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68" r:id="rId4"/>
    <p:sldId id="269" r:id="rId5"/>
    <p:sldId id="279" r:id="rId6"/>
    <p:sldId id="272" r:id="rId7"/>
    <p:sldId id="273" r:id="rId8"/>
    <p:sldId id="274" r:id="rId9"/>
    <p:sldId id="275" r:id="rId10"/>
    <p:sldId id="276" r:id="rId11"/>
    <p:sldId id="277" r:id="rId12"/>
    <p:sldId id="287" r:id="rId13"/>
    <p:sldId id="278" r:id="rId14"/>
    <p:sldId id="281" r:id="rId15"/>
    <p:sldId id="282" r:id="rId16"/>
    <p:sldId id="283" r:id="rId17"/>
    <p:sldId id="285" r:id="rId18"/>
    <p:sldId id="284" r:id="rId19"/>
    <p:sldId id="286" r:id="rId20"/>
    <p:sldId id="288" r:id="rId21"/>
    <p:sldId id="290" r:id="rId22"/>
    <p:sldId id="289" r:id="rId23"/>
    <p:sldId id="301" r:id="rId24"/>
    <p:sldId id="292" r:id="rId25"/>
    <p:sldId id="293" r:id="rId26"/>
    <p:sldId id="294" r:id="rId27"/>
    <p:sldId id="295" r:id="rId28"/>
    <p:sldId id="296" r:id="rId29"/>
    <p:sldId id="302" r:id="rId30"/>
    <p:sldId id="297" r:id="rId31"/>
    <p:sldId id="298" r:id="rId32"/>
    <p:sldId id="299" r:id="rId33"/>
    <p:sldId id="300" r:id="rId34"/>
    <p:sldId id="291" r:id="rId35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ulia Kiselev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25" autoAdjust="0"/>
  </p:normalViewPr>
  <p:slideViewPr>
    <p:cSldViewPr snapToGrid="0" snapToObjects="1">
      <p:cViewPr>
        <p:scale>
          <a:sx n="100" d="100"/>
          <a:sy n="100" d="100"/>
        </p:scale>
        <p:origin x="-1888" y="-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commentAuthors" Target="commentAuthor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B78D2-2055-6942-ADB4-7EA6E5E202AE}" type="datetimeFigureOut">
              <a:rPr lang="ru-RU" smtClean="0"/>
              <a:t>24.09.11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2E541-D091-7C4C-9726-F9BDE36C8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943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1786E-ED50-E34A-8431-8EC16C4C99F6}" type="datetimeFigureOut">
              <a:rPr lang="ru-RU" smtClean="0"/>
              <a:t>24.09.11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52F14-4D47-1741-9725-362AD02C8F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824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Угол</a:t>
            </a:r>
            <a:r>
              <a:rPr lang="ru-RU" baseline="0" dirty="0" smtClean="0"/>
              <a:t> равен примерно 48 градусам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52F14-4D47-1741-9725-362AD02C8F3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945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</a:t>
            </a:r>
            <a:r>
              <a:rPr lang="ru-RU" baseline="0" dirty="0" smtClean="0"/>
              <a:t> про Буша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52F14-4D47-1741-9725-362AD02C8F3D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323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70E8-F879-0D4B-8334-C835EE6BF689}" type="datetime1">
              <a:rPr lang="ru-RU" smtClean="0"/>
              <a:t>24.09.11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F553-EDBF-B941-A691-5133318F00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01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9F91-C0DD-2149-976E-11FD36FA5051}" type="datetime1">
              <a:rPr lang="ru-RU" smtClean="0"/>
              <a:t>24.09.11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F553-EDBF-B941-A691-5133318F00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99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9981-56FD-324D-AC35-E9AF9B2790DC}" type="datetime1">
              <a:rPr lang="ru-RU" smtClean="0"/>
              <a:t>24.09.11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F553-EDBF-B941-A691-5133318F00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92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BF29-4720-2B44-B70F-ABD7F1981EF2}" type="datetime1">
              <a:rPr lang="ru-RU" smtClean="0"/>
              <a:t>24.09.11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F553-EDBF-B941-A691-5133318F00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61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4F9C-82B2-6444-8C11-2BB3ABDB60E9}" type="datetime1">
              <a:rPr lang="ru-RU" smtClean="0"/>
              <a:t>24.09.11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F553-EDBF-B941-A691-5133318F00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28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3821-C6D3-8841-A12A-747E1E309072}" type="datetime1">
              <a:rPr lang="ru-RU" smtClean="0"/>
              <a:t>24.09.11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F553-EDBF-B941-A691-5133318F00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3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AA44-34E5-EE45-BDD5-E636271C24F8}" type="datetime1">
              <a:rPr lang="ru-RU" smtClean="0"/>
              <a:t>24.09.11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F553-EDBF-B941-A691-5133318F00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9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40A4-5AA6-0E4B-96E5-1831223BA9C1}" type="datetime1">
              <a:rPr lang="ru-RU" smtClean="0"/>
              <a:t>24.09.11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F553-EDBF-B941-A691-5133318F00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18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726C-A93A-994F-9C17-9DC8AFECB730}" type="datetime1">
              <a:rPr lang="ru-RU" smtClean="0"/>
              <a:t>24.09.11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F553-EDBF-B941-A691-5133318F00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86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A4AA-6895-254B-8C29-CA8498752B88}" type="datetime1">
              <a:rPr lang="ru-RU" smtClean="0"/>
              <a:t>24.09.11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F553-EDBF-B941-A691-5133318F00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57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933-604E-5F47-B753-10DB8DC906C4}" type="datetime1">
              <a:rPr lang="ru-RU" smtClean="0"/>
              <a:t>24.09.11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F553-EDBF-B941-A691-5133318F00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24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E5EBA-0068-354B-B46A-24A4EE9E6A0D}" type="datetime1">
              <a:rPr lang="ru-RU" smtClean="0"/>
              <a:t>24.09.11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4F553-EDBF-B941-A691-5133318F00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64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1003905"/>
            <a:ext cx="7772400" cy="259654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Black"/>
                <a:cs typeface="Arial Black"/>
              </a:rPr>
              <a:t> </a:t>
            </a:r>
            <a:r>
              <a:rPr lang="ru-RU" dirty="0" smtClean="0">
                <a:latin typeface="Arial Black"/>
                <a:cs typeface="Arial Black"/>
              </a:rPr>
              <a:t>Введение в </a:t>
            </a:r>
            <a:r>
              <a:rPr lang="ru-RU" dirty="0">
                <a:latin typeface="Arial Black"/>
                <a:cs typeface="Arial Black"/>
              </a:rPr>
              <a:t>а</a:t>
            </a:r>
            <a:r>
              <a:rPr lang="ru-RU" dirty="0" smtClean="0">
                <a:latin typeface="Arial Black"/>
                <a:cs typeface="Arial Black"/>
              </a:rPr>
              <a:t>нализ данных: </a:t>
            </a:r>
            <a:r>
              <a:rPr lang="en-US" dirty="0" smtClean="0">
                <a:latin typeface="Arial Black"/>
                <a:cs typeface="Arial Black"/>
              </a:rPr>
              <a:t/>
            </a:r>
            <a:br>
              <a:rPr lang="en-US" dirty="0" smtClean="0">
                <a:latin typeface="Arial Black"/>
                <a:cs typeface="Arial Black"/>
              </a:rPr>
            </a:br>
            <a:r>
              <a:rPr lang="en-US" dirty="0">
                <a:latin typeface="Arial Black"/>
                <a:cs typeface="Arial Black"/>
              </a:rPr>
              <a:t> </a:t>
            </a:r>
            <a:r>
              <a:rPr lang="ru-RU" dirty="0" smtClean="0">
                <a:latin typeface="Arial Black"/>
                <a:cs typeface="Arial Black"/>
              </a:rPr>
              <a:t>Поиск похожих объектов</a:t>
            </a:r>
            <a:r>
              <a:rPr lang="en-US" dirty="0">
                <a:latin typeface="Arial Black"/>
                <a:cs typeface="Arial Black"/>
              </a:rPr>
              <a:t>. </a:t>
            </a:r>
            <a:r>
              <a:rPr lang="en-US" dirty="0" err="1" smtClean="0">
                <a:latin typeface="Arial Black"/>
                <a:cs typeface="Arial Black"/>
              </a:rPr>
              <a:t>MapReduce</a:t>
            </a:r>
            <a:endParaRPr lang="ru-RU" dirty="0">
              <a:latin typeface="Arial Black"/>
              <a:cs typeface="Arial Black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3251" y="3884226"/>
            <a:ext cx="4650082" cy="132474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ru-RU" dirty="0" smtClean="0">
                <a:latin typeface="Arial Black"/>
                <a:cs typeface="Arial Black"/>
              </a:rPr>
              <a:t>Юля Киселёва</a:t>
            </a:r>
            <a:endParaRPr lang="en-US" dirty="0" smtClean="0">
              <a:latin typeface="Arial Black"/>
              <a:cs typeface="Arial Black"/>
            </a:endParaRPr>
          </a:p>
          <a:p>
            <a:pPr algn="l"/>
            <a:r>
              <a:rPr lang="en-US" dirty="0" err="1" smtClean="0">
                <a:latin typeface="Arial Black"/>
                <a:cs typeface="Arial Black"/>
              </a:rPr>
              <a:t>juliakiseleva@yandex-team.ru</a:t>
            </a:r>
            <a:endParaRPr lang="ru-RU" dirty="0" smtClean="0">
              <a:latin typeface="Arial Black"/>
              <a:cs typeface="Arial Black"/>
            </a:endParaRPr>
          </a:p>
          <a:p>
            <a:pPr algn="l"/>
            <a:r>
              <a:rPr lang="ru-RU" dirty="0" smtClean="0">
                <a:latin typeface="Arial Black"/>
                <a:cs typeface="Arial Black"/>
              </a:rPr>
              <a:t>Школа анализа данных</a:t>
            </a:r>
          </a:p>
          <a:p>
            <a:r>
              <a:rPr lang="ru-RU" dirty="0" smtClean="0"/>
              <a:t> </a:t>
            </a:r>
          </a:p>
          <a:p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240" y="3600450"/>
            <a:ext cx="1930960" cy="309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88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err="1" smtClean="0"/>
              <a:t>d</a:t>
            </a:r>
            <a:r>
              <a:rPr lang="en-US" sz="2400" dirty="0" smtClean="0"/>
              <a:t> </a:t>
            </a:r>
            <a:r>
              <a:rPr lang="ru-RU" sz="2400" dirty="0" smtClean="0"/>
              <a:t>– является метрикой расстояния, если это функция, которая отображает пару точек в вещественное число и удовлетворяет следующим аксиомам:</a:t>
            </a:r>
          </a:p>
          <a:p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Не отрицательность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Тождественность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Симметрия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Неравенство треугольника</a:t>
            </a:r>
            <a:endParaRPr lang="ru-RU" sz="24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BF29-4720-2B44-B70F-ABD7F1981EF2}" type="datetime1">
              <a:rPr lang="ru-RU" smtClean="0"/>
              <a:t>24.09.11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F553-EDBF-B941-A691-5133318F009A}" type="slidenum">
              <a:rPr lang="ru-RU" smtClean="0"/>
              <a:t>11</a:t>
            </a:fld>
            <a:endParaRPr lang="ru-RU"/>
          </a:p>
        </p:txBody>
      </p:sp>
      <p:sp>
        <p:nvSpPr>
          <p:cNvPr id="7" name="Название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smtClean="0">
                <a:latin typeface="Arial Black"/>
                <a:cs typeface="Arial Black"/>
              </a:rPr>
              <a:t>Аксиомы метрик расстояний</a:t>
            </a:r>
            <a:endParaRPr lang="ru-RU" sz="3200" dirty="0">
              <a:latin typeface="Arial Black"/>
              <a:cs typeface="Arial Black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401" y="3185584"/>
            <a:ext cx="1406399" cy="457079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401" y="3656129"/>
            <a:ext cx="2619551" cy="499256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3772" y="4155385"/>
            <a:ext cx="2082799" cy="462844"/>
          </a:xfrm>
          <a:prstGeom prst="rect">
            <a:avLst/>
          </a:prstGeom>
        </p:spPr>
      </p:pic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0471" y="4668761"/>
            <a:ext cx="3138862" cy="47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63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000" dirty="0" err="1" smtClean="0">
                <a:solidFill>
                  <a:srgbClr val="FF6600"/>
                </a:solidFill>
              </a:rPr>
              <a:t>Манхетанновское</a:t>
            </a:r>
            <a:r>
              <a:rPr lang="ru-RU" sz="2000" dirty="0" smtClean="0">
                <a:solidFill>
                  <a:srgbClr val="FF6600"/>
                </a:solidFill>
              </a:rPr>
              <a:t> </a:t>
            </a:r>
            <a:r>
              <a:rPr lang="ru-RU" sz="2000" dirty="0" err="1" smtClean="0">
                <a:solidFill>
                  <a:srgbClr val="FF6600"/>
                </a:solidFill>
              </a:rPr>
              <a:t>расстоние</a:t>
            </a:r>
            <a:r>
              <a:rPr lang="ru-RU" sz="2000" dirty="0" smtClean="0">
                <a:solidFill>
                  <a:srgbClr val="FF6600"/>
                </a:solidFill>
              </a:rPr>
              <a:t> (</a:t>
            </a:r>
            <a:r>
              <a:rPr lang="en-US" sz="2000" dirty="0" smtClean="0">
                <a:solidFill>
                  <a:srgbClr val="FF6600"/>
                </a:solidFill>
              </a:rPr>
              <a:t>Manhattan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FF6600"/>
                </a:solidFill>
              </a:rPr>
              <a:t> </a:t>
            </a:r>
            <a:r>
              <a:rPr lang="en-US" sz="2000" dirty="0" smtClean="0">
                <a:solidFill>
                  <a:srgbClr val="FF6600"/>
                </a:solidFill>
              </a:rPr>
              <a:t>distance</a:t>
            </a:r>
            <a:r>
              <a:rPr lang="ru-RU" sz="2000" dirty="0" smtClean="0">
                <a:solidFill>
                  <a:srgbClr val="FF6600"/>
                </a:solidFill>
              </a:rPr>
              <a:t>)</a:t>
            </a:r>
            <a:r>
              <a:rPr lang="en-US" sz="2000" dirty="0" smtClean="0">
                <a:solidFill>
                  <a:srgbClr val="FF6600"/>
                </a:solidFill>
              </a:rPr>
              <a:t> </a:t>
            </a:r>
            <a:r>
              <a:rPr lang="en-US" sz="2000" dirty="0" smtClean="0"/>
              <a:t>= </a:t>
            </a:r>
            <a:r>
              <a:rPr lang="ru-RU" sz="2000" dirty="0" smtClean="0"/>
              <a:t>расстояние, при котором вы можете 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</a:rPr>
              <a:t>п</a:t>
            </a:r>
            <a:r>
              <a:rPr lang="ru-RU" sz="2000" dirty="0" smtClean="0">
                <a:solidFill>
                  <a:srgbClr val="000000"/>
                </a:solidFill>
              </a:rPr>
              <a:t>утешествовать только по осям</a:t>
            </a:r>
            <a:endParaRPr lang="ru-RU" sz="2000" dirty="0">
              <a:solidFill>
                <a:srgbClr val="000000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BF29-4720-2B44-B70F-ABD7F1981EF2}" type="datetime1">
              <a:rPr lang="ru-RU" smtClean="0"/>
              <a:t>24.09.11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F553-EDBF-B941-A691-5133318F009A}" type="slidenum">
              <a:rPr lang="ru-RU" smtClean="0"/>
              <a:t>12</a:t>
            </a:fld>
            <a:endParaRPr lang="ru-RU"/>
          </a:p>
        </p:txBody>
      </p:sp>
      <p:sp>
        <p:nvSpPr>
          <p:cNvPr id="7" name="Название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smtClean="0">
                <a:latin typeface="Arial Black"/>
                <a:cs typeface="Arial Black"/>
              </a:rPr>
              <a:t>Некоторые евклидовы метрики расстояния</a:t>
            </a:r>
            <a:endParaRPr lang="ru-RU" sz="3200" dirty="0">
              <a:latin typeface="Arial Black"/>
              <a:cs typeface="Arial Black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38" y="1600200"/>
            <a:ext cx="2204357" cy="528183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49764"/>
            <a:ext cx="8384419" cy="920701"/>
          </a:xfrm>
          <a:prstGeom prst="rect">
            <a:avLst/>
          </a:prstGeom>
        </p:spPr>
      </p:pic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924" y="3023293"/>
            <a:ext cx="2907695" cy="28400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04571" y="3023293"/>
            <a:ext cx="3156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Сумма абсолютных разниц по каждому измерению</a:t>
            </a:r>
            <a:endParaRPr lang="ru-RU" sz="2000" dirty="0"/>
          </a:p>
        </p:txBody>
      </p:sp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738" y="3023293"/>
            <a:ext cx="1435929" cy="468993"/>
          </a:xfrm>
          <a:prstGeom prst="rect">
            <a:avLst/>
          </a:prstGeom>
        </p:spPr>
      </p:pic>
      <p:pic>
        <p:nvPicPr>
          <p:cNvPr id="13" name="Изображение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546" y="5031619"/>
            <a:ext cx="4485883" cy="94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04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BF29-4720-2B44-B70F-ABD7F1981EF2}" type="datetime1">
              <a:rPr lang="ru-RU" smtClean="0"/>
              <a:t>24.09.11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F553-EDBF-B941-A691-5133318F009A}" type="slidenum">
              <a:rPr lang="ru-RU" smtClean="0"/>
              <a:t>13</a:t>
            </a:fld>
            <a:endParaRPr lang="ru-RU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endParaRPr lang="ru-RU" sz="2800" dirty="0"/>
          </a:p>
        </p:txBody>
      </p:sp>
      <p:sp>
        <p:nvSpPr>
          <p:cNvPr id="8" name="Дата 3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FBF29-4720-2B44-B70F-ABD7F1981EF2}" type="datetime1">
              <a:rPr lang="ru-RU" smtClean="0"/>
              <a:pPr/>
              <a:t>24.09.11</a:t>
            </a:fld>
            <a:endParaRPr lang="ru-RU"/>
          </a:p>
        </p:txBody>
      </p:sp>
      <p:sp>
        <p:nvSpPr>
          <p:cNvPr id="9" name="Нижний колонтитул 4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10" name="Номер слайда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A4F553-EDBF-B941-A691-5133318F009A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11" name="Название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smtClean="0">
                <a:latin typeface="Arial Black"/>
                <a:cs typeface="Arial Black"/>
              </a:rPr>
              <a:t>Другие евклидовы расстояния</a:t>
            </a:r>
            <a:endParaRPr lang="ru-RU" sz="3200" dirty="0">
              <a:latin typeface="Arial Black"/>
              <a:cs typeface="Arial Black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600200"/>
            <a:ext cx="2667000" cy="689517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24" y="2431197"/>
            <a:ext cx="6930571" cy="9361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83429" y="1600200"/>
            <a:ext cx="4789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= максимум  разниц между  </a:t>
            </a:r>
            <a:r>
              <a:rPr lang="en-US" sz="2400" dirty="0" smtClean="0"/>
              <a:t>x</a:t>
            </a:r>
            <a:r>
              <a:rPr lang="ru-RU" sz="2400" dirty="0" smtClean="0"/>
              <a:t> и </a:t>
            </a:r>
            <a:r>
              <a:rPr lang="en-US" sz="2400" dirty="0" smtClean="0"/>
              <a:t>y </a:t>
            </a:r>
            <a:r>
              <a:rPr lang="ru-RU" sz="2400" dirty="0" smtClean="0"/>
              <a:t>по каждой оси</a:t>
            </a:r>
            <a:r>
              <a:rPr lang="en-US" sz="2400" dirty="0" smtClean="0"/>
              <a:t>  </a:t>
            </a:r>
            <a:endParaRPr lang="ru-RU" sz="2400" dirty="0"/>
          </a:p>
        </p:txBody>
      </p:sp>
      <p:pic>
        <p:nvPicPr>
          <p:cNvPr id="13" name="Изображение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720238"/>
            <a:ext cx="1695752" cy="675427"/>
          </a:xfrm>
          <a:prstGeom prst="rect">
            <a:avLst/>
          </a:prstGeom>
        </p:spPr>
      </p:pic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00" y="4251476"/>
            <a:ext cx="73406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49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solidFill>
                  <a:srgbClr val="FF6600"/>
                </a:solidFill>
              </a:rPr>
              <a:t>Косинусное расстояние</a:t>
            </a:r>
            <a:r>
              <a:rPr lang="en-US" sz="2800" dirty="0" smtClean="0">
                <a:solidFill>
                  <a:srgbClr val="FF6600"/>
                </a:solidFill>
              </a:rPr>
              <a:t> (Cosine </a:t>
            </a:r>
            <a:r>
              <a:rPr lang="en-US" sz="2800" dirty="0">
                <a:solidFill>
                  <a:srgbClr val="FF6600"/>
                </a:solidFill>
              </a:rPr>
              <a:t>D</a:t>
            </a:r>
            <a:r>
              <a:rPr lang="en-US" sz="2800" dirty="0" smtClean="0">
                <a:solidFill>
                  <a:srgbClr val="FF6600"/>
                </a:solidFill>
              </a:rPr>
              <a:t>istance)</a:t>
            </a:r>
            <a:r>
              <a:rPr lang="ru-RU" sz="2800" dirty="0" smtClean="0"/>
              <a:t> = это угол между векторами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FF6600"/>
                </a:solidFill>
              </a:rPr>
              <a:t>Edit distance</a:t>
            </a:r>
            <a:r>
              <a:rPr lang="ru-RU" sz="2800" dirty="0" smtClean="0">
                <a:solidFill>
                  <a:srgbClr val="FF6600"/>
                </a:solidFill>
              </a:rPr>
              <a:t> </a:t>
            </a:r>
            <a:r>
              <a:rPr lang="ru-RU" sz="2800" dirty="0" smtClean="0"/>
              <a:t>= число вставок, удалений, которое нужно чтобы преобразовать одну строку в другую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solidFill>
                  <a:srgbClr val="FF6600"/>
                </a:solidFill>
              </a:rPr>
              <a:t>Расстояние Хемминга (</a:t>
            </a:r>
            <a:r>
              <a:rPr lang="en-US" sz="2800" dirty="0" smtClean="0">
                <a:solidFill>
                  <a:srgbClr val="FF6600"/>
                </a:solidFill>
              </a:rPr>
              <a:t>Hamming Distance</a:t>
            </a:r>
            <a:r>
              <a:rPr lang="ru-RU" sz="2800" dirty="0" smtClean="0">
                <a:solidFill>
                  <a:srgbClr val="FF6600"/>
                </a:solidFill>
              </a:rPr>
              <a:t>)</a:t>
            </a:r>
            <a:r>
              <a:rPr lang="en-US" sz="2800" dirty="0" smtClean="0">
                <a:solidFill>
                  <a:srgbClr val="FF66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= </a:t>
            </a:r>
            <a:r>
              <a:rPr lang="ru-RU" sz="2800" dirty="0"/>
              <a:t>число позиций, в которых соответствующие символы двух слов одинаковой длины различны</a:t>
            </a:r>
            <a:r>
              <a:rPr lang="ru-RU" sz="2800" dirty="0" smtClean="0">
                <a:solidFill>
                  <a:srgbClr val="000000"/>
                </a:solidFill>
              </a:rPr>
              <a:t> </a:t>
            </a:r>
            <a:endParaRPr lang="ru-RU" sz="2800" dirty="0" smtClean="0">
              <a:solidFill>
                <a:srgbClr val="FF66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endParaRPr lang="ru-RU" sz="2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BF29-4720-2B44-B70F-ABD7F1981EF2}" type="datetime1">
              <a:rPr lang="ru-RU" smtClean="0"/>
              <a:t>24.09.11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F553-EDBF-B941-A691-5133318F009A}" type="slidenum">
              <a:rPr lang="ru-RU" smtClean="0"/>
              <a:t>14</a:t>
            </a:fld>
            <a:endParaRPr lang="ru-RU"/>
          </a:p>
        </p:txBody>
      </p:sp>
      <p:sp>
        <p:nvSpPr>
          <p:cNvPr id="7" name="Название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smtClean="0">
                <a:latin typeface="Arial Black"/>
                <a:cs typeface="Arial Black"/>
              </a:rPr>
              <a:t>Не-евклидовы метрики расстояний</a:t>
            </a:r>
            <a:endParaRPr lang="ru-RU" sz="32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063739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>
                <a:solidFill>
                  <a:srgbClr val="000000"/>
                </a:solidFill>
              </a:rPr>
              <a:t>Объект представлен в виде вектора</a:t>
            </a:r>
          </a:p>
          <a:p>
            <a:r>
              <a:rPr lang="ru-RU" sz="2800" dirty="0" smtClean="0">
                <a:solidFill>
                  <a:srgbClr val="000000"/>
                </a:solidFill>
              </a:rPr>
              <a:t>Между двумя векторами образуется угол и значение косинуса этого угла – это нормализованное скалярное произведение:</a:t>
            </a:r>
          </a:p>
          <a:p>
            <a:endParaRPr lang="ru-RU" sz="2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ru-RU" sz="2400" dirty="0" smtClean="0">
              <a:solidFill>
                <a:srgbClr val="000000"/>
              </a:solidFill>
            </a:endParaRPr>
          </a:p>
          <a:p>
            <a:endParaRPr lang="ru-RU" sz="2400" dirty="0" smtClean="0">
              <a:solidFill>
                <a:srgbClr val="008000"/>
              </a:solidFill>
            </a:endParaRPr>
          </a:p>
          <a:p>
            <a:r>
              <a:rPr lang="ru-RU" sz="2400" dirty="0" smtClean="0">
                <a:solidFill>
                  <a:srgbClr val="008000"/>
                </a:solidFill>
              </a:rPr>
              <a:t>Пример:  </a:t>
            </a:r>
            <a:r>
              <a:rPr lang="en-US" sz="2400" dirty="0" smtClean="0"/>
              <a:t>A = 00111; B = 10011</a:t>
            </a:r>
          </a:p>
          <a:p>
            <a:endParaRPr lang="en-US" sz="2400" dirty="0" smtClean="0">
              <a:solidFill>
                <a:srgbClr val="008000"/>
              </a:solidFill>
            </a:endParaRPr>
          </a:p>
          <a:p>
            <a:endParaRPr lang="ru-RU" sz="2400" dirty="0">
              <a:solidFill>
                <a:srgbClr val="008000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BF29-4720-2B44-B70F-ABD7F1981EF2}" type="datetime1">
              <a:rPr lang="ru-RU" smtClean="0"/>
              <a:t>24.09.11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F553-EDBF-B941-A691-5133318F009A}" type="slidenum">
              <a:rPr lang="ru-RU" smtClean="0"/>
              <a:t>15</a:t>
            </a:fld>
            <a:endParaRPr lang="ru-RU"/>
          </a:p>
        </p:txBody>
      </p:sp>
      <p:sp>
        <p:nvSpPr>
          <p:cNvPr id="7" name="Название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smtClean="0">
                <a:latin typeface="Arial Black"/>
                <a:cs typeface="Arial Black"/>
              </a:rPr>
              <a:t>Косинусное расстояние</a:t>
            </a:r>
            <a:endParaRPr lang="ru-RU" sz="3200" dirty="0">
              <a:latin typeface="Arial Black"/>
              <a:cs typeface="Arial Black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43" y="3577772"/>
            <a:ext cx="7593390" cy="1132158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43" y="5225143"/>
            <a:ext cx="4008967" cy="673951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752" y="5334000"/>
            <a:ext cx="2448379" cy="41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71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Содержимое 1"/>
          <p:cNvPicPr>
            <a:picLocks noGrp="1" noChangeAspect="1"/>
          </p:cNvPicPr>
          <p:nvPr>
            <p:ph idx="1"/>
          </p:nvPr>
        </p:nvPicPr>
        <p:blipFill>
          <a:blip r:embed="rId2"/>
          <a:srcRect t="6892" b="6892"/>
          <a:stretch>
            <a:fillRect/>
          </a:stretch>
        </p:blipFill>
        <p:spPr/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BF29-4720-2B44-B70F-ABD7F1981EF2}" type="datetime1">
              <a:rPr lang="ru-RU" smtClean="0"/>
              <a:t>24.09.11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F553-EDBF-B941-A691-5133318F009A}" type="slidenum">
              <a:rPr lang="ru-RU" smtClean="0"/>
              <a:t>16</a:t>
            </a:fld>
            <a:endParaRPr lang="ru-RU"/>
          </a:p>
        </p:txBody>
      </p:sp>
      <p:sp>
        <p:nvSpPr>
          <p:cNvPr id="7" name="Название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smtClean="0">
                <a:latin typeface="Arial Black"/>
                <a:cs typeface="Arial Black"/>
              </a:rPr>
              <a:t>Косинусное расстояние: диаграмма</a:t>
            </a:r>
            <a:endParaRPr lang="ru-RU" sz="32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955347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BF29-4720-2B44-B70F-ABD7F1981EF2}" type="datetime1">
              <a:rPr lang="ru-RU" smtClean="0"/>
              <a:t>24.09.11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F553-EDBF-B941-A691-5133318F009A}" type="slidenum">
              <a:rPr lang="ru-RU" smtClean="0"/>
              <a:t>17</a:t>
            </a:fld>
            <a:endParaRPr lang="ru-RU"/>
          </a:p>
        </p:txBody>
      </p:sp>
      <p:sp>
        <p:nvSpPr>
          <p:cNvPr id="8" name="Название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smtClean="0">
                <a:latin typeface="Arial Black"/>
                <a:cs typeface="Arial Black"/>
              </a:rPr>
              <a:t>Косинусное расстояние – это метрика</a:t>
            </a:r>
            <a:endParaRPr lang="ru-RU" sz="3200" dirty="0">
              <a:latin typeface="Arial Black"/>
              <a:cs typeface="Arial Black"/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rgbClr val="008000"/>
                </a:solidFill>
              </a:rPr>
              <a:t>d</a:t>
            </a:r>
            <a:r>
              <a:rPr lang="en-US" dirty="0" smtClean="0">
                <a:solidFill>
                  <a:srgbClr val="008000"/>
                </a:solidFill>
              </a:rPr>
              <a:t>(x, x) = 0 </a:t>
            </a:r>
            <a:r>
              <a:rPr lang="ru-RU" dirty="0" smtClean="0"/>
              <a:t>потому что </a:t>
            </a:r>
            <a:r>
              <a:rPr lang="en-US" dirty="0" err="1" smtClean="0"/>
              <a:t>arccos</a:t>
            </a:r>
            <a:r>
              <a:rPr lang="en-US" dirty="0" smtClean="0"/>
              <a:t>(1)=0</a:t>
            </a:r>
          </a:p>
          <a:p>
            <a:r>
              <a:rPr lang="ru-RU" dirty="0" err="1" smtClean="0">
                <a:solidFill>
                  <a:srgbClr val="008000"/>
                </a:solidFill>
              </a:rPr>
              <a:t>d</a:t>
            </a:r>
            <a:r>
              <a:rPr lang="ru-RU" dirty="0" smtClean="0">
                <a:solidFill>
                  <a:srgbClr val="008000"/>
                </a:solidFill>
              </a:rPr>
              <a:t>(</a:t>
            </a:r>
            <a:r>
              <a:rPr lang="ru-RU" dirty="0" err="1" smtClean="0">
                <a:solidFill>
                  <a:srgbClr val="008000"/>
                </a:solidFill>
              </a:rPr>
              <a:t>x,y</a:t>
            </a:r>
            <a:r>
              <a:rPr lang="ru-RU" dirty="0" smtClean="0">
                <a:solidFill>
                  <a:srgbClr val="008000"/>
                </a:solidFill>
              </a:rPr>
              <a:t>) = </a:t>
            </a:r>
            <a:r>
              <a:rPr lang="ru-RU" dirty="0" err="1" smtClean="0">
                <a:solidFill>
                  <a:srgbClr val="008000"/>
                </a:solidFill>
              </a:rPr>
              <a:t>d</a:t>
            </a:r>
            <a:r>
              <a:rPr lang="ru-RU" dirty="0" smtClean="0">
                <a:solidFill>
                  <a:srgbClr val="008000"/>
                </a:solidFill>
              </a:rPr>
              <a:t>(</a:t>
            </a:r>
            <a:r>
              <a:rPr lang="ru-RU" dirty="0" err="1" smtClean="0">
                <a:solidFill>
                  <a:srgbClr val="008000"/>
                </a:solidFill>
              </a:rPr>
              <a:t>y,x</a:t>
            </a:r>
            <a:r>
              <a:rPr lang="ru-RU" dirty="0" smtClean="0">
                <a:solidFill>
                  <a:srgbClr val="008000"/>
                </a:solidFill>
              </a:rPr>
              <a:t>) </a:t>
            </a:r>
            <a:r>
              <a:rPr lang="ru-RU" dirty="0" smtClean="0"/>
              <a:t>по симметрии : очевидно, что угол между </a:t>
            </a:r>
            <a:r>
              <a:rPr lang="ru-RU" i="1" dirty="0" err="1" smtClean="0"/>
              <a:t>x</a:t>
            </a:r>
            <a:r>
              <a:rPr lang="ru-RU" dirty="0" smtClean="0"/>
              <a:t> и </a:t>
            </a:r>
            <a:r>
              <a:rPr lang="ru-RU" i="1" dirty="0" err="1" smtClean="0"/>
              <a:t>y</a:t>
            </a:r>
            <a:r>
              <a:rPr lang="ru-RU" dirty="0" smtClean="0"/>
              <a:t> равен углу между </a:t>
            </a:r>
            <a:r>
              <a:rPr lang="ru-RU" i="1" dirty="0" err="1" smtClean="0"/>
              <a:t>y</a:t>
            </a:r>
            <a:r>
              <a:rPr lang="ru-RU" dirty="0" smtClean="0"/>
              <a:t> </a:t>
            </a:r>
            <a:r>
              <a:rPr lang="ru-RU" dirty="0"/>
              <a:t> </a:t>
            </a:r>
            <a:r>
              <a:rPr lang="ru-RU" dirty="0" smtClean="0"/>
              <a:t>и </a:t>
            </a:r>
            <a:r>
              <a:rPr lang="ru-RU" i="1" dirty="0" err="1" smtClean="0"/>
              <a:t>x</a:t>
            </a:r>
            <a:endParaRPr lang="ru-RU" i="1" dirty="0" smtClean="0"/>
          </a:p>
          <a:p>
            <a:r>
              <a:rPr lang="ru-RU" dirty="0" err="1" smtClean="0">
                <a:solidFill>
                  <a:srgbClr val="008000"/>
                </a:solidFill>
              </a:rPr>
              <a:t>d</a:t>
            </a:r>
            <a:r>
              <a:rPr lang="ru-RU" dirty="0" smtClean="0">
                <a:solidFill>
                  <a:srgbClr val="008000"/>
                </a:solidFill>
              </a:rPr>
              <a:t>(</a:t>
            </a:r>
            <a:r>
              <a:rPr lang="ru-RU" dirty="0" err="1" smtClean="0">
                <a:solidFill>
                  <a:srgbClr val="008000"/>
                </a:solidFill>
              </a:rPr>
              <a:t>x,y</a:t>
            </a:r>
            <a:r>
              <a:rPr lang="ru-RU" dirty="0" smtClean="0">
                <a:solidFill>
                  <a:srgbClr val="008000"/>
                </a:solidFill>
              </a:rPr>
              <a:t>)&gt;= 0  </a:t>
            </a:r>
            <a:r>
              <a:rPr lang="ru-RU" dirty="0" smtClean="0"/>
              <a:t>потому что мы рассматриваем углы от 0 до 180 градусов</a:t>
            </a:r>
          </a:p>
          <a:p>
            <a:r>
              <a:rPr lang="ru-RU" dirty="0">
                <a:solidFill>
                  <a:srgbClr val="008000"/>
                </a:solidFill>
              </a:rPr>
              <a:t> </a:t>
            </a:r>
            <a:r>
              <a:rPr lang="ru-RU" dirty="0" smtClean="0">
                <a:solidFill>
                  <a:srgbClr val="008000"/>
                </a:solidFill>
              </a:rPr>
              <a:t>неравенство треугольника </a:t>
            </a:r>
            <a:r>
              <a:rPr lang="ru-RU" dirty="0" smtClean="0"/>
              <a:t>(физический смысл)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0264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BF29-4720-2B44-B70F-ABD7F1981EF2}" type="datetime1">
              <a:rPr lang="ru-RU" smtClean="0"/>
              <a:t>24.09.11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F553-EDBF-B941-A691-5133318F009A}" type="slidenum">
              <a:rPr lang="ru-RU" smtClean="0"/>
              <a:t>18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457200" y="167417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Edit distance</a:t>
            </a:r>
            <a:r>
              <a:rPr lang="ru-RU" sz="2800" dirty="0" smtClean="0"/>
              <a:t> между</a:t>
            </a:r>
            <a:r>
              <a:rPr lang="en-US" sz="2800" dirty="0" smtClean="0"/>
              <a:t> </a:t>
            </a:r>
            <a:r>
              <a:rPr lang="ru-RU" sz="2800" dirty="0" smtClean="0"/>
              <a:t>двумя строками – это число вставок и удалений символов, которые необходимо сделать, чтобы преобразовать одну строку в другую</a:t>
            </a:r>
            <a:endParaRPr lang="en-US" sz="2800" dirty="0" smtClean="0"/>
          </a:p>
          <a:p>
            <a:pPr marL="0" indent="0">
              <a:buNone/>
            </a:pPr>
            <a:r>
              <a:rPr lang="ru-RU" sz="2800" i="1" dirty="0" smtClean="0">
                <a:solidFill>
                  <a:srgbClr val="3366FF"/>
                </a:solidFill>
              </a:rPr>
              <a:t>    Эквивалентно:</a:t>
            </a:r>
          </a:p>
          <a:p>
            <a:endParaRPr lang="ru-RU" sz="2800" dirty="0"/>
          </a:p>
          <a:p>
            <a:endParaRPr lang="ru-RU" sz="2800" dirty="0" smtClean="0"/>
          </a:p>
          <a:p>
            <a:r>
              <a:rPr lang="en-US" sz="2800" dirty="0" smtClean="0">
                <a:solidFill>
                  <a:srgbClr val="FF6600"/>
                </a:solidFill>
              </a:rPr>
              <a:t>LCS</a:t>
            </a:r>
            <a:r>
              <a:rPr lang="en-US" sz="2800" dirty="0" smtClean="0"/>
              <a:t> (</a:t>
            </a:r>
            <a:r>
              <a:rPr lang="en-US" sz="2800" b="1" dirty="0" smtClean="0">
                <a:solidFill>
                  <a:srgbClr val="FF6600"/>
                </a:solidFill>
              </a:rPr>
              <a:t>l</a:t>
            </a:r>
            <a:r>
              <a:rPr lang="en-US" sz="2800" dirty="0" smtClean="0"/>
              <a:t>ongest </a:t>
            </a:r>
            <a:r>
              <a:rPr lang="en-US" sz="2800" b="1" dirty="0" smtClean="0">
                <a:solidFill>
                  <a:srgbClr val="FF6600"/>
                </a:solidFill>
              </a:rPr>
              <a:t>c</a:t>
            </a:r>
            <a:r>
              <a:rPr lang="en-US" sz="2800" dirty="0" smtClean="0"/>
              <a:t>ommon </a:t>
            </a:r>
            <a:r>
              <a:rPr lang="en-US" sz="2800" b="1" dirty="0" smtClean="0">
                <a:solidFill>
                  <a:srgbClr val="FF6600"/>
                </a:solidFill>
              </a:rPr>
              <a:t>s</a:t>
            </a:r>
            <a:r>
              <a:rPr lang="en-US" sz="2800" dirty="0" smtClean="0"/>
              <a:t>ubsequence) = </a:t>
            </a:r>
            <a:r>
              <a:rPr lang="ru-RU" sz="2800" dirty="0" smtClean="0"/>
              <a:t>наибольшая общая  </a:t>
            </a:r>
            <a:r>
              <a:rPr lang="ru-RU" sz="2800" dirty="0" err="1" smtClean="0"/>
              <a:t>подпоследовательность</a:t>
            </a:r>
            <a:endParaRPr lang="ru-RU" sz="2800" dirty="0"/>
          </a:p>
          <a:p>
            <a:endParaRPr lang="ru-RU" sz="2800" dirty="0" smtClean="0"/>
          </a:p>
          <a:p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endParaRPr lang="ru-RU" sz="2800" dirty="0"/>
          </a:p>
        </p:txBody>
      </p:sp>
      <p:sp>
        <p:nvSpPr>
          <p:cNvPr id="8" name="Дата 3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FBF29-4720-2B44-B70F-ABD7F1981EF2}" type="datetime1">
              <a:rPr lang="ru-RU" smtClean="0"/>
              <a:pPr/>
              <a:t>24.09.11</a:t>
            </a:fld>
            <a:endParaRPr lang="ru-RU"/>
          </a:p>
        </p:txBody>
      </p:sp>
      <p:sp>
        <p:nvSpPr>
          <p:cNvPr id="9" name="Нижний колонтитул 4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10" name="Номер слайда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A4F553-EDBF-B941-A691-5133318F009A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11" name="Название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latin typeface="Arial Black"/>
                <a:cs typeface="Arial Black"/>
              </a:rPr>
              <a:t>Edit Distance </a:t>
            </a:r>
            <a:r>
              <a:rPr lang="en-US" sz="3200" b="1" dirty="0" smtClean="0">
                <a:latin typeface="Arial Black"/>
                <a:cs typeface="Arial Black"/>
              </a:rPr>
              <a:t>(</a:t>
            </a:r>
            <a:r>
              <a:rPr lang="ru-RU" sz="3200" b="1" dirty="0"/>
              <a:t>редакционное расстояние или дистанция редактирования</a:t>
            </a:r>
            <a:r>
              <a:rPr lang="en-US" sz="3200" b="1" dirty="0" smtClean="0">
                <a:latin typeface="Arial Black"/>
                <a:cs typeface="Arial Black"/>
              </a:rPr>
              <a:t>)</a:t>
            </a:r>
            <a:endParaRPr lang="ru-RU" sz="3200" b="1" dirty="0">
              <a:latin typeface="Arial Black"/>
              <a:cs typeface="Arial Black"/>
            </a:endParaRPr>
          </a:p>
        </p:txBody>
      </p:sp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44" y="4038298"/>
            <a:ext cx="6470952" cy="62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21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err="1"/>
              <a:t>x</a:t>
            </a:r>
            <a:r>
              <a:rPr lang="en-US" sz="2800" dirty="0" smtClean="0"/>
              <a:t>= </a:t>
            </a:r>
            <a:r>
              <a:rPr lang="en-US" sz="2800" dirty="0" err="1" smtClean="0">
                <a:solidFill>
                  <a:srgbClr val="FF6600"/>
                </a:solidFill>
              </a:rPr>
              <a:t>abcde</a:t>
            </a:r>
            <a:r>
              <a:rPr lang="en-US" sz="2800" dirty="0" smtClean="0"/>
              <a:t>; y = </a:t>
            </a:r>
            <a:r>
              <a:rPr lang="en-US" sz="2800" dirty="0" err="1" smtClean="0">
                <a:solidFill>
                  <a:srgbClr val="FF6600"/>
                </a:solidFill>
              </a:rPr>
              <a:t>bcduve</a:t>
            </a:r>
            <a:endParaRPr lang="en-US" sz="2800" dirty="0" smtClean="0">
              <a:solidFill>
                <a:srgbClr val="FF6600"/>
              </a:solidFill>
            </a:endParaRPr>
          </a:p>
          <a:p>
            <a:r>
              <a:rPr lang="ru-RU" sz="2800" dirty="0" smtClean="0">
                <a:solidFill>
                  <a:srgbClr val="000000"/>
                </a:solidFill>
              </a:rPr>
              <a:t>Преобразование </a:t>
            </a:r>
            <a:r>
              <a:rPr lang="en-US" sz="2800" dirty="0" smtClean="0">
                <a:solidFill>
                  <a:srgbClr val="000000"/>
                </a:solidFill>
              </a:rPr>
              <a:t>x </a:t>
            </a:r>
            <a:r>
              <a:rPr lang="ru-RU" sz="2800" dirty="0" smtClean="0">
                <a:solidFill>
                  <a:srgbClr val="000000"/>
                </a:solidFill>
              </a:rPr>
              <a:t>в </a:t>
            </a:r>
            <a:r>
              <a:rPr lang="en-US" sz="2800" dirty="0" smtClean="0">
                <a:solidFill>
                  <a:srgbClr val="000000"/>
                </a:solidFill>
              </a:rPr>
              <a:t>y:</a:t>
            </a:r>
          </a:p>
          <a:p>
            <a:pPr lvl="1"/>
            <a:r>
              <a:rPr lang="ru-RU" dirty="0" smtClean="0">
                <a:solidFill>
                  <a:srgbClr val="000000"/>
                </a:solidFill>
              </a:rPr>
              <a:t>Удалить </a:t>
            </a:r>
            <a:r>
              <a:rPr lang="en-US" dirty="0" smtClean="0">
                <a:solidFill>
                  <a:srgbClr val="FF6600"/>
                </a:solidFill>
              </a:rPr>
              <a:t>a</a:t>
            </a:r>
          </a:p>
          <a:p>
            <a:pPr lvl="1"/>
            <a:r>
              <a:rPr lang="ru-RU" dirty="0" smtClean="0">
                <a:solidFill>
                  <a:srgbClr val="000000"/>
                </a:solidFill>
              </a:rPr>
              <a:t>Вставить </a:t>
            </a:r>
            <a:r>
              <a:rPr lang="en-US" dirty="0" smtClean="0">
                <a:solidFill>
                  <a:srgbClr val="FF6600"/>
                </a:solidFill>
              </a:rPr>
              <a:t>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и </a:t>
            </a:r>
            <a:r>
              <a:rPr lang="en-US" dirty="0" smtClean="0">
                <a:solidFill>
                  <a:srgbClr val="FF6600"/>
                </a:solidFill>
              </a:rPr>
              <a:t>v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после </a:t>
            </a:r>
            <a:r>
              <a:rPr lang="en-US" dirty="0" smtClean="0">
                <a:solidFill>
                  <a:srgbClr val="FF6600"/>
                </a:solidFill>
              </a:rPr>
              <a:t>d</a:t>
            </a:r>
          </a:p>
          <a:p>
            <a:pPr lvl="1"/>
            <a:r>
              <a:rPr lang="ru-RU" dirty="0" err="1" smtClean="0">
                <a:solidFill>
                  <a:srgbClr val="FF6600"/>
                </a:solidFill>
              </a:rPr>
              <a:t>E</a:t>
            </a:r>
            <a:r>
              <a:rPr lang="en-US" dirty="0" err="1" smtClean="0">
                <a:solidFill>
                  <a:srgbClr val="FF6600"/>
                </a:solidFill>
              </a:rPr>
              <a:t>dit</a:t>
            </a:r>
            <a:r>
              <a:rPr lang="en-US" dirty="0" smtClean="0">
                <a:solidFill>
                  <a:srgbClr val="FF6600"/>
                </a:solidFill>
              </a:rPr>
              <a:t> distance = 3</a:t>
            </a:r>
            <a:endParaRPr lang="ru-RU" dirty="0" smtClean="0">
              <a:solidFill>
                <a:srgbClr val="FF6600"/>
              </a:solidFill>
            </a:endParaRPr>
          </a:p>
          <a:p>
            <a:r>
              <a:rPr lang="ru-RU" sz="2800" dirty="0" smtClean="0">
                <a:solidFill>
                  <a:srgbClr val="000000"/>
                </a:solidFill>
              </a:rPr>
              <a:t>Или : </a:t>
            </a:r>
            <a:r>
              <a:rPr lang="en-US" sz="2800" dirty="0" smtClean="0">
                <a:solidFill>
                  <a:srgbClr val="000000"/>
                </a:solidFill>
              </a:rPr>
              <a:t>LCS(</a:t>
            </a:r>
            <a:r>
              <a:rPr lang="en-US" sz="2800" dirty="0" err="1" smtClean="0">
                <a:solidFill>
                  <a:srgbClr val="000000"/>
                </a:solidFill>
              </a:rPr>
              <a:t>x,y</a:t>
            </a:r>
            <a:r>
              <a:rPr lang="en-US" sz="2800" dirty="0" smtClean="0">
                <a:solidFill>
                  <a:srgbClr val="000000"/>
                </a:solidFill>
              </a:rPr>
              <a:t>) = </a:t>
            </a:r>
            <a:r>
              <a:rPr lang="en-US" sz="2800" dirty="0" err="1" smtClean="0">
                <a:solidFill>
                  <a:srgbClr val="FF6600"/>
                </a:solidFill>
              </a:rPr>
              <a:t>bcde</a:t>
            </a:r>
            <a:endParaRPr lang="en-US" sz="2800" dirty="0" smtClean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  </a:t>
            </a:r>
            <a:r>
              <a:rPr lang="en-US" dirty="0" smtClean="0"/>
              <a:t>    </a:t>
            </a:r>
            <a:r>
              <a:rPr lang="en-US" sz="2800" dirty="0" smtClean="0"/>
              <a:t>=5 + 6 -2*</a:t>
            </a:r>
            <a:r>
              <a:rPr lang="ru-RU" sz="2800" dirty="0" smtClean="0"/>
              <a:t>4</a:t>
            </a:r>
            <a:r>
              <a:rPr lang="en-US" sz="2800" dirty="0" smtClean="0"/>
              <a:t> = </a:t>
            </a:r>
            <a:r>
              <a:rPr lang="en-US" sz="2800" dirty="0" smtClean="0">
                <a:solidFill>
                  <a:srgbClr val="FF6600"/>
                </a:solidFill>
              </a:rPr>
              <a:t>3</a:t>
            </a:r>
          </a:p>
          <a:p>
            <a:endParaRPr lang="en-US" dirty="0" smtClean="0">
              <a:solidFill>
                <a:srgbClr val="FF6600"/>
              </a:solidFill>
            </a:endParaRPr>
          </a:p>
          <a:p>
            <a:endParaRPr lang="ru-RU" dirty="0">
              <a:solidFill>
                <a:srgbClr val="FF6600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BF29-4720-2B44-B70F-ABD7F1981EF2}" type="datetime1">
              <a:rPr lang="ru-RU" smtClean="0"/>
              <a:t>24.09.11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F553-EDBF-B941-A691-5133318F009A}" type="slidenum">
              <a:rPr lang="ru-RU" smtClean="0"/>
              <a:t>19</a:t>
            </a:fld>
            <a:endParaRPr lang="ru-RU"/>
          </a:p>
        </p:txBody>
      </p:sp>
      <p:sp>
        <p:nvSpPr>
          <p:cNvPr id="7" name="Название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latin typeface="Arial Black"/>
                <a:cs typeface="Arial Black"/>
              </a:rPr>
              <a:t>Edit Distance: </a:t>
            </a:r>
            <a:r>
              <a:rPr lang="ru-RU" sz="3200" dirty="0" smtClean="0">
                <a:latin typeface="Arial Black"/>
                <a:cs typeface="Arial Black"/>
              </a:rPr>
              <a:t>пример</a:t>
            </a:r>
            <a:endParaRPr lang="ru-RU" sz="3200" dirty="0">
              <a:latin typeface="Arial Black"/>
              <a:cs typeface="Arial Black"/>
            </a:endParaRPr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20" y="4819986"/>
            <a:ext cx="5657090" cy="54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46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BF29-4720-2B44-B70F-ABD7F1981EF2}" type="datetime1">
              <a:rPr lang="ru-RU" smtClean="0"/>
              <a:t>24.09.11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F553-EDBF-B941-A691-5133318F009A}" type="slidenum">
              <a:rPr lang="ru-RU" smtClean="0"/>
              <a:t>20</a:t>
            </a:fld>
            <a:endParaRPr lang="ru-RU"/>
          </a:p>
        </p:txBody>
      </p:sp>
      <p:sp>
        <p:nvSpPr>
          <p:cNvPr id="7" name="Назван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ru-RU"/>
          </a:p>
        </p:txBody>
      </p:sp>
      <p:sp>
        <p:nvSpPr>
          <p:cNvPr id="8" name="Дата 3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FBF29-4720-2B44-B70F-ABD7F1981EF2}" type="datetime1">
              <a:rPr lang="ru-RU" smtClean="0"/>
              <a:pPr/>
              <a:t>24.09.11</a:t>
            </a:fld>
            <a:endParaRPr lang="ru-RU"/>
          </a:p>
        </p:txBody>
      </p:sp>
      <p:sp>
        <p:nvSpPr>
          <p:cNvPr id="9" name="Нижний колонтитул 4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10" name="Номер слайда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A4F553-EDBF-B941-A691-5133318F009A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11" name="Содержимое 2"/>
          <p:cNvSpPr txBox="1">
            <a:spLocks/>
          </p:cNvSpPr>
          <p:nvPr/>
        </p:nvSpPr>
        <p:spPr>
          <a:xfrm>
            <a:off x="457200" y="167417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endParaRPr lang="ru-RU" sz="2800" dirty="0"/>
          </a:p>
        </p:txBody>
      </p:sp>
      <p:sp>
        <p:nvSpPr>
          <p:cNvPr id="12" name="Дата 3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FBF29-4720-2B44-B70F-ABD7F1981EF2}" type="datetime1">
              <a:rPr lang="ru-RU" smtClean="0"/>
              <a:pPr/>
              <a:t>24.09.11</a:t>
            </a:fld>
            <a:endParaRPr lang="ru-RU"/>
          </a:p>
        </p:txBody>
      </p:sp>
      <p:sp>
        <p:nvSpPr>
          <p:cNvPr id="13" name="Нижний колонтитул 4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14" name="Номер слайда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A4F553-EDBF-B941-A691-5133318F009A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15" name="Название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latin typeface="Arial Black"/>
                <a:cs typeface="Arial Black"/>
              </a:rPr>
              <a:t>Edit Distance </a:t>
            </a:r>
            <a:r>
              <a:rPr lang="ru-RU" sz="3200" dirty="0" smtClean="0">
                <a:latin typeface="Arial Black"/>
                <a:cs typeface="Arial Black"/>
              </a:rPr>
              <a:t>–</a:t>
            </a:r>
            <a:r>
              <a:rPr lang="en-US" sz="3200" dirty="0" smtClean="0">
                <a:latin typeface="Arial Black"/>
                <a:cs typeface="Arial Black"/>
              </a:rPr>
              <a:t> </a:t>
            </a:r>
            <a:r>
              <a:rPr lang="ru-RU" sz="3200" dirty="0" smtClean="0">
                <a:latin typeface="Arial Black"/>
                <a:cs typeface="Arial Black"/>
              </a:rPr>
              <a:t>это метрика</a:t>
            </a:r>
            <a:endParaRPr lang="ru-RU" sz="3200" dirty="0">
              <a:latin typeface="Arial Black"/>
              <a:cs typeface="Arial Black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57200" y="1417639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ru-RU" sz="3200" dirty="0" err="1">
                <a:solidFill>
                  <a:srgbClr val="008000"/>
                </a:solidFill>
              </a:rPr>
              <a:t>d</a:t>
            </a:r>
            <a:r>
              <a:rPr lang="en-US" sz="3200" dirty="0">
                <a:solidFill>
                  <a:srgbClr val="008000"/>
                </a:solidFill>
              </a:rPr>
              <a:t>(x, x) </a:t>
            </a:r>
            <a:r>
              <a:rPr lang="en-US" sz="3200" dirty="0"/>
              <a:t>= 0 </a:t>
            </a:r>
          </a:p>
          <a:p>
            <a:pPr marL="457200" indent="-457200">
              <a:buFont typeface="Arial"/>
              <a:buChar char="•"/>
            </a:pPr>
            <a:r>
              <a:rPr lang="ru-RU" sz="3200" dirty="0" err="1">
                <a:solidFill>
                  <a:srgbClr val="008000"/>
                </a:solidFill>
              </a:rPr>
              <a:t>d</a:t>
            </a:r>
            <a:r>
              <a:rPr lang="ru-RU" sz="3200" dirty="0">
                <a:solidFill>
                  <a:srgbClr val="008000"/>
                </a:solidFill>
              </a:rPr>
              <a:t>(</a:t>
            </a:r>
            <a:r>
              <a:rPr lang="ru-RU" sz="3200" dirty="0" err="1">
                <a:solidFill>
                  <a:srgbClr val="008000"/>
                </a:solidFill>
              </a:rPr>
              <a:t>x,y</a:t>
            </a:r>
            <a:r>
              <a:rPr lang="ru-RU" sz="3200" dirty="0">
                <a:solidFill>
                  <a:srgbClr val="008000"/>
                </a:solidFill>
              </a:rPr>
              <a:t>) = </a:t>
            </a:r>
            <a:r>
              <a:rPr lang="ru-RU" sz="3200" dirty="0" err="1">
                <a:solidFill>
                  <a:srgbClr val="008000"/>
                </a:solidFill>
              </a:rPr>
              <a:t>d</a:t>
            </a:r>
            <a:r>
              <a:rPr lang="ru-RU" sz="3200" dirty="0">
                <a:solidFill>
                  <a:srgbClr val="008000"/>
                </a:solidFill>
              </a:rPr>
              <a:t>(</a:t>
            </a:r>
            <a:r>
              <a:rPr lang="ru-RU" sz="3200" dirty="0" err="1">
                <a:solidFill>
                  <a:srgbClr val="008000"/>
                </a:solidFill>
              </a:rPr>
              <a:t>y,</a:t>
            </a:r>
            <a:r>
              <a:rPr lang="ru-RU" sz="3200" dirty="0" err="1" smtClean="0">
                <a:solidFill>
                  <a:srgbClr val="008000"/>
                </a:solidFill>
              </a:rPr>
              <a:t>x</a:t>
            </a:r>
            <a:r>
              <a:rPr lang="ru-RU" sz="3200" dirty="0" smtClean="0">
                <a:solidFill>
                  <a:srgbClr val="008000"/>
                </a:solidFill>
              </a:rPr>
              <a:t>)</a:t>
            </a:r>
            <a:r>
              <a:rPr lang="en-US" sz="3200" dirty="0" smtClean="0">
                <a:solidFill>
                  <a:srgbClr val="008000"/>
                </a:solidFill>
              </a:rPr>
              <a:t>:</a:t>
            </a:r>
            <a:r>
              <a:rPr lang="ru-RU" sz="3200" dirty="0" smtClean="0"/>
              <a:t> потому </a:t>
            </a:r>
            <a:r>
              <a:rPr lang="ru-RU" sz="3200" dirty="0"/>
              <a:t>что </a:t>
            </a:r>
            <a:r>
              <a:rPr lang="ru-RU" sz="3200" dirty="0" smtClean="0"/>
              <a:t>вставка/удаление </a:t>
            </a:r>
            <a:r>
              <a:rPr lang="ru-RU" sz="3200" dirty="0"/>
              <a:t>являются обратными по отношению друг к </a:t>
            </a:r>
            <a:r>
              <a:rPr lang="ru-RU" sz="3200" dirty="0" smtClean="0"/>
              <a:t>другу</a:t>
            </a:r>
          </a:p>
          <a:p>
            <a:pPr marL="457200" indent="-457200">
              <a:buFont typeface="Arial"/>
              <a:buChar char="•"/>
            </a:pPr>
            <a:r>
              <a:rPr lang="ru-RU" sz="3200" dirty="0" err="1" smtClean="0">
                <a:solidFill>
                  <a:srgbClr val="008000"/>
                </a:solidFill>
              </a:rPr>
              <a:t>d</a:t>
            </a:r>
            <a:r>
              <a:rPr lang="ru-RU" sz="3200" dirty="0">
                <a:solidFill>
                  <a:srgbClr val="008000"/>
                </a:solidFill>
              </a:rPr>
              <a:t>(</a:t>
            </a:r>
            <a:r>
              <a:rPr lang="ru-RU" sz="3200" dirty="0" err="1">
                <a:solidFill>
                  <a:srgbClr val="008000"/>
                </a:solidFill>
              </a:rPr>
              <a:t>x,y</a:t>
            </a:r>
            <a:r>
              <a:rPr lang="ru-RU" sz="3200" dirty="0">
                <a:solidFill>
                  <a:srgbClr val="008000"/>
                </a:solidFill>
              </a:rPr>
              <a:t>)&gt;= </a:t>
            </a:r>
            <a:r>
              <a:rPr lang="ru-RU" sz="3200" dirty="0" smtClean="0">
                <a:solidFill>
                  <a:srgbClr val="008000"/>
                </a:solidFill>
              </a:rPr>
              <a:t>0</a:t>
            </a:r>
            <a:r>
              <a:rPr lang="en-US" sz="3200" dirty="0" smtClean="0">
                <a:solidFill>
                  <a:srgbClr val="008000"/>
                </a:solidFill>
              </a:rPr>
              <a:t>: </a:t>
            </a:r>
            <a:r>
              <a:rPr lang="ru-RU" sz="3200" dirty="0" smtClean="0"/>
              <a:t>«отрицательное редактирование» не имеет смысла</a:t>
            </a:r>
            <a:endParaRPr lang="ru-RU" sz="3200" dirty="0"/>
          </a:p>
          <a:p>
            <a:pPr marL="457200" indent="-457200">
              <a:buFont typeface="Arial"/>
              <a:buChar char="•"/>
            </a:pPr>
            <a:r>
              <a:rPr lang="ru-RU" sz="3200" dirty="0" smtClean="0">
                <a:solidFill>
                  <a:srgbClr val="008000"/>
                </a:solidFill>
              </a:rPr>
              <a:t>неравенство треугольника: </a:t>
            </a:r>
            <a:r>
              <a:rPr lang="ru-RU" sz="3200" dirty="0" smtClean="0"/>
              <a:t>преобразование </a:t>
            </a:r>
            <a:r>
              <a:rPr lang="en-US" sz="3200" dirty="0" smtClean="0"/>
              <a:t>x </a:t>
            </a:r>
            <a:r>
              <a:rPr lang="ru-RU" sz="3200" dirty="0" smtClean="0"/>
              <a:t>к </a:t>
            </a:r>
            <a:r>
              <a:rPr lang="en-US" sz="3200" dirty="0" smtClean="0"/>
              <a:t>z </a:t>
            </a:r>
            <a:r>
              <a:rPr lang="ru-RU" sz="3200" dirty="0" smtClean="0"/>
              <a:t>и затем к </a:t>
            </a:r>
            <a:r>
              <a:rPr lang="en-US" sz="3200" dirty="0" smtClean="0"/>
              <a:t>y </a:t>
            </a:r>
            <a:r>
              <a:rPr lang="ru-RU" sz="3200" dirty="0" smtClean="0"/>
              <a:t>–</a:t>
            </a:r>
            <a:r>
              <a:rPr lang="en-US" sz="3200" dirty="0" smtClean="0"/>
              <a:t> </a:t>
            </a:r>
            <a:r>
              <a:rPr lang="ru-RU" sz="3200" dirty="0" smtClean="0"/>
              <a:t>это один из путей преобразовать </a:t>
            </a:r>
            <a:r>
              <a:rPr lang="en-US" sz="3200" dirty="0" smtClean="0"/>
              <a:t>x </a:t>
            </a:r>
            <a:r>
              <a:rPr lang="ru-RU" sz="3200" dirty="0" smtClean="0"/>
              <a:t>к </a:t>
            </a:r>
            <a:r>
              <a:rPr lang="en-US" sz="3200" dirty="0" smtClean="0"/>
              <a:t>y</a:t>
            </a:r>
            <a:r>
              <a:rPr lang="ru-RU" sz="3200" dirty="0" smtClean="0"/>
              <a:t>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62030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pPr algn="l"/>
            <a:r>
              <a:rPr lang="ru-RU" sz="3200" dirty="0" smtClean="0">
                <a:latin typeface="Arial Black"/>
                <a:cs typeface="Arial Black"/>
              </a:rPr>
              <a:t>План на сегодня</a:t>
            </a:r>
            <a:endParaRPr lang="ru-RU" sz="3200" dirty="0">
              <a:latin typeface="Arial Black"/>
              <a:cs typeface="Arial Black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cs typeface="American Typewriter"/>
              </a:rPr>
              <a:t>Поиск похожих объектов</a:t>
            </a:r>
            <a:endParaRPr lang="en-US" sz="2800" dirty="0" smtClean="0">
              <a:cs typeface="American Typewriter"/>
            </a:endParaRPr>
          </a:p>
          <a:p>
            <a:pPr lvl="1"/>
            <a:r>
              <a:rPr lang="ru-RU" sz="2400" dirty="0" smtClean="0">
                <a:cs typeface="American Typewriter"/>
              </a:rPr>
              <a:t>Мотивация</a:t>
            </a:r>
          </a:p>
          <a:p>
            <a:pPr lvl="1"/>
            <a:r>
              <a:rPr lang="ru-RU" sz="2400" dirty="0" smtClean="0">
                <a:cs typeface="American Typewriter"/>
              </a:rPr>
              <a:t>Метрики расстояний</a:t>
            </a:r>
            <a:endParaRPr lang="en-US" sz="2400" dirty="0" smtClean="0">
              <a:cs typeface="American Typewriter"/>
            </a:endParaRPr>
          </a:p>
          <a:p>
            <a:r>
              <a:rPr lang="en-US" sz="2800" dirty="0" err="1">
                <a:cs typeface="American Typewriter"/>
              </a:rPr>
              <a:t>MapReduce</a:t>
            </a:r>
            <a:endParaRPr lang="ru-RU" sz="2800" dirty="0">
              <a:cs typeface="American Typewriter"/>
            </a:endParaRPr>
          </a:p>
          <a:p>
            <a:pPr marL="0" indent="0">
              <a:buNone/>
            </a:pPr>
            <a:endParaRPr lang="en-US" sz="2800" dirty="0" smtClean="0">
              <a:cs typeface="American Typewriter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939D-7111-0647-AA17-326AD2FB4C38}" type="datetime1">
              <a:rPr lang="ru-RU" smtClean="0"/>
              <a:t>24.09.11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F553-EDBF-B941-A691-5133318F009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875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6600"/>
                </a:solidFill>
              </a:rPr>
              <a:t>Расстояние Хемминга (</a:t>
            </a:r>
            <a:r>
              <a:rPr lang="en-US" dirty="0" smtClean="0">
                <a:solidFill>
                  <a:srgbClr val="FF6600"/>
                </a:solidFill>
              </a:rPr>
              <a:t>Hamming Distance</a:t>
            </a:r>
            <a:r>
              <a:rPr lang="ru-RU" dirty="0" smtClean="0">
                <a:solidFill>
                  <a:srgbClr val="FF6600"/>
                </a:solidFill>
              </a:rPr>
              <a:t>)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ru-RU" dirty="0" smtClean="0"/>
              <a:t>–</a:t>
            </a:r>
            <a:r>
              <a:rPr lang="ru-RU" dirty="0"/>
              <a:t> число позиций, в которых соответствующие символы двух слов одинаковой длины </a:t>
            </a:r>
            <a:r>
              <a:rPr lang="ru-RU" dirty="0" smtClean="0"/>
              <a:t>различны</a:t>
            </a:r>
          </a:p>
          <a:p>
            <a:r>
              <a:rPr lang="ru-RU" dirty="0" smtClean="0">
                <a:solidFill>
                  <a:srgbClr val="008000"/>
                </a:solidFill>
              </a:rPr>
              <a:t>Пример: </a:t>
            </a:r>
            <a:r>
              <a:rPr lang="en-US" dirty="0" smtClean="0"/>
              <a:t>x = 10101; y = 10011</a:t>
            </a:r>
          </a:p>
          <a:p>
            <a:r>
              <a:rPr lang="ru-RU" dirty="0" smtClean="0">
                <a:solidFill>
                  <a:srgbClr val="008000"/>
                </a:solidFill>
              </a:rPr>
              <a:t>Ответ: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</a:rPr>
              <a:t>  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d(</a:t>
            </a:r>
            <a:r>
              <a:rPr lang="en-US" dirty="0" err="1" smtClean="0">
                <a:solidFill>
                  <a:srgbClr val="000000"/>
                </a:solidFill>
              </a:rPr>
              <a:t>x,y</a:t>
            </a:r>
            <a:r>
              <a:rPr lang="en-US" dirty="0" smtClean="0">
                <a:solidFill>
                  <a:srgbClr val="000000"/>
                </a:solidFill>
              </a:rPr>
              <a:t>) = 2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BF29-4720-2B44-B70F-ABD7F1981EF2}" type="datetime1">
              <a:rPr lang="ru-RU" smtClean="0"/>
              <a:t>24.09.11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F553-EDBF-B941-A691-5133318F009A}" type="slidenum">
              <a:rPr lang="ru-RU" smtClean="0"/>
              <a:t>21</a:t>
            </a:fld>
            <a:endParaRPr lang="ru-RU"/>
          </a:p>
        </p:txBody>
      </p:sp>
      <p:sp>
        <p:nvSpPr>
          <p:cNvPr id="7" name="Название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smtClean="0">
                <a:latin typeface="Arial Black"/>
                <a:cs typeface="Arial Black"/>
              </a:rPr>
              <a:t>Расстояние Хемминга</a:t>
            </a:r>
            <a:endParaRPr lang="ru-RU" sz="32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801306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869FBF29-4720-2B44-B70F-ABD7F1981EF2}" type="datetime1">
              <a:rPr lang="ru-RU" smtClean="0"/>
              <a:t>24.09.11</a:t>
            </a:fld>
            <a:endParaRPr lang="ru-RU"/>
          </a:p>
        </p:txBody>
      </p:sp>
      <p:sp>
        <p:nvSpPr>
          <p:cNvPr id="19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2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A4F553-EDBF-B941-A691-5133318F009A}" type="slidenum">
              <a:rPr lang="ru-RU" smtClean="0"/>
              <a:t>22</a:t>
            </a:fld>
            <a:endParaRPr lang="ru-RU"/>
          </a:p>
        </p:txBody>
      </p:sp>
      <p:sp>
        <p:nvSpPr>
          <p:cNvPr id="21" name="Назван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ru-RU"/>
          </a:p>
        </p:txBody>
      </p:sp>
      <p:sp>
        <p:nvSpPr>
          <p:cNvPr id="22" name="Дата 3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FBF29-4720-2B44-B70F-ABD7F1981EF2}" type="datetime1">
              <a:rPr lang="ru-RU" smtClean="0"/>
              <a:pPr/>
              <a:t>24.09.11</a:t>
            </a:fld>
            <a:endParaRPr lang="ru-RU"/>
          </a:p>
        </p:txBody>
      </p:sp>
      <p:sp>
        <p:nvSpPr>
          <p:cNvPr id="23" name="Нижний колонтитул 4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24" name="Номер слайда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A4F553-EDBF-B941-A691-5133318F009A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25" name="Содержимое 2"/>
          <p:cNvSpPr txBox="1">
            <a:spLocks/>
          </p:cNvSpPr>
          <p:nvPr/>
        </p:nvSpPr>
        <p:spPr>
          <a:xfrm>
            <a:off x="457200" y="167417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rgbClr val="FF6600"/>
                </a:solidFill>
              </a:rPr>
              <a:t>Jaccard</a:t>
            </a:r>
            <a:r>
              <a:rPr lang="en-US" sz="2800" dirty="0" smtClean="0">
                <a:solidFill>
                  <a:srgbClr val="FF6600"/>
                </a:solidFill>
              </a:rPr>
              <a:t> Similarity </a:t>
            </a:r>
            <a:r>
              <a:rPr lang="ru-RU" sz="2800" dirty="0" smtClean="0"/>
              <a:t>между двумя наборами – это размер их пересечения, разделенного а размер их объединения</a:t>
            </a:r>
          </a:p>
          <a:p>
            <a:endParaRPr lang="ru-RU" sz="2800" dirty="0"/>
          </a:p>
          <a:p>
            <a:endParaRPr lang="ru-RU" sz="2800" dirty="0" smtClean="0"/>
          </a:p>
          <a:p>
            <a:r>
              <a:rPr lang="en-US" sz="2800" dirty="0" err="1" smtClean="0">
                <a:solidFill>
                  <a:srgbClr val="FF6600"/>
                </a:solidFill>
              </a:rPr>
              <a:t>Jaccard</a:t>
            </a:r>
            <a:r>
              <a:rPr lang="en-US" sz="2800" dirty="0" smtClean="0">
                <a:solidFill>
                  <a:srgbClr val="FF6600"/>
                </a:solidFill>
              </a:rPr>
              <a:t> Distance </a:t>
            </a:r>
            <a:r>
              <a:rPr lang="ru-RU" sz="2800" dirty="0" smtClean="0"/>
              <a:t>между двумя наборами – это  1 минус </a:t>
            </a:r>
            <a:r>
              <a:rPr lang="en-US" sz="2800" dirty="0" err="1" smtClean="0"/>
              <a:t>Jaccard</a:t>
            </a:r>
            <a:r>
              <a:rPr lang="en-US" sz="2800" dirty="0" smtClean="0"/>
              <a:t> Similarity</a:t>
            </a:r>
          </a:p>
          <a:p>
            <a:endParaRPr lang="ru-RU" sz="2800" dirty="0" smtClean="0"/>
          </a:p>
          <a:p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endParaRPr lang="ru-RU" sz="2800" dirty="0"/>
          </a:p>
        </p:txBody>
      </p:sp>
      <p:sp>
        <p:nvSpPr>
          <p:cNvPr id="26" name="Дата 3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FBF29-4720-2B44-B70F-ABD7F1981EF2}" type="datetime1">
              <a:rPr lang="ru-RU" smtClean="0"/>
              <a:pPr/>
              <a:t>24.09.11</a:t>
            </a:fld>
            <a:endParaRPr lang="ru-RU"/>
          </a:p>
        </p:txBody>
      </p:sp>
      <p:sp>
        <p:nvSpPr>
          <p:cNvPr id="27" name="Нижний колонтитул 4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28" name="Номер слайда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A4F553-EDBF-B941-A691-5133318F009A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29" name="Название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err="1" smtClean="0">
                <a:latin typeface="Arial Black"/>
                <a:cs typeface="Arial Black"/>
              </a:rPr>
              <a:t>Jaccard</a:t>
            </a:r>
            <a:r>
              <a:rPr lang="en-US" sz="3200" dirty="0" smtClean="0">
                <a:latin typeface="Arial Black"/>
                <a:cs typeface="Arial Black"/>
              </a:rPr>
              <a:t> Similarity</a:t>
            </a:r>
            <a:endParaRPr lang="ru-RU" sz="3200" dirty="0">
              <a:latin typeface="Arial Black"/>
              <a:cs typeface="Arial Black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28" y="3060097"/>
            <a:ext cx="6871881" cy="941988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81" y="5147582"/>
            <a:ext cx="6988628" cy="98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39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Содержимое 1"/>
          <p:cNvPicPr>
            <a:picLocks noGrp="1" noChangeAspect="1"/>
          </p:cNvPicPr>
          <p:nvPr>
            <p:ph idx="1"/>
          </p:nvPr>
        </p:nvPicPr>
        <p:blipFill>
          <a:blip r:embed="rId2"/>
          <a:srcRect l="3433" r="3433"/>
          <a:stretch>
            <a:fillRect/>
          </a:stretch>
        </p:blipFill>
        <p:spPr>
          <a:xfrm>
            <a:off x="793412" y="1526496"/>
            <a:ext cx="4068874" cy="3722838"/>
          </a:xfrm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BF29-4720-2B44-B70F-ABD7F1981EF2}" type="datetime1">
              <a:rPr lang="ru-RU" smtClean="0"/>
              <a:t>24.09.11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F553-EDBF-B941-A691-5133318F009A}" type="slidenum">
              <a:rPr lang="ru-RU" smtClean="0"/>
              <a:t>23</a:t>
            </a:fld>
            <a:endParaRPr lang="ru-RU"/>
          </a:p>
        </p:txBody>
      </p:sp>
      <p:sp>
        <p:nvSpPr>
          <p:cNvPr id="7" name="Название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smtClean="0">
                <a:latin typeface="Arial Black"/>
                <a:cs typeface="Arial Black"/>
              </a:rPr>
              <a:t>Пример: </a:t>
            </a:r>
            <a:r>
              <a:rPr lang="en-US" sz="3200" dirty="0" err="1" smtClean="0">
                <a:latin typeface="Arial Black"/>
                <a:cs typeface="Arial Black"/>
              </a:rPr>
              <a:t>Jaccard</a:t>
            </a:r>
            <a:r>
              <a:rPr lang="en-US" sz="3200" dirty="0" smtClean="0">
                <a:latin typeface="Arial Black"/>
                <a:cs typeface="Arial Black"/>
              </a:rPr>
              <a:t> Distance</a:t>
            </a:r>
            <a:endParaRPr lang="ru-RU" sz="3200" dirty="0">
              <a:latin typeface="Arial Black"/>
              <a:cs typeface="Arial Blac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9332" y="2225524"/>
            <a:ext cx="36043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Пересечение = 3</a:t>
            </a:r>
          </a:p>
          <a:p>
            <a:r>
              <a:rPr lang="ru-RU" sz="2800" dirty="0" smtClean="0"/>
              <a:t>Объединение = 8</a:t>
            </a:r>
          </a:p>
          <a:p>
            <a:r>
              <a:rPr lang="en-US" sz="2800" dirty="0" err="1" smtClean="0"/>
              <a:t>Jaccard</a:t>
            </a:r>
            <a:r>
              <a:rPr lang="en-US" sz="2800" dirty="0" smtClean="0"/>
              <a:t> Similarity = 3/8</a:t>
            </a:r>
          </a:p>
          <a:p>
            <a:r>
              <a:rPr lang="en-US" sz="2800" dirty="0" err="1" smtClean="0"/>
              <a:t>Jaccard</a:t>
            </a:r>
            <a:r>
              <a:rPr lang="en-US" sz="2800" dirty="0" smtClean="0"/>
              <a:t> Distance = 5/8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31781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olidFill>
                  <a:schemeClr val="bg1">
                    <a:lumMod val="65000"/>
                  </a:schemeClr>
                </a:solidFill>
                <a:cs typeface="American Typewriter"/>
              </a:rPr>
              <a:t>Поиск похожих объектов</a:t>
            </a:r>
            <a:endParaRPr lang="en-US" sz="2800" dirty="0">
              <a:solidFill>
                <a:schemeClr val="bg1">
                  <a:lumMod val="65000"/>
                </a:schemeClr>
              </a:solidFill>
              <a:cs typeface="American Typewriter"/>
            </a:endParaRPr>
          </a:p>
          <a:p>
            <a:pPr lvl="1"/>
            <a:r>
              <a:rPr lang="ru-RU" sz="2400" dirty="0">
                <a:solidFill>
                  <a:schemeClr val="bg1">
                    <a:lumMod val="65000"/>
                  </a:schemeClr>
                </a:solidFill>
                <a:cs typeface="American Typewriter"/>
              </a:rPr>
              <a:t>Мотивация</a:t>
            </a:r>
          </a:p>
          <a:p>
            <a:pPr lvl="1"/>
            <a:r>
              <a:rPr lang="ru-RU" sz="2400" dirty="0">
                <a:solidFill>
                  <a:schemeClr val="bg1">
                    <a:lumMod val="65000"/>
                  </a:schemeClr>
                </a:solidFill>
                <a:cs typeface="American Typewriter"/>
              </a:rPr>
              <a:t>Метрики расстояний</a:t>
            </a:r>
            <a:endParaRPr lang="en-US" sz="2400" dirty="0">
              <a:solidFill>
                <a:schemeClr val="bg1">
                  <a:lumMod val="65000"/>
                </a:schemeClr>
              </a:solidFill>
              <a:cs typeface="American Typewriter"/>
            </a:endParaRPr>
          </a:p>
          <a:p>
            <a:r>
              <a:rPr lang="en-US" sz="2800" dirty="0" err="1" smtClean="0">
                <a:cs typeface="American Typewriter"/>
              </a:rPr>
              <a:t>MapReduce</a:t>
            </a:r>
            <a:endParaRPr lang="ru-RU" sz="2800" dirty="0">
              <a:cs typeface="American Typewriter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BF29-4720-2B44-B70F-ABD7F1981EF2}" type="datetime1">
              <a:rPr lang="ru-RU" smtClean="0"/>
              <a:t>24.09.11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F553-EDBF-B941-A691-5133318F009A}" type="slidenum">
              <a:rPr lang="ru-RU" smtClean="0"/>
              <a:t>24</a:t>
            </a:fld>
            <a:endParaRPr lang="ru-RU"/>
          </a:p>
        </p:txBody>
      </p:sp>
      <p:sp>
        <p:nvSpPr>
          <p:cNvPr id="7" name="Название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smtClean="0">
                <a:latin typeface="Arial Black"/>
                <a:cs typeface="Arial Black"/>
              </a:rPr>
              <a:t>План на сегодня</a:t>
            </a:r>
            <a:endParaRPr lang="ru-RU" sz="32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154904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pPr algn="l"/>
            <a:r>
              <a:rPr lang="ru-RU" sz="3200" dirty="0" smtClean="0">
                <a:latin typeface="Arial Black"/>
                <a:cs typeface="Arial Black"/>
              </a:rPr>
              <a:t>Мотивация</a:t>
            </a:r>
            <a:endParaRPr lang="ru-RU" sz="3200" dirty="0">
              <a:latin typeface="Arial Black"/>
              <a:cs typeface="Arial Black"/>
            </a:endParaRPr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20+billon  </a:t>
            </a:r>
            <a:r>
              <a:rPr lang="ru-RU" dirty="0" smtClean="0"/>
              <a:t>веб-страниц </a:t>
            </a:r>
            <a:r>
              <a:rPr lang="en-US" dirty="0" smtClean="0"/>
              <a:t>* 20 KB = 400+ TB</a:t>
            </a:r>
          </a:p>
          <a:p>
            <a:r>
              <a:rPr lang="en-US" dirty="0" smtClean="0"/>
              <a:t>1 </a:t>
            </a:r>
            <a:r>
              <a:rPr lang="ru-RU" dirty="0" smtClean="0"/>
              <a:t>компьютер читает со скоростью 35 </a:t>
            </a:r>
            <a:r>
              <a:rPr lang="en-US" dirty="0" smtClean="0"/>
              <a:t>MB/sec</a:t>
            </a:r>
            <a:r>
              <a:rPr lang="ru-RU" dirty="0" smtClean="0"/>
              <a:t>  с диска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~ 4 </a:t>
            </a:r>
            <a:r>
              <a:rPr lang="ru-RU" dirty="0" smtClean="0"/>
              <a:t>месяца, чтобы скачать веб</a:t>
            </a:r>
          </a:p>
          <a:p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И еще нужно анализировать данные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9085-8F55-6B48-857F-AF743CA45C2A}" type="datetime1">
              <a:rPr lang="ru-RU" smtClean="0"/>
              <a:t>24.09.11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F553-EDBF-B941-A691-5133318F009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73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ru-RU" sz="3800" dirty="0"/>
          </a:p>
          <a:p>
            <a:r>
              <a:rPr lang="it-IT" sz="3800" dirty="0" err="1">
                <a:solidFill>
                  <a:srgbClr val="FF0000"/>
                </a:solidFill>
              </a:rPr>
              <a:t>Traditional</a:t>
            </a:r>
            <a:r>
              <a:rPr lang="it-IT" sz="3800" dirty="0">
                <a:solidFill>
                  <a:srgbClr val="FF0000"/>
                </a:solidFill>
              </a:rPr>
              <a:t> big-</a:t>
            </a:r>
            <a:r>
              <a:rPr lang="it-IT" sz="3800" dirty="0" err="1">
                <a:solidFill>
                  <a:srgbClr val="FF0000"/>
                </a:solidFill>
              </a:rPr>
              <a:t>iron</a:t>
            </a:r>
            <a:r>
              <a:rPr lang="it-IT" sz="3800" dirty="0">
                <a:solidFill>
                  <a:srgbClr val="FF0000"/>
                </a:solidFill>
              </a:rPr>
              <a:t> box </a:t>
            </a:r>
            <a:r>
              <a:rPr lang="it-IT" sz="3800" dirty="0" smtClean="0"/>
              <a:t>(2003</a:t>
            </a:r>
            <a:r>
              <a:rPr lang="it-IT" sz="3800" dirty="0"/>
              <a:t>) </a:t>
            </a:r>
            <a:endParaRPr lang="it-IT" sz="3800" dirty="0" smtClean="0"/>
          </a:p>
          <a:p>
            <a:pPr lvl="1"/>
            <a:r>
              <a:rPr lang="it-IT" sz="3800" dirty="0" smtClean="0"/>
              <a:t>8 </a:t>
            </a:r>
            <a:r>
              <a:rPr lang="it-IT" sz="3800" dirty="0"/>
              <a:t>2GHz </a:t>
            </a:r>
            <a:r>
              <a:rPr lang="it-IT" sz="3800" dirty="0" err="1"/>
              <a:t>Xeons</a:t>
            </a:r>
            <a:r>
              <a:rPr lang="it-IT" sz="3800" dirty="0"/>
              <a:t> </a:t>
            </a:r>
          </a:p>
          <a:p>
            <a:pPr lvl="1"/>
            <a:r>
              <a:rPr lang="ru-RU" sz="3800" dirty="0"/>
              <a:t>64GB RAM </a:t>
            </a:r>
          </a:p>
          <a:p>
            <a:pPr lvl="1"/>
            <a:r>
              <a:rPr lang="da-DK" sz="3800" dirty="0"/>
              <a:t>8TB disk </a:t>
            </a:r>
          </a:p>
          <a:p>
            <a:pPr lvl="1"/>
            <a:r>
              <a:rPr lang="ru-RU" sz="3800" dirty="0"/>
              <a:t>758,000 USD </a:t>
            </a:r>
          </a:p>
          <a:p>
            <a:endParaRPr lang="ru-RU" sz="3800" dirty="0"/>
          </a:p>
          <a:p>
            <a:r>
              <a:rPr lang="it-IT" sz="3800" dirty="0" err="1" smtClean="0">
                <a:solidFill>
                  <a:srgbClr val="008000"/>
                </a:solidFill>
              </a:rPr>
              <a:t>Prototypical</a:t>
            </a:r>
            <a:r>
              <a:rPr lang="it-IT" sz="3800" dirty="0" smtClean="0">
                <a:solidFill>
                  <a:srgbClr val="008000"/>
                </a:solidFill>
              </a:rPr>
              <a:t> </a:t>
            </a:r>
            <a:r>
              <a:rPr lang="it-IT" sz="3800" dirty="0">
                <a:solidFill>
                  <a:srgbClr val="008000"/>
                </a:solidFill>
              </a:rPr>
              <a:t>Google </a:t>
            </a:r>
            <a:r>
              <a:rPr lang="it-IT" sz="3800" dirty="0" err="1">
                <a:solidFill>
                  <a:srgbClr val="008000"/>
                </a:solidFill>
              </a:rPr>
              <a:t>rack</a:t>
            </a:r>
            <a:r>
              <a:rPr lang="it-IT" sz="3800" dirty="0">
                <a:solidFill>
                  <a:srgbClr val="008000"/>
                </a:solidFill>
              </a:rPr>
              <a:t> </a:t>
            </a:r>
            <a:r>
              <a:rPr lang="it-IT" sz="3800" dirty="0" smtClean="0"/>
              <a:t>(2003</a:t>
            </a:r>
            <a:r>
              <a:rPr lang="it-IT" sz="3800" dirty="0"/>
              <a:t>) </a:t>
            </a:r>
            <a:endParaRPr lang="it-IT" sz="3800" dirty="0" smtClean="0"/>
          </a:p>
          <a:p>
            <a:pPr lvl="1"/>
            <a:r>
              <a:rPr lang="it-IT" sz="3800" dirty="0" smtClean="0"/>
              <a:t>176 </a:t>
            </a:r>
            <a:r>
              <a:rPr lang="it-IT" sz="3800" dirty="0"/>
              <a:t>2GHz </a:t>
            </a:r>
            <a:r>
              <a:rPr lang="it-IT" sz="3800" dirty="0" err="1"/>
              <a:t>Xeons</a:t>
            </a:r>
            <a:endParaRPr lang="it-IT" sz="3800" dirty="0"/>
          </a:p>
          <a:p>
            <a:pPr lvl="1"/>
            <a:r>
              <a:rPr lang="ru-RU" sz="3800" dirty="0"/>
              <a:t>176GB RAM</a:t>
            </a:r>
          </a:p>
          <a:p>
            <a:pPr lvl="1"/>
            <a:r>
              <a:rPr lang="ru-RU" sz="3800" dirty="0"/>
              <a:t>~7TB </a:t>
            </a:r>
            <a:r>
              <a:rPr lang="ru-RU" sz="3800" dirty="0" err="1"/>
              <a:t>disk</a:t>
            </a:r>
            <a:endParaRPr lang="ru-RU" sz="3800" dirty="0"/>
          </a:p>
          <a:p>
            <a:pPr lvl="1"/>
            <a:r>
              <a:rPr lang="ru-RU" sz="3800" dirty="0"/>
              <a:t>278,000 USD</a:t>
            </a:r>
          </a:p>
          <a:p>
            <a:endParaRPr lang="ru-RU" sz="3800" dirty="0"/>
          </a:p>
          <a:p>
            <a:r>
              <a:rPr lang="nl-NL" sz="3800" dirty="0" smtClean="0"/>
              <a:t>In </a:t>
            </a:r>
            <a:r>
              <a:rPr lang="nl-NL" sz="3800" dirty="0"/>
              <a:t>Aug 2006 Google had ~450,000 machines </a:t>
            </a:r>
          </a:p>
          <a:p>
            <a:endParaRPr lang="ru-RU" dirty="0"/>
          </a:p>
        </p:txBody>
      </p:sp>
      <p:sp>
        <p:nvSpPr>
          <p:cNvPr id="4" name="Название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pPr algn="l"/>
            <a:r>
              <a:rPr lang="ru-RU" sz="3200" dirty="0" smtClean="0">
                <a:latin typeface="Arial Black"/>
                <a:cs typeface="Arial Black"/>
              </a:rPr>
              <a:t>Пример</a:t>
            </a:r>
            <a:r>
              <a:rPr lang="en-US" sz="3200" dirty="0" smtClean="0">
                <a:latin typeface="Arial Black"/>
                <a:cs typeface="Arial Black"/>
              </a:rPr>
              <a:t>: </a:t>
            </a:r>
            <a:r>
              <a:rPr lang="ru-RU" sz="3200" dirty="0" smtClean="0">
                <a:latin typeface="Arial Black"/>
                <a:cs typeface="Arial Black"/>
              </a:rPr>
              <a:t>большие вычисления – большие машины</a:t>
            </a:r>
            <a:endParaRPr lang="ru-RU" sz="3200" dirty="0">
              <a:latin typeface="Arial Black"/>
              <a:cs typeface="Arial Black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565B-3131-4E46-A145-51F61EFD314B}" type="datetime1">
              <a:rPr lang="ru-RU" smtClean="0"/>
              <a:t>24.09.11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F553-EDBF-B941-A691-5133318F009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01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Arial Black"/>
                <a:cs typeface="Arial Black"/>
              </a:rPr>
              <a:t> </a:t>
            </a:r>
            <a:r>
              <a:rPr lang="ru-RU" sz="3200" dirty="0" smtClean="0">
                <a:latin typeface="Arial Black"/>
                <a:cs typeface="Arial Black"/>
              </a:rPr>
              <a:t>Масштабные вычисления</a:t>
            </a:r>
            <a:endParaRPr lang="ru-RU" sz="3200" dirty="0">
              <a:latin typeface="Arial Black"/>
              <a:cs typeface="Arial Black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ru-RU" dirty="0" smtClean="0">
                <a:cs typeface="Arial"/>
              </a:rPr>
              <a:t>Большие вычисления для АД на кластерах:</a:t>
            </a:r>
          </a:p>
          <a:p>
            <a:pPr lvl="2"/>
            <a:r>
              <a:rPr lang="ru-RU" sz="2400" dirty="0" smtClean="0">
                <a:cs typeface="Arial"/>
              </a:rPr>
              <a:t>ПК соединены сетью</a:t>
            </a:r>
          </a:p>
          <a:p>
            <a:pPr lvl="2"/>
            <a:r>
              <a:rPr lang="ru-RU" dirty="0" smtClean="0">
                <a:cs typeface="Arial"/>
              </a:rPr>
              <a:t>Процессинг большого объема данных на большом количестве машин</a:t>
            </a:r>
          </a:p>
          <a:p>
            <a:pPr lvl="1"/>
            <a:r>
              <a:rPr lang="ru-RU" dirty="0" smtClean="0">
                <a:solidFill>
                  <a:srgbClr val="FF0000"/>
                </a:solidFill>
                <a:cs typeface="Arial"/>
              </a:rPr>
              <a:t>Проблемы:</a:t>
            </a:r>
          </a:p>
          <a:p>
            <a:pPr lvl="2"/>
            <a:r>
              <a:rPr lang="ru-RU" dirty="0" smtClean="0">
                <a:solidFill>
                  <a:srgbClr val="000000"/>
                </a:solidFill>
                <a:cs typeface="Arial"/>
              </a:rPr>
              <a:t>как организовать распределенные вычисления</a:t>
            </a:r>
          </a:p>
          <a:p>
            <a:pPr lvl="2"/>
            <a:r>
              <a:rPr lang="ru-RU" dirty="0" smtClean="0">
                <a:solidFill>
                  <a:srgbClr val="000000"/>
                </a:solidFill>
                <a:cs typeface="Arial"/>
              </a:rPr>
              <a:t>Распределенные/параллельные вычисления – это сложно</a:t>
            </a:r>
          </a:p>
          <a:p>
            <a:pPr lvl="2"/>
            <a:r>
              <a:rPr lang="ru-RU" dirty="0" smtClean="0">
                <a:solidFill>
                  <a:srgbClr val="000000"/>
                </a:solidFill>
                <a:cs typeface="Arial"/>
              </a:rPr>
              <a:t>Машины могут сломаться (из </a:t>
            </a:r>
            <a:r>
              <a:rPr lang="ru-RU" dirty="0" smtClean="0">
                <a:solidFill>
                  <a:srgbClr val="FF0000"/>
                </a:solidFill>
                <a:cs typeface="Arial"/>
              </a:rPr>
              <a:t>1000</a:t>
            </a:r>
            <a:r>
              <a:rPr lang="ru-RU" dirty="0" smtClean="0">
                <a:solidFill>
                  <a:srgbClr val="000000"/>
                </a:solidFill>
                <a:cs typeface="Arial"/>
              </a:rPr>
              <a:t> серверов </a:t>
            </a:r>
            <a:r>
              <a:rPr lang="ru-RU" dirty="0" smtClean="0">
                <a:solidFill>
                  <a:srgbClr val="FF0000"/>
                </a:solidFill>
                <a:cs typeface="Arial"/>
              </a:rPr>
              <a:t>в день </a:t>
            </a:r>
            <a:r>
              <a:rPr lang="ru-RU" dirty="0" smtClean="0">
                <a:solidFill>
                  <a:srgbClr val="000000"/>
                </a:solidFill>
                <a:cs typeface="Arial"/>
              </a:rPr>
              <a:t>ломается </a:t>
            </a:r>
            <a:r>
              <a:rPr lang="ru-RU" dirty="0" smtClean="0">
                <a:solidFill>
                  <a:srgbClr val="FF0000"/>
                </a:solidFill>
                <a:cs typeface="Arial"/>
              </a:rPr>
              <a:t>1</a:t>
            </a:r>
            <a:r>
              <a:rPr lang="ru-RU" dirty="0" smtClean="0">
                <a:solidFill>
                  <a:srgbClr val="000000"/>
                </a:solidFill>
                <a:cs typeface="Arial"/>
              </a:rPr>
              <a:t>)</a:t>
            </a:r>
          </a:p>
          <a:p>
            <a:pPr lvl="1"/>
            <a:r>
              <a:rPr lang="ru-RU" dirty="0" err="1" smtClean="0">
                <a:solidFill>
                  <a:srgbClr val="008000"/>
                </a:solidFill>
                <a:cs typeface="Arial"/>
              </a:rPr>
              <a:t>МарReduce</a:t>
            </a:r>
            <a:r>
              <a:rPr lang="ru-RU" dirty="0" smtClean="0">
                <a:solidFill>
                  <a:srgbClr val="008000"/>
                </a:solidFill>
                <a:cs typeface="Arial"/>
              </a:rPr>
              <a:t> </a:t>
            </a:r>
            <a:r>
              <a:rPr lang="ru-RU" dirty="0" smtClean="0">
                <a:solidFill>
                  <a:srgbClr val="000000"/>
                </a:solidFill>
                <a:cs typeface="Arial"/>
              </a:rPr>
              <a:t>помогает бороться со всеми описанными проблемами</a:t>
            </a:r>
            <a:endParaRPr lang="en-US" dirty="0">
              <a:solidFill>
                <a:srgbClr val="000000"/>
              </a:solidFill>
              <a:cs typeface="Arial"/>
            </a:endParaRPr>
          </a:p>
          <a:p>
            <a:pPr marL="514350" indent="-457200"/>
            <a:endParaRPr lang="ru-RU" dirty="0" smtClean="0">
              <a:latin typeface="Arial Black"/>
              <a:cs typeface="Arial Black"/>
            </a:endParaRPr>
          </a:p>
          <a:p>
            <a:pPr marL="57150" indent="0">
              <a:buNone/>
            </a:pPr>
            <a:endParaRPr lang="ru-RU" dirty="0"/>
          </a:p>
          <a:p>
            <a:pPr marL="57150" indent="0">
              <a:buNone/>
            </a:pPr>
            <a:endParaRPr lang="ru-RU" dirty="0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CC19-2FB9-5B43-9BA9-0C5A1E85DF12}" type="datetime1">
              <a:rPr lang="ru-RU" smtClean="0"/>
              <a:t>24.09.11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F553-EDBF-B941-A691-5133318F009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698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ru-RU" dirty="0" smtClean="0">
                <a:solidFill>
                  <a:srgbClr val="008000"/>
                </a:solidFill>
              </a:rPr>
              <a:t>Идея:</a:t>
            </a:r>
          </a:p>
          <a:p>
            <a:pPr lvl="2"/>
            <a:r>
              <a:rPr lang="ru-RU" sz="2600" dirty="0" smtClean="0">
                <a:solidFill>
                  <a:srgbClr val="000000"/>
                </a:solidFill>
              </a:rPr>
              <a:t>Перенести вычисления ближе данных ближе к данным</a:t>
            </a:r>
          </a:p>
          <a:p>
            <a:pPr lvl="2"/>
            <a:r>
              <a:rPr lang="ru-RU" sz="2600" dirty="0" smtClean="0">
                <a:solidFill>
                  <a:srgbClr val="000000"/>
                </a:solidFill>
              </a:rPr>
              <a:t>Сохранить файлы несколько раз для надежности</a:t>
            </a:r>
          </a:p>
          <a:p>
            <a:pPr lvl="1"/>
            <a:r>
              <a:rPr lang="ru-RU" sz="2600" dirty="0" smtClean="0">
                <a:solidFill>
                  <a:srgbClr val="FF6600"/>
                </a:solidFill>
              </a:rPr>
              <a:t>Что нужно:</a:t>
            </a:r>
          </a:p>
          <a:p>
            <a:pPr lvl="2"/>
            <a:r>
              <a:rPr lang="ru-RU" sz="2600" dirty="0" smtClean="0"/>
              <a:t>Программная модель</a:t>
            </a:r>
          </a:p>
          <a:p>
            <a:pPr lvl="3"/>
            <a:r>
              <a:rPr lang="ru-RU" sz="2600" dirty="0" err="1" smtClean="0"/>
              <a:t>Ма</a:t>
            </a:r>
            <a:r>
              <a:rPr lang="en-US" sz="2600" dirty="0" smtClean="0"/>
              <a:t>p-Reduce</a:t>
            </a:r>
          </a:p>
          <a:p>
            <a:pPr lvl="2"/>
            <a:r>
              <a:rPr lang="ru-RU" sz="2800" dirty="0" smtClean="0"/>
              <a:t>Инфраструктура –  </a:t>
            </a:r>
            <a:r>
              <a:rPr lang="ru-RU" sz="2800" dirty="0" smtClean="0">
                <a:solidFill>
                  <a:srgbClr val="FF6600"/>
                </a:solidFill>
              </a:rPr>
              <a:t>Распределенная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rgbClr val="FF6600"/>
                </a:solidFill>
              </a:rPr>
              <a:t>Файловая система</a:t>
            </a:r>
          </a:p>
          <a:p>
            <a:pPr lvl="3"/>
            <a:r>
              <a:rPr lang="en-US" sz="2600" dirty="0" smtClean="0"/>
              <a:t>Google: GFS</a:t>
            </a:r>
          </a:p>
          <a:p>
            <a:pPr lvl="3"/>
            <a:r>
              <a:rPr lang="en-US" sz="2600" dirty="0" err="1" smtClean="0"/>
              <a:t>Hadoop</a:t>
            </a:r>
            <a:r>
              <a:rPr lang="en-US" sz="2600" dirty="0" smtClean="0"/>
              <a:t>:</a:t>
            </a:r>
            <a:r>
              <a:rPr lang="ru-RU" sz="2600" dirty="0" smtClean="0"/>
              <a:t> </a:t>
            </a:r>
            <a:r>
              <a:rPr lang="en-US" sz="2600" dirty="0" smtClean="0"/>
              <a:t>HDFS</a:t>
            </a:r>
          </a:p>
          <a:p>
            <a:pPr lvl="3"/>
            <a:r>
              <a:rPr lang="en-US" sz="2600" dirty="0" err="1" smtClean="0"/>
              <a:t>Kosmix</a:t>
            </a:r>
            <a:r>
              <a:rPr lang="en-US" sz="2600" dirty="0" smtClean="0"/>
              <a:t>:</a:t>
            </a:r>
            <a:r>
              <a:rPr lang="ru-RU" sz="2600" dirty="0" smtClean="0"/>
              <a:t> </a:t>
            </a:r>
            <a:r>
              <a:rPr lang="en-US" sz="2600" dirty="0" smtClean="0"/>
              <a:t>KFS</a:t>
            </a:r>
            <a:endParaRPr lang="ru-RU" sz="2600" dirty="0" smtClean="0"/>
          </a:p>
          <a:p>
            <a:pPr lvl="1"/>
            <a:r>
              <a:rPr lang="ru-RU" dirty="0" smtClean="0">
                <a:solidFill>
                  <a:srgbClr val="008000"/>
                </a:solidFill>
              </a:rPr>
              <a:t>Типичный шаблон использования:</a:t>
            </a:r>
          </a:p>
          <a:p>
            <a:pPr lvl="2"/>
            <a:r>
              <a:rPr lang="ru-RU" dirty="0" smtClean="0">
                <a:solidFill>
                  <a:srgbClr val="000000"/>
                </a:solidFill>
              </a:rPr>
              <a:t>Большие файлы (</a:t>
            </a:r>
            <a:r>
              <a:rPr lang="en-US" dirty="0" smtClean="0">
                <a:solidFill>
                  <a:srgbClr val="000000"/>
                </a:solidFill>
              </a:rPr>
              <a:t>100s GB</a:t>
            </a:r>
            <a:r>
              <a:rPr lang="ru-RU" dirty="0" smtClean="0">
                <a:solidFill>
                  <a:srgbClr val="000000"/>
                </a:solidFill>
              </a:rPr>
              <a:t>)</a:t>
            </a:r>
            <a:endParaRPr lang="en-US" dirty="0" smtClean="0">
              <a:solidFill>
                <a:srgbClr val="000000"/>
              </a:solidFill>
            </a:endParaRPr>
          </a:p>
          <a:p>
            <a:pPr lvl="2"/>
            <a:r>
              <a:rPr lang="ru-RU" dirty="0" smtClean="0">
                <a:solidFill>
                  <a:srgbClr val="000000"/>
                </a:solidFill>
              </a:rPr>
              <a:t>Данные обновляются редко</a:t>
            </a:r>
          </a:p>
          <a:p>
            <a:pPr lvl="2"/>
            <a:r>
              <a:rPr lang="ru-RU" dirty="0" smtClean="0">
                <a:solidFill>
                  <a:srgbClr val="000000"/>
                </a:solidFill>
              </a:rPr>
              <a:t>Чтение и добавление – это обычная операция</a:t>
            </a:r>
          </a:p>
          <a:p>
            <a:pPr lvl="2"/>
            <a:endParaRPr lang="en-US" dirty="0" smtClean="0"/>
          </a:p>
          <a:p>
            <a:pPr lvl="2"/>
            <a:endParaRPr lang="ru-RU" dirty="0" smtClean="0">
              <a:solidFill>
                <a:srgbClr val="FF6600"/>
              </a:solidFill>
            </a:endParaRPr>
          </a:p>
          <a:p>
            <a:pPr lvl="1"/>
            <a:endParaRPr lang="ru-RU" sz="2400" dirty="0">
              <a:solidFill>
                <a:srgbClr val="008000"/>
              </a:solidFill>
            </a:endParaRPr>
          </a:p>
        </p:txBody>
      </p:sp>
      <p:sp>
        <p:nvSpPr>
          <p:cNvPr id="4" name="Название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pPr algn="l"/>
            <a:r>
              <a:rPr lang="ru-RU" sz="3200" dirty="0" smtClean="0">
                <a:latin typeface="Arial Black"/>
                <a:cs typeface="Arial Black"/>
              </a:rPr>
              <a:t>Идея и решение</a:t>
            </a:r>
            <a:endParaRPr lang="ru-RU" sz="3200" dirty="0">
              <a:latin typeface="Arial Black"/>
              <a:cs typeface="Arial Black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60B7E-85BA-474E-893C-1569859229D1}" type="datetime1">
              <a:rPr lang="ru-RU" smtClean="0"/>
              <a:t>24.09.11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F553-EDBF-B941-A691-5133318F009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507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55352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</a:t>
            </a:r>
            <a:r>
              <a:rPr lang="en-US" dirty="0" smtClean="0"/>
              <a:t>hunk Servers:</a:t>
            </a:r>
          </a:p>
          <a:p>
            <a:pPr lvl="1"/>
            <a:r>
              <a:rPr lang="ru-RU" sz="2400" dirty="0" smtClean="0"/>
              <a:t>Файл разделен на «соседствующие» </a:t>
            </a:r>
            <a:r>
              <a:rPr lang="en-US" sz="2400" dirty="0" smtClean="0"/>
              <a:t>chunks</a:t>
            </a:r>
          </a:p>
          <a:p>
            <a:pPr lvl="1"/>
            <a:r>
              <a:rPr lang="ru-RU" sz="2400" dirty="0" smtClean="0"/>
              <a:t>Типичный размер </a:t>
            </a:r>
            <a:r>
              <a:rPr lang="en-US" sz="2400" dirty="0" smtClean="0"/>
              <a:t>chunk </a:t>
            </a:r>
            <a:r>
              <a:rPr lang="ru-RU" sz="2400" dirty="0" smtClean="0"/>
              <a:t>–</a:t>
            </a:r>
            <a:r>
              <a:rPr lang="en-US" sz="2400" dirty="0" smtClean="0"/>
              <a:t> </a:t>
            </a:r>
            <a:r>
              <a:rPr lang="ru-RU" sz="2400" dirty="0" smtClean="0"/>
              <a:t>это 16-64</a:t>
            </a:r>
            <a:r>
              <a:rPr lang="en-US" sz="2400" dirty="0" smtClean="0"/>
              <a:t>MB</a:t>
            </a:r>
          </a:p>
          <a:p>
            <a:pPr lvl="1"/>
            <a:r>
              <a:rPr lang="ru-RU" sz="2400" dirty="0" smtClean="0"/>
              <a:t>Каждый </a:t>
            </a:r>
            <a:r>
              <a:rPr lang="en-US" sz="2400" dirty="0" smtClean="0"/>
              <a:t>chunk </a:t>
            </a:r>
            <a:r>
              <a:rPr lang="ru-RU" sz="2400" dirty="0" smtClean="0"/>
              <a:t>реплицируется на разные машины (обычно 2 или 3 раза) </a:t>
            </a:r>
          </a:p>
          <a:p>
            <a:r>
              <a:rPr lang="en-US" dirty="0" smtClean="0"/>
              <a:t>Master node:</a:t>
            </a:r>
          </a:p>
          <a:p>
            <a:pPr lvl="1"/>
            <a:r>
              <a:rPr lang="ru-RU" sz="2400" dirty="0" smtClean="0"/>
              <a:t>Хранение мета-данных</a:t>
            </a:r>
          </a:p>
          <a:p>
            <a:pPr lvl="1"/>
            <a:endParaRPr lang="ru-RU" sz="2400" dirty="0"/>
          </a:p>
        </p:txBody>
      </p:sp>
      <p:sp>
        <p:nvSpPr>
          <p:cNvPr id="4" name="Название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pPr algn="l"/>
            <a:r>
              <a:rPr lang="ru-RU" sz="3200" dirty="0" smtClean="0">
                <a:latin typeface="Arial Black"/>
                <a:cs typeface="Arial Black"/>
              </a:rPr>
              <a:t>Распределенная файловая система</a:t>
            </a:r>
            <a:endParaRPr lang="ru-RU" sz="3200" dirty="0">
              <a:latin typeface="Arial Black"/>
              <a:cs typeface="Arial Black"/>
            </a:endParaRP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C015-9D45-8C4D-B1DF-3BF5B304D14F}" type="datetime1">
              <a:rPr lang="ru-RU" smtClean="0"/>
              <a:t>24.09.11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F553-EDBF-B941-A691-5133318F009A}" type="slidenum">
              <a:rPr lang="ru-RU" smtClean="0"/>
              <a:t>29</a:t>
            </a:fld>
            <a:endParaRPr lang="ru-RU"/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9" y="4555552"/>
            <a:ext cx="8587619" cy="180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65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BF29-4720-2B44-B70F-ABD7F1981EF2}" type="datetime1">
              <a:rPr lang="ru-RU" smtClean="0"/>
              <a:t>24.09.11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F553-EDBF-B941-A691-5133318F009A}" type="slidenum">
              <a:rPr lang="ru-RU" smtClean="0"/>
              <a:t>30</a:t>
            </a:fld>
            <a:endParaRPr lang="ru-RU"/>
          </a:p>
        </p:txBody>
      </p:sp>
      <p:sp>
        <p:nvSpPr>
          <p:cNvPr id="7" name="Название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pPr algn="l"/>
            <a:r>
              <a:rPr lang="ru-RU" sz="3200" dirty="0" smtClean="0">
                <a:latin typeface="Arial Black"/>
                <a:cs typeface="Arial Black"/>
              </a:rPr>
              <a:t>Схема работы</a:t>
            </a:r>
            <a:endParaRPr lang="ru-RU" sz="3200" dirty="0">
              <a:latin typeface="Arial Black"/>
              <a:cs typeface="Arial Black"/>
            </a:endParaRPr>
          </a:p>
        </p:txBody>
      </p:sp>
      <p:sp>
        <p:nvSpPr>
          <p:cNvPr id="11" name="Содержимое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Ии</a:t>
            </a:r>
          </a:p>
          <a:p>
            <a:endParaRPr lang="ru-RU" dirty="0"/>
          </a:p>
        </p:txBody>
      </p:sp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9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ru-RU" dirty="0" smtClean="0"/>
              <a:t>Много реальных задач:</a:t>
            </a:r>
          </a:p>
          <a:p>
            <a:pPr lvl="1"/>
            <a:r>
              <a:rPr lang="ru-RU" dirty="0" smtClean="0"/>
              <a:t>Веб-поиск и анализа текста</a:t>
            </a:r>
          </a:p>
          <a:p>
            <a:pPr lvl="2"/>
            <a:r>
              <a:rPr lang="ru-RU" dirty="0" smtClean="0"/>
              <a:t>Миллиард документов, миллион термов</a:t>
            </a:r>
          </a:p>
          <a:p>
            <a:pPr lvl="1"/>
            <a:r>
              <a:rPr lang="ru-RU" dirty="0" smtClean="0"/>
              <a:t>Системы рекомендаций для продуктов </a:t>
            </a:r>
          </a:p>
          <a:p>
            <a:pPr lvl="2"/>
            <a:r>
              <a:rPr lang="ru-RU" dirty="0" smtClean="0"/>
              <a:t>Миллионы покупателей, миллионы продуктов</a:t>
            </a:r>
          </a:p>
          <a:p>
            <a:pPr lvl="1"/>
            <a:r>
              <a:rPr lang="ru-RU" dirty="0" smtClean="0"/>
              <a:t>Онлайн реклама, анализ поведения пользователя</a:t>
            </a:r>
          </a:p>
          <a:p>
            <a:pPr lvl="2"/>
            <a:r>
              <a:rPr lang="ru-RU" dirty="0" smtClean="0"/>
              <a:t>Действия покупателей на сайте, поисковые запросы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BF29-4720-2B44-B70F-ABD7F1981EF2}" type="datetime1">
              <a:rPr lang="ru-RU" smtClean="0"/>
              <a:t>24.09.11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F553-EDBF-B941-A691-5133318F009A}" type="slidenum">
              <a:rPr lang="ru-RU" smtClean="0"/>
              <a:t>4</a:t>
            </a:fld>
            <a:endParaRPr lang="ru-RU"/>
          </a:p>
        </p:txBody>
      </p:sp>
      <p:sp>
        <p:nvSpPr>
          <p:cNvPr id="7" name="Название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latin typeface="Arial Black"/>
                <a:cs typeface="Arial Black"/>
              </a:rPr>
              <a:t> </a:t>
            </a:r>
            <a:r>
              <a:rPr lang="ru-RU" sz="3200" dirty="0" smtClean="0">
                <a:latin typeface="Arial Black"/>
                <a:cs typeface="Arial Black"/>
              </a:rPr>
              <a:t>Многомерные данные </a:t>
            </a:r>
            <a:endParaRPr lang="ru-RU" sz="32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334277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532469" cy="4525963"/>
          </a:xfrm>
        </p:spPr>
        <p:txBody>
          <a:bodyPr>
            <a:normAutofit lnSpcReduction="10000"/>
          </a:bodyPr>
          <a:lstStyle/>
          <a:p>
            <a:r>
              <a:rPr lang="ru-RU" sz="2600" dirty="0" smtClean="0">
                <a:solidFill>
                  <a:srgbClr val="000000"/>
                </a:solidFill>
              </a:rPr>
              <a:t>Читает данные</a:t>
            </a:r>
            <a:endParaRPr lang="en-US" sz="2600" dirty="0" smtClean="0">
              <a:solidFill>
                <a:srgbClr val="000000"/>
              </a:solidFill>
            </a:endParaRPr>
          </a:p>
          <a:p>
            <a:r>
              <a:rPr lang="ru-RU" sz="2600" dirty="0" smtClean="0">
                <a:solidFill>
                  <a:srgbClr val="008000"/>
                </a:solidFill>
              </a:rPr>
              <a:t>Функция</a:t>
            </a:r>
            <a:r>
              <a:rPr lang="ru-RU" sz="2600" b="1" dirty="0" smtClean="0">
                <a:solidFill>
                  <a:srgbClr val="008000"/>
                </a:solidFill>
              </a:rPr>
              <a:t> – </a:t>
            </a:r>
            <a:r>
              <a:rPr lang="en-US" sz="2600" b="1" dirty="0" smtClean="0">
                <a:solidFill>
                  <a:srgbClr val="008000"/>
                </a:solidFill>
              </a:rPr>
              <a:t>Map</a:t>
            </a:r>
            <a:r>
              <a:rPr lang="ru-RU" sz="2600" b="1" dirty="0" smtClean="0">
                <a:solidFill>
                  <a:srgbClr val="008000"/>
                </a:solidFill>
              </a:rPr>
              <a:t> </a:t>
            </a:r>
            <a:r>
              <a:rPr lang="en-US" sz="2600" b="1" dirty="0" smtClean="0">
                <a:solidFill>
                  <a:srgbClr val="008000"/>
                </a:solidFill>
              </a:rPr>
              <a:t>&lt;</a:t>
            </a:r>
            <a:r>
              <a:rPr lang="en-US" sz="2600" b="1" dirty="0" err="1" smtClean="0">
                <a:solidFill>
                  <a:srgbClr val="008000"/>
                </a:solidFill>
              </a:rPr>
              <a:t>k,v</a:t>
            </a:r>
            <a:r>
              <a:rPr lang="en-US" sz="2600" b="1" dirty="0" smtClean="0">
                <a:solidFill>
                  <a:srgbClr val="008000"/>
                </a:solidFill>
              </a:rPr>
              <a:t>”&gt;:</a:t>
            </a:r>
            <a:endParaRPr lang="ru-RU" sz="2600" b="1" dirty="0" smtClean="0">
              <a:solidFill>
                <a:srgbClr val="008000"/>
              </a:solidFill>
            </a:endParaRPr>
          </a:p>
          <a:p>
            <a:pPr lvl="1"/>
            <a:r>
              <a:rPr lang="ru-RU" sz="2600" dirty="0" smtClean="0">
                <a:solidFill>
                  <a:srgbClr val="000000"/>
                </a:solidFill>
              </a:rPr>
              <a:t>Извлекает то, что Вам нужно</a:t>
            </a:r>
          </a:p>
          <a:p>
            <a:r>
              <a:rPr lang="ru-RU" sz="2600" dirty="0" smtClean="0">
                <a:solidFill>
                  <a:srgbClr val="000000"/>
                </a:solidFill>
              </a:rPr>
              <a:t>Смешивает и сортирует</a:t>
            </a:r>
          </a:p>
          <a:p>
            <a:r>
              <a:rPr lang="ru-RU" sz="2600" dirty="0" smtClean="0">
                <a:solidFill>
                  <a:srgbClr val="FF6600"/>
                </a:solidFill>
              </a:rPr>
              <a:t>Функция – </a:t>
            </a:r>
            <a:r>
              <a:rPr lang="en-US" sz="2600" b="1" dirty="0" smtClean="0">
                <a:solidFill>
                  <a:srgbClr val="FF6600"/>
                </a:solidFill>
              </a:rPr>
              <a:t>Reduce &lt;k, v”&gt; -&gt; &lt;k, v””&gt;:</a:t>
            </a:r>
          </a:p>
          <a:p>
            <a:pPr lvl="1"/>
            <a:r>
              <a:rPr lang="ru-RU" sz="2600" dirty="0" smtClean="0"/>
              <a:t>Агрегирует, суммирует, фильтрует и трансформирует</a:t>
            </a:r>
          </a:p>
          <a:p>
            <a:r>
              <a:rPr lang="ru-RU" sz="2600" dirty="0" smtClean="0">
                <a:solidFill>
                  <a:srgbClr val="000000"/>
                </a:solidFill>
              </a:rPr>
              <a:t>Пишет результат</a:t>
            </a:r>
          </a:p>
          <a:p>
            <a:pPr lvl="1"/>
            <a:endParaRPr lang="ru-RU" dirty="0" smtClean="0">
              <a:solidFill>
                <a:srgbClr val="008000"/>
              </a:solidFill>
            </a:endParaRPr>
          </a:p>
          <a:p>
            <a:endParaRPr lang="ru-RU" dirty="0">
              <a:solidFill>
                <a:srgbClr val="008000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BF29-4720-2B44-B70F-ABD7F1981EF2}" type="datetime1">
              <a:rPr lang="ru-RU" smtClean="0"/>
              <a:t>24.09.11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F553-EDBF-B941-A691-5133318F009A}" type="slidenum">
              <a:rPr lang="ru-RU" smtClean="0"/>
              <a:t>31</a:t>
            </a:fld>
            <a:endParaRPr lang="ru-RU"/>
          </a:p>
        </p:txBody>
      </p:sp>
      <p:sp>
        <p:nvSpPr>
          <p:cNvPr id="7" name="Название 1"/>
          <p:cNvSpPr>
            <a:spLocks noGrp="1"/>
          </p:cNvSpPr>
          <p:nvPr>
            <p:ph type="title"/>
          </p:nvPr>
        </p:nvSpPr>
        <p:spPr>
          <a:xfrm>
            <a:off x="457200" y="286967"/>
            <a:ext cx="8229600" cy="1143000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l"/>
            <a:r>
              <a:rPr lang="ru-RU" sz="3200" dirty="0" smtClean="0">
                <a:latin typeface="Arial Black"/>
                <a:cs typeface="Arial Black"/>
              </a:rPr>
              <a:t>Что такое анализ данных?</a:t>
            </a:r>
            <a:endParaRPr lang="ru-RU" sz="3200" dirty="0">
              <a:latin typeface="Arial Black"/>
              <a:cs typeface="Arial Black"/>
            </a:endParaRPr>
          </a:p>
        </p:txBody>
      </p:sp>
      <p:sp>
        <p:nvSpPr>
          <p:cNvPr id="8" name="Название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err="1" smtClean="0">
                <a:latin typeface="Arial Black"/>
                <a:cs typeface="Arial Black"/>
              </a:rPr>
              <a:t>MapReduce</a:t>
            </a:r>
            <a:r>
              <a:rPr lang="en-US" sz="3200" dirty="0" smtClean="0">
                <a:latin typeface="Arial Black"/>
                <a:cs typeface="Arial Black"/>
              </a:rPr>
              <a:t>: </a:t>
            </a:r>
            <a:r>
              <a:rPr lang="ru-RU" sz="3200" dirty="0" smtClean="0">
                <a:latin typeface="Arial Black"/>
                <a:cs typeface="Arial Black"/>
              </a:rPr>
              <a:t>представление</a:t>
            </a:r>
            <a:endParaRPr lang="ru-RU" sz="3200" dirty="0">
              <a:latin typeface="Arial Black"/>
              <a:cs typeface="Arial Black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669" y="1600201"/>
            <a:ext cx="3697131" cy="48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12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BF29-4720-2B44-B70F-ABD7F1981EF2}" type="datetime1">
              <a:rPr lang="ru-RU" smtClean="0"/>
              <a:t>24.09.11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F553-EDBF-B941-A691-5133318F009A}" type="slidenum">
              <a:rPr lang="ru-RU" smtClean="0"/>
              <a:t>32</a:t>
            </a:fld>
            <a:endParaRPr lang="ru-RU"/>
          </a:p>
        </p:txBody>
      </p:sp>
      <p:sp>
        <p:nvSpPr>
          <p:cNvPr id="7" name="Название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smtClean="0">
                <a:latin typeface="Arial Black"/>
                <a:cs typeface="Arial Black"/>
              </a:rPr>
              <a:t>Пример: подсчет статистики по словам </a:t>
            </a:r>
            <a:endParaRPr lang="ru-RU" sz="3200" dirty="0">
              <a:latin typeface="Arial Black"/>
              <a:cs typeface="Arial Black"/>
            </a:endParaRPr>
          </a:p>
        </p:txBody>
      </p:sp>
      <p:pic>
        <p:nvPicPr>
          <p:cNvPr id="10" name="Содержимое 9"/>
          <p:cNvPicPr>
            <a:picLocks noGrp="1" noChangeAspect="1"/>
          </p:cNvPicPr>
          <p:nvPr>
            <p:ph idx="1"/>
          </p:nvPr>
        </p:nvPicPr>
        <p:blipFill>
          <a:blip r:embed="rId2"/>
          <a:srcRect t="4098" b="40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40558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MapReduce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enviroment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ru-RU" dirty="0" smtClean="0">
                <a:solidFill>
                  <a:srgbClr val="FF6600"/>
                </a:solidFill>
              </a:rPr>
              <a:t>заботится о: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Partitioning </a:t>
            </a:r>
            <a:r>
              <a:rPr lang="ru-RU" dirty="0" smtClean="0">
                <a:solidFill>
                  <a:srgbClr val="000000"/>
                </a:solidFill>
              </a:rPr>
              <a:t>входных данных</a:t>
            </a:r>
          </a:p>
          <a:p>
            <a:pPr lvl="1"/>
            <a:r>
              <a:rPr lang="ru-RU" dirty="0" smtClean="0">
                <a:solidFill>
                  <a:srgbClr val="008000"/>
                </a:solidFill>
              </a:rPr>
              <a:t>Расписании</a:t>
            </a:r>
            <a:r>
              <a:rPr lang="ru-RU" dirty="0" smtClean="0">
                <a:solidFill>
                  <a:srgbClr val="000000"/>
                </a:solidFill>
              </a:rPr>
              <a:t> выполнения программ на наборе машин</a:t>
            </a:r>
          </a:p>
          <a:p>
            <a:pPr lvl="1"/>
            <a:r>
              <a:rPr lang="ru-RU" dirty="0" smtClean="0">
                <a:solidFill>
                  <a:srgbClr val="000000"/>
                </a:solidFill>
              </a:rPr>
              <a:t>Манипулирование </a:t>
            </a:r>
            <a:r>
              <a:rPr lang="ru-RU" dirty="0" smtClean="0">
                <a:solidFill>
                  <a:srgbClr val="008000"/>
                </a:solidFill>
              </a:rPr>
              <a:t>«сломанными» машинами</a:t>
            </a:r>
          </a:p>
          <a:p>
            <a:pPr lvl="1"/>
            <a:r>
              <a:rPr lang="ru-RU" dirty="0" smtClean="0">
                <a:solidFill>
                  <a:srgbClr val="000000"/>
                </a:solidFill>
              </a:rPr>
              <a:t>Управление внутренней </a:t>
            </a:r>
            <a:r>
              <a:rPr lang="ru-RU" dirty="0" smtClean="0">
                <a:solidFill>
                  <a:srgbClr val="008000"/>
                </a:solidFill>
              </a:rPr>
              <a:t>коммуникацией</a:t>
            </a:r>
            <a:r>
              <a:rPr lang="ru-RU" dirty="0" smtClean="0">
                <a:solidFill>
                  <a:srgbClr val="000000"/>
                </a:solidFill>
              </a:rPr>
              <a:t> между машинами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BF29-4720-2B44-B70F-ABD7F1981EF2}" type="datetime1">
              <a:rPr lang="ru-RU" smtClean="0"/>
              <a:t>24.09.11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F553-EDBF-B941-A691-5133318F009A}" type="slidenum">
              <a:rPr lang="ru-RU" smtClean="0"/>
              <a:t>33</a:t>
            </a:fld>
            <a:endParaRPr lang="ru-RU"/>
          </a:p>
        </p:txBody>
      </p:sp>
      <p:sp>
        <p:nvSpPr>
          <p:cNvPr id="7" name="Название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latin typeface="Arial Black"/>
                <a:cs typeface="Arial Black"/>
              </a:rPr>
              <a:t>Map</a:t>
            </a:r>
            <a:r>
              <a:rPr lang="ru-RU" sz="3200" dirty="0" smtClean="0">
                <a:latin typeface="Arial Black"/>
                <a:cs typeface="Arial Black"/>
              </a:rPr>
              <a:t> </a:t>
            </a:r>
            <a:r>
              <a:rPr lang="en-US" sz="3200" dirty="0" smtClean="0">
                <a:latin typeface="Arial Black"/>
                <a:cs typeface="Arial Black"/>
              </a:rPr>
              <a:t>Reduce: </a:t>
            </a:r>
            <a:r>
              <a:rPr lang="en-US" sz="3200" dirty="0" err="1" smtClean="0">
                <a:latin typeface="Arial Black"/>
                <a:cs typeface="Arial Black"/>
              </a:rPr>
              <a:t>Enviroment</a:t>
            </a:r>
            <a:r>
              <a:rPr lang="en-US" sz="3200" dirty="0" smtClean="0">
                <a:latin typeface="Arial Black"/>
                <a:cs typeface="Arial Black"/>
              </a:rPr>
              <a:t> </a:t>
            </a:r>
            <a:endParaRPr lang="ru-RU" sz="32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008956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Google</a:t>
            </a:r>
            <a:endParaRPr lang="fr-FR" sz="2400" dirty="0"/>
          </a:p>
          <a:p>
            <a:pPr lvl="1"/>
            <a:r>
              <a:rPr lang="ru-RU" sz="2400" dirty="0" smtClean="0"/>
              <a:t>Недоступна вне </a:t>
            </a:r>
            <a:r>
              <a:rPr lang="ru-RU" sz="2400" dirty="0" err="1" smtClean="0"/>
              <a:t>Google</a:t>
            </a:r>
            <a:endParaRPr lang="ru-RU" sz="2400" dirty="0"/>
          </a:p>
          <a:p>
            <a:r>
              <a:rPr lang="nl-NL" sz="2400" dirty="0" err="1" smtClean="0"/>
              <a:t>Hadoop</a:t>
            </a:r>
            <a:endParaRPr lang="nl-NL" sz="2400" dirty="0" smtClean="0"/>
          </a:p>
          <a:p>
            <a:pPr lvl="1"/>
            <a:r>
              <a:rPr lang="ru-RU" sz="2400" dirty="0" smtClean="0"/>
              <a:t>Открытая имплементация на</a:t>
            </a:r>
            <a:r>
              <a:rPr lang="nl-NL" sz="2400" dirty="0" smtClean="0"/>
              <a:t> </a:t>
            </a:r>
            <a:r>
              <a:rPr lang="nl-NL" sz="2400" dirty="0"/>
              <a:t>Java</a:t>
            </a:r>
          </a:p>
          <a:p>
            <a:pPr lvl="1"/>
            <a:r>
              <a:rPr lang="ru-RU" sz="2400" dirty="0" smtClean="0"/>
              <a:t>Используется</a:t>
            </a:r>
            <a:r>
              <a:rPr lang="en-US" sz="2400" dirty="0" smtClean="0"/>
              <a:t> </a:t>
            </a:r>
            <a:r>
              <a:rPr lang="en-US" sz="2400" dirty="0"/>
              <a:t>HDFS for stable storage</a:t>
            </a:r>
          </a:p>
          <a:p>
            <a:pPr lvl="1"/>
            <a:r>
              <a:rPr lang="ru-RU" sz="2400" dirty="0" smtClean="0"/>
              <a:t>Скачать</a:t>
            </a:r>
            <a:r>
              <a:rPr lang="pl-PL" sz="2400" dirty="0" smtClean="0"/>
              <a:t>: </a:t>
            </a:r>
            <a:r>
              <a:rPr lang="nl-NL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http://</a:t>
            </a:r>
            <a:r>
              <a:rPr lang="nl-NL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lucene.apache.org</a:t>
            </a:r>
            <a:r>
              <a:rPr lang="nl-NL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nl-NL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hadoop</a:t>
            </a:r>
            <a:r>
              <a:rPr lang="nl-NL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endParaRPr lang="ru-RU" sz="2400" dirty="0"/>
          </a:p>
          <a:p>
            <a:r>
              <a:rPr lang="en-US" sz="2400" dirty="0"/>
              <a:t>Aster </a:t>
            </a:r>
            <a:r>
              <a:rPr lang="en-US" sz="2400" dirty="0" smtClean="0"/>
              <a:t>Data</a:t>
            </a:r>
            <a:endParaRPr lang="ru-RU" sz="2400" dirty="0" smtClean="0"/>
          </a:p>
          <a:p>
            <a:pPr lvl="1"/>
            <a:r>
              <a:rPr lang="en-US" sz="2400" dirty="0" smtClean="0"/>
              <a:t>Cluster</a:t>
            </a:r>
            <a:r>
              <a:rPr lang="en-US" sz="2400" dirty="0"/>
              <a:t>-optimized SQL Database </a:t>
            </a:r>
            <a:r>
              <a:rPr lang="ru-RU" sz="2400" dirty="0"/>
              <a:t> </a:t>
            </a:r>
            <a:r>
              <a:rPr lang="ru-RU" sz="2400" dirty="0" smtClean="0"/>
              <a:t>которая также реализует</a:t>
            </a:r>
            <a:r>
              <a:rPr lang="en-US" sz="2400" dirty="0" smtClean="0"/>
              <a:t> </a:t>
            </a:r>
            <a:r>
              <a:rPr lang="en-US" sz="2400" dirty="0" err="1"/>
              <a:t>MapReduce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err="1" smtClean="0"/>
              <a:t>MongoDb</a:t>
            </a:r>
            <a:endParaRPr lang="en-US" sz="2400" dirty="0"/>
          </a:p>
          <a:p>
            <a:endParaRPr lang="ru-RU" sz="2400" dirty="0"/>
          </a:p>
          <a:p>
            <a:endParaRPr lang="ru-RU" sz="2400" dirty="0"/>
          </a:p>
          <a:p>
            <a:pPr marL="0" indent="0">
              <a:buNone/>
            </a:pPr>
            <a:endParaRPr lang="fr-FR" sz="2400" dirty="0"/>
          </a:p>
          <a:p>
            <a:endParaRPr lang="ru-RU" sz="2400" dirty="0"/>
          </a:p>
          <a:p>
            <a:pPr marL="0" indent="0">
              <a:buNone/>
            </a:pPr>
            <a:endParaRPr lang="ru-RU" sz="2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ru-RU" sz="2400" dirty="0" smtClean="0">
              <a:solidFill>
                <a:srgbClr val="000000"/>
              </a:solidFill>
            </a:endParaRPr>
          </a:p>
          <a:p>
            <a:endParaRPr lang="ru-RU" sz="2400" dirty="0">
              <a:solidFill>
                <a:srgbClr val="0000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BF29-4720-2B44-B70F-ABD7F1981EF2}" type="datetime1">
              <a:rPr lang="ru-RU" smtClean="0"/>
              <a:t>24.09.11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F553-EDBF-B941-A691-5133318F009A}" type="slidenum">
              <a:rPr lang="ru-RU" smtClean="0"/>
              <a:t>34</a:t>
            </a:fld>
            <a:endParaRPr lang="ru-RU"/>
          </a:p>
        </p:txBody>
      </p:sp>
      <p:sp>
        <p:nvSpPr>
          <p:cNvPr id="7" name="Название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>
                <a:latin typeface="Arial Black"/>
                <a:cs typeface="Arial Black"/>
              </a:rPr>
              <a:t> </a:t>
            </a:r>
            <a:r>
              <a:rPr lang="ru-RU" sz="3200" dirty="0" smtClean="0">
                <a:latin typeface="Arial Black"/>
                <a:cs typeface="Arial Black"/>
              </a:rPr>
              <a:t>Имплементация</a:t>
            </a:r>
            <a:endParaRPr lang="ru-RU" sz="32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420538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8000"/>
                </a:solidFill>
              </a:rPr>
              <a:t>Познакомились с техникой </a:t>
            </a:r>
            <a:r>
              <a:rPr lang="en-US" dirty="0" smtClean="0">
                <a:solidFill>
                  <a:srgbClr val="008000"/>
                </a:solidFill>
              </a:rPr>
              <a:t>Map Reduce</a:t>
            </a:r>
            <a:endParaRPr lang="ru-RU" dirty="0" smtClean="0">
              <a:solidFill>
                <a:srgbClr val="008000"/>
              </a:solidFill>
            </a:endParaRPr>
          </a:p>
          <a:p>
            <a:r>
              <a:rPr lang="ru-RU" dirty="0" smtClean="0">
                <a:solidFill>
                  <a:srgbClr val="008000"/>
                </a:solidFill>
              </a:rPr>
              <a:t>Сейчас продолжим</a:t>
            </a:r>
            <a:r>
              <a:rPr lang="ru-RU" dirty="0" smtClean="0">
                <a:solidFill>
                  <a:srgbClr val="008000"/>
                </a:solidFill>
                <a:sym typeface="Wingdings"/>
              </a:rPr>
              <a:t>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ru-RU" dirty="0" smtClean="0"/>
              <a:t>Изучили или повторили метрики для нахождения похожих объектов</a:t>
            </a:r>
          </a:p>
          <a:p>
            <a:r>
              <a:rPr lang="ru-RU" dirty="0" smtClean="0">
                <a:solidFill>
                  <a:srgbClr val="008000"/>
                </a:solidFill>
              </a:rPr>
              <a:t>Какие узнали метрики?</a:t>
            </a:r>
            <a:endParaRPr lang="ru-RU" dirty="0">
              <a:solidFill>
                <a:srgbClr val="008000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BF29-4720-2B44-B70F-ABD7F1981EF2}" type="datetime1">
              <a:rPr lang="ru-RU" smtClean="0"/>
              <a:t>24.09.11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F553-EDBF-B941-A691-5133318F009A}" type="slidenum">
              <a:rPr lang="ru-RU" smtClean="0"/>
              <a:t>35</a:t>
            </a:fld>
            <a:endParaRPr lang="ru-RU"/>
          </a:p>
        </p:txBody>
      </p:sp>
      <p:sp>
        <p:nvSpPr>
          <p:cNvPr id="7" name="Название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smtClean="0">
                <a:latin typeface="Arial Black"/>
                <a:cs typeface="Arial Black"/>
              </a:rPr>
              <a:t>Резюме</a:t>
            </a:r>
            <a:endParaRPr lang="ru-RU" sz="32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988150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Многие задач, которые могут быть озвучены, как </a:t>
            </a:r>
            <a:r>
              <a:rPr lang="ru-RU" sz="2800" dirty="0" smtClean="0">
                <a:solidFill>
                  <a:srgbClr val="FF6600"/>
                </a:solidFill>
              </a:rPr>
              <a:t>«найти похожие объекты»</a:t>
            </a:r>
          </a:p>
          <a:p>
            <a:r>
              <a:rPr lang="ru-RU" sz="2800" dirty="0" smtClean="0">
                <a:solidFill>
                  <a:srgbClr val="008000"/>
                </a:solidFill>
              </a:rPr>
              <a:t>Примеры:</a:t>
            </a:r>
          </a:p>
          <a:p>
            <a:pPr lvl="1"/>
            <a:r>
              <a:rPr lang="ru-RU" sz="2400" dirty="0" smtClean="0"/>
              <a:t>Веб-страницы с похожими словами (классификация, определение дубликатов)</a:t>
            </a:r>
          </a:p>
          <a:p>
            <a:pPr lvl="1"/>
            <a:r>
              <a:rPr lang="ru-RU" sz="2400" dirty="0" smtClean="0"/>
              <a:t>Покупатели с «похожими интересами» (</a:t>
            </a:r>
            <a:r>
              <a:rPr lang="en-US" sz="2400" dirty="0" err="1" smtClean="0"/>
              <a:t>NetFlix</a:t>
            </a:r>
            <a:r>
              <a:rPr lang="en-US" sz="2400" dirty="0" smtClean="0"/>
              <a:t> </a:t>
            </a:r>
            <a:r>
              <a:rPr lang="ru-RU" sz="2400" dirty="0" smtClean="0"/>
              <a:t>пользователи с похожими вкусами в кино)</a:t>
            </a:r>
          </a:p>
          <a:p>
            <a:pPr lvl="1"/>
            <a:r>
              <a:rPr lang="ru-RU" sz="2400" dirty="0" smtClean="0"/>
              <a:t>Изображения с «похожими признаками»</a:t>
            </a:r>
          </a:p>
          <a:p>
            <a:pPr lvl="1"/>
            <a:r>
              <a:rPr lang="ru-RU" sz="2400" dirty="0" smtClean="0"/>
              <a:t>Пользователи, которые посещают один и тот же веб-сайт</a:t>
            </a:r>
          </a:p>
          <a:p>
            <a:pPr lvl="1"/>
            <a:endParaRPr lang="ru-RU" sz="2400" dirty="0" smtClean="0"/>
          </a:p>
          <a:p>
            <a:endParaRPr lang="ru-RU" sz="2800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BF29-4720-2B44-B70F-ABD7F1981EF2}" type="datetime1">
              <a:rPr lang="ru-RU" smtClean="0"/>
              <a:t>24.09.11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F553-EDBF-B941-A691-5133318F009A}" type="slidenum">
              <a:rPr lang="ru-RU" smtClean="0"/>
              <a:t>5</a:t>
            </a:fld>
            <a:endParaRPr lang="ru-RU"/>
          </a:p>
        </p:txBody>
      </p:sp>
      <p:sp>
        <p:nvSpPr>
          <p:cNvPr id="7" name="Название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smtClean="0">
                <a:latin typeface="Arial Black"/>
                <a:cs typeface="Arial Black"/>
              </a:rPr>
              <a:t>Поиск похожих объектов</a:t>
            </a:r>
            <a:endParaRPr lang="ru-RU" sz="32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689314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BF29-4720-2B44-B70F-ABD7F1981EF2}" type="datetime1">
              <a:rPr lang="ru-RU" smtClean="0"/>
              <a:t>24.09.11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F553-EDBF-B941-A691-5133318F009A}" type="slidenum">
              <a:rPr lang="ru-RU" smtClean="0"/>
              <a:t>6</a:t>
            </a:fld>
            <a:endParaRPr lang="ru-RU"/>
          </a:p>
        </p:txBody>
      </p:sp>
      <p:sp>
        <p:nvSpPr>
          <p:cNvPr id="7" name="Название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>
                <a:latin typeface="Arial Black"/>
                <a:cs typeface="Arial Black"/>
              </a:rPr>
              <a:t>Многомерные </a:t>
            </a:r>
            <a:r>
              <a:rPr lang="ru-RU" sz="3200" dirty="0" smtClean="0">
                <a:latin typeface="Arial Black"/>
                <a:cs typeface="Arial Black"/>
              </a:rPr>
              <a:t>данные </a:t>
            </a:r>
            <a:endParaRPr lang="ru-RU" sz="3200" dirty="0">
              <a:latin typeface="Arial Black"/>
              <a:cs typeface="Arial Black"/>
            </a:endParaRPr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56381" y="1974249"/>
            <a:ext cx="437847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2400" dirty="0" smtClean="0"/>
              <a:t>Предположим, что есть  набор данных с фиксированным </a:t>
            </a:r>
            <a:r>
              <a:rPr lang="ru-RU" sz="2400" dirty="0"/>
              <a:t> </a:t>
            </a:r>
            <a:r>
              <a:rPr lang="ru-RU" sz="2400" dirty="0" smtClean="0"/>
              <a:t>числом </a:t>
            </a:r>
            <a:r>
              <a:rPr lang="en-US" sz="2400" dirty="0"/>
              <a:t>N </a:t>
            </a:r>
            <a:r>
              <a:rPr lang="en-US" sz="2400" dirty="0" smtClean="0"/>
              <a:t> </a:t>
            </a:r>
            <a:r>
              <a:rPr lang="ru-RU" sz="2400" dirty="0" smtClean="0"/>
              <a:t>точек</a:t>
            </a:r>
          </a:p>
          <a:p>
            <a:pPr marL="285750" indent="-285750">
              <a:buFont typeface="Arial"/>
              <a:buChar char="•"/>
            </a:pPr>
            <a:endParaRPr lang="ru-RU" sz="2400" dirty="0" smtClean="0"/>
          </a:p>
          <a:p>
            <a:pPr marL="285750" indent="-285750">
              <a:buFont typeface="Arial"/>
              <a:buChar char="•"/>
            </a:pPr>
            <a:r>
              <a:rPr lang="ru-RU" sz="2400" dirty="0" smtClean="0"/>
              <a:t>Если увеличить  размерность пространства, в котором находятся данные точки, то средняя длина между точками в этом пространстве будет увеличиваться</a:t>
            </a:r>
          </a:p>
          <a:p>
            <a:pPr marL="285750" indent="-285750">
              <a:buFont typeface="Arial"/>
              <a:buChar char="•"/>
            </a:pPr>
            <a:endParaRPr lang="ru-RU" dirty="0"/>
          </a:p>
          <a:p>
            <a:pPr marL="285750" indent="-285750">
              <a:buFont typeface="Arial"/>
              <a:buChar char="•"/>
            </a:pPr>
            <a:endParaRPr lang="ru-RU" dirty="0"/>
          </a:p>
        </p:txBody>
      </p: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809" y="1600200"/>
            <a:ext cx="3630991" cy="463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7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BF29-4720-2B44-B70F-ABD7F1981EF2}" type="datetime1">
              <a:rPr lang="ru-RU" smtClean="0"/>
              <a:t>24.09.11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F553-EDBF-B941-A691-5133318F009A}" type="slidenum">
              <a:rPr lang="ru-RU" smtClean="0"/>
              <a:t>7</a:t>
            </a:fld>
            <a:endParaRPr lang="ru-RU"/>
          </a:p>
        </p:txBody>
      </p:sp>
      <p:sp>
        <p:nvSpPr>
          <p:cNvPr id="7" name="Название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smtClean="0">
                <a:latin typeface="Arial Black"/>
                <a:cs typeface="Arial Black"/>
              </a:rPr>
              <a:t>Многомерные данные (2)</a:t>
            </a:r>
            <a:endParaRPr lang="ru-RU" sz="3200" dirty="0">
              <a:latin typeface="Arial Black"/>
              <a:cs typeface="Arial Black"/>
            </a:endParaRPr>
          </a:p>
        </p:txBody>
      </p:sp>
      <p:sp>
        <p:nvSpPr>
          <p:cNvPr id="8" name="Содержимое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Представление данных  в векторном виде:</a:t>
            </a:r>
            <a:endParaRPr lang="en-US" sz="2400" dirty="0" smtClean="0"/>
          </a:p>
          <a:p>
            <a:pPr lvl="1"/>
            <a:r>
              <a:rPr lang="ru-RU" sz="2400" dirty="0" smtClean="0"/>
              <a:t>Все данные состоят из </a:t>
            </a:r>
            <a:r>
              <a:rPr lang="en-US" sz="2400" dirty="0" smtClean="0">
                <a:solidFill>
                  <a:srgbClr val="FF6600"/>
                </a:solidFill>
              </a:rPr>
              <a:t>a, b, c, d</a:t>
            </a:r>
          </a:p>
          <a:p>
            <a:pPr lvl="1"/>
            <a:r>
              <a:rPr lang="ru-RU" sz="2400" dirty="0" err="1">
                <a:solidFill>
                  <a:srgbClr val="FF6600"/>
                </a:solidFill>
              </a:rPr>
              <a:t>a</a:t>
            </a:r>
            <a:r>
              <a:rPr lang="en-US" sz="2400" dirty="0" smtClean="0">
                <a:solidFill>
                  <a:srgbClr val="FF6600"/>
                </a:solidFill>
              </a:rPr>
              <a:t>b = (1, 1, 0, 0)</a:t>
            </a:r>
          </a:p>
          <a:p>
            <a:pPr lvl="1"/>
            <a:r>
              <a:rPr lang="ru-RU" sz="2400" dirty="0" err="1">
                <a:solidFill>
                  <a:srgbClr val="FF6600"/>
                </a:solidFill>
              </a:rPr>
              <a:t>b</a:t>
            </a:r>
            <a:r>
              <a:rPr lang="en-US" sz="2400" dirty="0" smtClean="0">
                <a:solidFill>
                  <a:srgbClr val="FF6600"/>
                </a:solidFill>
              </a:rPr>
              <a:t>dc = (0, 1, 1, 1)</a:t>
            </a:r>
            <a:endParaRPr lang="ru-RU" sz="2400" dirty="0" smtClean="0">
              <a:solidFill>
                <a:srgbClr val="FF6600"/>
              </a:solidFill>
            </a:endParaRPr>
          </a:p>
          <a:p>
            <a:r>
              <a:rPr lang="en-US" sz="2400" b="1" dirty="0" err="1" smtClean="0">
                <a:solidFill>
                  <a:srgbClr val="008000"/>
                </a:solidFill>
              </a:rPr>
              <a:t>Tf</a:t>
            </a:r>
            <a:r>
              <a:rPr lang="en-US" sz="2400" b="1" dirty="0" smtClean="0">
                <a:solidFill>
                  <a:srgbClr val="008000"/>
                </a:solidFill>
              </a:rPr>
              <a:t>*</a:t>
            </a:r>
            <a:r>
              <a:rPr lang="en-US" sz="2400" b="1" dirty="0" err="1" smtClean="0">
                <a:solidFill>
                  <a:srgbClr val="008000"/>
                </a:solidFill>
              </a:rPr>
              <a:t>Idf</a:t>
            </a:r>
            <a:r>
              <a:rPr lang="en-US" sz="2400" b="1" dirty="0" smtClean="0">
                <a:solidFill>
                  <a:srgbClr val="008000"/>
                </a:solidFill>
              </a:rPr>
              <a:t>:</a:t>
            </a:r>
          </a:p>
          <a:p>
            <a:pPr lvl="1"/>
            <a:r>
              <a:rPr lang="en-US" sz="2400" i="1" dirty="0" smtClean="0"/>
              <a:t>D = (d1, d2, </a:t>
            </a:r>
            <a:r>
              <a:rPr lang="ru-RU" sz="2400" i="1" dirty="0" smtClean="0"/>
              <a:t>…, </a:t>
            </a:r>
            <a:r>
              <a:rPr lang="ru-RU" sz="2400" i="1" dirty="0" err="1" smtClean="0"/>
              <a:t>di</a:t>
            </a:r>
            <a:r>
              <a:rPr lang="ru-RU" sz="2400" i="1" dirty="0" smtClean="0"/>
              <a:t>, …,</a:t>
            </a:r>
            <a:r>
              <a:rPr lang="ru-RU" sz="2400" i="1" dirty="0" err="1" smtClean="0"/>
              <a:t>dn</a:t>
            </a:r>
            <a:r>
              <a:rPr lang="en-US" sz="2400" i="1" dirty="0" smtClean="0"/>
              <a:t>)</a:t>
            </a:r>
          </a:p>
          <a:p>
            <a:pPr lvl="1"/>
            <a:r>
              <a:rPr lang="ru-RU" sz="2400" i="1" dirty="0" err="1" smtClean="0"/>
              <a:t>T</a:t>
            </a:r>
            <a:r>
              <a:rPr lang="en-US" sz="2400" i="1" dirty="0" smtClean="0"/>
              <a:t>f (term frequency) </a:t>
            </a:r>
            <a:r>
              <a:rPr lang="en-US" sz="2400" dirty="0" smtClean="0"/>
              <a:t>= </a:t>
            </a:r>
            <a:r>
              <a:rPr lang="ru-RU" sz="2400" dirty="0" smtClean="0"/>
              <a:t>частота слова (терма) в данном документе</a:t>
            </a:r>
          </a:p>
          <a:p>
            <a:pPr lvl="1"/>
            <a:r>
              <a:rPr lang="en-US" sz="2400" i="1" dirty="0" smtClean="0"/>
              <a:t>IDF (inverse document frequency)</a:t>
            </a:r>
          </a:p>
          <a:p>
            <a:pPr lvl="1"/>
            <a:r>
              <a:rPr lang="ru-RU" sz="2400" dirty="0" err="1"/>
              <a:t>d</a:t>
            </a:r>
            <a:r>
              <a:rPr lang="en-US" sz="2400" dirty="0" err="1" smtClean="0"/>
              <a:t>i</a:t>
            </a:r>
            <a:r>
              <a:rPr lang="en-US" sz="2400" dirty="0" smtClean="0"/>
              <a:t> = (w1, w2, </a:t>
            </a:r>
            <a:r>
              <a:rPr lang="ru-RU" sz="2400" dirty="0" smtClean="0"/>
              <a:t>…, </a:t>
            </a:r>
            <a:r>
              <a:rPr lang="ru-RU" sz="2400" dirty="0" err="1" smtClean="0"/>
              <a:t>wn</a:t>
            </a:r>
            <a:r>
              <a:rPr lang="en-US" sz="2400" dirty="0" smtClean="0"/>
              <a:t>), </a:t>
            </a:r>
            <a:r>
              <a:rPr lang="ru-RU" sz="2400" dirty="0" smtClean="0"/>
              <a:t>где </a:t>
            </a:r>
            <a:r>
              <a:rPr lang="en-US" sz="2400" dirty="0" err="1" smtClean="0">
                <a:solidFill>
                  <a:srgbClr val="008000"/>
                </a:solidFill>
              </a:rPr>
              <a:t>wi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i="1" dirty="0" smtClean="0">
                <a:solidFill>
                  <a:srgbClr val="008000"/>
                </a:solidFill>
              </a:rPr>
              <a:t>= </a:t>
            </a:r>
            <a:r>
              <a:rPr lang="en-US" sz="2400" i="1" dirty="0" err="1" smtClean="0">
                <a:solidFill>
                  <a:srgbClr val="008000"/>
                </a:solidFill>
              </a:rPr>
              <a:t>tf</a:t>
            </a:r>
            <a:r>
              <a:rPr lang="ru-RU" sz="2400" i="1" dirty="0" smtClean="0">
                <a:solidFill>
                  <a:srgbClr val="008000"/>
                </a:solidFill>
              </a:rPr>
              <a:t>(</a:t>
            </a:r>
            <a:r>
              <a:rPr lang="en-US" sz="2400" i="1" dirty="0" err="1" smtClean="0">
                <a:solidFill>
                  <a:srgbClr val="008000"/>
                </a:solidFill>
              </a:rPr>
              <a:t>t,d</a:t>
            </a:r>
            <a:r>
              <a:rPr lang="ru-RU" sz="2400" i="1" dirty="0" smtClean="0">
                <a:solidFill>
                  <a:srgbClr val="008000"/>
                </a:solidFill>
              </a:rPr>
              <a:t>)</a:t>
            </a:r>
            <a:r>
              <a:rPr lang="en-US" sz="2400" i="1" dirty="0" smtClean="0">
                <a:solidFill>
                  <a:srgbClr val="008000"/>
                </a:solidFill>
              </a:rPr>
              <a:t>*</a:t>
            </a:r>
            <a:r>
              <a:rPr lang="en-US" sz="2400" i="1" dirty="0" err="1" smtClean="0">
                <a:solidFill>
                  <a:srgbClr val="008000"/>
                </a:solidFill>
              </a:rPr>
              <a:t>idf</a:t>
            </a:r>
            <a:r>
              <a:rPr lang="en-US" sz="2400" i="1" dirty="0" smtClean="0">
                <a:solidFill>
                  <a:srgbClr val="008000"/>
                </a:solidFill>
              </a:rPr>
              <a:t>(t) </a:t>
            </a:r>
            <a:r>
              <a:rPr lang="ru-RU" sz="2400" dirty="0" smtClean="0"/>
              <a:t>для  </a:t>
            </a:r>
            <a:r>
              <a:rPr lang="en-US" sz="2400" dirty="0" err="1" smtClean="0"/>
              <a:t>i</a:t>
            </a:r>
            <a:r>
              <a:rPr lang="en-US" sz="2400" dirty="0" smtClean="0"/>
              <a:t>-</a:t>
            </a:r>
            <a:r>
              <a:rPr lang="ru-RU" sz="2400" dirty="0" smtClean="0"/>
              <a:t>ого терма</a:t>
            </a:r>
            <a:r>
              <a:rPr lang="en-US" sz="2400" dirty="0" smtClean="0"/>
              <a:t>  </a:t>
            </a:r>
          </a:p>
          <a:p>
            <a:pPr lvl="2"/>
            <a:endParaRPr lang="en-US" dirty="0" smtClean="0"/>
          </a:p>
          <a:p>
            <a:pPr lvl="2"/>
            <a:endParaRPr lang="ru-RU" dirty="0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133" y="4919134"/>
            <a:ext cx="2362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48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BF29-4720-2B44-B70F-ABD7F1981EF2}" type="datetime1">
              <a:rPr lang="ru-RU" smtClean="0"/>
              <a:t>24.09.11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F553-EDBF-B941-A691-5133318F009A}" type="slidenum">
              <a:rPr lang="ru-RU" smtClean="0"/>
              <a:t>8</a:t>
            </a:fld>
            <a:endParaRPr lang="ru-RU"/>
          </a:p>
        </p:txBody>
      </p:sp>
      <p:sp>
        <p:nvSpPr>
          <p:cNvPr id="7" name="Название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smtClean="0">
                <a:latin typeface="Arial Black"/>
                <a:cs typeface="Arial Black"/>
              </a:rPr>
              <a:t>Проблема разреженности данных</a:t>
            </a:r>
            <a:endParaRPr lang="ru-RU" sz="3200" dirty="0">
              <a:latin typeface="Arial Black"/>
              <a:cs typeface="Arial Black"/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Большинство покупателей не покупают большинство продуктов</a:t>
            </a:r>
          </a:p>
          <a:p>
            <a:r>
              <a:rPr lang="ru-RU" dirty="0" smtClean="0"/>
              <a:t>Большинство документов не содержат большинство слов</a:t>
            </a:r>
          </a:p>
          <a:p>
            <a:r>
              <a:rPr lang="ru-RU" dirty="0" smtClean="0">
                <a:solidFill>
                  <a:srgbClr val="FF6600"/>
                </a:solidFill>
              </a:rPr>
              <a:t>Простое решение: </a:t>
            </a:r>
            <a:r>
              <a:rPr lang="ru-RU" dirty="0" smtClean="0"/>
              <a:t>Добавьте больше данных!</a:t>
            </a:r>
          </a:p>
          <a:p>
            <a:pPr lvl="1"/>
            <a:r>
              <a:rPr lang="ru-RU" dirty="0" smtClean="0">
                <a:solidFill>
                  <a:srgbClr val="000000"/>
                </a:solidFill>
              </a:rPr>
              <a:t>Больше покупателей, более длинная история покупок</a:t>
            </a:r>
          </a:p>
          <a:p>
            <a:pPr lvl="1"/>
            <a:r>
              <a:rPr lang="ru-RU" dirty="0" smtClean="0">
                <a:solidFill>
                  <a:srgbClr val="000000"/>
                </a:solidFill>
              </a:rPr>
              <a:t>Больше документов</a:t>
            </a:r>
          </a:p>
          <a:p>
            <a:pPr lvl="1"/>
            <a:endParaRPr lang="ru-RU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680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</a:t>
            </a:r>
            <a:r>
              <a:rPr lang="ru-RU" dirty="0" smtClean="0"/>
              <a:t>пределим «</a:t>
            </a:r>
            <a:r>
              <a:rPr lang="ru-RU" dirty="0" smtClean="0">
                <a:solidFill>
                  <a:srgbClr val="008000"/>
                </a:solidFill>
              </a:rPr>
              <a:t>ближайших соседей</a:t>
            </a:r>
            <a:r>
              <a:rPr lang="ru-RU" dirty="0" smtClean="0"/>
              <a:t>» как точки, которые имеют «</a:t>
            </a:r>
            <a:r>
              <a:rPr lang="ru-RU" dirty="0" smtClean="0">
                <a:solidFill>
                  <a:srgbClr val="008000"/>
                </a:solidFill>
              </a:rPr>
              <a:t>маленькое расстояние</a:t>
            </a:r>
            <a:r>
              <a:rPr lang="ru-RU" dirty="0" smtClean="0"/>
              <a:t>» между друг другом</a:t>
            </a:r>
          </a:p>
          <a:p>
            <a:r>
              <a:rPr lang="ru-RU" dirty="0" smtClean="0"/>
              <a:t>Для каждого случая нужно определить, что означает «</a:t>
            </a:r>
            <a:r>
              <a:rPr lang="ru-RU" dirty="0" smtClean="0">
                <a:solidFill>
                  <a:srgbClr val="008000"/>
                </a:solidFill>
              </a:rPr>
              <a:t>расстояние</a:t>
            </a:r>
            <a:r>
              <a:rPr lang="ru-RU" dirty="0" smtClean="0"/>
              <a:t>»</a:t>
            </a:r>
          </a:p>
          <a:p>
            <a:r>
              <a:rPr lang="ru-RU" dirty="0" smtClean="0"/>
              <a:t>Существует два основных класса расстояний:</a:t>
            </a:r>
          </a:p>
          <a:p>
            <a:pPr lvl="1"/>
            <a:r>
              <a:rPr lang="ru-RU" dirty="0" smtClean="0">
                <a:solidFill>
                  <a:srgbClr val="FF6600"/>
                </a:solidFill>
              </a:rPr>
              <a:t>Евклидово</a:t>
            </a:r>
          </a:p>
          <a:p>
            <a:pPr lvl="1"/>
            <a:r>
              <a:rPr lang="ru-RU" dirty="0" smtClean="0">
                <a:solidFill>
                  <a:srgbClr val="FF6600"/>
                </a:solidFill>
              </a:rPr>
              <a:t>Не-евклидово</a:t>
            </a:r>
          </a:p>
          <a:p>
            <a:pPr lvl="1"/>
            <a:endParaRPr lang="ru-RU" dirty="0" smtClean="0"/>
          </a:p>
          <a:p>
            <a:endParaRPr lang="ru-RU" dirty="0" smtClean="0"/>
          </a:p>
          <a:p>
            <a:pPr lvl="1"/>
            <a:endParaRPr lang="ru-RU" sz="2400" dirty="0" smtClean="0"/>
          </a:p>
          <a:p>
            <a:pPr lvl="1"/>
            <a:endParaRPr lang="ru-RU" sz="24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BF29-4720-2B44-B70F-ABD7F1981EF2}" type="datetime1">
              <a:rPr lang="ru-RU" smtClean="0"/>
              <a:t>24.09.11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F553-EDBF-B941-A691-5133318F009A}" type="slidenum">
              <a:rPr lang="ru-RU" smtClean="0"/>
              <a:t>9</a:t>
            </a:fld>
            <a:endParaRPr lang="ru-RU"/>
          </a:p>
        </p:txBody>
      </p:sp>
      <p:sp>
        <p:nvSpPr>
          <p:cNvPr id="10" name="Название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smtClean="0">
                <a:latin typeface="Arial Black"/>
                <a:cs typeface="Arial Black"/>
              </a:rPr>
              <a:t>Метрики расстояний</a:t>
            </a:r>
            <a:endParaRPr lang="ru-RU" sz="32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41692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199" y="1600200"/>
            <a:ext cx="8130420" cy="4525963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008000"/>
                </a:solidFill>
              </a:rPr>
              <a:t>Евклидов пространство </a:t>
            </a:r>
            <a:r>
              <a:rPr lang="ru-RU" sz="2400" dirty="0" smtClean="0"/>
              <a:t>имеет определенную размерность</a:t>
            </a:r>
          </a:p>
          <a:p>
            <a:pPr marL="0" indent="0">
              <a:buNone/>
            </a:pPr>
            <a:r>
              <a:rPr lang="ru-RU" sz="2400" dirty="0" smtClean="0"/>
              <a:t> </a:t>
            </a:r>
          </a:p>
          <a:p>
            <a:r>
              <a:rPr lang="ru-RU" sz="2400" i="1" dirty="0" smtClean="0">
                <a:solidFill>
                  <a:srgbClr val="FF6600"/>
                </a:solidFill>
              </a:rPr>
              <a:t>Евклидово расстояние </a:t>
            </a:r>
            <a:r>
              <a:rPr lang="ru-RU" sz="2400" dirty="0" smtClean="0"/>
              <a:t>определяется на основе положения точек в</a:t>
            </a:r>
            <a:r>
              <a:rPr lang="en-US" sz="2400" dirty="0" smtClean="0"/>
              <a:t> </a:t>
            </a:r>
            <a:r>
              <a:rPr lang="ru-RU" sz="2400" dirty="0" smtClean="0"/>
              <a:t>пространстве</a:t>
            </a:r>
          </a:p>
          <a:p>
            <a:r>
              <a:rPr lang="ru-RU" sz="2400" i="1" dirty="0" smtClean="0">
                <a:solidFill>
                  <a:srgbClr val="FF6600"/>
                </a:solidFill>
              </a:rPr>
              <a:t>Не-евклидово расстояние </a:t>
            </a:r>
            <a:r>
              <a:rPr lang="ru-RU" sz="2400" dirty="0" smtClean="0"/>
              <a:t> определяется на основе свойств точек, но не на основе их положения  в пространстве</a:t>
            </a:r>
            <a:endParaRPr lang="ru-RU" sz="2400" i="1" dirty="0">
              <a:solidFill>
                <a:srgbClr val="FF6600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BF29-4720-2B44-B70F-ABD7F1981EF2}" type="datetime1">
              <a:rPr lang="ru-RU" smtClean="0"/>
              <a:t>24.09.11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анализ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F553-EDBF-B941-A691-5133318F009A}" type="slidenum">
              <a:rPr lang="ru-RU" smtClean="0"/>
              <a:t>10</a:t>
            </a:fld>
            <a:endParaRPr lang="ru-RU"/>
          </a:p>
        </p:txBody>
      </p:sp>
      <p:sp>
        <p:nvSpPr>
          <p:cNvPr id="7" name="Название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smtClean="0">
                <a:latin typeface="Arial Black"/>
                <a:cs typeface="Arial Black"/>
              </a:rPr>
              <a:t>Евклидово и Не-евклидово</a:t>
            </a:r>
            <a:endParaRPr lang="ru-RU" sz="32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2293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8017</TotalTime>
  <Words>1533</Words>
  <Application>Microsoft Macintosh PowerPoint</Application>
  <PresentationFormat>Экран (4:3)</PresentationFormat>
  <Paragraphs>353</Paragraphs>
  <Slides>34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Тема Office</vt:lpstr>
      <vt:lpstr> Введение в анализ данных:   Поиск похожих объектов. MapReduce</vt:lpstr>
      <vt:lpstr>План на сегодня</vt:lpstr>
      <vt:lpstr> Многомерные данные </vt:lpstr>
      <vt:lpstr>Поиск похожих объектов</vt:lpstr>
      <vt:lpstr>Презентация PowerPoint</vt:lpstr>
      <vt:lpstr>Многомерные данные (2)</vt:lpstr>
      <vt:lpstr>Проблема разреженности данных</vt:lpstr>
      <vt:lpstr>Метрики расстояний</vt:lpstr>
      <vt:lpstr>Евклидово и Не-евклидово</vt:lpstr>
      <vt:lpstr>Аксиомы метрик расстояний</vt:lpstr>
      <vt:lpstr>Некоторые евклидовы метрики расстояния</vt:lpstr>
      <vt:lpstr>Другие евклидовы расстояния</vt:lpstr>
      <vt:lpstr>Не-евклидовы метрики расстояний</vt:lpstr>
      <vt:lpstr>Косинусное расстояние</vt:lpstr>
      <vt:lpstr>Косинусное расстояние: диаграмма</vt:lpstr>
      <vt:lpstr>Косинусное расстояние – это метрика</vt:lpstr>
      <vt:lpstr>Презентация PowerPoint</vt:lpstr>
      <vt:lpstr>Edit Distance: пример</vt:lpstr>
      <vt:lpstr>Презентация PowerPoint</vt:lpstr>
      <vt:lpstr>Расстояние Хемминга</vt:lpstr>
      <vt:lpstr>Презентация PowerPoint</vt:lpstr>
      <vt:lpstr>Пример: Jaccard Distance</vt:lpstr>
      <vt:lpstr>План на сегодня</vt:lpstr>
      <vt:lpstr>Мотивация</vt:lpstr>
      <vt:lpstr>Пример: большие вычисления – большие машины</vt:lpstr>
      <vt:lpstr> Масштабные вычисления</vt:lpstr>
      <vt:lpstr>Идея и решение</vt:lpstr>
      <vt:lpstr>Распределенная файловая система</vt:lpstr>
      <vt:lpstr>Схема работы</vt:lpstr>
      <vt:lpstr>Что такое анализ данных?</vt:lpstr>
      <vt:lpstr>Презентация PowerPoint</vt:lpstr>
      <vt:lpstr>Map Reduce: Enviroment </vt:lpstr>
      <vt:lpstr> Имплементация</vt:lpstr>
      <vt:lpstr>Резюме</vt:lpstr>
    </vt:vector>
  </TitlesOfParts>
  <Company>Yandex,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данных: Введение</dc:title>
  <dc:creator>Yulia Kiseleva</dc:creator>
  <cp:lastModifiedBy>Yulia Kiseleva</cp:lastModifiedBy>
  <cp:revision>297</cp:revision>
  <dcterms:created xsi:type="dcterms:W3CDTF">2011-09-12T14:35:20Z</dcterms:created>
  <dcterms:modified xsi:type="dcterms:W3CDTF">2011-09-26T09:04:00Z</dcterms:modified>
</cp:coreProperties>
</file>