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1018500" cy="29044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00175" y="1420812"/>
            <a:ext cx="6775450" cy="1339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>
            <a:lvl1pPr defTabSz="2732087">
              <a:lnSpc>
                <a:spcPct val="90000"/>
              </a:lnSpc>
              <a:defRPr b="1" sz="7000">
                <a:solidFill>
                  <a:srgbClr val="404040"/>
                </a:solidFill>
              </a:defRPr>
            </a:lvl1pPr>
          </a:lstStyle>
          <a:p>
            <a:pPr/>
            <a:r>
              <a:t>Masterarbeit</a:t>
            </a:r>
          </a:p>
        </p:txBody>
      </p:sp>
      <p:sp>
        <p:nvSpPr>
          <p:cNvPr id="3" name="Shape 3"/>
          <p:cNvSpPr/>
          <p:nvPr/>
        </p:nvSpPr>
        <p:spPr>
          <a:xfrm>
            <a:off x="1168400" y="2906712"/>
            <a:ext cx="1891982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1168400" y="26814462"/>
            <a:ext cx="1891982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/>
        </p:nvSpPr>
        <p:spPr>
          <a:xfrm>
            <a:off x="1168400" y="6532562"/>
            <a:ext cx="18919825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hape 6"/>
          <p:cNvSpPr/>
          <p:nvPr/>
        </p:nvSpPr>
        <p:spPr>
          <a:xfrm>
            <a:off x="9286875" y="1420812"/>
            <a:ext cx="9577388" cy="1339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>
            <a:lvl1pPr defTabSz="2732087">
              <a:lnSpc>
                <a:spcPct val="90000"/>
              </a:lnSpc>
              <a:defRPr b="1" sz="7000">
                <a:solidFill>
                  <a:srgbClr val="02449A"/>
                </a:solidFill>
              </a:defRPr>
            </a:lvl1pPr>
          </a:lstStyle>
          <a:p>
            <a:pPr/>
            <a:r>
              <a:t>Fakultät Informatik</a:t>
            </a:r>
          </a:p>
        </p:txBody>
      </p:sp>
      <p:pic>
        <p:nvPicPr>
          <p:cNvPr id="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2825" y="1347787"/>
            <a:ext cx="1238250" cy="12477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1050925" y="389954"/>
            <a:ext cx="18916650" cy="638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 anchor="ctr"/>
          <a:lstStyle/>
          <a:p>
            <a:pPr/>
            <a: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050925" y="6777143"/>
            <a:ext cx="18916650" cy="22267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10158942" y="26145619"/>
            <a:ext cx="4904317" cy="154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27320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1pPr>
      <a:lvl2pPr marL="1081405" marR="0" indent="-511492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2pPr>
      <a:lvl3pPr marL="4897437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3pPr>
      <a:lvl4pPr marL="614997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4pPr>
      <a:lvl5pPr marL="75152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5pPr>
      <a:lvl6pPr marL="79724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6pPr>
      <a:lvl7pPr marL="84296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7pPr>
      <a:lvl8pPr marL="88868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8pPr>
      <a:lvl9pPr marL="9344025" marR="0" indent="-2052637" algn="l" defTabSz="2732087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sng">
          <a:ln>
            <a:noFill/>
          </a:ln>
          <a:solidFill>
            <a:srgbClr val="02449A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295400" y="26787475"/>
            <a:ext cx="11352213" cy="920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>
            <a:lvl1pPr defTabSz="2732087">
              <a:defRPr b="1" sz="4200">
                <a:solidFill>
                  <a:srgbClr val="404040"/>
                </a:solidFill>
              </a:defRPr>
            </a:lvl1pPr>
          </a:lstStyle>
          <a:p>
            <a:pPr/>
            <a:r>
              <a:t>Johannes Kölbl</a:t>
            </a:r>
          </a:p>
        </p:txBody>
      </p:sp>
      <p:sp>
        <p:nvSpPr>
          <p:cNvPr id="27" name="Shape 27"/>
          <p:cNvSpPr/>
          <p:nvPr/>
        </p:nvSpPr>
        <p:spPr>
          <a:xfrm>
            <a:off x="14328775" y="26787475"/>
            <a:ext cx="5942013" cy="1924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/>
          <a:p>
            <a:pPr algn="r" defTabSz="2732087">
              <a:defRPr b="1" sz="4200">
                <a:solidFill>
                  <a:srgbClr val="404040"/>
                </a:solidFill>
              </a:defRPr>
            </a:pPr>
            <a:r>
              <a:t>Betreuer: Prof. Dr. Thomas Voit</a:t>
            </a:r>
            <a:br/>
            <a:endParaRPr sz="1200"/>
          </a:p>
        </p:txBody>
      </p:sp>
      <p:sp>
        <p:nvSpPr>
          <p:cNvPr id="28" name="Shape 28" descr="Recyclingpapier"/>
          <p:cNvSpPr/>
          <p:nvPr/>
        </p:nvSpPr>
        <p:spPr>
          <a:xfrm>
            <a:off x="1400175" y="6927850"/>
            <a:ext cx="18923000" cy="478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/>
          <a:p>
            <a:pPr marL="873125" indent="-873125" defTabSz="2732087">
              <a:spcBef>
                <a:spcPts val="1600"/>
              </a:spcBef>
              <a:defRPr b="1" sz="5400">
                <a:solidFill>
                  <a:srgbClr val="02449A"/>
                </a:solidFill>
              </a:defRPr>
            </a:pPr>
            <a:r>
              <a:t>Aufgabenstellung:</a:t>
            </a:r>
            <a:endParaRPr sz="4800"/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Wie können motivationale Defizite innerhalb der spielfremden Domäne Reisen durch Anwendung von Gamification bewältigt werden und zu einem bestimmten Verhalten anregen? </a:t>
            </a:r>
            <a:endParaRPr sz="1200"/>
          </a:p>
          <a:p>
            <a:pPr marL="873125" indent="-873125" defTabSz="2732087">
              <a:buSzPct val="100000"/>
              <a:buChar char="•"/>
              <a:defRPr b="1" sz="4800"/>
            </a:pPr>
            <a:endParaRPr sz="1200"/>
          </a:p>
          <a:p>
            <a:pPr marL="873125" indent="-873125" defTabSz="2732087">
              <a:buSzPct val="100000"/>
              <a:buChar char="•"/>
              <a:defRPr b="1" sz="4800"/>
            </a:pPr>
            <a:endParaRPr sz="1200"/>
          </a:p>
        </p:txBody>
      </p:sp>
      <p:sp>
        <p:nvSpPr>
          <p:cNvPr id="29" name="Shape 29"/>
          <p:cNvSpPr/>
          <p:nvPr/>
        </p:nvSpPr>
        <p:spPr>
          <a:xfrm>
            <a:off x="1400175" y="11461057"/>
            <a:ext cx="10512425" cy="105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>
            <a:spAutoFit/>
          </a:bodyPr>
          <a:lstStyle/>
          <a:p>
            <a:pPr marL="873125" indent="-873125" defTabSz="2732087">
              <a:spcBef>
                <a:spcPts val="1600"/>
              </a:spcBef>
              <a:defRPr b="1" sz="5400">
                <a:solidFill>
                  <a:srgbClr val="02449A"/>
                </a:solidFill>
              </a:defRPr>
            </a:pPr>
            <a:r>
              <a:t>Vorgehensweise:</a:t>
            </a:r>
            <a:endParaRPr sz="4800"/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Konzeption einer gamifizierten Anwendung auf Basis der existierenden Konzeptstudie </a:t>
            </a:r>
            <a:r>
              <a:t>SeeSight </a:t>
            </a:r>
            <a:r>
              <a:t>unter Einbeziehung einer zuvor erstellten Marktanalyse. </a:t>
            </a:r>
          </a:p>
          <a:p>
            <a:pPr marL="873125" indent="-873125" defTabSz="2732087">
              <a:spcBef>
                <a:spcPts val="1400"/>
              </a:spcBef>
              <a:buSzPct val="100000"/>
              <a:buChar char="•"/>
              <a:defRPr b="1" sz="4800"/>
            </a:pPr>
            <a:r>
              <a:t>Realisierung eines Prototyps als Proof-of-Concept </a:t>
            </a:r>
          </a:p>
          <a:p>
            <a:pPr marL="873125" indent="-873125" defTabSz="2732087">
              <a:spcBef>
                <a:spcPts val="1400"/>
              </a:spcBef>
              <a:buSzPct val="100000"/>
              <a:buChar char="•"/>
              <a:defRPr b="1" sz="4800"/>
            </a:pPr>
            <a:r>
              <a:t>Evaluierung der verhaltensändernden Mechanismen durch </a:t>
            </a:r>
            <a:br/>
            <a:r>
              <a:t>Tracking und Umfrage</a:t>
            </a:r>
          </a:p>
        </p:txBody>
      </p:sp>
      <p:sp>
        <p:nvSpPr>
          <p:cNvPr id="30" name="Shape 30" descr="Recyclingpapier"/>
          <p:cNvSpPr/>
          <p:nvPr/>
        </p:nvSpPr>
        <p:spPr>
          <a:xfrm>
            <a:off x="1400175" y="22273145"/>
            <a:ext cx="18923000" cy="425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6581" tIns="136581" rIns="136581" bIns="136581" anchor="b">
            <a:spAutoFit/>
          </a:bodyPr>
          <a:lstStyle/>
          <a:p>
            <a:pPr marL="873125" indent="-873125" defTabSz="2732087">
              <a:spcBef>
                <a:spcPts val="1600"/>
              </a:spcBef>
              <a:defRPr b="1" sz="5400">
                <a:solidFill>
                  <a:srgbClr val="02449A"/>
                </a:solidFill>
              </a:defRPr>
            </a:pPr>
            <a:r>
              <a:t>Ergebnisse:</a:t>
            </a:r>
            <a:endParaRPr sz="4800"/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Unterstützende Mechanismen </a:t>
            </a:r>
            <a:br/>
            <a:r>
              <a:t>weitgehend angenommen</a:t>
            </a:r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Intendiertes Zielverhalten ausbaufähig</a:t>
            </a:r>
          </a:p>
          <a:p>
            <a:pPr marL="873125" indent="-873125" defTabSz="2732087">
              <a:buSzPct val="100000"/>
              <a:buChar char="•"/>
              <a:defRPr b="1" sz="4800"/>
            </a:pPr>
            <a:r>
              <a:t>Prototyp abrufbar unter: siehe QR-Code</a:t>
            </a:r>
          </a:p>
        </p:txBody>
      </p:sp>
      <p:sp>
        <p:nvSpPr>
          <p:cNvPr id="31" name="Shape 31"/>
          <p:cNvSpPr/>
          <p:nvPr>
            <p:ph type="title" idx="4294967295"/>
          </p:nvPr>
        </p:nvSpPr>
        <p:spPr>
          <a:xfrm>
            <a:off x="1400175" y="2906712"/>
            <a:ext cx="18454687" cy="3554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Entwurf und </a:t>
            </a:r>
            <a:r>
              <a:rPr>
                <a:solidFill>
                  <a:srgbClr val="02459A"/>
                </a:solidFill>
              </a:rPr>
              <a:t>Entwicklung</a:t>
            </a:r>
            <a:r>
              <a:t> einer mobilen Gamification-Lösung für Städtetouren</a:t>
            </a:r>
          </a:p>
        </p:txBody>
      </p:sp>
      <p:pic>
        <p:nvPicPr>
          <p:cNvPr id="32" name="QRick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85368" y="23144942"/>
            <a:ext cx="3554414" cy="355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our starten.png"/>
          <p:cNvPicPr>
            <a:picLocks noChangeAspect="1"/>
          </p:cNvPicPr>
          <p:nvPr/>
        </p:nvPicPr>
        <p:blipFill>
          <a:blip r:embed="rId3">
            <a:extLst/>
          </a:blip>
          <a:srcRect l="0" t="3297" r="0" b="0"/>
          <a:stretch>
            <a:fillRect/>
          </a:stretch>
        </p:blipFill>
        <p:spPr>
          <a:xfrm>
            <a:off x="11798472" y="10708755"/>
            <a:ext cx="6438901" cy="11053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Entedeckung.png"/>
          <p:cNvPicPr>
            <a:picLocks noChangeAspect="1"/>
          </p:cNvPicPr>
          <p:nvPr/>
        </p:nvPicPr>
        <p:blipFill>
          <a:blip r:embed="rId4">
            <a:extLst/>
          </a:blip>
          <a:srcRect l="0" t="3149" r="0" b="37810"/>
          <a:stretch>
            <a:fillRect/>
          </a:stretch>
        </p:blipFill>
        <p:spPr>
          <a:xfrm>
            <a:off x="13249121" y="16297916"/>
            <a:ext cx="6407922" cy="6715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orlage zur Masterarbeit">
  <a:themeElements>
    <a:clrScheme name="Vorlage zur Masterarbe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Vorlage zur Masterarbeit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Vorlage zur Masterarb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orlage zur Masterarbeit">
  <a:themeElements>
    <a:clrScheme name="Vorlage zur Masterarbe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Vorlage zur Masterarbeit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Vorlage zur Masterarb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