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SQL%20scripts\After\graph%20queue%20perform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comparison of queue runtimes</a:t>
            </a:r>
            <a:endParaRPr lang="en-US">
              <a:effectLst/>
            </a:endParaRP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5.3029347084893881E-2"/>
          <c:y val="0.11481269753928962"/>
          <c:w val="0.92951717200136807"/>
          <c:h val="0.7755302928585607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 day before deployment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JDEMQE</c:v>
                </c:pt>
                <c:pt idx="1">
                  <c:v>JDEMQEE</c:v>
                </c:pt>
                <c:pt idx="2">
                  <c:v>JDEMQL</c:v>
                </c:pt>
                <c:pt idx="3">
                  <c:v>JDEMQM</c:v>
                </c:pt>
                <c:pt idx="4">
                  <c:v>JDEMQS</c:v>
                </c:pt>
                <c:pt idx="5">
                  <c:v>JDESQDE</c:v>
                </c:pt>
                <c:pt idx="6">
                  <c:v>JDESQE</c:v>
                </c:pt>
                <c:pt idx="7">
                  <c:v>JDESQEE</c:v>
                </c:pt>
                <c:pt idx="8">
                  <c:v>JDESQL</c:v>
                </c:pt>
                <c:pt idx="9">
                  <c:v>JDESQM</c:v>
                </c:pt>
                <c:pt idx="10">
                  <c:v>JDESQS</c:v>
                </c:pt>
                <c:pt idx="11">
                  <c:v>QBATCH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155.85000000000005</c:v>
                </c:pt>
                <c:pt idx="2">
                  <c:v>58.8</c:v>
                </c:pt>
                <c:pt idx="3">
                  <c:v>22.86</c:v>
                </c:pt>
                <c:pt idx="4">
                  <c:v>23.16</c:v>
                </c:pt>
                <c:pt idx="5">
                  <c:v>127.72</c:v>
                </c:pt>
                <c:pt idx="6">
                  <c:v>126.86</c:v>
                </c:pt>
                <c:pt idx="8">
                  <c:v>144.26999999999998</c:v>
                </c:pt>
                <c:pt idx="9">
                  <c:v>5.3</c:v>
                </c:pt>
                <c:pt idx="10">
                  <c:v>1.1000000000000001</c:v>
                </c:pt>
                <c:pt idx="11">
                  <c:v>971.59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weeks after deployment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JDEMQE</c:v>
                </c:pt>
                <c:pt idx="1">
                  <c:v>JDEMQEE</c:v>
                </c:pt>
                <c:pt idx="2">
                  <c:v>JDEMQL</c:v>
                </c:pt>
                <c:pt idx="3">
                  <c:v>JDEMQM</c:v>
                </c:pt>
                <c:pt idx="4">
                  <c:v>JDEMQS</c:v>
                </c:pt>
                <c:pt idx="5">
                  <c:v>JDESQDE</c:v>
                </c:pt>
                <c:pt idx="6">
                  <c:v>JDESQE</c:v>
                </c:pt>
                <c:pt idx="7">
                  <c:v>JDESQEE</c:v>
                </c:pt>
                <c:pt idx="8">
                  <c:v>JDESQL</c:v>
                </c:pt>
                <c:pt idx="9">
                  <c:v>JDESQM</c:v>
                </c:pt>
                <c:pt idx="10">
                  <c:v>JDESQS</c:v>
                </c:pt>
                <c:pt idx="11">
                  <c:v>QBATCH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171.44</c:v>
                </c:pt>
                <c:pt idx="1">
                  <c:v>38.44</c:v>
                </c:pt>
                <c:pt idx="2">
                  <c:v>235.66</c:v>
                </c:pt>
                <c:pt idx="3">
                  <c:v>27.310000000000006</c:v>
                </c:pt>
                <c:pt idx="4">
                  <c:v>54</c:v>
                </c:pt>
                <c:pt idx="5">
                  <c:v>24.650000000000006</c:v>
                </c:pt>
                <c:pt idx="6">
                  <c:v>134.15</c:v>
                </c:pt>
                <c:pt idx="7">
                  <c:v>111.113636</c:v>
                </c:pt>
                <c:pt idx="8">
                  <c:v>325.02</c:v>
                </c:pt>
                <c:pt idx="9">
                  <c:v>8.89</c:v>
                </c:pt>
                <c:pt idx="10">
                  <c:v>19.79</c:v>
                </c:pt>
                <c:pt idx="11">
                  <c:v>43.06</c:v>
                </c:pt>
              </c:numCache>
            </c:numRef>
          </c:val>
        </c:ser>
        <c:gapWidth val="219"/>
        <c:overlap val="-27"/>
        <c:axId val="82729984"/>
        <c:axId val="82752256"/>
      </c:barChart>
      <c:catAx>
        <c:axId val="827299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52256"/>
        <c:crosses val="autoZero"/>
        <c:auto val="1"/>
        <c:lblAlgn val="ctr"/>
        <c:lblOffset val="100"/>
      </c:catAx>
      <c:valAx>
        <c:axId val="82752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JDE Queue and Batch job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368767"/>
          </a:xfrm>
        </p:spPr>
        <p:txBody>
          <a:bodyPr>
            <a:normAutofit/>
          </a:bodyPr>
          <a:lstStyle/>
          <a:p>
            <a:r>
              <a:rPr lang="en-US" dirty="0" smtClean="0"/>
              <a:t>By Rohan D. Shah</a:t>
            </a:r>
          </a:p>
        </p:txBody>
      </p:sp>
    </p:spTree>
    <p:extLst>
      <p:ext uri="{BB962C8B-B14F-4D97-AF65-F5344CB8AC3E}">
        <p14:creationId xmlns="" xmlns:p14="http://schemas.microsoft.com/office/powerpoint/2010/main" val="320653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UBEs in single threaded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UBEs from white paper and from David B.</a:t>
            </a:r>
          </a:p>
          <a:p>
            <a:r>
              <a:rPr lang="en-US" dirty="0" smtClean="0"/>
              <a:t>UBEs to be ran together in a single threaded environment</a:t>
            </a:r>
          </a:p>
          <a:p>
            <a:r>
              <a:rPr lang="en-US" dirty="0" smtClean="0"/>
              <a:t>New queues assigned on the basis of their runtime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074" y="3401678"/>
            <a:ext cx="5114925" cy="151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416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731"/>
            <a:ext cx="8596668" cy="505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versions in same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8043"/>
            <a:ext cx="2653068" cy="5614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Complex task in terms of programming and analyzing it</a:t>
            </a:r>
          </a:p>
          <a:p>
            <a:r>
              <a:rPr lang="en-US" dirty="0" smtClean="0"/>
              <a:t>Store the info from the appropriate table in a temp table</a:t>
            </a:r>
          </a:p>
          <a:p>
            <a:r>
              <a:rPr lang="en-US" dirty="0" smtClean="0"/>
              <a:t>Group the UBEs in the temp table and store the UBE and the count in another temp table</a:t>
            </a:r>
          </a:p>
          <a:p>
            <a:r>
              <a:rPr lang="en-US" dirty="0" smtClean="0"/>
              <a:t>Join the appropriate tables with the last temp table where the count &gt; 1 to get the UBEs whose versions are in different queues</a:t>
            </a:r>
          </a:p>
          <a:p>
            <a:r>
              <a:rPr lang="en-US" dirty="0" smtClean="0"/>
              <a:t>33 UBEs found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6602" y="697833"/>
            <a:ext cx="5943600" cy="5695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350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334"/>
            <a:ext cx="8596668" cy="857250"/>
          </a:xfrm>
        </p:spPr>
        <p:txBody>
          <a:bodyPr/>
          <a:lstStyle/>
          <a:p>
            <a:r>
              <a:rPr lang="en-US" dirty="0" smtClean="0"/>
              <a:t>To remove or not to remove </a:t>
            </a:r>
            <a:r>
              <a:rPr lang="en-US" sz="1400" dirty="0" smtClean="0"/>
              <a:t>(because “to be or not to be” is too mainstream)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8865"/>
            <a:ext cx="2818341" cy="34137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UBEs changed based on runtime and number of occurrences</a:t>
            </a:r>
          </a:p>
          <a:p>
            <a:r>
              <a:rPr lang="en-US" dirty="0" smtClean="0"/>
              <a:t>Runtime and occurrence for a UBE were found to inversely related</a:t>
            </a:r>
          </a:p>
          <a:p>
            <a:r>
              <a:rPr lang="en-US" dirty="0" smtClean="0"/>
              <a:t>Removing the UBEs whose runtime&gt;5mins</a:t>
            </a:r>
          </a:p>
          <a:p>
            <a:r>
              <a:rPr lang="en-US" dirty="0" smtClean="0"/>
              <a:t>QBATCH restructured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987584"/>
            <a:ext cx="6115050" cy="362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83571"/>
            <a:ext cx="7228416" cy="1983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35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Create new job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225"/>
            <a:ext cx="4218516" cy="4622137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occurrences -&gt; need more threads; More ranges of runtime -&gt; need more queues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2873588"/>
              </p:ext>
            </p:extLst>
          </p:nvPr>
        </p:nvGraphicFramePr>
        <p:xfrm>
          <a:off x="7267575" y="1562100"/>
          <a:ext cx="3733800" cy="198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</a:tblGrid>
              <a:tr h="3708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 or Multithread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Runtime range (minutes)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JDESQS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to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to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to 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 and above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to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to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to 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JDEMQE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 and above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2709770"/>
              </p:ext>
            </p:extLst>
          </p:nvPr>
        </p:nvGraphicFramePr>
        <p:xfrm>
          <a:off x="7296149" y="4030629"/>
          <a:ext cx="3714750" cy="2289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</a:tblGrid>
              <a:tr h="381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Queue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 or Multithread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Runtime range (minutes)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Single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to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JDESQM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to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5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JDESQL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to 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 to 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JDESQEE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 and above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to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to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to 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 to 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0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JDEMQEE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 and above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99" y="2371726"/>
            <a:ext cx="6353175" cy="3812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665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 smtClean="0"/>
              <a:t>Assigning new queues to 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499"/>
            <a:ext cx="8596668" cy="4707863"/>
          </a:xfrm>
        </p:spPr>
        <p:txBody>
          <a:bodyPr/>
          <a:lstStyle/>
          <a:p>
            <a:r>
              <a:rPr lang="en-US" dirty="0" smtClean="0"/>
              <a:t>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79" y="1744794"/>
            <a:ext cx="4303342" cy="4606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081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</p:spPr>
        <p:txBody>
          <a:bodyPr/>
          <a:lstStyle/>
          <a:p>
            <a:r>
              <a:rPr lang="en-US" dirty="0" smtClean="0"/>
              <a:t>Something to think about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/>
          <a:lstStyle/>
          <a:p>
            <a:r>
              <a:rPr lang="en-US" dirty="0" smtClean="0"/>
              <a:t>Bug in the present algorithm</a:t>
            </a:r>
          </a:p>
          <a:p>
            <a:r>
              <a:rPr lang="en-US" dirty="0" smtClean="0"/>
              <a:t>2 solutions to eliminate the bug</a:t>
            </a:r>
          </a:p>
          <a:p>
            <a:pPr lvl="1"/>
            <a:r>
              <a:rPr lang="en-US" dirty="0" smtClean="0"/>
              <a:t>Perfect solution</a:t>
            </a:r>
          </a:p>
          <a:p>
            <a:pPr lvl="1"/>
            <a:r>
              <a:rPr lang="en-US" dirty="0" smtClean="0"/>
              <a:t>Work around 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6395400"/>
              </p:ext>
            </p:extLst>
          </p:nvPr>
        </p:nvGraphicFramePr>
        <p:xfrm>
          <a:off x="774700" y="3074642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Perfect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Workaround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 twice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Deploying</a:t>
                      </a:r>
                      <a:r>
                        <a:rPr lang="en-US" baseline="0" dirty="0" smtClean="0"/>
                        <a:t> once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Changing in OMW twice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Changing in OMW once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 over kill for the current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Fits well for the current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Skewed result</a:t>
                      </a:r>
                      <a:r>
                        <a:rPr lang="en-US" baseline="0" dirty="0" smtClean="0"/>
                        <a:t> – affects those UBEs having versions in different queues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consuming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manual work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manual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019176" y="642937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399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/>
          <a:lstStyle/>
          <a:p>
            <a:r>
              <a:rPr lang="en-US" dirty="0" smtClean="0"/>
              <a:t>Perfect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64" y="1638300"/>
            <a:ext cx="8702735" cy="5042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407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US" dirty="0" smtClean="0"/>
              <a:t>Work around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25" y="1304925"/>
            <a:ext cx="7141875" cy="4527936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240125" y="6225529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738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723900"/>
          </a:xfrm>
        </p:spPr>
        <p:txBody>
          <a:bodyPr/>
          <a:lstStyle/>
          <a:p>
            <a:r>
              <a:rPr lang="en-US" dirty="0" smtClean="0"/>
              <a:t>Post deployment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448300"/>
          </a:xfrm>
        </p:spPr>
        <p:txBody>
          <a:bodyPr>
            <a:normAutofit/>
          </a:bodyPr>
          <a:lstStyle/>
          <a:p>
            <a:r>
              <a:rPr lang="en-US" dirty="0" smtClean="0"/>
              <a:t>Comparison between the current system and system before deployment</a:t>
            </a:r>
          </a:p>
          <a:p>
            <a:r>
              <a:rPr lang="en-US" dirty="0" smtClean="0"/>
              <a:t>Observations and conclusions</a:t>
            </a:r>
          </a:p>
          <a:p>
            <a:pPr lvl="1"/>
            <a:r>
              <a:rPr lang="en-US" dirty="0" smtClean="0"/>
              <a:t>New UBEs, assign them again to fix this issue</a:t>
            </a:r>
          </a:p>
          <a:p>
            <a:pPr lvl="1"/>
            <a:r>
              <a:rPr lang="en-US" dirty="0" smtClean="0"/>
              <a:t>Job scheduler overriding the queue for single UBEs</a:t>
            </a:r>
          </a:p>
          <a:p>
            <a:pPr lvl="1"/>
            <a:r>
              <a:rPr lang="en-US" dirty="0" smtClean="0"/>
              <a:t>Out of 22 single threaded UBEs running in multithreaded queue before 3 are running in multithreaded queue, those 3 are overridden.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Lesser UBEs having their versions in different queues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4037" y="3074193"/>
            <a:ext cx="4910138" cy="112871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3755640"/>
              </p:ext>
            </p:extLst>
          </p:nvPr>
        </p:nvGraphicFramePr>
        <p:xfrm>
          <a:off x="1457767" y="4521517"/>
          <a:ext cx="68004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204"/>
                <a:gridCol w="3400204"/>
              </a:tblGrid>
              <a:tr h="25109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of 07/28/2014, 12:25pm</a:t>
                      </a:r>
                      <a:endParaRPr lang="en-US" dirty="0"/>
                    </a:p>
                  </a:txBody>
                  <a:tcPr/>
                </a:tc>
              </a:tr>
              <a:tr h="25109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251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(after deducting</a:t>
                      </a:r>
                      <a:r>
                        <a:rPr lang="en-US" baseline="0" dirty="0" smtClean="0"/>
                        <a:t> those UBEs overridden by scheduler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587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7650"/>
            <a:ext cx="8596668" cy="647700"/>
          </a:xfrm>
        </p:spPr>
        <p:txBody>
          <a:bodyPr>
            <a:normAutofit/>
          </a:bodyPr>
          <a:lstStyle/>
          <a:p>
            <a:r>
              <a:rPr lang="en-US" dirty="0" smtClean="0"/>
              <a:t>Post deployment analysis 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347" y="895351"/>
            <a:ext cx="8879306" cy="5146012"/>
          </a:xfrm>
        </p:spPr>
        <p:txBody>
          <a:bodyPr/>
          <a:lstStyle/>
          <a:p>
            <a:pPr lvl="1"/>
            <a:r>
              <a:rPr lang="en-US" dirty="0" smtClean="0"/>
              <a:t>Total time saved per day is 443.5 minutes approx.</a:t>
            </a:r>
          </a:p>
          <a:p>
            <a:pPr lvl="1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927211297"/>
              </p:ext>
            </p:extLst>
          </p:nvPr>
        </p:nvGraphicFramePr>
        <p:xfrm>
          <a:off x="538287" y="1339515"/>
          <a:ext cx="8004134" cy="4772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0389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Technology and services used</a:t>
            </a:r>
          </a:p>
          <a:p>
            <a:r>
              <a:rPr lang="en-US" dirty="0" smtClean="0"/>
              <a:t>Problem dealt</a:t>
            </a:r>
          </a:p>
          <a:p>
            <a:r>
              <a:rPr lang="en-US" dirty="0" smtClean="0"/>
              <a:t>The solution</a:t>
            </a:r>
          </a:p>
          <a:p>
            <a:r>
              <a:rPr lang="en-US" dirty="0" smtClean="0"/>
              <a:t>Expectations</a:t>
            </a:r>
          </a:p>
          <a:p>
            <a:r>
              <a:rPr lang="en-US" dirty="0" smtClean="0"/>
              <a:t>Applying the solution</a:t>
            </a:r>
          </a:p>
          <a:p>
            <a:r>
              <a:rPr lang="en-US" dirty="0"/>
              <a:t>Challenges in the project</a:t>
            </a:r>
          </a:p>
          <a:p>
            <a:r>
              <a:rPr lang="en-US" dirty="0" smtClean="0"/>
              <a:t>Outcome after applying the solution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My learning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0173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waiting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3718203" cy="2940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UBEs wait time has reduced</a:t>
            </a:r>
          </a:p>
          <a:p>
            <a:r>
              <a:rPr lang="en-US" dirty="0" smtClean="0"/>
              <a:t>Prepared from before and after data for UBEs</a:t>
            </a:r>
          </a:p>
          <a:p>
            <a:r>
              <a:rPr lang="en-US" dirty="0" smtClean="0"/>
              <a:t>As of 27</a:t>
            </a:r>
            <a:r>
              <a:rPr lang="en-US" baseline="30000" dirty="0" smtClean="0"/>
              <a:t>th</a:t>
            </a:r>
            <a:r>
              <a:rPr lang="en-US" dirty="0" smtClean="0"/>
              <a:t> July</a:t>
            </a:r>
          </a:p>
          <a:p>
            <a:r>
              <a:rPr lang="en-US" dirty="0" smtClean="0"/>
              <a:t>C# script takes only those UBEs that existed before deployment and exists after deployment, performs the difference and dumps the result into the excel </a:t>
            </a:r>
            <a:r>
              <a:rPr lang="en-US" dirty="0" smtClean="0"/>
              <a:t>file. </a:t>
            </a:r>
            <a:endParaRPr lang="en-US" dirty="0" smtClean="0"/>
          </a:p>
          <a:p>
            <a:r>
              <a:rPr lang="en-US" dirty="0" smtClean="0"/>
              <a:t>Conditional formatting is applied to the excel file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0751674"/>
              </p:ext>
            </p:extLst>
          </p:nvPr>
        </p:nvGraphicFramePr>
        <p:xfrm>
          <a:off x="6059154" y="851902"/>
          <a:ext cx="2447925" cy="5343525"/>
        </p:xfrm>
        <a:graphic>
          <a:graphicData uri="http://schemas.openxmlformats.org/presentationml/2006/ole">
            <p:oleObj spid="_x0000_s1031" name="Worksheet" r:id="rId3" imgW="2447945" imgH="5343457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2852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Regularly checking for new UBEs and assigning them the right queue</a:t>
            </a:r>
          </a:p>
          <a:p>
            <a:r>
              <a:rPr lang="en-US" dirty="0" smtClean="0"/>
              <a:t>Applying the same analysis to scheduler jobs</a:t>
            </a:r>
          </a:p>
          <a:p>
            <a:r>
              <a:rPr lang="en-US" dirty="0" smtClean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178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A part of internal working of JDE</a:t>
            </a:r>
          </a:p>
          <a:p>
            <a:r>
              <a:rPr lang="en-US" dirty="0" smtClean="0"/>
              <a:t>Developing applications in JDE</a:t>
            </a:r>
          </a:p>
          <a:p>
            <a:r>
              <a:rPr lang="en-US" dirty="0" smtClean="0"/>
              <a:t>Making projects and changing objects in OMW</a:t>
            </a:r>
          </a:p>
          <a:p>
            <a:r>
              <a:rPr lang="en-US" smtClean="0"/>
              <a:t>C#</a:t>
            </a:r>
            <a:endParaRPr lang="en-US" dirty="0" smtClean="0"/>
          </a:p>
          <a:p>
            <a:r>
              <a:rPr lang="en-US" dirty="0" smtClean="0"/>
              <a:t>Analytical thinking</a:t>
            </a:r>
          </a:p>
          <a:p>
            <a:r>
              <a:rPr lang="en-US" dirty="0" smtClean="0"/>
              <a:t>Problem solving abilities</a:t>
            </a:r>
          </a:p>
          <a:p>
            <a:r>
              <a:rPr lang="en-US" dirty="0" smtClean="0"/>
              <a:t>Giving attention to detail</a:t>
            </a:r>
          </a:p>
          <a:p>
            <a:r>
              <a:rPr lang="en-US" dirty="0" smtClean="0"/>
              <a:t>Working meticulously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2667000"/>
            <a:ext cx="3571875" cy="209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843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89" y="2160588"/>
            <a:ext cx="5819060" cy="3881437"/>
          </a:xfrm>
        </p:spPr>
      </p:pic>
    </p:spTree>
    <p:extLst>
      <p:ext uri="{BB962C8B-B14F-4D97-AF65-F5344CB8AC3E}">
        <p14:creationId xmlns="" xmlns:p14="http://schemas.microsoft.com/office/powerpoint/2010/main" val="33730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/>
              <a:t>UBEs</a:t>
            </a:r>
          </a:p>
          <a:p>
            <a:pPr lvl="1"/>
            <a:r>
              <a:rPr lang="en-US" dirty="0" smtClean="0"/>
              <a:t>JDE - ERP </a:t>
            </a:r>
            <a:r>
              <a:rPr lang="en-US" dirty="0" smtClean="0"/>
              <a:t>software of </a:t>
            </a:r>
            <a:r>
              <a:rPr lang="en-US" dirty="0" smtClean="0"/>
              <a:t>the company</a:t>
            </a:r>
            <a:endParaRPr lang="en-US" dirty="0" smtClean="0"/>
          </a:p>
          <a:p>
            <a:pPr lvl="1"/>
            <a:r>
              <a:rPr lang="en-US" dirty="0" smtClean="0"/>
              <a:t>UBEs for operations and tasks</a:t>
            </a:r>
          </a:p>
          <a:p>
            <a:pPr lvl="1"/>
            <a:r>
              <a:rPr lang="en-US" dirty="0" smtClean="0"/>
              <a:t>Processing done in a job queue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Job queue</a:t>
            </a:r>
          </a:p>
          <a:p>
            <a:pPr lvl="1"/>
            <a:r>
              <a:rPr lang="en-US" dirty="0" smtClean="0"/>
              <a:t>Processes the UBEs and version submitted according to definition</a:t>
            </a:r>
          </a:p>
          <a:p>
            <a:pPr lvl="1"/>
            <a:r>
              <a:rPr lang="en-US" dirty="0" smtClean="0"/>
              <a:t>Single threaded or multi-threaded</a:t>
            </a:r>
          </a:p>
          <a:p>
            <a:pPr lvl="1"/>
            <a:r>
              <a:rPr lang="en-US" dirty="0" smtClean="0"/>
              <a:t>Tables to maintain queue records:- </a:t>
            </a:r>
          </a:p>
          <a:p>
            <a:pPr lvl="2">
              <a:buAutoNum type="arabicParenR"/>
            </a:pPr>
            <a:r>
              <a:rPr lang="en-US" dirty="0" smtClean="0"/>
              <a:t>job control master table (F986110) - status of submitted jobs</a:t>
            </a:r>
          </a:p>
          <a:p>
            <a:pPr lvl="2">
              <a:buAutoNum type="arabicParenR"/>
            </a:pPr>
            <a:r>
              <a:rPr lang="en-US" dirty="0" smtClean="0"/>
              <a:t>Queue control status master table (F986130) – existing queue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871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 smtClean="0"/>
              <a:t>Services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ultimate 2012</a:t>
            </a:r>
          </a:p>
          <a:p>
            <a:r>
              <a:rPr lang="en-US" dirty="0" smtClean="0"/>
              <a:t>Microsoft SQL server Management studio</a:t>
            </a:r>
          </a:p>
          <a:p>
            <a:r>
              <a:rPr lang="en-US" dirty="0" smtClean="0"/>
              <a:t>Microsoft SQL 2008</a:t>
            </a:r>
          </a:p>
          <a:p>
            <a:r>
              <a:rPr lang="en-US" dirty="0" smtClean="0"/>
              <a:t>Microsoft excel</a:t>
            </a:r>
          </a:p>
          <a:p>
            <a:pPr lvl="1"/>
            <a:r>
              <a:rPr lang="en-US" dirty="0" smtClean="0"/>
              <a:t>Power Query</a:t>
            </a:r>
          </a:p>
          <a:p>
            <a:pPr lvl="1"/>
            <a:r>
              <a:rPr lang="en-US" dirty="0" smtClean="0"/>
              <a:t>Power View</a:t>
            </a:r>
          </a:p>
          <a:p>
            <a:pPr indent="-285750"/>
            <a:r>
              <a:rPr lang="en-US" dirty="0" smtClean="0"/>
              <a:t>JDE </a:t>
            </a:r>
            <a:r>
              <a:rPr lang="en-US" dirty="0" err="1" smtClean="0"/>
              <a:t>oneWorld</a:t>
            </a:r>
            <a:r>
              <a:rPr lang="en-US" dirty="0" smtClean="0"/>
              <a:t> 8.12</a:t>
            </a:r>
          </a:p>
          <a:p>
            <a:pPr indent="-285750"/>
            <a:r>
              <a:rPr lang="en-US" dirty="0" smtClean="0"/>
              <a:t>Object Management Workbench (OMW) </a:t>
            </a:r>
          </a:p>
        </p:txBody>
      </p:sp>
    </p:spTree>
    <p:extLst>
      <p:ext uri="{BB962C8B-B14F-4D97-AF65-F5344CB8AC3E}">
        <p14:creationId xmlns="" xmlns:p14="http://schemas.microsoft.com/office/powerpoint/2010/main" val="51790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production environment</a:t>
            </a:r>
          </a:p>
          <a:p>
            <a:r>
              <a:rPr lang="en-US" dirty="0" smtClean="0"/>
              <a:t>Only custom versions</a:t>
            </a:r>
          </a:p>
          <a:p>
            <a:r>
              <a:rPr lang="en-US" dirty="0" smtClean="0"/>
              <a:t>Only user initiated processes and user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23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queue – QBATCH – getting backed up</a:t>
            </a:r>
          </a:p>
          <a:p>
            <a:r>
              <a:rPr lang="en-US" dirty="0" smtClean="0"/>
              <a:t>Terminating data collision and data corruption</a:t>
            </a:r>
          </a:p>
          <a:p>
            <a:r>
              <a:rPr lang="en-US" dirty="0" smtClean="0"/>
              <a:t>Waiting time too long for processing the jobs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7" y="3476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95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59" y="2807824"/>
            <a:ext cx="8596668" cy="3880773"/>
          </a:xfrm>
        </p:spPr>
        <p:txBody>
          <a:bodyPr/>
          <a:lstStyle/>
          <a:p>
            <a:r>
              <a:rPr lang="en-US" dirty="0" smtClean="0"/>
              <a:t>Optimize thread capacity</a:t>
            </a:r>
          </a:p>
          <a:p>
            <a:r>
              <a:rPr lang="en-US" dirty="0" smtClean="0"/>
              <a:t>Keep single-threaded UBEs in a single threaded queue</a:t>
            </a:r>
          </a:p>
          <a:p>
            <a:r>
              <a:rPr lang="en-US" dirty="0" smtClean="0"/>
              <a:t>All versions of UBE in the same queue</a:t>
            </a:r>
          </a:p>
          <a:p>
            <a:r>
              <a:rPr lang="en-US" dirty="0" smtClean="0"/>
              <a:t>Restructure QBATCH</a:t>
            </a:r>
          </a:p>
          <a:p>
            <a:r>
              <a:rPr lang="en-US" dirty="0" smtClean="0"/>
              <a:t>Create new job queues</a:t>
            </a:r>
          </a:p>
          <a:p>
            <a:r>
              <a:rPr lang="en-US" dirty="0" smtClean="0"/>
              <a:t>Putting UBEs in correct 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93" y="333374"/>
            <a:ext cx="4015994" cy="2771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33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in the wait time</a:t>
            </a:r>
          </a:p>
          <a:p>
            <a:r>
              <a:rPr lang="en-US" dirty="0" smtClean="0"/>
              <a:t>Elimination of data collision and data corruption</a:t>
            </a:r>
          </a:p>
          <a:p>
            <a:r>
              <a:rPr lang="en-US" dirty="0" smtClean="0"/>
              <a:t>Data integrity</a:t>
            </a:r>
          </a:p>
          <a:p>
            <a:r>
              <a:rPr lang="en-US" dirty="0" smtClean="0"/>
              <a:t>Improvement in the processing efficiency of queues, in particular QBATCH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3709326"/>
            <a:ext cx="3810000" cy="2562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0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7621"/>
            <a:ext cx="8596668" cy="930442"/>
          </a:xfrm>
        </p:spPr>
        <p:txBody>
          <a:bodyPr/>
          <a:lstStyle/>
          <a:p>
            <a:r>
              <a:rPr lang="en-US" dirty="0" smtClean="0"/>
              <a:t>Optimizing thread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379"/>
            <a:ext cx="8596668" cy="4372983"/>
          </a:xfrm>
        </p:spPr>
        <p:txBody>
          <a:bodyPr/>
          <a:lstStyle/>
          <a:p>
            <a:r>
              <a:rPr lang="en-US" dirty="0" smtClean="0"/>
              <a:t>Increasing threads in multi-threaded queues</a:t>
            </a:r>
          </a:p>
          <a:p>
            <a:r>
              <a:rPr lang="en-US" dirty="0" smtClean="0"/>
              <a:t>Optimizing the increase so that it does not backfires</a:t>
            </a:r>
          </a:p>
          <a:p>
            <a:r>
              <a:rPr lang="en-US" dirty="0" smtClean="0"/>
              <a:t>Average runtime and number of occurrences of UBE – important parameters</a:t>
            </a:r>
          </a:p>
          <a:p>
            <a:r>
              <a:rPr lang="en-US" dirty="0" smtClean="0"/>
              <a:t>Doubling the thread count of multi threaded queues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0459" y="3254659"/>
            <a:ext cx="6653694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70565" y="3267723"/>
            <a:ext cx="2247900" cy="2658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2974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1877</TotalTime>
  <Words>853</Words>
  <Application>Microsoft Office PowerPoint</Application>
  <PresentationFormat>Custom</PresentationFormat>
  <Paragraphs>202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Facet</vt:lpstr>
      <vt:lpstr>Worksheet</vt:lpstr>
      <vt:lpstr>JDE Queue and Batch job analysis</vt:lpstr>
      <vt:lpstr>What will be covered?</vt:lpstr>
      <vt:lpstr>Background</vt:lpstr>
      <vt:lpstr>Services used</vt:lpstr>
      <vt:lpstr>Scope</vt:lpstr>
      <vt:lpstr>What is the problem?</vt:lpstr>
      <vt:lpstr>The solution</vt:lpstr>
      <vt:lpstr>Expectations</vt:lpstr>
      <vt:lpstr>Optimizing thread count</vt:lpstr>
      <vt:lpstr>Single threaded UBEs in single threaded queues</vt:lpstr>
      <vt:lpstr>Different versions in same queue</vt:lpstr>
      <vt:lpstr>To remove or not to remove (because “to be or not to be” is too mainstream)</vt:lpstr>
      <vt:lpstr>Create new job queues</vt:lpstr>
      <vt:lpstr>Assigning new queues to UBEs</vt:lpstr>
      <vt:lpstr>Something to think about </vt:lpstr>
      <vt:lpstr>Perfect solution</vt:lpstr>
      <vt:lpstr>Work around solution</vt:lpstr>
      <vt:lpstr>Post deployment analysis</vt:lpstr>
      <vt:lpstr>Post deployment analysis (continued)</vt:lpstr>
      <vt:lpstr>Reduced waiting time</vt:lpstr>
      <vt:lpstr>Future works</vt:lpstr>
      <vt:lpstr>What did I learn?</vt:lpstr>
      <vt:lpstr>Q&amp;A</vt:lpstr>
    </vt:vector>
  </TitlesOfParts>
  <Company>Melaleuca,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JDE Queue and Batch job analysis</dc:title>
  <dc:creator>Rohan Shah</dc:creator>
  <cp:lastModifiedBy>Rohan</cp:lastModifiedBy>
  <cp:revision>46</cp:revision>
  <dcterms:created xsi:type="dcterms:W3CDTF">2014-07-31T15:24:47Z</dcterms:created>
  <dcterms:modified xsi:type="dcterms:W3CDTF">2014-08-26T21:31:26Z</dcterms:modified>
</cp:coreProperties>
</file>