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3" r:id="rId8"/>
    <p:sldId id="273" r:id="rId9"/>
    <p:sldId id="274" r:id="rId10"/>
    <p:sldId id="275" r:id="rId11"/>
    <p:sldId id="276" r:id="rId12"/>
    <p:sldId id="277" r:id="rId13"/>
    <p:sldId id="267" r:id="rId14"/>
    <p:sldId id="268" r:id="rId15"/>
    <p:sldId id="269" r:id="rId16"/>
    <p:sldId id="280" r:id="rId17"/>
    <p:sldId id="281" r:id="rId18"/>
    <p:sldId id="282" r:id="rId19"/>
    <p:sldId id="283" r:id="rId20"/>
    <p:sldId id="284" r:id="rId21"/>
    <p:sldId id="278" r:id="rId22"/>
    <p:sldId id="265" r:id="rId23"/>
    <p:sldId id="270" r:id="rId24"/>
    <p:sldId id="279" r:id="rId25"/>
    <p:sldId id="271" r:id="rId26"/>
    <p:sldId id="272" r:id="rId27"/>
    <p:sldId id="260"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2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82A8429-AC32-4961-AA2F-50D94D4D4181}" type="datetimeFigureOut">
              <a:rPr lang="zh-CN" altLang="en-US"/>
              <a:pPr>
                <a:defRPr/>
              </a:pPr>
              <a:t>2011/8/1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5ACCCEF-5B0D-46E2-9B80-11CBC0710024}"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7E1C329-4D25-4583-BAE8-A9916CD7B77A}" type="datetimeFigureOut">
              <a:rPr lang="zh-CN" altLang="en-US"/>
              <a:pPr>
                <a:defRPr/>
              </a:pPr>
              <a:t>2011/8/1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F91725-920E-40AA-9A57-13F549AD0A8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994AE5C-0552-42C8-AD8E-5C3D94220716}" type="datetimeFigureOut">
              <a:rPr lang="zh-CN" altLang="en-US"/>
              <a:pPr>
                <a:defRPr/>
              </a:pPr>
              <a:t>2011/8/1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B9B198-7389-4660-A06A-CB955367538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765AF9C-6276-4570-865E-077E37582F74}" type="datetimeFigureOut">
              <a:rPr lang="zh-CN" altLang="en-US"/>
              <a:pPr>
                <a:defRPr/>
              </a:pPr>
              <a:t>2011/8/1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FB7BE63-C46D-49A5-A3CD-DF8390B6189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8A6D947-6C07-4B72-AE26-2FC809BF2E77}" type="datetimeFigureOut">
              <a:rPr lang="zh-CN" altLang="en-US"/>
              <a:pPr>
                <a:defRPr/>
              </a:pPr>
              <a:t>2011/8/1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367E69D-EC41-455A-B3B0-400F9BA180F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BBE6BF-2E08-4DAD-8015-33C5EEC408A6}" type="datetimeFigureOut">
              <a:rPr lang="zh-CN" altLang="en-US"/>
              <a:pPr>
                <a:defRPr/>
              </a:pPr>
              <a:t>2011/8/1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B171155-A3AD-4E4B-A64F-5A6F539B862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12F4509-EB19-4820-A11F-02615512F61E}" type="datetimeFigureOut">
              <a:rPr lang="zh-CN" altLang="en-US"/>
              <a:pPr>
                <a:defRPr/>
              </a:pPr>
              <a:t>2011/8/1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045B610-4684-4E85-AB42-6F66066EDCC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A268662-7286-4991-987F-3F905ED825EA}" type="datetimeFigureOut">
              <a:rPr lang="zh-CN" altLang="en-US"/>
              <a:pPr>
                <a:defRPr/>
              </a:pPr>
              <a:t>2011/8/1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AB0ABF0-FE6B-430E-B08C-0139D51D849C}"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D2A2B9B-6521-4872-8600-DDA1D7358988}" type="datetimeFigureOut">
              <a:rPr lang="zh-CN" altLang="en-US"/>
              <a:pPr>
                <a:defRPr/>
              </a:pPr>
              <a:t>2011/8/1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9F6DB56-4AE4-46C2-875B-1DA427FBFC1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448547D-B4AB-4DC3-9056-CEF274CE5FF1}" type="datetimeFigureOut">
              <a:rPr lang="zh-CN" altLang="en-US"/>
              <a:pPr>
                <a:defRPr/>
              </a:pPr>
              <a:t>2011/8/1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81CC2DB-27A4-48B5-9DF4-2F61651F6D3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3380591-E6CC-461C-A102-48A5B9212C88}" type="datetimeFigureOut">
              <a:rPr lang="zh-CN" altLang="en-US"/>
              <a:pPr>
                <a:defRPr/>
              </a:pPr>
              <a:t>2011/8/1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410171-C2E7-4BE3-AAAC-630E8674015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2437F206-5D73-4DD3-A3D8-CF51E2D48F8B}" type="datetimeFigureOut">
              <a:rPr lang="zh-CN" altLang="en-US"/>
              <a:pPr>
                <a:defRPr/>
              </a:pPr>
              <a:t>2011/8/1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49D5FFE6-F65E-4C16-812B-870E04CAA92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ctrTitle"/>
          </p:nvPr>
        </p:nvSpPr>
        <p:spPr/>
        <p:txBody>
          <a:bodyPr/>
          <a:lstStyle/>
          <a:p>
            <a:r>
              <a:rPr lang="zh-CN" altLang="en-US" smtClean="0"/>
              <a:t>贪心递归分治</a:t>
            </a:r>
          </a:p>
        </p:txBody>
      </p:sp>
      <p:sp>
        <p:nvSpPr>
          <p:cNvPr id="3" name="副标题 2"/>
          <p:cNvSpPr>
            <a:spLocks noGrp="1"/>
          </p:cNvSpPr>
          <p:nvPr>
            <p:ph type="subTitle" idx="1"/>
          </p:nvPr>
        </p:nvSpPr>
        <p:spPr/>
        <p:txBody>
          <a:bodyPr rtlCol="0">
            <a:normAutofit/>
          </a:bodyPr>
          <a:lstStyle/>
          <a:p>
            <a:pPr algn="r" fontAlgn="auto">
              <a:spcAft>
                <a:spcPts val="0"/>
              </a:spcAft>
              <a:buFont typeface="Arial" pitchFamily="34" charset="0"/>
              <a:buNone/>
              <a:defRPr/>
            </a:pPr>
            <a:r>
              <a:rPr lang="en-US" altLang="zh-CN" dirty="0" err="1" smtClean="0"/>
              <a:t>Writen</a:t>
            </a:r>
            <a:r>
              <a:rPr lang="en-US" altLang="zh-CN" dirty="0" smtClean="0"/>
              <a:t> by dry ice</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zh-CN" altLang="en-US" smtClean="0"/>
              <a:t>平面分割球</a:t>
            </a:r>
          </a:p>
        </p:txBody>
      </p:sp>
      <p:sp>
        <p:nvSpPr>
          <p:cNvPr id="22530" name="内容占位符 2"/>
          <p:cNvSpPr>
            <a:spLocks noGrp="1"/>
          </p:cNvSpPr>
          <p:nvPr>
            <p:ph idx="1"/>
          </p:nvPr>
        </p:nvSpPr>
        <p:spPr/>
        <p:txBody>
          <a:bodyPr/>
          <a:lstStyle/>
          <a:p>
            <a:r>
              <a:rPr lang="zh-CN" altLang="en-US" smtClean="0"/>
              <a:t>题目：现在有一个蛋糕，切</a:t>
            </a:r>
            <a:r>
              <a:rPr lang="en-US" altLang="zh-CN" smtClean="0"/>
              <a:t>N</a:t>
            </a:r>
            <a:r>
              <a:rPr lang="zh-CN" altLang="en-US" smtClean="0"/>
              <a:t>刀，最多能切出多少块</a:t>
            </a:r>
          </a:p>
        </p:txBody>
      </p:sp>
      <p:sp>
        <p:nvSpPr>
          <p:cNvPr id="5" name="TextBox 4"/>
          <p:cNvSpPr txBox="1">
            <a:spLocks noChangeArrowheads="1"/>
          </p:cNvSpPr>
          <p:nvPr/>
        </p:nvSpPr>
        <p:spPr bwMode="auto">
          <a:xfrm>
            <a:off x="1120775" y="2708275"/>
            <a:ext cx="7056438" cy="1201738"/>
          </a:xfrm>
          <a:prstGeom prst="rect">
            <a:avLst/>
          </a:prstGeom>
          <a:noFill/>
          <a:ln w="9525">
            <a:noFill/>
            <a:miter lim="800000"/>
            <a:headEnd/>
            <a:tailEnd/>
          </a:ln>
        </p:spPr>
        <p:txBody>
          <a:bodyPr>
            <a:spAutoFit/>
          </a:bodyPr>
          <a:lstStyle/>
          <a:p>
            <a:r>
              <a:rPr lang="zh-CN" altLang="en-US">
                <a:latin typeface="Calibri" pitchFamily="34" charset="0"/>
              </a:rPr>
              <a:t>显然一刀不切有</a:t>
            </a:r>
            <a:r>
              <a:rPr lang="en-US" altLang="zh-CN">
                <a:latin typeface="Calibri" pitchFamily="34" charset="0"/>
              </a:rPr>
              <a:t>1</a:t>
            </a:r>
            <a:r>
              <a:rPr lang="zh-CN" altLang="en-US">
                <a:latin typeface="Calibri" pitchFamily="34" charset="0"/>
              </a:rPr>
              <a:t>块</a:t>
            </a:r>
            <a:endParaRPr lang="en-US" altLang="zh-CN">
              <a:latin typeface="Calibri" pitchFamily="34" charset="0"/>
            </a:endParaRPr>
          </a:p>
          <a:p>
            <a:r>
              <a:rPr lang="zh-CN" altLang="en-US">
                <a:latin typeface="Calibri" pitchFamily="34" charset="0"/>
              </a:rPr>
              <a:t>切</a:t>
            </a:r>
            <a:r>
              <a:rPr lang="en-US" altLang="zh-CN">
                <a:latin typeface="Calibri" pitchFamily="34" charset="0"/>
              </a:rPr>
              <a:t>1</a:t>
            </a:r>
            <a:r>
              <a:rPr lang="zh-CN" altLang="en-US">
                <a:latin typeface="Calibri" pitchFamily="34" charset="0"/>
              </a:rPr>
              <a:t>刀是</a:t>
            </a:r>
            <a:r>
              <a:rPr lang="en-US" altLang="zh-CN">
                <a:latin typeface="Calibri" pitchFamily="34" charset="0"/>
              </a:rPr>
              <a:t>2</a:t>
            </a:r>
            <a:r>
              <a:rPr lang="zh-CN" altLang="en-US">
                <a:latin typeface="Calibri" pitchFamily="34" charset="0"/>
              </a:rPr>
              <a:t>块</a:t>
            </a:r>
            <a:endParaRPr lang="en-US" altLang="zh-CN">
              <a:latin typeface="Calibri" pitchFamily="34" charset="0"/>
            </a:endParaRPr>
          </a:p>
          <a:p>
            <a:r>
              <a:rPr lang="zh-CN" altLang="en-US">
                <a:latin typeface="Calibri" pitchFamily="34" charset="0"/>
              </a:rPr>
              <a:t>切</a:t>
            </a:r>
            <a:r>
              <a:rPr lang="en-US" altLang="zh-CN">
                <a:latin typeface="Calibri" pitchFamily="34" charset="0"/>
              </a:rPr>
              <a:t>2</a:t>
            </a:r>
            <a:r>
              <a:rPr lang="zh-CN" altLang="en-US">
                <a:latin typeface="Calibri" pitchFamily="34" charset="0"/>
              </a:rPr>
              <a:t>刀是</a:t>
            </a:r>
            <a:r>
              <a:rPr lang="en-US" altLang="zh-CN">
                <a:latin typeface="Calibri" pitchFamily="34" charset="0"/>
              </a:rPr>
              <a:t>4</a:t>
            </a:r>
            <a:r>
              <a:rPr lang="zh-CN" altLang="en-US">
                <a:latin typeface="Calibri" pitchFamily="34" charset="0"/>
              </a:rPr>
              <a:t>块</a:t>
            </a:r>
            <a:endParaRPr lang="en-US" altLang="zh-CN">
              <a:latin typeface="Calibri" pitchFamily="34" charset="0"/>
            </a:endParaRPr>
          </a:p>
          <a:p>
            <a:r>
              <a:rPr lang="zh-CN" altLang="en-US">
                <a:latin typeface="Calibri" pitchFamily="34" charset="0"/>
              </a:rPr>
              <a:t>切</a:t>
            </a:r>
            <a:r>
              <a:rPr lang="en-US" altLang="zh-CN">
                <a:latin typeface="Calibri" pitchFamily="34" charset="0"/>
              </a:rPr>
              <a:t>3</a:t>
            </a:r>
            <a:r>
              <a:rPr lang="zh-CN" altLang="en-US">
                <a:latin typeface="Calibri" pitchFamily="34" charset="0"/>
              </a:rPr>
              <a:t>刀是</a:t>
            </a:r>
            <a:r>
              <a:rPr lang="en-US" altLang="zh-CN">
                <a:latin typeface="Calibri" pitchFamily="34" charset="0"/>
              </a:rPr>
              <a:t>8</a:t>
            </a:r>
            <a:r>
              <a:rPr lang="zh-CN" altLang="en-US">
                <a:latin typeface="Calibri" pitchFamily="34" charset="0"/>
              </a:rPr>
              <a:t>块</a:t>
            </a:r>
          </a:p>
        </p:txBody>
      </p:sp>
      <p:sp>
        <p:nvSpPr>
          <p:cNvPr id="6" name="TextBox 5"/>
          <p:cNvSpPr txBox="1">
            <a:spLocks noChangeArrowheads="1"/>
          </p:cNvSpPr>
          <p:nvPr/>
        </p:nvSpPr>
        <p:spPr bwMode="auto">
          <a:xfrm>
            <a:off x="1120775" y="3910013"/>
            <a:ext cx="6624638" cy="922337"/>
          </a:xfrm>
          <a:prstGeom prst="rect">
            <a:avLst/>
          </a:prstGeom>
          <a:noFill/>
          <a:ln w="9525">
            <a:noFill/>
            <a:miter lim="800000"/>
            <a:headEnd/>
            <a:tailEnd/>
          </a:ln>
        </p:spPr>
        <p:txBody>
          <a:bodyPr>
            <a:spAutoFit/>
          </a:bodyPr>
          <a:lstStyle/>
          <a:p>
            <a:r>
              <a:rPr lang="zh-CN" altLang="en-US">
                <a:latin typeface="Calibri" pitchFamily="34" charset="0"/>
              </a:rPr>
              <a:t>首先无论如何切至少会增加一块</a:t>
            </a:r>
            <a:endParaRPr lang="en-US" altLang="zh-CN">
              <a:latin typeface="Calibri" pitchFamily="34" charset="0"/>
            </a:endParaRPr>
          </a:p>
          <a:p>
            <a:r>
              <a:rPr lang="zh-CN" altLang="en-US">
                <a:latin typeface="Calibri" pitchFamily="34" charset="0"/>
              </a:rPr>
              <a:t>然后与久的切面相交还会多一块</a:t>
            </a:r>
            <a:endParaRPr lang="en-US" altLang="zh-CN">
              <a:latin typeface="Calibri" pitchFamily="34" charset="0"/>
            </a:endParaRPr>
          </a:p>
          <a:p>
            <a:r>
              <a:rPr lang="zh-CN" altLang="en-US">
                <a:latin typeface="Calibri" pitchFamily="34" charset="0"/>
              </a:rPr>
              <a:t>最后跟久的切面的交线相交还会再多一块</a:t>
            </a:r>
          </a:p>
        </p:txBody>
      </p:sp>
      <p:graphicFrame>
        <p:nvGraphicFramePr>
          <p:cNvPr id="8" name="表格 7"/>
          <p:cNvGraphicFramePr>
            <a:graphicFrameLocks noGrp="1"/>
          </p:cNvGraphicFramePr>
          <p:nvPr/>
        </p:nvGraphicFramePr>
        <p:xfrm>
          <a:off x="827088" y="5003800"/>
          <a:ext cx="7705725" cy="1854200"/>
        </p:xfrm>
        <a:graphic>
          <a:graphicData uri="http://schemas.openxmlformats.org/drawingml/2006/table">
            <a:tbl>
              <a:tblPr firstCol="1" bandRow="1">
                <a:tableStyleId>{F5AB1C69-6EDB-4FF4-983F-18BD219EF322}</a:tableStyleId>
              </a:tblPr>
              <a:tblGrid>
                <a:gridCol w="3312368"/>
                <a:gridCol w="504056"/>
                <a:gridCol w="432048"/>
                <a:gridCol w="432048"/>
                <a:gridCol w="432048"/>
                <a:gridCol w="504056"/>
                <a:gridCol w="432048"/>
                <a:gridCol w="432048"/>
                <a:gridCol w="1224136"/>
              </a:tblGrid>
              <a:tr h="370840">
                <a:tc>
                  <a:txBody>
                    <a:bodyPr/>
                    <a:lstStyle/>
                    <a:p>
                      <a:r>
                        <a:rPr lang="zh-CN" altLang="en-US" dirty="0" smtClean="0"/>
                        <a:t>切了</a:t>
                      </a:r>
                      <a:r>
                        <a:rPr lang="en-US" altLang="zh-CN" dirty="0" smtClean="0"/>
                        <a:t>N</a:t>
                      </a:r>
                      <a:r>
                        <a:rPr lang="zh-CN" altLang="en-US" dirty="0" smtClean="0"/>
                        <a:t>刀</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N</a:t>
                      </a:r>
                      <a:endParaRPr lang="zh-CN" altLang="en-US" dirty="0"/>
                    </a:p>
                  </a:txBody>
                  <a:tcPr/>
                </a:tc>
              </a:tr>
              <a:tr h="370840">
                <a:tc>
                  <a:txBody>
                    <a:bodyPr/>
                    <a:lstStyle/>
                    <a:p>
                      <a:r>
                        <a:rPr lang="zh-CN" altLang="en-US" dirty="0" smtClean="0">
                          <a:effectLst/>
                        </a:rPr>
                        <a:t>由新加的面增加的块数</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370840">
                <a:tc>
                  <a:txBody>
                    <a:bodyPr/>
                    <a:lstStyle/>
                    <a:p>
                      <a:r>
                        <a:rPr lang="zh-CN" altLang="en-US" dirty="0" smtClean="0"/>
                        <a:t>由与久的面相交增加的块数</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N-1</a:t>
                      </a:r>
                      <a:endParaRPr lang="zh-CN" altLang="en-US" dirty="0"/>
                    </a:p>
                  </a:txBody>
                  <a:tcPr/>
                </a:tc>
              </a:tr>
              <a:tr h="370840">
                <a:tc>
                  <a:txBody>
                    <a:bodyPr/>
                    <a:lstStyle/>
                    <a:p>
                      <a:r>
                        <a:rPr lang="zh-CN" altLang="en-US" dirty="0" smtClean="0"/>
                        <a:t>由与久的线相交增加的块数</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N(N-1)/2</a:t>
                      </a:r>
                      <a:endParaRPr lang="zh-CN" altLang="en-US" dirty="0"/>
                    </a:p>
                  </a:txBody>
                  <a:tcPr/>
                </a:tc>
              </a:tr>
              <a:tr h="370840">
                <a:tc>
                  <a:txBody>
                    <a:bodyPr/>
                    <a:lstStyle/>
                    <a:p>
                      <a:r>
                        <a:rPr lang="zh-CN" altLang="en-US" dirty="0" smtClean="0"/>
                        <a:t>总的块数</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15</a:t>
                      </a:r>
                      <a:endParaRPr lang="zh-CN" altLang="en-US" dirty="0"/>
                    </a:p>
                  </a:txBody>
                  <a:tcPr/>
                </a:tc>
                <a:tc>
                  <a:txBody>
                    <a:bodyPr/>
                    <a:lstStyle/>
                    <a:p>
                      <a:r>
                        <a:rPr lang="en-US" altLang="zh-CN" dirty="0" smtClean="0"/>
                        <a:t>26</a:t>
                      </a:r>
                      <a:endParaRPr lang="zh-CN" altLang="en-US" dirty="0"/>
                    </a:p>
                  </a:txBody>
                  <a:tcPr/>
                </a:tc>
                <a:tc>
                  <a:txBody>
                    <a:bodyPr/>
                    <a:lstStyle/>
                    <a:p>
                      <a:r>
                        <a:rPr lang="en-US" altLang="zh-CN" dirty="0" smtClean="0"/>
                        <a:t>42</a:t>
                      </a:r>
                      <a:endParaRPr lang="zh-CN" altLang="en-US" dirty="0"/>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r>
              <a:rPr lang="zh-CN" altLang="en-US" smtClean="0"/>
              <a:t>平面分割球</a:t>
            </a:r>
          </a:p>
        </p:txBody>
      </p:sp>
      <p:sp>
        <p:nvSpPr>
          <p:cNvPr id="23554" name="内容占位符 2"/>
          <p:cNvSpPr>
            <a:spLocks noGrp="1"/>
          </p:cNvSpPr>
          <p:nvPr>
            <p:ph idx="1"/>
          </p:nvPr>
        </p:nvSpPr>
        <p:spPr/>
        <p:txBody>
          <a:bodyPr/>
          <a:lstStyle/>
          <a:p>
            <a:r>
              <a:rPr lang="zh-CN" altLang="en-US" smtClean="0"/>
              <a:t>因此有递推公式</a:t>
            </a:r>
            <a:endParaRPr lang="en-US" altLang="zh-CN" smtClean="0"/>
          </a:p>
          <a:p>
            <a:r>
              <a:rPr lang="en-US" altLang="zh-CN" smtClean="0"/>
              <a:t>F(n)-F(n-1)=1+(n-1)+(n-1)n/2</a:t>
            </a:r>
          </a:p>
          <a:p>
            <a:r>
              <a:rPr lang="en-US" altLang="zh-CN" smtClean="0"/>
              <a:t>F(0)=1</a:t>
            </a:r>
          </a:p>
          <a:p>
            <a:r>
              <a:rPr lang="zh-CN" altLang="en-US" smtClean="0"/>
              <a:t>解得</a:t>
            </a:r>
            <a:endParaRPr lang="en-US" altLang="zh-CN" smtClean="0"/>
          </a:p>
          <a:p>
            <a:r>
              <a:rPr lang="en-US" altLang="zh-CN" smtClean="0"/>
              <a:t>F(n)=1/6n^3+5/6n+1</a:t>
            </a:r>
            <a:endParaRPr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zh-CN" altLang="en-US" smtClean="0"/>
              <a:t>平面分割球</a:t>
            </a:r>
          </a:p>
        </p:txBody>
      </p:sp>
      <p:sp>
        <p:nvSpPr>
          <p:cNvPr id="24578" name="内容占位符 2"/>
          <p:cNvSpPr>
            <a:spLocks noGrp="1"/>
          </p:cNvSpPr>
          <p:nvPr>
            <p:ph idx="1"/>
          </p:nvPr>
        </p:nvSpPr>
        <p:spPr/>
        <p:txBody>
          <a:bodyPr/>
          <a:lstStyle/>
          <a:p>
            <a:r>
              <a:rPr lang="zh-CN" altLang="en-US" smtClean="0"/>
              <a:t>由于直线分割平面的块数公式是一个二次的多项式</a:t>
            </a:r>
            <a:endParaRPr lang="en-US" altLang="zh-CN" smtClean="0"/>
          </a:p>
          <a:p>
            <a:r>
              <a:rPr lang="zh-CN" altLang="en-US" smtClean="0"/>
              <a:t>我们可以猜测平面分割球的块数公式是一个三次多项式</a:t>
            </a:r>
            <a:endParaRPr lang="en-US" altLang="zh-CN" smtClean="0"/>
          </a:p>
          <a:p>
            <a:r>
              <a:rPr lang="zh-CN" altLang="en-US" smtClean="0"/>
              <a:t>设</a:t>
            </a:r>
            <a:r>
              <a:rPr lang="en-US" altLang="zh-CN" smtClean="0"/>
              <a:t>f(x)=ax^3+bx^2+cx+d</a:t>
            </a:r>
          </a:p>
          <a:p>
            <a:r>
              <a:rPr lang="zh-CN" altLang="en-US" smtClean="0"/>
              <a:t>由</a:t>
            </a:r>
            <a:r>
              <a:rPr lang="en-US" altLang="zh-CN" smtClean="0"/>
              <a:t>f(0)=1,f(1)=2,f(2)=4,f(3)=8 </a:t>
            </a:r>
          </a:p>
          <a:p>
            <a:r>
              <a:rPr lang="zh-CN" altLang="en-US" smtClean="0"/>
              <a:t>解得</a:t>
            </a:r>
            <a:r>
              <a:rPr lang="en-US" altLang="zh-CN" smtClean="0"/>
              <a:t>a=1/6 b=0 c=5/6 d=1</a:t>
            </a:r>
          </a:p>
          <a:p>
            <a:r>
              <a:rPr lang="en-US" altLang="zh-CN" smtClean="0"/>
              <a:t>F(x)=1/6x^3+5/6x+1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en-US" altLang="zh-CN" smtClean="0"/>
              <a:t>Hanoi Tower</a:t>
            </a:r>
            <a:endParaRPr lang="zh-CN" altLang="en-US" smtClean="0"/>
          </a:p>
        </p:txBody>
      </p:sp>
      <p:sp>
        <p:nvSpPr>
          <p:cNvPr id="3" name="内容占位符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zh-CN" altLang="en-US" dirty="0"/>
              <a:t>有三根杆子</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A</a:t>
            </a:r>
            <a:r>
              <a:rPr lang="zh-CN" altLang="en-US" dirty="0"/>
              <a:t>杆上有</a:t>
            </a:r>
            <a:r>
              <a:rPr lang="en-US" altLang="zh-CN" dirty="0"/>
              <a:t>N</a:t>
            </a:r>
            <a:r>
              <a:rPr lang="zh-CN" altLang="en-US" dirty="0"/>
              <a:t>个</a:t>
            </a:r>
            <a:r>
              <a:rPr lang="en-US" altLang="zh-CN" dirty="0"/>
              <a:t>(N&gt;1)</a:t>
            </a:r>
            <a:r>
              <a:rPr lang="zh-CN" altLang="en-US" dirty="0"/>
              <a:t>穿孔圆盘，盘的尺寸由下到上依次变小。要求按下列规则将所有圆盘移至</a:t>
            </a:r>
            <a:r>
              <a:rPr lang="en-US" altLang="zh-CN" dirty="0"/>
              <a:t>C</a:t>
            </a:r>
            <a:r>
              <a:rPr lang="zh-CN" altLang="en-US" dirty="0"/>
              <a:t>杆：</a:t>
            </a:r>
          </a:p>
          <a:p>
            <a:pPr fontAlgn="auto">
              <a:spcAft>
                <a:spcPts val="0"/>
              </a:spcAft>
              <a:buFont typeface="Arial" pitchFamily="34" charset="0"/>
              <a:buChar char="•"/>
              <a:defRPr/>
            </a:pPr>
            <a:r>
              <a:rPr lang="zh-CN" altLang="en-US" dirty="0"/>
              <a:t>每次只能移动一个圆盘</a:t>
            </a:r>
          </a:p>
          <a:p>
            <a:pPr fontAlgn="auto">
              <a:spcAft>
                <a:spcPts val="0"/>
              </a:spcAft>
              <a:buFont typeface="Arial" pitchFamily="34" charset="0"/>
              <a:buChar char="•"/>
              <a:defRPr/>
            </a:pPr>
            <a:r>
              <a:rPr lang="zh-CN" altLang="en-US" dirty="0"/>
              <a:t>大盘不能叠在小盘上面</a:t>
            </a:r>
          </a:p>
          <a:p>
            <a:pPr fontAlgn="auto">
              <a:spcAft>
                <a:spcPts val="0"/>
              </a:spcAft>
              <a:buFont typeface="Arial" pitchFamily="34" charset="0"/>
              <a:buChar char="•"/>
              <a:defRPr/>
            </a:pPr>
            <a:r>
              <a:rPr lang="zh-CN" altLang="en-US" dirty="0"/>
              <a:t>提示：可将圆盘临时置于</a:t>
            </a:r>
            <a:r>
              <a:rPr lang="en-US" altLang="zh-CN" dirty="0"/>
              <a:t>B</a:t>
            </a:r>
            <a:r>
              <a:rPr lang="zh-CN" altLang="en-US" dirty="0"/>
              <a:t>杆，也可将从</a:t>
            </a:r>
            <a:r>
              <a:rPr lang="en-US" altLang="zh-CN" dirty="0"/>
              <a:t>A</a:t>
            </a:r>
            <a:r>
              <a:rPr lang="zh-CN" altLang="en-US" dirty="0"/>
              <a:t>杆移出的圆盘重新移回</a:t>
            </a:r>
            <a:r>
              <a:rPr lang="en-US" altLang="zh-CN" dirty="0"/>
              <a:t>A</a:t>
            </a:r>
            <a:r>
              <a:rPr lang="zh-CN" altLang="en-US" dirty="0"/>
              <a:t>杆，但都必须尊循上述两条规则。</a:t>
            </a:r>
          </a:p>
          <a:p>
            <a:pPr fontAlgn="auto">
              <a:spcAft>
                <a:spcPts val="0"/>
              </a:spcAft>
              <a:buFont typeface="Arial" pitchFamily="34" charset="0"/>
              <a:buChar char="•"/>
              <a:defRPr/>
            </a:pPr>
            <a:r>
              <a:rPr lang="zh-CN" altLang="en-US" dirty="0"/>
              <a:t>问：如何移？最少要移动多少次？</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r>
              <a:rPr lang="en-US" altLang="zh-CN" smtClean="0"/>
              <a:t>Hanoi Tower</a:t>
            </a:r>
            <a:endParaRPr lang="zh-CN" altLang="en-US" smtClean="0"/>
          </a:p>
        </p:txBody>
      </p:sp>
      <p:sp>
        <p:nvSpPr>
          <p:cNvPr id="3" name="内容占位符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zh-CN" altLang="en-US" dirty="0"/>
              <a:t>当</a:t>
            </a:r>
            <a:r>
              <a:rPr lang="en-US" altLang="zh-CN" dirty="0"/>
              <a:t>n=1</a:t>
            </a:r>
            <a:r>
              <a:rPr lang="zh-CN" altLang="en-US" dirty="0"/>
              <a:t>时，问题比较简单。此时，只要将编号为</a:t>
            </a:r>
            <a:r>
              <a:rPr lang="en-US" altLang="zh-CN" dirty="0"/>
              <a:t>1</a:t>
            </a:r>
            <a:r>
              <a:rPr lang="zh-CN" altLang="en-US" dirty="0"/>
              <a:t>的圆盘从塔座</a:t>
            </a:r>
            <a:r>
              <a:rPr lang="en-US" altLang="zh-CN" dirty="0"/>
              <a:t>a</a:t>
            </a:r>
            <a:r>
              <a:rPr lang="zh-CN" altLang="en-US" dirty="0"/>
              <a:t>直接移至塔座</a:t>
            </a:r>
            <a:r>
              <a:rPr lang="en-US" altLang="zh-CN" dirty="0"/>
              <a:t>b</a:t>
            </a:r>
            <a:r>
              <a:rPr lang="zh-CN" altLang="en-US" dirty="0"/>
              <a:t>上即可。</a:t>
            </a:r>
          </a:p>
          <a:p>
            <a:pPr fontAlgn="auto">
              <a:spcAft>
                <a:spcPts val="0"/>
              </a:spcAft>
              <a:buFont typeface="Arial" pitchFamily="34" charset="0"/>
              <a:buChar char="•"/>
              <a:defRPr/>
            </a:pPr>
            <a:r>
              <a:rPr lang="zh-CN" altLang="en-US" dirty="0"/>
              <a:t>当</a:t>
            </a:r>
            <a:r>
              <a:rPr lang="en-US" altLang="zh-CN" dirty="0"/>
              <a:t>n</a:t>
            </a:r>
            <a:r>
              <a:rPr lang="zh-CN" altLang="en-US" dirty="0"/>
              <a:t>＞</a:t>
            </a:r>
            <a:r>
              <a:rPr lang="en-US" altLang="zh-CN" dirty="0"/>
              <a:t>1</a:t>
            </a:r>
            <a:r>
              <a:rPr lang="zh-CN" altLang="en-US" dirty="0"/>
              <a:t>时，需要利用塔座</a:t>
            </a:r>
            <a:r>
              <a:rPr lang="en-US" altLang="zh-CN" dirty="0"/>
              <a:t>c</a:t>
            </a:r>
            <a:r>
              <a:rPr lang="zh-CN" altLang="en-US" dirty="0"/>
              <a:t>作为辅助塔座。此时若能设法将</a:t>
            </a:r>
            <a:r>
              <a:rPr lang="en-US" altLang="zh-CN" dirty="0"/>
              <a:t>n-1</a:t>
            </a:r>
            <a:r>
              <a:rPr lang="zh-CN" altLang="en-US" dirty="0"/>
              <a:t>个较小的圆盘依照移动规则从塔座</a:t>
            </a:r>
            <a:r>
              <a:rPr lang="en-US" altLang="zh-CN" dirty="0"/>
              <a:t>a</a:t>
            </a:r>
            <a:r>
              <a:rPr lang="zh-CN" altLang="en-US" dirty="0"/>
              <a:t>移至塔座</a:t>
            </a:r>
            <a:r>
              <a:rPr lang="en-US" altLang="zh-CN" dirty="0"/>
              <a:t>c</a:t>
            </a:r>
            <a:r>
              <a:rPr lang="zh-CN" altLang="en-US" dirty="0"/>
              <a:t>，然后，将剩下的最大圆盘从塔座</a:t>
            </a:r>
            <a:r>
              <a:rPr lang="en-US" altLang="zh-CN" dirty="0"/>
              <a:t>a</a:t>
            </a:r>
            <a:r>
              <a:rPr lang="zh-CN" altLang="en-US" dirty="0"/>
              <a:t>移至塔座</a:t>
            </a:r>
            <a:r>
              <a:rPr lang="en-US" altLang="zh-CN" dirty="0"/>
              <a:t>b</a:t>
            </a:r>
            <a:r>
              <a:rPr lang="zh-CN" altLang="en-US" dirty="0"/>
              <a:t>，最后，再设法将</a:t>
            </a:r>
            <a:r>
              <a:rPr lang="en-US" altLang="zh-CN" dirty="0"/>
              <a:t>n-1</a:t>
            </a:r>
            <a:r>
              <a:rPr lang="zh-CN" altLang="en-US" dirty="0"/>
              <a:t>个较小的圆盘依照移动规则从塔座</a:t>
            </a:r>
            <a:r>
              <a:rPr lang="en-US" altLang="zh-CN" dirty="0"/>
              <a:t>c</a:t>
            </a:r>
            <a:r>
              <a:rPr lang="zh-CN" altLang="en-US" dirty="0"/>
              <a:t>移至塔座</a:t>
            </a:r>
            <a:r>
              <a:rPr lang="en-US" altLang="zh-CN" dirty="0"/>
              <a:t>b</a:t>
            </a:r>
            <a:r>
              <a:rPr lang="zh-CN" altLang="en-US" dirty="0"/>
              <a:t>。</a:t>
            </a:r>
          </a:p>
          <a:p>
            <a:pPr fontAlgn="auto">
              <a:spcAft>
                <a:spcPts val="0"/>
              </a:spcAft>
              <a:buFont typeface="Arial" pitchFamily="34" charset="0"/>
              <a:buChar char="•"/>
              <a:defRPr/>
            </a:pPr>
            <a:r>
              <a:rPr lang="zh-CN" altLang="en-US" dirty="0"/>
              <a:t>由此可见，</a:t>
            </a:r>
            <a:r>
              <a:rPr lang="en-US" altLang="zh-CN" dirty="0"/>
              <a:t>n</a:t>
            </a:r>
            <a:r>
              <a:rPr lang="zh-CN" altLang="en-US" dirty="0"/>
              <a:t>个圆盘的移动问题可分为</a:t>
            </a:r>
            <a:r>
              <a:rPr lang="en-US" altLang="zh-CN" dirty="0"/>
              <a:t>2</a:t>
            </a:r>
            <a:r>
              <a:rPr lang="zh-CN" altLang="en-US" dirty="0"/>
              <a:t>次</a:t>
            </a:r>
            <a:r>
              <a:rPr lang="en-US" altLang="zh-CN" dirty="0"/>
              <a:t>n-1</a:t>
            </a:r>
            <a:r>
              <a:rPr lang="zh-CN" altLang="en-US" dirty="0"/>
              <a:t>个圆盘的移动问题，这又可以递归地用上述方法来做。由此可以设计出解</a:t>
            </a:r>
            <a:r>
              <a:rPr lang="en-US" altLang="zh-CN" dirty="0"/>
              <a:t>Hanoi</a:t>
            </a:r>
            <a:r>
              <a:rPr lang="zh-CN" altLang="en-US" dirty="0"/>
              <a:t>塔问题的递归算法如下。</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en-US" altLang="zh-CN" smtClean="0"/>
              <a:t>Hanoi Tower</a:t>
            </a:r>
            <a:endParaRPr lang="zh-CN" altLang="en-US" smtClean="0"/>
          </a:p>
        </p:txBody>
      </p:sp>
      <p:sp>
        <p:nvSpPr>
          <p:cNvPr id="3" name="内容占位符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en-US" altLang="zh-CN" dirty="0"/>
              <a:t>void </a:t>
            </a:r>
            <a:r>
              <a:rPr lang="en-US" altLang="zh-CN" dirty="0" err="1"/>
              <a:t>hanoi</a:t>
            </a:r>
            <a:r>
              <a:rPr lang="en-US" altLang="zh-CN" dirty="0"/>
              <a:t>(</a:t>
            </a:r>
            <a:r>
              <a:rPr lang="en-US" altLang="zh-CN" dirty="0" err="1"/>
              <a:t>int</a:t>
            </a:r>
            <a:r>
              <a:rPr lang="en-US" altLang="zh-CN" dirty="0"/>
              <a:t> n, </a:t>
            </a:r>
            <a:r>
              <a:rPr lang="en-US" altLang="zh-CN" dirty="0" err="1"/>
              <a:t>int</a:t>
            </a:r>
            <a:r>
              <a:rPr lang="en-US" altLang="zh-CN" dirty="0"/>
              <a:t> a, </a:t>
            </a:r>
            <a:r>
              <a:rPr lang="en-US" altLang="zh-CN" dirty="0" err="1"/>
              <a:t>int</a:t>
            </a:r>
            <a:r>
              <a:rPr lang="en-US" altLang="zh-CN" dirty="0"/>
              <a:t> b, </a:t>
            </a:r>
            <a:r>
              <a:rPr lang="en-US" altLang="zh-CN" dirty="0" err="1"/>
              <a:t>int</a:t>
            </a:r>
            <a:r>
              <a:rPr lang="en-US" altLang="zh-CN" dirty="0"/>
              <a:t> c) { //move a to b</a:t>
            </a:r>
          </a:p>
          <a:p>
            <a:pPr fontAlgn="auto">
              <a:spcAft>
                <a:spcPts val="0"/>
              </a:spcAft>
              <a:buFont typeface="Arial" pitchFamily="34" charset="0"/>
              <a:buChar char="•"/>
              <a:defRPr/>
            </a:pPr>
            <a:r>
              <a:rPr lang="en-US" altLang="zh-CN" dirty="0"/>
              <a:t>   if ( n == 1 ) {</a:t>
            </a:r>
          </a:p>
          <a:p>
            <a:pPr fontAlgn="auto">
              <a:spcAft>
                <a:spcPts val="0"/>
              </a:spcAft>
              <a:buFont typeface="Arial" pitchFamily="34" charset="0"/>
              <a:buChar char="•"/>
              <a:defRPr/>
            </a:pPr>
            <a:r>
              <a:rPr lang="en-US" altLang="zh-CN" dirty="0"/>
              <a:t>move( a, b );</a:t>
            </a:r>
          </a:p>
          <a:p>
            <a:pPr fontAlgn="auto">
              <a:spcAft>
                <a:spcPts val="0"/>
              </a:spcAft>
              <a:buFont typeface="Arial" pitchFamily="34" charset="0"/>
              <a:buChar char="•"/>
              <a:defRPr/>
            </a:pPr>
            <a:r>
              <a:rPr lang="en-US" altLang="zh-CN" dirty="0"/>
              <a:t>return ;</a:t>
            </a:r>
          </a:p>
          <a:p>
            <a:pPr fontAlgn="auto">
              <a:spcAft>
                <a:spcPts val="0"/>
              </a:spcAft>
              <a:buFont typeface="Arial" pitchFamily="34" charset="0"/>
              <a:buChar char="•"/>
              <a:defRPr/>
            </a:pPr>
            <a:r>
              <a:rPr lang="en-US" altLang="zh-CN" dirty="0"/>
              <a:t>   }</a:t>
            </a:r>
          </a:p>
          <a:p>
            <a:pPr fontAlgn="auto">
              <a:spcAft>
                <a:spcPts val="0"/>
              </a:spcAft>
              <a:buFont typeface="Arial" pitchFamily="34" charset="0"/>
              <a:buChar char="•"/>
              <a:defRPr/>
            </a:pPr>
            <a:r>
              <a:rPr lang="en-US" altLang="zh-CN" dirty="0"/>
              <a:t>   </a:t>
            </a:r>
            <a:r>
              <a:rPr lang="en-US" altLang="zh-CN" dirty="0" err="1"/>
              <a:t>hanoi</a:t>
            </a:r>
            <a:r>
              <a:rPr lang="en-US" altLang="zh-CN" dirty="0"/>
              <a:t>( n-1, a, c, b);</a:t>
            </a:r>
          </a:p>
          <a:p>
            <a:pPr fontAlgn="auto">
              <a:spcAft>
                <a:spcPts val="0"/>
              </a:spcAft>
              <a:buFont typeface="Arial" pitchFamily="34" charset="0"/>
              <a:buChar char="•"/>
              <a:defRPr/>
            </a:pPr>
            <a:r>
              <a:rPr lang="en-US" altLang="zh-CN" dirty="0"/>
              <a:t>       move( a, b );</a:t>
            </a:r>
          </a:p>
          <a:p>
            <a:pPr fontAlgn="auto">
              <a:spcAft>
                <a:spcPts val="0"/>
              </a:spcAft>
              <a:buFont typeface="Arial" pitchFamily="34" charset="0"/>
              <a:buChar char="•"/>
              <a:defRPr/>
            </a:pPr>
            <a:r>
              <a:rPr lang="en-US" altLang="zh-CN" dirty="0"/>
              <a:t>       </a:t>
            </a:r>
            <a:r>
              <a:rPr lang="en-US" altLang="zh-CN" dirty="0" err="1"/>
              <a:t>hanoi</a:t>
            </a:r>
            <a:r>
              <a:rPr lang="en-US" altLang="zh-CN" dirty="0"/>
              <a:t>( n-1, c, b, a);</a:t>
            </a:r>
          </a:p>
          <a:p>
            <a:pPr fontAlgn="auto">
              <a:spcAft>
                <a:spcPts val="0"/>
              </a:spcAft>
              <a:buFont typeface="Arial" pitchFamily="34" charset="0"/>
              <a:buChar char="•"/>
              <a:defRPr/>
            </a:pPr>
            <a:r>
              <a:rPr lang="en-US" altLang="zh-CN" dirty="0"/>
              <a:t>}</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r>
              <a:rPr lang="en-US" altLang="zh-CN" smtClean="0"/>
              <a:t>TOJ 1197</a:t>
            </a:r>
            <a:endParaRPr lang="zh-CN" altLang="en-US" smtClean="0"/>
          </a:p>
        </p:txBody>
      </p:sp>
      <p:sp>
        <p:nvSpPr>
          <p:cNvPr id="28674" name="内容占位符 2"/>
          <p:cNvSpPr>
            <a:spLocks noGrp="1"/>
          </p:cNvSpPr>
          <p:nvPr>
            <p:ph idx="1"/>
          </p:nvPr>
        </p:nvSpPr>
        <p:spPr/>
        <p:txBody>
          <a:bodyPr/>
          <a:lstStyle/>
          <a:p>
            <a:r>
              <a:rPr lang="zh-CN" altLang="en-US" smtClean="0"/>
              <a:t>有一些二叉树它们按一定顺序排好</a:t>
            </a:r>
            <a:endParaRPr lang="en-US" altLang="zh-CN" smtClean="0"/>
          </a:p>
          <a:p>
            <a:r>
              <a:rPr lang="zh-CN" altLang="en-US" smtClean="0"/>
              <a:t>现在给你一个</a:t>
            </a:r>
            <a:r>
              <a:rPr lang="en-US" altLang="zh-CN" smtClean="0"/>
              <a:t>N</a:t>
            </a:r>
            <a:r>
              <a:rPr lang="zh-CN" altLang="en-US" smtClean="0"/>
              <a:t>让你求出第</a:t>
            </a:r>
            <a:r>
              <a:rPr lang="en-US" altLang="zh-CN" smtClean="0"/>
              <a:t>N</a:t>
            </a:r>
            <a:r>
              <a:rPr lang="zh-CN" altLang="en-US" smtClean="0"/>
              <a:t>个二叉树是什么样子的</a:t>
            </a:r>
            <a:endParaRPr lang="en-US" altLang="zh-CN" smtClean="0"/>
          </a:p>
          <a:p>
            <a:endParaRPr lang="en-US" altLang="zh-CN" smtClean="0"/>
          </a:p>
        </p:txBody>
      </p:sp>
      <p:pic>
        <p:nvPicPr>
          <p:cNvPr id="28675" name="Picture 2"/>
          <p:cNvPicPr>
            <a:picLocks noChangeAspect="1" noChangeArrowheads="1"/>
          </p:cNvPicPr>
          <p:nvPr/>
        </p:nvPicPr>
        <p:blipFill>
          <a:blip r:embed="rId2"/>
          <a:srcRect/>
          <a:stretch>
            <a:fillRect/>
          </a:stretch>
        </p:blipFill>
        <p:spPr bwMode="auto">
          <a:xfrm>
            <a:off x="250825" y="3644900"/>
            <a:ext cx="8732838" cy="2173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en-US" altLang="zh-CN" smtClean="0"/>
              <a:t>TOJ 1197</a:t>
            </a:r>
            <a:endParaRPr lang="zh-CN" altLang="en-US" smtClean="0"/>
          </a:p>
        </p:txBody>
      </p:sp>
      <p:sp>
        <p:nvSpPr>
          <p:cNvPr id="29698" name="内容占位符 2"/>
          <p:cNvSpPr>
            <a:spLocks noGrp="1"/>
          </p:cNvSpPr>
          <p:nvPr>
            <p:ph idx="1"/>
          </p:nvPr>
        </p:nvSpPr>
        <p:spPr/>
        <p:txBody>
          <a:bodyPr/>
          <a:lstStyle/>
          <a:p>
            <a:r>
              <a:rPr lang="zh-CN" altLang="en-US" smtClean="0"/>
              <a:t>排序规则</a:t>
            </a:r>
            <a:endParaRPr lang="en-US" altLang="zh-CN" smtClean="0"/>
          </a:p>
          <a:p>
            <a:r>
              <a:rPr lang="zh-CN" altLang="en-US" smtClean="0"/>
              <a:t>结点少的一定比结点多的排在前面</a:t>
            </a:r>
            <a:endParaRPr lang="en-US" altLang="zh-CN" smtClean="0"/>
          </a:p>
          <a:p>
            <a:r>
              <a:rPr lang="zh-CN" altLang="en-US" smtClean="0"/>
              <a:t>结点相同的 右儿子结点多的在前</a:t>
            </a:r>
            <a:endParaRPr lang="en-US" altLang="zh-CN" smtClean="0"/>
          </a:p>
          <a:p>
            <a:r>
              <a:rPr lang="zh-CN" altLang="en-US" smtClean="0"/>
              <a:t>若右儿子结点数相同则看右儿子的右儿子</a:t>
            </a:r>
            <a:endParaRPr lang="en-US" altLang="zh-CN" smtClean="0"/>
          </a:p>
        </p:txBody>
      </p:sp>
      <p:pic>
        <p:nvPicPr>
          <p:cNvPr id="29699" name="Picture 2"/>
          <p:cNvPicPr>
            <a:picLocks noChangeAspect="1" noChangeArrowheads="1"/>
          </p:cNvPicPr>
          <p:nvPr/>
        </p:nvPicPr>
        <p:blipFill>
          <a:blip r:embed="rId2"/>
          <a:srcRect/>
          <a:stretch>
            <a:fillRect/>
          </a:stretch>
        </p:blipFill>
        <p:spPr bwMode="auto">
          <a:xfrm>
            <a:off x="246063" y="4005263"/>
            <a:ext cx="8736012" cy="2170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en-US" altLang="zh-CN" smtClean="0"/>
              <a:t>1197</a:t>
            </a:r>
            <a:endParaRPr lang="zh-CN" altLang="en-US" smtClean="0"/>
          </a:p>
        </p:txBody>
      </p:sp>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3504" r="-667"/>
            </a:stretch>
          </a:blipFill>
        </p:spPr>
        <p:txBody>
          <a:bodyPr rtlCol="0">
            <a:normAutofit/>
          </a:bodyPr>
          <a:lstStyle/>
          <a:p>
            <a:pPr fontAlgn="auto">
              <a:spcAft>
                <a:spcPts val="0"/>
              </a:spcAft>
              <a:buFont typeface="Arial" pitchFamily="34" charset="0"/>
              <a:buChar char="•"/>
              <a:defRPr/>
            </a:pPr>
            <a:r>
              <a:rPr lang="zh-CN" altLang="en-US">
                <a:noFill/>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smtClean="0"/>
              <a:t>1197</a:t>
            </a:r>
            <a:endParaRPr lang="zh-CN" altLang="en-US" smtClean="0"/>
          </a:p>
        </p:txBody>
      </p:sp>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2426"/>
            </a:stretch>
          </a:blipFill>
        </p:spPr>
        <p:txBody>
          <a:bodyPr rtlCol="0">
            <a:normAutofit/>
          </a:bodyPr>
          <a:lstStyle/>
          <a:p>
            <a:pPr fontAlgn="auto">
              <a:spcAft>
                <a:spcPts val="0"/>
              </a:spcAft>
              <a:buFont typeface="Arial" pitchFamily="34" charset="0"/>
              <a:buChar char="•"/>
              <a:defRPr/>
            </a:pPr>
            <a:r>
              <a:rPr lang="zh-CN" altLang="en-US">
                <a:noFill/>
              </a:rPr>
              <a:t> </a:t>
            </a:r>
          </a:p>
        </p:txBody>
      </p:sp>
      <p:sp>
        <p:nvSpPr>
          <p:cNvPr id="31748" name="Text Box 4"/>
          <p:cNvSpPr txBox="1">
            <a:spLocks noChangeArrowheads="1"/>
          </p:cNvSpPr>
          <p:nvPr/>
        </p:nvSpPr>
        <p:spPr bwMode="auto">
          <a:xfrm>
            <a:off x="808038" y="6026150"/>
            <a:ext cx="7651750" cy="366713"/>
          </a:xfrm>
          <a:prstGeom prst="rect">
            <a:avLst/>
          </a:prstGeom>
          <a:noFill/>
          <a:ln w="9525">
            <a:noFill/>
            <a:miter lim="800000"/>
            <a:headEnd/>
            <a:tailEnd/>
          </a:ln>
          <a:effectLst/>
        </p:spPr>
        <p:txBody>
          <a:bodyPr>
            <a:spAutoFit/>
          </a:bodyPr>
          <a:lstStyle/>
          <a:p>
            <a:r>
              <a:rPr lang="zh-CN" altLang="en-US"/>
              <a:t>有公式</a:t>
            </a:r>
            <a:r>
              <a:rPr lang="en-US" altLang="zh-CN"/>
              <a:t>C</a:t>
            </a:r>
            <a:r>
              <a:rPr lang="zh-CN" altLang="en-US"/>
              <a:t>（</a:t>
            </a:r>
            <a:r>
              <a:rPr lang="en-US" altLang="zh-CN"/>
              <a:t>n</a:t>
            </a:r>
            <a:r>
              <a:rPr lang="zh-CN" altLang="en-US"/>
              <a:t>，</a:t>
            </a:r>
            <a:r>
              <a:rPr lang="en-US" altLang="zh-CN"/>
              <a:t>2n</a:t>
            </a:r>
            <a:r>
              <a:rPr lang="zh-CN" altLang="en-US"/>
              <a:t>）</a:t>
            </a:r>
            <a:r>
              <a:rPr lang="en-US" altLang="zh-CN"/>
              <a:t>/(n+1)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lstStyle/>
          <a:p>
            <a:r>
              <a:rPr lang="zh-CN" altLang="en-US" smtClean="0"/>
              <a:t>贪心</a:t>
            </a:r>
          </a:p>
        </p:txBody>
      </p:sp>
      <p:sp>
        <p:nvSpPr>
          <p:cNvPr id="14338" name="内容占位符 2"/>
          <p:cNvSpPr>
            <a:spLocks noGrp="1"/>
          </p:cNvSpPr>
          <p:nvPr>
            <p:ph idx="1"/>
          </p:nvPr>
        </p:nvSpPr>
        <p:spPr/>
        <p:txBody>
          <a:bodyPr/>
          <a:lstStyle/>
          <a:p>
            <a:r>
              <a:rPr lang="zh-CN" altLang="en-US" smtClean="0"/>
              <a:t>什么是贪心</a:t>
            </a:r>
            <a:endParaRPr lang="en-US" altLang="zh-CN" smtClean="0"/>
          </a:p>
          <a:p>
            <a:r>
              <a:rPr lang="zh-CN" altLang="en-US" smtClean="0"/>
              <a:t>贪心是一个很常见的思路</a:t>
            </a:r>
            <a:endParaRPr lang="en-US" altLang="zh-CN" smtClean="0"/>
          </a:p>
          <a:p>
            <a:r>
              <a:rPr lang="zh-CN" altLang="zh-CN" smtClean="0"/>
              <a:t>在对问题求解时，总是作出在</a:t>
            </a:r>
            <a:r>
              <a:rPr lang="zh-CN" altLang="zh-CN" b="1" smtClean="0">
                <a:solidFill>
                  <a:schemeClr val="hlink"/>
                </a:solidFill>
              </a:rPr>
              <a:t>当前看来是最好</a:t>
            </a:r>
            <a:r>
              <a:rPr lang="zh-CN" altLang="zh-CN" smtClean="0"/>
              <a:t>的选择。也就是说，不从整体上加以考虑，它所作出的仅仅是在某种意义上的局部最优解（是否是全局最优，需要证明）。</a:t>
            </a:r>
            <a:endParaRPr lang="en-US" altLang="zh-CN" smtClean="0"/>
          </a:p>
          <a:p>
            <a:r>
              <a:rPr lang="zh-CN" altLang="en-US" smtClean="0"/>
              <a:t> 比如说找零钱的时候 </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en-US" altLang="zh-CN" smtClean="0"/>
              <a:t>1197</a:t>
            </a:r>
            <a:endParaRPr lang="zh-CN" altLang="en-US" smtClean="0"/>
          </a:p>
        </p:txBody>
      </p:sp>
      <p:sp>
        <p:nvSpPr>
          <p:cNvPr id="32770" name="内容占位符 2"/>
          <p:cNvSpPr>
            <a:spLocks noGrp="1"/>
          </p:cNvSpPr>
          <p:nvPr>
            <p:ph idx="1"/>
          </p:nvPr>
        </p:nvSpPr>
        <p:spPr/>
        <p:txBody>
          <a:bodyPr/>
          <a:lstStyle/>
          <a:p>
            <a:r>
              <a:rPr lang="zh-CN" altLang="en-US" smtClean="0"/>
              <a:t>因此对于一个</a:t>
            </a:r>
            <a:r>
              <a:rPr lang="en-US" altLang="zh-CN" smtClean="0"/>
              <a:t>N</a:t>
            </a:r>
            <a:r>
              <a:rPr lang="zh-CN" altLang="en-US" smtClean="0"/>
              <a:t>我们可以通过</a:t>
            </a:r>
            <a:r>
              <a:rPr lang="en-US" altLang="zh-CN" smtClean="0"/>
              <a:t>T</a:t>
            </a:r>
            <a:r>
              <a:rPr lang="zh-CN" altLang="en-US" smtClean="0"/>
              <a:t>数组知道它有多少个结点 并可以知道它在这些结点的排序中排在第几个</a:t>
            </a:r>
            <a:endParaRPr lang="en-US" altLang="zh-CN" smtClean="0"/>
          </a:p>
          <a:p>
            <a:r>
              <a:rPr lang="zh-CN" altLang="en-US" smtClean="0"/>
              <a:t>再根据</a:t>
            </a:r>
            <a:r>
              <a:rPr lang="en-US" altLang="zh-CN" smtClean="0"/>
              <a:t>F</a:t>
            </a:r>
            <a:r>
              <a:rPr lang="zh-CN" altLang="en-US" smtClean="0"/>
              <a:t>数组可以找出他得左儿子和右儿子分别是第几个数 然后递归求解</a:t>
            </a:r>
            <a:endParaRPr lang="en-US" altLang="zh-CN"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smtClean="0"/>
              <a:t>分治</a:t>
            </a:r>
          </a:p>
        </p:txBody>
      </p:sp>
      <p:sp>
        <p:nvSpPr>
          <p:cNvPr id="33794" name="内容占位符 2"/>
          <p:cNvSpPr>
            <a:spLocks noGrp="1"/>
          </p:cNvSpPr>
          <p:nvPr>
            <p:ph idx="1"/>
          </p:nvPr>
        </p:nvSpPr>
        <p:spPr/>
        <p:txBody>
          <a:bodyPr/>
          <a:lstStyle/>
          <a:p>
            <a:r>
              <a:rPr lang="zh-CN" altLang="en-US" smtClean="0"/>
              <a:t>将一个大规模的问题分成几个（一般是两个）较小规模的问题，然后分别解决这些小规模的问题。子问题间是相互独立的，并且子问题与原问题相似（就是递归的适用条件），这就是“分而治之”</a:t>
            </a:r>
          </a:p>
          <a:p>
            <a:r>
              <a:rPr lang="zh-CN" altLang="en-US" smtClean="0"/>
              <a:t>是一种特殊的递归思想，一般用递归实现</a:t>
            </a:r>
          </a:p>
          <a:p>
            <a:r>
              <a:rPr lang="zh-CN" altLang="en-US" smtClean="0"/>
              <a:t>大量实践证明，将问题分成规模相似的</a:t>
            </a:r>
            <a:r>
              <a:rPr lang="zh-CN" altLang="en-US" sz="3600" b="1" smtClean="0">
                <a:ea typeface="华文隶书"/>
                <a:cs typeface="华文隶书"/>
              </a:rPr>
              <a:t>两个子</a:t>
            </a:r>
            <a:r>
              <a:rPr lang="zh-CN" altLang="en-US" smtClean="0">
                <a:ea typeface="华文隶书"/>
                <a:cs typeface="华文隶书"/>
              </a:rPr>
              <a:t>问题</a:t>
            </a:r>
            <a:r>
              <a:rPr lang="zh-CN" altLang="en-US" smtClean="0"/>
              <a:t>，效率最高</a:t>
            </a:r>
          </a:p>
          <a:p>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zh-CN" altLang="en-US" smtClean="0"/>
              <a:t>分治</a:t>
            </a:r>
          </a:p>
        </p:txBody>
      </p:sp>
      <p:sp>
        <p:nvSpPr>
          <p:cNvPr id="3" name="内容占位符 2"/>
          <p:cNvSpPr>
            <a:spLocks noGrp="1"/>
          </p:cNvSpPr>
          <p:nvPr>
            <p:ph idx="1"/>
          </p:nvPr>
        </p:nvSpPr>
        <p:spPr/>
        <p:txBody>
          <a:bodyPr rtlCol="0">
            <a:normAutofit/>
          </a:bodyPr>
          <a:lstStyle/>
          <a:p>
            <a:pPr fontAlgn="auto">
              <a:spcAft>
                <a:spcPts val="0"/>
              </a:spcAft>
              <a:buFont typeface="Arial" pitchFamily="34" charset="0"/>
              <a:buChar char="•"/>
              <a:defRPr/>
            </a:pPr>
            <a:r>
              <a:rPr lang="zh-CN" altLang="en-US" dirty="0" smtClean="0"/>
              <a:t>快速幂取模</a:t>
            </a:r>
            <a:endParaRPr lang="en-US" altLang="zh-CN" dirty="0" smtClean="0"/>
          </a:p>
          <a:p>
            <a:pPr fontAlgn="auto">
              <a:spcAft>
                <a:spcPts val="0"/>
              </a:spcAft>
              <a:buFont typeface="Arial" pitchFamily="34" charset="0"/>
              <a:buChar char="•"/>
              <a:defRPr/>
            </a:pPr>
            <a:r>
              <a:rPr lang="zh-CN" altLang="en-US" dirty="0" smtClean="0"/>
              <a:t>归并排序</a:t>
            </a:r>
            <a:endParaRPr lang="en-US" altLang="zh-CN" dirty="0" smtClean="0"/>
          </a:p>
          <a:p>
            <a:pPr marL="0" indent="0" fontAlgn="auto">
              <a:spcAft>
                <a:spcPts val="0"/>
              </a:spcAft>
              <a:buFont typeface="Arial" pitchFamily="34" charset="0"/>
              <a:buNone/>
              <a:defRPr/>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smtClean="0"/>
              <a:t>快速幂取模</a:t>
            </a:r>
          </a:p>
        </p:txBody>
      </p:sp>
      <p:sp>
        <p:nvSpPr>
          <p:cNvPr id="3" name="内容占位符 2"/>
          <p:cNvSpPr>
            <a:spLocks noGrp="1"/>
          </p:cNvSpPr>
          <p:nvPr>
            <p:ph idx="1"/>
          </p:nvPr>
        </p:nvSpPr>
        <p:spPr/>
        <p:txBody>
          <a:bodyPr rtlCol="0">
            <a:normAutofit/>
          </a:bodyPr>
          <a:lstStyle/>
          <a:p>
            <a:pPr fontAlgn="auto">
              <a:spcAft>
                <a:spcPts val="0"/>
              </a:spcAft>
              <a:buFont typeface="Arial" pitchFamily="34" charset="0"/>
              <a:buChar char="•"/>
              <a:defRPr/>
            </a:pPr>
            <a:r>
              <a:rPr lang="zh-CN" altLang="en-US" dirty="0">
                <a:latin typeface="Arial" charset="0"/>
                <a:sym typeface="Arial" charset="0"/>
              </a:rPr>
              <a:t>求 </a:t>
            </a:r>
            <a:r>
              <a:rPr lang="en-US" altLang="zh-CN" dirty="0" err="1">
                <a:latin typeface="Arial" charset="0"/>
                <a:sym typeface="Arial" charset="0"/>
              </a:rPr>
              <a:t>a^n</a:t>
            </a:r>
            <a:r>
              <a:rPr lang="en-US" altLang="zh-CN" dirty="0">
                <a:latin typeface="Arial" charset="0"/>
                <a:sym typeface="Arial" charset="0"/>
              </a:rPr>
              <a:t> mod m</a:t>
            </a:r>
          </a:p>
          <a:p>
            <a:pPr marL="382588" fontAlgn="auto">
              <a:spcBef>
                <a:spcPct val="0"/>
              </a:spcBef>
              <a:spcAft>
                <a:spcPts val="0"/>
              </a:spcAft>
              <a:buClr>
                <a:srgbClr val="006666"/>
              </a:buClr>
              <a:buSzPct val="69000"/>
              <a:buFont typeface="Wingdings" pitchFamily="2" charset="2"/>
              <a:buChar char="¡"/>
              <a:defRPr/>
            </a:pPr>
            <a:r>
              <a:rPr lang="zh-CN" altLang="en-US" dirty="0">
                <a:solidFill>
                  <a:srgbClr val="000000"/>
                </a:solidFill>
                <a:latin typeface="宋体" charset="-122"/>
                <a:sym typeface="宋体" charset="-122"/>
              </a:rPr>
              <a:t>当</a:t>
            </a:r>
            <a:r>
              <a:rPr lang="en-US" altLang="zh-CN" dirty="0">
                <a:solidFill>
                  <a:srgbClr val="000000"/>
                </a:solidFill>
                <a:latin typeface="Verdana" pitchFamily="34" charset="0"/>
                <a:sym typeface="Verdana" pitchFamily="34" charset="0"/>
              </a:rPr>
              <a:t>n</a:t>
            </a:r>
            <a:r>
              <a:rPr lang="zh-CN" altLang="en-US" dirty="0">
                <a:solidFill>
                  <a:srgbClr val="000000"/>
                </a:solidFill>
                <a:latin typeface="宋体" charset="-122"/>
                <a:sym typeface="宋体" charset="-122"/>
              </a:rPr>
              <a:t>为偶数的时候：</a:t>
            </a:r>
            <a:endParaRPr lang="zh-CN" altLang="en-US" dirty="0">
              <a:solidFill>
                <a:srgbClr val="000000"/>
              </a:solidFill>
              <a:latin typeface="Verdana" pitchFamily="34" charset="0"/>
              <a:sym typeface="Verdana" pitchFamily="34" charset="0"/>
            </a:endParaRPr>
          </a:p>
          <a:p>
            <a:pPr marL="382588" fontAlgn="auto">
              <a:spcBef>
                <a:spcPts val="700"/>
              </a:spcBef>
              <a:spcAft>
                <a:spcPts val="0"/>
              </a:spcAft>
              <a:buClr>
                <a:srgbClr val="006666"/>
              </a:buClr>
              <a:buSzPct val="69000"/>
              <a:buFont typeface="Wingdings" pitchFamily="2" charset="2"/>
              <a:buChar char="¡"/>
              <a:defRPr/>
            </a:pPr>
            <a:r>
              <a:rPr lang="en-US" altLang="zh-CN" dirty="0" err="1">
                <a:solidFill>
                  <a:srgbClr val="000000"/>
                </a:solidFill>
                <a:latin typeface="Verdana" pitchFamily="34" charset="0"/>
                <a:sym typeface="Verdana" pitchFamily="34" charset="0"/>
              </a:rPr>
              <a:t>a^n</a:t>
            </a:r>
            <a:r>
              <a:rPr lang="en-US" altLang="zh-CN" dirty="0">
                <a:solidFill>
                  <a:srgbClr val="000000"/>
                </a:solidFill>
                <a:latin typeface="Verdana" pitchFamily="34" charset="0"/>
                <a:sym typeface="Verdana" pitchFamily="34" charset="0"/>
              </a:rPr>
              <a:t>=( </a:t>
            </a:r>
            <a:r>
              <a:rPr lang="en-US" altLang="zh-CN" dirty="0" err="1">
                <a:solidFill>
                  <a:srgbClr val="000000"/>
                </a:solidFill>
                <a:latin typeface="Verdana" pitchFamily="34" charset="0"/>
                <a:sym typeface="Verdana" pitchFamily="34" charset="0"/>
              </a:rPr>
              <a:t>a^n</a:t>
            </a:r>
            <a:r>
              <a:rPr lang="en-US" altLang="zh-CN" dirty="0">
                <a:solidFill>
                  <a:srgbClr val="000000"/>
                </a:solidFill>
                <a:latin typeface="Verdana" pitchFamily="34" charset="0"/>
                <a:sym typeface="Verdana" pitchFamily="34" charset="0"/>
              </a:rPr>
              <a:t>/2 mod m )*( </a:t>
            </a:r>
            <a:r>
              <a:rPr lang="en-US" altLang="zh-CN" dirty="0" err="1">
                <a:solidFill>
                  <a:srgbClr val="000000"/>
                </a:solidFill>
                <a:latin typeface="Verdana" pitchFamily="34" charset="0"/>
                <a:sym typeface="Verdana" pitchFamily="34" charset="0"/>
              </a:rPr>
              <a:t>a^n</a:t>
            </a:r>
            <a:r>
              <a:rPr lang="en-US" altLang="zh-CN" dirty="0">
                <a:solidFill>
                  <a:srgbClr val="000000"/>
                </a:solidFill>
                <a:latin typeface="Verdana" pitchFamily="34" charset="0"/>
                <a:sym typeface="Verdana" pitchFamily="34" charset="0"/>
              </a:rPr>
              <a:t>/2 mod m ) mod m.</a:t>
            </a:r>
          </a:p>
          <a:p>
            <a:pPr marL="382588" fontAlgn="auto">
              <a:spcBef>
                <a:spcPts val="700"/>
              </a:spcBef>
              <a:spcAft>
                <a:spcPts val="0"/>
              </a:spcAft>
              <a:buClr>
                <a:srgbClr val="006666"/>
              </a:buClr>
              <a:buSzPct val="69000"/>
              <a:buFont typeface="Wingdings" pitchFamily="2" charset="2"/>
              <a:buChar char="¡"/>
              <a:defRPr/>
            </a:pPr>
            <a:r>
              <a:rPr lang="zh-CN" altLang="en-US" dirty="0">
                <a:solidFill>
                  <a:srgbClr val="000000"/>
                </a:solidFill>
                <a:latin typeface="宋体" charset="-122"/>
                <a:sym typeface="宋体" charset="-122"/>
              </a:rPr>
              <a:t>当</a:t>
            </a:r>
            <a:r>
              <a:rPr lang="en-US" altLang="zh-CN" dirty="0">
                <a:solidFill>
                  <a:srgbClr val="000000"/>
                </a:solidFill>
                <a:latin typeface="Verdana" pitchFamily="34" charset="0"/>
                <a:sym typeface="Verdana" pitchFamily="34" charset="0"/>
              </a:rPr>
              <a:t>n</a:t>
            </a:r>
            <a:r>
              <a:rPr lang="zh-CN" altLang="en-US" dirty="0">
                <a:solidFill>
                  <a:srgbClr val="000000"/>
                </a:solidFill>
                <a:latin typeface="宋体" charset="-122"/>
                <a:sym typeface="宋体" charset="-122"/>
              </a:rPr>
              <a:t>为奇数的时候：</a:t>
            </a:r>
            <a:endParaRPr lang="zh-CN" altLang="en-US" dirty="0">
              <a:solidFill>
                <a:srgbClr val="000000"/>
              </a:solidFill>
              <a:latin typeface="Verdana" pitchFamily="34" charset="0"/>
              <a:sym typeface="Verdana" pitchFamily="34" charset="0"/>
            </a:endParaRPr>
          </a:p>
          <a:p>
            <a:pPr marL="382588" fontAlgn="auto">
              <a:spcBef>
                <a:spcPts val="700"/>
              </a:spcBef>
              <a:spcAft>
                <a:spcPts val="0"/>
              </a:spcAft>
              <a:buClr>
                <a:srgbClr val="006666"/>
              </a:buClr>
              <a:buSzPct val="69000"/>
              <a:buFont typeface="Wingdings" pitchFamily="2" charset="2"/>
              <a:buChar char="¡"/>
              <a:defRPr/>
            </a:pPr>
            <a:r>
              <a:rPr lang="en-US" altLang="zh-CN" dirty="0" err="1">
                <a:solidFill>
                  <a:srgbClr val="000000"/>
                </a:solidFill>
                <a:latin typeface="Verdana" pitchFamily="34" charset="0"/>
                <a:sym typeface="Verdana" pitchFamily="34" charset="0"/>
              </a:rPr>
              <a:t>a^n</a:t>
            </a:r>
            <a:r>
              <a:rPr lang="en-US" altLang="zh-CN" dirty="0">
                <a:solidFill>
                  <a:srgbClr val="000000"/>
                </a:solidFill>
                <a:latin typeface="Verdana" pitchFamily="34" charset="0"/>
                <a:sym typeface="Verdana" pitchFamily="34" charset="0"/>
              </a:rPr>
              <a:t>=( </a:t>
            </a:r>
            <a:r>
              <a:rPr lang="en-US" altLang="zh-CN" dirty="0" err="1">
                <a:solidFill>
                  <a:srgbClr val="000000"/>
                </a:solidFill>
                <a:latin typeface="Verdana" pitchFamily="34" charset="0"/>
                <a:sym typeface="Verdana" pitchFamily="34" charset="0"/>
              </a:rPr>
              <a:t>a^n</a:t>
            </a:r>
            <a:r>
              <a:rPr lang="en-US" altLang="zh-CN" dirty="0">
                <a:solidFill>
                  <a:srgbClr val="000000"/>
                </a:solidFill>
                <a:latin typeface="Verdana" pitchFamily="34" charset="0"/>
                <a:sym typeface="Verdana" pitchFamily="34" charset="0"/>
              </a:rPr>
              <a:t>/2 mod m )*( </a:t>
            </a:r>
            <a:r>
              <a:rPr lang="en-US" altLang="zh-CN" dirty="0" err="1">
                <a:solidFill>
                  <a:srgbClr val="000000"/>
                </a:solidFill>
                <a:latin typeface="Verdana" pitchFamily="34" charset="0"/>
                <a:sym typeface="Verdana" pitchFamily="34" charset="0"/>
              </a:rPr>
              <a:t>a^n</a:t>
            </a:r>
            <a:r>
              <a:rPr lang="en-US" altLang="zh-CN" dirty="0">
                <a:solidFill>
                  <a:srgbClr val="000000"/>
                </a:solidFill>
                <a:latin typeface="Verdana" pitchFamily="34" charset="0"/>
                <a:sym typeface="Verdana" pitchFamily="34" charset="0"/>
              </a:rPr>
              <a:t>/2 mod m ) * a mod m.</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zh-CN" altLang="en-US" smtClean="0"/>
              <a:t>代码实现</a:t>
            </a:r>
          </a:p>
        </p:txBody>
      </p:sp>
      <p:sp>
        <p:nvSpPr>
          <p:cNvPr id="3" name="内容占位符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altLang="zh-CN" dirty="0" err="1"/>
              <a:t>int</a:t>
            </a:r>
            <a:r>
              <a:rPr lang="en-US" altLang="zh-CN" dirty="0"/>
              <a:t> </a:t>
            </a:r>
            <a:r>
              <a:rPr lang="en-US" altLang="zh-CN" dirty="0" err="1"/>
              <a:t>cal</a:t>
            </a:r>
            <a:r>
              <a:rPr lang="en-US" altLang="zh-CN" dirty="0"/>
              <a:t>(</a:t>
            </a:r>
            <a:r>
              <a:rPr lang="en-US" altLang="zh-CN" dirty="0" err="1"/>
              <a:t>int</a:t>
            </a:r>
            <a:r>
              <a:rPr lang="en-US" altLang="zh-CN" dirty="0"/>
              <a:t> </a:t>
            </a:r>
            <a:r>
              <a:rPr lang="en-US" altLang="zh-CN" dirty="0" err="1"/>
              <a:t>a,int</a:t>
            </a:r>
            <a:r>
              <a:rPr lang="en-US" altLang="zh-CN" dirty="0"/>
              <a:t> n)</a:t>
            </a:r>
          </a:p>
          <a:p>
            <a:pPr fontAlgn="auto">
              <a:spcAft>
                <a:spcPts val="0"/>
              </a:spcAft>
              <a:buFont typeface="Arial" pitchFamily="34" charset="0"/>
              <a:buChar char="•"/>
              <a:defRPr/>
            </a:pPr>
            <a:r>
              <a:rPr lang="en-US" altLang="zh-CN" dirty="0"/>
              <a:t>{</a:t>
            </a:r>
          </a:p>
          <a:p>
            <a:pPr fontAlgn="auto">
              <a:spcAft>
                <a:spcPts val="0"/>
              </a:spcAft>
              <a:buFont typeface="Arial" pitchFamily="34" charset="0"/>
              <a:buChar char="•"/>
              <a:defRPr/>
            </a:pPr>
            <a:r>
              <a:rPr lang="zh-CN" altLang="en-US" dirty="0"/>
              <a:t>　  </a:t>
            </a:r>
            <a:r>
              <a:rPr lang="en-US" altLang="zh-CN" dirty="0"/>
              <a:t>if(n == 1) return a;</a:t>
            </a:r>
            <a:br>
              <a:rPr lang="en-US" altLang="zh-CN" dirty="0"/>
            </a:br>
            <a:r>
              <a:rPr lang="en-US" altLang="zh-CN" dirty="0"/>
              <a:t>     </a:t>
            </a:r>
            <a:r>
              <a:rPr lang="en-US" altLang="zh-CN" dirty="0" err="1"/>
              <a:t>int</a:t>
            </a:r>
            <a:r>
              <a:rPr lang="en-US" altLang="zh-CN" dirty="0"/>
              <a:t> p = </a:t>
            </a:r>
            <a:r>
              <a:rPr lang="en-US" altLang="zh-CN" dirty="0" err="1"/>
              <a:t>cal</a:t>
            </a:r>
            <a:r>
              <a:rPr lang="en-US" altLang="zh-CN" dirty="0"/>
              <a:t>(</a:t>
            </a:r>
            <a:r>
              <a:rPr lang="en-US" altLang="zh-CN" dirty="0" err="1"/>
              <a:t>a,n</a:t>
            </a:r>
            <a:r>
              <a:rPr lang="en-US" altLang="zh-CN" dirty="0"/>
              <a:t>/2);</a:t>
            </a:r>
          </a:p>
          <a:p>
            <a:pPr fontAlgn="auto">
              <a:spcAft>
                <a:spcPts val="0"/>
              </a:spcAft>
              <a:buFont typeface="Arial" pitchFamily="34" charset="0"/>
              <a:buChar char="•"/>
              <a:defRPr/>
            </a:pPr>
            <a:r>
              <a:rPr lang="en-US" altLang="zh-CN" dirty="0"/>
              <a:t>     p*=p;</a:t>
            </a:r>
          </a:p>
          <a:p>
            <a:pPr fontAlgn="auto">
              <a:spcAft>
                <a:spcPts val="0"/>
              </a:spcAft>
              <a:buFont typeface="Arial" pitchFamily="34" charset="0"/>
              <a:buChar char="•"/>
              <a:defRPr/>
            </a:pPr>
            <a:r>
              <a:rPr lang="en-US" altLang="zh-CN" dirty="0"/>
              <a:t>     if(n%2 == 1)  p*=a;</a:t>
            </a:r>
          </a:p>
          <a:p>
            <a:pPr fontAlgn="auto">
              <a:spcAft>
                <a:spcPts val="0"/>
              </a:spcAft>
              <a:buFont typeface="Arial" pitchFamily="34" charset="0"/>
              <a:buChar char="•"/>
              <a:defRPr/>
            </a:pPr>
            <a:r>
              <a:rPr lang="en-US" altLang="zh-CN" dirty="0"/>
              <a:t>     return p;</a:t>
            </a:r>
          </a:p>
          <a:p>
            <a:pPr fontAlgn="auto">
              <a:spcAft>
                <a:spcPts val="0"/>
              </a:spcAft>
              <a:buFont typeface="Arial" pitchFamily="34" charset="0"/>
              <a:buChar char="•"/>
              <a:defRPr/>
            </a:pPr>
            <a:r>
              <a:rPr lang="en-US" altLang="zh-CN" dirty="0"/>
              <a:t>}</a:t>
            </a:r>
          </a:p>
          <a:p>
            <a:pPr fontAlgn="auto">
              <a:spcAft>
                <a:spcPts val="0"/>
              </a:spcAft>
              <a:buFont typeface="Arial" pitchFamily="34" charset="0"/>
              <a:buChar char="•"/>
              <a:defRPr/>
            </a:pPr>
            <a:endParaRPr lang="zh-CN" altLang="en-US" dirty="0"/>
          </a:p>
        </p:txBody>
      </p:sp>
      <p:sp>
        <p:nvSpPr>
          <p:cNvPr id="36867" name="TextBox 3"/>
          <p:cNvSpPr txBox="1">
            <a:spLocks noChangeArrowheads="1"/>
          </p:cNvSpPr>
          <p:nvPr/>
        </p:nvSpPr>
        <p:spPr bwMode="auto">
          <a:xfrm>
            <a:off x="5292725" y="2636838"/>
            <a:ext cx="3095625" cy="646112"/>
          </a:xfrm>
          <a:prstGeom prst="rect">
            <a:avLst/>
          </a:prstGeom>
          <a:noFill/>
          <a:ln w="9525">
            <a:noFill/>
            <a:miter lim="800000"/>
            <a:headEnd/>
            <a:tailEnd/>
          </a:ln>
        </p:spPr>
        <p:txBody>
          <a:bodyPr>
            <a:spAutoFit/>
          </a:bodyPr>
          <a:lstStyle/>
          <a:p>
            <a:r>
              <a:rPr lang="zh-CN" altLang="en-US">
                <a:latin typeface="Calibri" pitchFamily="34" charset="0"/>
              </a:rPr>
              <a:t>只需在中间过程和最后结果取模即可</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r>
              <a:rPr lang="zh-CN" altLang="en-US" smtClean="0"/>
              <a:t>归并排序</a:t>
            </a:r>
          </a:p>
        </p:txBody>
      </p:sp>
      <p:sp>
        <p:nvSpPr>
          <p:cNvPr id="3" name="内容占位符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zh-CN" altLang="en-US" dirty="0"/>
              <a:t>将一个数列分为左右两部分，分别对左右两部分进行排序（采用相同的过程），然后将左右两边合并。</a:t>
            </a:r>
          </a:p>
          <a:p>
            <a:pPr fontAlgn="auto">
              <a:spcAft>
                <a:spcPts val="0"/>
              </a:spcAft>
              <a:buFont typeface="Arial" pitchFamily="34" charset="0"/>
              <a:buChar char="•"/>
              <a:defRPr/>
            </a:pPr>
            <a:r>
              <a:rPr lang="zh-CN" altLang="en-US" dirty="0"/>
              <a:t>合并：对于两个已经排好序的数列，怎么合并为一个有序数列？</a:t>
            </a:r>
          </a:p>
          <a:p>
            <a:pPr fontAlgn="auto">
              <a:spcAft>
                <a:spcPts val="0"/>
              </a:spcAft>
              <a:buFont typeface="Arial" pitchFamily="34" charset="0"/>
              <a:buChar char="•"/>
              <a:defRPr/>
            </a:pPr>
            <a:r>
              <a:rPr lang="zh-CN" altLang="en-US" dirty="0"/>
              <a:t>用两个指针分别指向两个有序数列的最左边，比较指针所指向元素的大小，较小的被选出，被选中的数列指针右移</a:t>
            </a:r>
          </a:p>
          <a:p>
            <a:pPr fontAlgn="auto">
              <a:spcAft>
                <a:spcPts val="0"/>
              </a:spcAft>
              <a:buFont typeface="Arial" pitchFamily="34" charset="0"/>
              <a:buChar char="•"/>
              <a:defRPr/>
            </a:pPr>
            <a:r>
              <a:rPr lang="zh-CN" altLang="en-US" dirty="0"/>
              <a:t>合并的复杂度</a:t>
            </a:r>
            <a:r>
              <a:rPr lang="en-US" altLang="zh-CN" dirty="0"/>
              <a:t>O</a:t>
            </a:r>
            <a:r>
              <a:rPr lang="zh-CN" altLang="en-US" dirty="0"/>
              <a:t>（</a:t>
            </a:r>
            <a:r>
              <a:rPr lang="en-US" altLang="zh-CN" dirty="0"/>
              <a:t>N</a:t>
            </a:r>
            <a:r>
              <a:rPr lang="zh-CN" altLang="en-US" dirty="0"/>
              <a:t>）</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zh-CN" altLang="en-US" smtClean="0"/>
              <a:t>归并排序过程</a:t>
            </a:r>
          </a:p>
        </p:txBody>
      </p:sp>
      <p:sp>
        <p:nvSpPr>
          <p:cNvPr id="38914" name="内容占位符 2"/>
          <p:cNvSpPr>
            <a:spLocks noGrp="1"/>
          </p:cNvSpPr>
          <p:nvPr>
            <p:ph idx="1"/>
          </p:nvPr>
        </p:nvSpPr>
        <p:spPr>
          <a:xfrm>
            <a:off x="457200" y="1600200"/>
            <a:ext cx="10587038" cy="5632450"/>
          </a:xfrm>
        </p:spPr>
        <p:txBody>
          <a:bodyPr/>
          <a:lstStyle/>
          <a:p>
            <a:endParaRPr lang="zh-CN" altLang="en-US" smtClean="0"/>
          </a:p>
        </p:txBody>
      </p:sp>
      <p:pic>
        <p:nvPicPr>
          <p:cNvPr id="38915" name="Picture 2"/>
          <p:cNvPicPr>
            <a:picLocks noChangeAspect="1" noChangeArrowheads="1"/>
          </p:cNvPicPr>
          <p:nvPr/>
        </p:nvPicPr>
        <p:blipFill>
          <a:blip r:embed="rId2"/>
          <a:srcRect/>
          <a:stretch>
            <a:fillRect/>
          </a:stretch>
        </p:blipFill>
        <p:spPr bwMode="auto">
          <a:xfrm>
            <a:off x="1619250" y="1989138"/>
            <a:ext cx="6115050" cy="381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smtClean="0"/>
              <a:t>习题</a:t>
            </a:r>
          </a:p>
        </p:txBody>
      </p:sp>
      <p:sp>
        <p:nvSpPr>
          <p:cNvPr id="39938" name="内容占位符 2"/>
          <p:cNvSpPr>
            <a:spLocks noGrp="1"/>
          </p:cNvSpPr>
          <p:nvPr>
            <p:ph idx="1"/>
          </p:nvPr>
        </p:nvSpPr>
        <p:spPr/>
        <p:txBody>
          <a:bodyPr/>
          <a:lstStyle/>
          <a:p>
            <a:r>
              <a:rPr lang="en-US" altLang="zh-CN" smtClean="0"/>
              <a:t>TOJ 2894 1115 1473 1144 1057 3474 2867 3270 1197</a:t>
            </a:r>
          </a:p>
          <a:p>
            <a:endParaRPr lang="en-US" altLang="zh-CN" smtClean="0"/>
          </a:p>
          <a:p>
            <a:r>
              <a:rPr lang="en-US" altLang="zh-CN" smtClean="0"/>
              <a:t>Greedy Recursive Divide</a:t>
            </a: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r>
              <a:rPr lang="en-US" altLang="zh-CN" smtClean="0"/>
              <a:t>HDOJ 2037</a:t>
            </a:r>
            <a:endParaRPr lang="zh-CN" altLang="en-US" smtClean="0"/>
          </a:p>
        </p:txBody>
      </p:sp>
      <p:sp>
        <p:nvSpPr>
          <p:cNvPr id="3" name="内容占位符 2"/>
          <p:cNvSpPr>
            <a:spLocks noGrp="1"/>
          </p:cNvSpPr>
          <p:nvPr>
            <p:ph idx="1"/>
          </p:nvPr>
        </p:nvSpPr>
        <p:spPr/>
        <p:txBody>
          <a:bodyPr rtlCol="0">
            <a:normAutofit fontScale="55000" lnSpcReduction="20000"/>
          </a:bodyPr>
          <a:lstStyle/>
          <a:p>
            <a:pPr fontAlgn="auto">
              <a:spcAft>
                <a:spcPts val="0"/>
              </a:spcAft>
              <a:buFont typeface="Arial" pitchFamily="34" charset="0"/>
              <a:buChar char="•"/>
              <a:defRPr/>
            </a:pPr>
            <a:r>
              <a:rPr lang="zh-CN" altLang="en-US" dirty="0" smtClean="0"/>
              <a:t>给你一堆节目的开始时间和结束时间求最多能看的节目数量</a:t>
            </a:r>
            <a:endParaRPr lang="en-US" altLang="zh-CN" dirty="0" smtClean="0"/>
          </a:p>
          <a:p>
            <a:pPr fontAlgn="auto">
              <a:spcAft>
                <a:spcPts val="0"/>
              </a:spcAft>
              <a:buFont typeface="Arial" pitchFamily="34" charset="0"/>
              <a:buChar char="•"/>
              <a:defRPr/>
            </a:pPr>
            <a:r>
              <a:rPr lang="en-US" altLang="zh-CN" dirty="0"/>
              <a:t>12</a:t>
            </a:r>
          </a:p>
          <a:p>
            <a:pPr fontAlgn="auto">
              <a:spcAft>
                <a:spcPts val="0"/>
              </a:spcAft>
              <a:buFont typeface="Arial" pitchFamily="34" charset="0"/>
              <a:buChar char="•"/>
              <a:defRPr/>
            </a:pPr>
            <a:r>
              <a:rPr lang="en-US" altLang="zh-CN" dirty="0"/>
              <a:t>1 3</a:t>
            </a:r>
          </a:p>
          <a:p>
            <a:pPr fontAlgn="auto">
              <a:spcAft>
                <a:spcPts val="0"/>
              </a:spcAft>
              <a:buFont typeface="Arial" pitchFamily="34" charset="0"/>
              <a:buChar char="•"/>
              <a:defRPr/>
            </a:pPr>
            <a:r>
              <a:rPr lang="en-US" altLang="zh-CN" dirty="0"/>
              <a:t>3 4</a:t>
            </a:r>
          </a:p>
          <a:p>
            <a:pPr fontAlgn="auto">
              <a:spcAft>
                <a:spcPts val="0"/>
              </a:spcAft>
              <a:buFont typeface="Arial" pitchFamily="34" charset="0"/>
              <a:buChar char="•"/>
              <a:defRPr/>
            </a:pPr>
            <a:r>
              <a:rPr lang="en-US" altLang="zh-CN" dirty="0"/>
              <a:t>0 7</a:t>
            </a:r>
          </a:p>
          <a:p>
            <a:pPr fontAlgn="auto">
              <a:spcAft>
                <a:spcPts val="0"/>
              </a:spcAft>
              <a:buFont typeface="Arial" pitchFamily="34" charset="0"/>
              <a:buChar char="•"/>
              <a:defRPr/>
            </a:pPr>
            <a:r>
              <a:rPr lang="en-US" altLang="zh-CN" dirty="0"/>
              <a:t>3 8</a:t>
            </a:r>
          </a:p>
          <a:p>
            <a:pPr fontAlgn="auto">
              <a:spcAft>
                <a:spcPts val="0"/>
              </a:spcAft>
              <a:buFont typeface="Arial" pitchFamily="34" charset="0"/>
              <a:buChar char="•"/>
              <a:defRPr/>
            </a:pPr>
            <a:r>
              <a:rPr lang="en-US" altLang="zh-CN" dirty="0"/>
              <a:t>15 19</a:t>
            </a:r>
          </a:p>
          <a:p>
            <a:pPr fontAlgn="auto">
              <a:spcAft>
                <a:spcPts val="0"/>
              </a:spcAft>
              <a:buFont typeface="Arial" pitchFamily="34" charset="0"/>
              <a:buChar char="•"/>
              <a:defRPr/>
            </a:pPr>
            <a:r>
              <a:rPr lang="en-US" altLang="zh-CN" dirty="0"/>
              <a:t>15 20</a:t>
            </a:r>
          </a:p>
          <a:p>
            <a:pPr fontAlgn="auto">
              <a:spcAft>
                <a:spcPts val="0"/>
              </a:spcAft>
              <a:buFont typeface="Arial" pitchFamily="34" charset="0"/>
              <a:buChar char="•"/>
              <a:defRPr/>
            </a:pPr>
            <a:r>
              <a:rPr lang="en-US" altLang="zh-CN" dirty="0"/>
              <a:t>10 15</a:t>
            </a:r>
          </a:p>
          <a:p>
            <a:pPr fontAlgn="auto">
              <a:spcAft>
                <a:spcPts val="0"/>
              </a:spcAft>
              <a:buFont typeface="Arial" pitchFamily="34" charset="0"/>
              <a:buChar char="•"/>
              <a:defRPr/>
            </a:pPr>
            <a:r>
              <a:rPr lang="en-US" altLang="zh-CN" dirty="0"/>
              <a:t>8 18</a:t>
            </a:r>
          </a:p>
          <a:p>
            <a:pPr fontAlgn="auto">
              <a:spcAft>
                <a:spcPts val="0"/>
              </a:spcAft>
              <a:buFont typeface="Arial" pitchFamily="34" charset="0"/>
              <a:buChar char="•"/>
              <a:defRPr/>
            </a:pPr>
            <a:r>
              <a:rPr lang="en-US" altLang="zh-CN" dirty="0"/>
              <a:t>6 12</a:t>
            </a:r>
          </a:p>
          <a:p>
            <a:pPr fontAlgn="auto">
              <a:spcAft>
                <a:spcPts val="0"/>
              </a:spcAft>
              <a:buFont typeface="Arial" pitchFamily="34" charset="0"/>
              <a:buChar char="•"/>
              <a:defRPr/>
            </a:pPr>
            <a:r>
              <a:rPr lang="en-US" altLang="zh-CN" dirty="0"/>
              <a:t>5 10</a:t>
            </a:r>
          </a:p>
          <a:p>
            <a:pPr fontAlgn="auto">
              <a:spcAft>
                <a:spcPts val="0"/>
              </a:spcAft>
              <a:buFont typeface="Arial" pitchFamily="34" charset="0"/>
              <a:buChar char="•"/>
              <a:defRPr/>
            </a:pPr>
            <a:r>
              <a:rPr lang="en-US" altLang="zh-CN" dirty="0"/>
              <a:t>4 14</a:t>
            </a:r>
          </a:p>
          <a:p>
            <a:pPr fontAlgn="auto">
              <a:spcAft>
                <a:spcPts val="0"/>
              </a:spcAft>
              <a:buFont typeface="Arial" pitchFamily="34" charset="0"/>
              <a:buChar char="•"/>
              <a:defRPr/>
            </a:pPr>
            <a:r>
              <a:rPr lang="en-US" altLang="zh-CN" dirty="0"/>
              <a:t>2 9</a:t>
            </a:r>
          </a:p>
          <a:p>
            <a:pPr fontAlgn="auto">
              <a:spcAft>
                <a:spcPts val="0"/>
              </a:spcAft>
              <a:buFont typeface="Arial" pitchFamily="34" charset="0"/>
              <a:buChar char="•"/>
              <a:defRPr/>
            </a:pPr>
            <a:r>
              <a:rPr lang="en-US" altLang="zh-CN" dirty="0"/>
              <a:t>0</a:t>
            </a:r>
            <a:endParaRPr lang="zh-CN" altLang="en-US" dirty="0"/>
          </a:p>
        </p:txBody>
      </p:sp>
      <p:sp>
        <p:nvSpPr>
          <p:cNvPr id="4" name="TextBox 3"/>
          <p:cNvSpPr txBox="1">
            <a:spLocks noChangeArrowheads="1"/>
          </p:cNvSpPr>
          <p:nvPr/>
        </p:nvSpPr>
        <p:spPr bwMode="auto">
          <a:xfrm>
            <a:off x="863600" y="5842000"/>
            <a:ext cx="7561263" cy="369888"/>
          </a:xfrm>
          <a:prstGeom prst="rect">
            <a:avLst/>
          </a:prstGeom>
          <a:noFill/>
          <a:ln w="9525">
            <a:noFill/>
            <a:miter lim="800000"/>
            <a:headEnd/>
            <a:tailEnd/>
          </a:ln>
        </p:spPr>
        <p:txBody>
          <a:bodyPr>
            <a:spAutoFit/>
          </a:bodyPr>
          <a:lstStyle/>
          <a:p>
            <a:r>
              <a:rPr lang="zh-CN" altLang="en-US">
                <a:latin typeface="Calibri" pitchFamily="34" charset="0"/>
              </a:rPr>
              <a:t>每次都选取结束时间最早的切开始时间比上次选取的节目的结束时间迟的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r>
              <a:rPr lang="en-US" altLang="zh-CN" smtClean="0"/>
              <a:t>HDOJ 1789</a:t>
            </a:r>
            <a:endParaRPr lang="zh-CN" altLang="en-US" smtClean="0"/>
          </a:p>
        </p:txBody>
      </p:sp>
      <p:sp>
        <p:nvSpPr>
          <p:cNvPr id="16386" name="内容占位符 2"/>
          <p:cNvSpPr>
            <a:spLocks noGrp="1"/>
          </p:cNvSpPr>
          <p:nvPr>
            <p:ph idx="1"/>
          </p:nvPr>
        </p:nvSpPr>
        <p:spPr/>
        <p:txBody>
          <a:bodyPr/>
          <a:lstStyle/>
          <a:p>
            <a:r>
              <a:rPr lang="zh-CN" altLang="en-US" smtClean="0"/>
              <a:t>题目大意：要在指定的日期内完成作业，并且每个作业只需要</a:t>
            </a:r>
            <a:r>
              <a:rPr lang="en-US" altLang="zh-CN" smtClean="0"/>
              <a:t>1</a:t>
            </a:r>
            <a:r>
              <a:rPr lang="zh-CN" altLang="en-US" smtClean="0"/>
              <a:t>天的时间并且每天只能做一个作业，没完成的就会扣相应的学分，要求被扣最少的学分。</a:t>
            </a:r>
          </a:p>
        </p:txBody>
      </p:sp>
      <p:sp>
        <p:nvSpPr>
          <p:cNvPr id="7" name="TextBox 6"/>
          <p:cNvSpPr txBox="1">
            <a:spLocks noChangeArrowheads="1"/>
          </p:cNvSpPr>
          <p:nvPr/>
        </p:nvSpPr>
        <p:spPr bwMode="auto">
          <a:xfrm>
            <a:off x="1187450" y="3779838"/>
            <a:ext cx="6985000" cy="369887"/>
          </a:xfrm>
          <a:prstGeom prst="rect">
            <a:avLst/>
          </a:prstGeom>
          <a:noFill/>
          <a:ln w="9525">
            <a:noFill/>
            <a:miter lim="800000"/>
            <a:headEnd/>
            <a:tailEnd/>
          </a:ln>
        </p:spPr>
        <p:txBody>
          <a:bodyPr>
            <a:spAutoFit/>
          </a:bodyPr>
          <a:lstStyle/>
          <a:p>
            <a:r>
              <a:rPr lang="zh-CN" altLang="en-US">
                <a:latin typeface="Calibri" pitchFamily="34" charset="0"/>
              </a:rPr>
              <a:t>优先做还未到截止日期的要被扣学分最多的作业</a:t>
            </a:r>
          </a:p>
        </p:txBody>
      </p:sp>
      <p:sp>
        <p:nvSpPr>
          <p:cNvPr id="9" name="矩形 8"/>
          <p:cNvSpPr>
            <a:spLocks noChangeArrowheads="1"/>
          </p:cNvSpPr>
          <p:nvPr/>
        </p:nvSpPr>
        <p:spPr bwMode="auto">
          <a:xfrm>
            <a:off x="1187450" y="4149725"/>
            <a:ext cx="4572000" cy="922338"/>
          </a:xfrm>
          <a:prstGeom prst="rect">
            <a:avLst/>
          </a:prstGeom>
          <a:noFill/>
          <a:ln w="9525">
            <a:noFill/>
            <a:miter lim="800000"/>
            <a:headEnd/>
            <a:tailEnd/>
          </a:ln>
        </p:spPr>
        <p:txBody>
          <a:bodyPr>
            <a:spAutoFit/>
          </a:bodyPr>
          <a:lstStyle/>
          <a:p>
            <a:r>
              <a:rPr lang="en-US" altLang="zh-CN">
                <a:latin typeface="Calibri" pitchFamily="34" charset="0"/>
              </a:rPr>
              <a:t>3</a:t>
            </a:r>
          </a:p>
          <a:p>
            <a:r>
              <a:rPr lang="en-US" altLang="zh-CN">
                <a:latin typeface="Calibri" pitchFamily="34" charset="0"/>
              </a:rPr>
              <a:t>1 3 1</a:t>
            </a:r>
          </a:p>
          <a:p>
            <a:r>
              <a:rPr lang="en-US" altLang="zh-CN">
                <a:latin typeface="Calibri" pitchFamily="34" charset="0"/>
              </a:rPr>
              <a:t>6 2 3</a:t>
            </a:r>
            <a:endParaRPr lang="zh-CN"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r>
              <a:rPr lang="en-US" altLang="zh-CN" smtClean="0"/>
              <a:t>HDOJ 1789</a:t>
            </a:r>
            <a:endParaRPr lang="zh-CN" altLang="en-US" smtClean="0"/>
          </a:p>
        </p:txBody>
      </p:sp>
      <p:sp>
        <p:nvSpPr>
          <p:cNvPr id="17410" name="矩形 3"/>
          <p:cNvSpPr>
            <a:spLocks noChangeArrowheads="1"/>
          </p:cNvSpPr>
          <p:nvPr/>
        </p:nvSpPr>
        <p:spPr bwMode="auto">
          <a:xfrm>
            <a:off x="1116013" y="1557338"/>
            <a:ext cx="4572000" cy="1200150"/>
          </a:xfrm>
          <a:prstGeom prst="rect">
            <a:avLst/>
          </a:prstGeom>
          <a:noFill/>
          <a:ln w="9525">
            <a:noFill/>
            <a:miter lim="800000"/>
            <a:headEnd/>
            <a:tailEnd/>
          </a:ln>
        </p:spPr>
        <p:txBody>
          <a:bodyPr>
            <a:spAutoFit/>
          </a:bodyPr>
          <a:lstStyle/>
          <a:p>
            <a:r>
              <a:rPr lang="zh-CN" altLang="en-US">
                <a:latin typeface="Calibri" pitchFamily="34" charset="0"/>
              </a:rPr>
              <a:t>让我们看下这组数据</a:t>
            </a:r>
            <a:endParaRPr lang="en-US" altLang="zh-CN">
              <a:latin typeface="Calibri" pitchFamily="34" charset="0"/>
            </a:endParaRPr>
          </a:p>
          <a:p>
            <a:r>
              <a:rPr lang="en-US" altLang="zh-CN">
                <a:latin typeface="Calibri" pitchFamily="34" charset="0"/>
              </a:rPr>
              <a:t>7</a:t>
            </a:r>
          </a:p>
          <a:p>
            <a:r>
              <a:rPr lang="en-US" altLang="zh-CN">
                <a:latin typeface="Calibri" pitchFamily="34" charset="0"/>
              </a:rPr>
              <a:t>1 4 6 4 2 4 3</a:t>
            </a:r>
          </a:p>
          <a:p>
            <a:r>
              <a:rPr lang="en-US" altLang="zh-CN">
                <a:latin typeface="Calibri" pitchFamily="34" charset="0"/>
              </a:rPr>
              <a:t>3 2 1 7 6 5 4</a:t>
            </a:r>
            <a:endParaRPr lang="zh-CN" altLang="en-US">
              <a:latin typeface="Calibri" pitchFamily="34" charset="0"/>
            </a:endParaRPr>
          </a:p>
        </p:txBody>
      </p:sp>
      <p:sp>
        <p:nvSpPr>
          <p:cNvPr id="5" name="TextBox 4"/>
          <p:cNvSpPr txBox="1">
            <a:spLocks noChangeArrowheads="1"/>
          </p:cNvSpPr>
          <p:nvPr/>
        </p:nvSpPr>
        <p:spPr bwMode="auto">
          <a:xfrm>
            <a:off x="1116013" y="2924175"/>
            <a:ext cx="6335712" cy="1477963"/>
          </a:xfrm>
          <a:prstGeom prst="rect">
            <a:avLst/>
          </a:prstGeom>
          <a:noFill/>
          <a:ln w="9525">
            <a:noFill/>
            <a:miter lim="800000"/>
            <a:headEnd/>
            <a:tailEnd/>
          </a:ln>
        </p:spPr>
        <p:txBody>
          <a:bodyPr>
            <a:spAutoFit/>
          </a:bodyPr>
          <a:lstStyle/>
          <a:p>
            <a:r>
              <a:rPr lang="en-US" altLang="zh-CN">
                <a:latin typeface="Calibri" pitchFamily="34" charset="0"/>
              </a:rPr>
              <a:t>7 6 5 2 1 </a:t>
            </a:r>
            <a:r>
              <a:rPr lang="en-US" altLang="zh-CN">
                <a:solidFill>
                  <a:srgbClr val="FF0000"/>
                </a:solidFill>
                <a:latin typeface="Calibri" pitchFamily="34" charset="0"/>
              </a:rPr>
              <a:t>4 3 </a:t>
            </a:r>
            <a:r>
              <a:rPr lang="zh-CN" altLang="en-US">
                <a:latin typeface="Calibri" pitchFamily="34" charset="0"/>
              </a:rPr>
              <a:t>这个是前面的算法得到的顺序 扣的学分是</a:t>
            </a:r>
            <a:r>
              <a:rPr lang="en-US" altLang="zh-CN">
                <a:latin typeface="Calibri" pitchFamily="34" charset="0"/>
              </a:rPr>
              <a:t>7</a:t>
            </a:r>
          </a:p>
          <a:p>
            <a:r>
              <a:rPr lang="zh-CN" altLang="en-US">
                <a:latin typeface="Calibri" pitchFamily="34" charset="0"/>
              </a:rPr>
              <a:t>但是我们有更有的解</a:t>
            </a:r>
            <a:endParaRPr lang="en-US" altLang="zh-CN">
              <a:latin typeface="Calibri" pitchFamily="34" charset="0"/>
            </a:endParaRPr>
          </a:p>
          <a:p>
            <a:r>
              <a:rPr lang="zh-CN" altLang="en-US">
                <a:latin typeface="Calibri" pitchFamily="34" charset="0"/>
              </a:rPr>
              <a:t> 如</a:t>
            </a:r>
            <a:endParaRPr lang="en-US" altLang="zh-CN">
              <a:latin typeface="Calibri" pitchFamily="34" charset="0"/>
            </a:endParaRPr>
          </a:p>
          <a:p>
            <a:r>
              <a:rPr lang="en-US" altLang="zh-CN">
                <a:latin typeface="Calibri" pitchFamily="34" charset="0"/>
              </a:rPr>
              <a:t>7 6 4 5 1</a:t>
            </a:r>
            <a:r>
              <a:rPr lang="en-US" altLang="zh-CN">
                <a:solidFill>
                  <a:srgbClr val="FF0000"/>
                </a:solidFill>
                <a:latin typeface="Calibri" pitchFamily="34" charset="0"/>
              </a:rPr>
              <a:t> 3 2 </a:t>
            </a:r>
          </a:p>
          <a:p>
            <a:r>
              <a:rPr lang="zh-CN" altLang="en-US">
                <a:latin typeface="Calibri" pitchFamily="34" charset="0"/>
              </a:rPr>
              <a:t>因此这种贪心的思路是不对的。</a:t>
            </a:r>
          </a:p>
        </p:txBody>
      </p:sp>
      <p:sp>
        <p:nvSpPr>
          <p:cNvPr id="7" name="TextBox 6"/>
          <p:cNvSpPr txBox="1">
            <a:spLocks noChangeArrowheads="1"/>
          </p:cNvSpPr>
          <p:nvPr/>
        </p:nvSpPr>
        <p:spPr bwMode="auto">
          <a:xfrm>
            <a:off x="1116013" y="4724400"/>
            <a:ext cx="6551612" cy="1201738"/>
          </a:xfrm>
          <a:prstGeom prst="rect">
            <a:avLst/>
          </a:prstGeom>
          <a:noFill/>
          <a:ln w="9525">
            <a:noFill/>
            <a:miter lim="800000"/>
            <a:headEnd/>
            <a:tailEnd/>
          </a:ln>
        </p:spPr>
        <p:txBody>
          <a:bodyPr>
            <a:spAutoFit/>
          </a:bodyPr>
          <a:lstStyle/>
          <a:p>
            <a:r>
              <a:rPr lang="en-US" altLang="zh-CN">
                <a:latin typeface="Calibri" pitchFamily="34" charset="0"/>
              </a:rPr>
              <a:t>1</a:t>
            </a:r>
            <a:r>
              <a:rPr lang="zh-CN" altLang="en-US">
                <a:latin typeface="Calibri" pitchFamily="34" charset="0"/>
              </a:rPr>
              <a:t>。先处理分数多的作业，把分数多的安排在它最后期限那一天。</a:t>
            </a:r>
          </a:p>
          <a:p>
            <a:r>
              <a:rPr lang="en-US" altLang="zh-CN">
                <a:latin typeface="Calibri" pitchFamily="34" charset="0"/>
              </a:rPr>
              <a:t>2</a:t>
            </a:r>
            <a:r>
              <a:rPr lang="zh-CN" altLang="en-US">
                <a:latin typeface="Calibri" pitchFamily="34" charset="0"/>
              </a:rPr>
              <a:t>。如果那天被占用了，就往前一天安排。</a:t>
            </a:r>
          </a:p>
          <a:p>
            <a:r>
              <a:rPr lang="en-US" altLang="zh-CN">
                <a:latin typeface="Calibri" pitchFamily="34" charset="0"/>
              </a:rPr>
              <a:t>3</a:t>
            </a:r>
            <a:r>
              <a:rPr lang="zh-CN" altLang="en-US">
                <a:latin typeface="Calibri" pitchFamily="34" charset="0"/>
              </a:rPr>
              <a:t>。如果前面没有日期了，就安排最后那天处理这个作业。此时就要扣掉对应的学分。</a:t>
            </a:r>
          </a:p>
        </p:txBody>
      </p:sp>
      <p:sp>
        <p:nvSpPr>
          <p:cNvPr id="8" name="TextBox 7"/>
          <p:cNvSpPr txBox="1">
            <a:spLocks noChangeArrowheads="1"/>
          </p:cNvSpPr>
          <p:nvPr/>
        </p:nvSpPr>
        <p:spPr bwMode="auto">
          <a:xfrm>
            <a:off x="1116013" y="6092825"/>
            <a:ext cx="5976937" cy="369888"/>
          </a:xfrm>
          <a:prstGeom prst="rect">
            <a:avLst/>
          </a:prstGeom>
          <a:noFill/>
          <a:ln w="9525">
            <a:noFill/>
            <a:miter lim="800000"/>
            <a:headEnd/>
            <a:tailEnd/>
          </a:ln>
        </p:spPr>
        <p:txBody>
          <a:bodyPr>
            <a:spAutoFit/>
          </a:bodyPr>
          <a:lstStyle/>
          <a:p>
            <a:r>
              <a:rPr lang="zh-CN" altLang="en-US">
                <a:latin typeface="Calibri" pitchFamily="34" charset="0"/>
              </a:rPr>
              <a:t>因此贪心算法是需要证明的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en-US" altLang="zh-CN" smtClean="0"/>
              <a:t>TOJ 1473</a:t>
            </a:r>
            <a:endParaRPr lang="zh-CN" altLang="en-US" smtClean="0"/>
          </a:p>
        </p:txBody>
      </p:sp>
      <p:sp>
        <p:nvSpPr>
          <p:cNvPr id="18434" name="内容占位符 2"/>
          <p:cNvSpPr>
            <a:spLocks noGrp="1"/>
          </p:cNvSpPr>
          <p:nvPr>
            <p:ph idx="1"/>
          </p:nvPr>
        </p:nvSpPr>
        <p:spPr/>
        <p:txBody>
          <a:bodyPr/>
          <a:lstStyle/>
          <a:p>
            <a:r>
              <a:rPr lang="zh-CN" altLang="en-US" sz="2400" smtClean="0"/>
              <a:t>一条走廊两边有很多房间 现在这些房间要相互之间搬东西 由于走廊很窄 一次只能通过一个人 假设从房间</a:t>
            </a:r>
            <a:r>
              <a:rPr lang="en-US" altLang="zh-CN" sz="2400" smtClean="0"/>
              <a:t>1</a:t>
            </a:r>
            <a:r>
              <a:rPr lang="zh-CN" altLang="en-US" sz="2400" smtClean="0"/>
              <a:t>到房间</a:t>
            </a:r>
            <a:r>
              <a:rPr lang="en-US" altLang="zh-CN" sz="2400" smtClean="0"/>
              <a:t>8</a:t>
            </a:r>
            <a:r>
              <a:rPr lang="zh-CN" altLang="en-US" sz="2400" smtClean="0"/>
              <a:t>搬运时 </a:t>
            </a:r>
            <a:r>
              <a:rPr lang="en-US" altLang="zh-CN" sz="2400" smtClean="0"/>
              <a:t>1</a:t>
            </a:r>
            <a:r>
              <a:rPr lang="zh-CN" altLang="en-US" sz="2400" smtClean="0"/>
              <a:t>到</a:t>
            </a:r>
            <a:r>
              <a:rPr lang="en-US" altLang="zh-CN" sz="2400" smtClean="0"/>
              <a:t>8</a:t>
            </a:r>
            <a:r>
              <a:rPr lang="zh-CN" altLang="en-US" sz="2400" smtClean="0"/>
              <a:t>这</a:t>
            </a:r>
            <a:r>
              <a:rPr lang="en-US" altLang="zh-CN" sz="2400" smtClean="0"/>
              <a:t>8</a:t>
            </a:r>
            <a:r>
              <a:rPr lang="zh-CN" altLang="en-US" sz="2400" smtClean="0"/>
              <a:t>个房间中的走廊必须都空着才能搬运</a:t>
            </a:r>
            <a:endParaRPr lang="en-US" altLang="zh-CN" sz="2400" smtClean="0"/>
          </a:p>
          <a:p>
            <a:r>
              <a:rPr lang="zh-CN" altLang="en-US" sz="2400" smtClean="0"/>
              <a:t>例如：</a:t>
            </a:r>
            <a:r>
              <a:rPr lang="en-US" altLang="zh-CN" sz="2400" smtClean="0"/>
              <a:t>1-6 </a:t>
            </a:r>
            <a:r>
              <a:rPr lang="zh-CN" altLang="en-US" sz="2400" smtClean="0"/>
              <a:t>正在搬运时 不允许</a:t>
            </a:r>
            <a:r>
              <a:rPr lang="en-US" altLang="zh-CN" sz="2400" smtClean="0"/>
              <a:t>3-4</a:t>
            </a:r>
            <a:r>
              <a:rPr lang="zh-CN" altLang="en-US" sz="2400" smtClean="0"/>
              <a:t>进行搬运</a:t>
            </a:r>
            <a:endParaRPr lang="en-US" altLang="zh-CN" sz="2400" smtClean="0"/>
          </a:p>
          <a:p>
            <a:r>
              <a:rPr lang="zh-CN" altLang="en-US" sz="2400" smtClean="0"/>
              <a:t>一次搬运用时</a:t>
            </a:r>
            <a:r>
              <a:rPr lang="en-US" altLang="zh-CN" sz="2400" smtClean="0"/>
              <a:t>10</a:t>
            </a:r>
            <a:r>
              <a:rPr lang="zh-CN" altLang="en-US" sz="2400" smtClean="0"/>
              <a:t>分钟 无论多远</a:t>
            </a:r>
            <a:endParaRPr lang="en-US" altLang="zh-CN" sz="2400" smtClean="0"/>
          </a:p>
          <a:p>
            <a:r>
              <a:rPr lang="zh-CN" altLang="en-US" sz="2400" smtClean="0"/>
              <a:t>给出一些搬运目标求最短搬运时间</a:t>
            </a:r>
          </a:p>
        </p:txBody>
      </p:sp>
      <p:pic>
        <p:nvPicPr>
          <p:cNvPr id="18435" name="Picture 2"/>
          <p:cNvPicPr>
            <a:picLocks noChangeAspect="1" noChangeArrowheads="1"/>
          </p:cNvPicPr>
          <p:nvPr/>
        </p:nvPicPr>
        <p:blipFill>
          <a:blip r:embed="rId2"/>
          <a:srcRect/>
          <a:stretch>
            <a:fillRect/>
          </a:stretch>
        </p:blipFill>
        <p:spPr bwMode="auto">
          <a:xfrm>
            <a:off x="971550" y="4221163"/>
            <a:ext cx="4238625"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zh-CN" altLang="en-US" smtClean="0"/>
              <a:t>递归</a:t>
            </a:r>
          </a:p>
        </p:txBody>
      </p:sp>
      <p:sp>
        <p:nvSpPr>
          <p:cNvPr id="19458" name="内容占位符 2"/>
          <p:cNvSpPr>
            <a:spLocks noGrp="1"/>
          </p:cNvSpPr>
          <p:nvPr>
            <p:ph idx="1"/>
          </p:nvPr>
        </p:nvSpPr>
        <p:spPr/>
        <p:txBody>
          <a:bodyPr/>
          <a:lstStyle/>
          <a:p>
            <a:r>
              <a:rPr lang="zh-CN" altLang="en-US" smtClean="0"/>
              <a:t>递归算法是把问题转化为规模缩小了的同类问题的子问题。然后递归调用函数</a:t>
            </a:r>
            <a:r>
              <a:rPr lang="en-US" altLang="zh-CN" smtClean="0"/>
              <a:t>(</a:t>
            </a:r>
            <a:r>
              <a:rPr lang="zh-CN" altLang="en-US" smtClean="0"/>
              <a:t>或过程</a:t>
            </a:r>
            <a:r>
              <a:rPr lang="en-US" altLang="zh-CN" smtClean="0"/>
              <a:t>)</a:t>
            </a:r>
            <a:r>
              <a:rPr lang="zh-CN" altLang="en-US" smtClean="0"/>
              <a:t>来表示问题的解。</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r>
              <a:rPr lang="zh-CN" altLang="en-US" smtClean="0"/>
              <a:t>直线分割平面</a:t>
            </a:r>
          </a:p>
        </p:txBody>
      </p:sp>
      <p:sp>
        <p:nvSpPr>
          <p:cNvPr id="20482" name="内容占位符 2"/>
          <p:cNvSpPr>
            <a:spLocks noGrp="1"/>
          </p:cNvSpPr>
          <p:nvPr>
            <p:ph idx="1"/>
          </p:nvPr>
        </p:nvSpPr>
        <p:spPr/>
        <p:txBody>
          <a:bodyPr/>
          <a:lstStyle/>
          <a:p>
            <a:r>
              <a:rPr lang="zh-CN" altLang="en-US" smtClean="0"/>
              <a:t>题目：有一张饼，切</a:t>
            </a:r>
            <a:r>
              <a:rPr lang="en-US" altLang="zh-CN" smtClean="0"/>
              <a:t>N</a:t>
            </a:r>
            <a:r>
              <a:rPr lang="zh-CN" altLang="en-US" smtClean="0"/>
              <a:t>刀，最多能切成几块</a:t>
            </a:r>
          </a:p>
        </p:txBody>
      </p:sp>
      <p:sp>
        <p:nvSpPr>
          <p:cNvPr id="4" name="TextBox 3"/>
          <p:cNvSpPr txBox="1">
            <a:spLocks noChangeArrowheads="1"/>
          </p:cNvSpPr>
          <p:nvPr/>
        </p:nvSpPr>
        <p:spPr bwMode="auto">
          <a:xfrm>
            <a:off x="1492250" y="2276475"/>
            <a:ext cx="6697663" cy="1200150"/>
          </a:xfrm>
          <a:prstGeom prst="rect">
            <a:avLst/>
          </a:prstGeom>
          <a:noFill/>
          <a:ln w="9525">
            <a:noFill/>
            <a:miter lim="800000"/>
            <a:headEnd/>
            <a:tailEnd/>
          </a:ln>
        </p:spPr>
        <p:txBody>
          <a:bodyPr>
            <a:spAutoFit/>
          </a:bodyPr>
          <a:lstStyle/>
          <a:p>
            <a:r>
              <a:rPr lang="zh-CN" altLang="en-US">
                <a:latin typeface="Calibri" pitchFamily="34" charset="0"/>
              </a:rPr>
              <a:t>显然可以知道一刀都不切的时候是一块</a:t>
            </a:r>
            <a:endParaRPr lang="en-US" altLang="zh-CN">
              <a:latin typeface="Calibri" pitchFamily="34" charset="0"/>
            </a:endParaRPr>
          </a:p>
          <a:p>
            <a:r>
              <a:rPr lang="zh-CN" altLang="en-US">
                <a:latin typeface="Calibri" pitchFamily="34" charset="0"/>
              </a:rPr>
              <a:t>切</a:t>
            </a:r>
            <a:r>
              <a:rPr lang="en-US" altLang="zh-CN">
                <a:latin typeface="Calibri" pitchFamily="34" charset="0"/>
              </a:rPr>
              <a:t>1</a:t>
            </a:r>
            <a:r>
              <a:rPr lang="zh-CN" altLang="en-US">
                <a:latin typeface="Calibri" pitchFamily="34" charset="0"/>
              </a:rPr>
              <a:t>刀是</a:t>
            </a:r>
            <a:r>
              <a:rPr lang="en-US" altLang="zh-CN">
                <a:latin typeface="Calibri" pitchFamily="34" charset="0"/>
              </a:rPr>
              <a:t>2</a:t>
            </a:r>
            <a:r>
              <a:rPr lang="zh-CN" altLang="en-US">
                <a:latin typeface="Calibri" pitchFamily="34" charset="0"/>
              </a:rPr>
              <a:t>块</a:t>
            </a:r>
            <a:endParaRPr lang="en-US" altLang="zh-CN">
              <a:latin typeface="Calibri" pitchFamily="34" charset="0"/>
            </a:endParaRPr>
          </a:p>
          <a:p>
            <a:r>
              <a:rPr lang="zh-CN" altLang="en-US">
                <a:latin typeface="Calibri" pitchFamily="34" charset="0"/>
              </a:rPr>
              <a:t>切</a:t>
            </a:r>
            <a:r>
              <a:rPr lang="en-US" altLang="zh-CN">
                <a:latin typeface="Calibri" pitchFamily="34" charset="0"/>
              </a:rPr>
              <a:t>2</a:t>
            </a:r>
            <a:r>
              <a:rPr lang="zh-CN" altLang="en-US">
                <a:latin typeface="Calibri" pitchFamily="34" charset="0"/>
              </a:rPr>
              <a:t>刀是</a:t>
            </a:r>
            <a:r>
              <a:rPr lang="en-US" altLang="zh-CN">
                <a:latin typeface="Calibri" pitchFamily="34" charset="0"/>
              </a:rPr>
              <a:t>4</a:t>
            </a:r>
            <a:r>
              <a:rPr lang="zh-CN" altLang="en-US">
                <a:latin typeface="Calibri" pitchFamily="34" charset="0"/>
              </a:rPr>
              <a:t>块</a:t>
            </a:r>
            <a:endParaRPr lang="en-US" altLang="zh-CN">
              <a:latin typeface="Calibri" pitchFamily="34" charset="0"/>
            </a:endParaRPr>
          </a:p>
          <a:p>
            <a:r>
              <a:rPr lang="zh-CN" altLang="en-US">
                <a:latin typeface="Calibri" pitchFamily="34" charset="0"/>
              </a:rPr>
              <a:t>切</a:t>
            </a:r>
            <a:r>
              <a:rPr lang="en-US" altLang="zh-CN">
                <a:latin typeface="Calibri" pitchFamily="34" charset="0"/>
              </a:rPr>
              <a:t>3</a:t>
            </a:r>
            <a:r>
              <a:rPr lang="zh-CN" altLang="en-US">
                <a:latin typeface="Calibri" pitchFamily="34" charset="0"/>
              </a:rPr>
              <a:t>刀是</a:t>
            </a:r>
            <a:r>
              <a:rPr lang="en-US" altLang="zh-CN">
                <a:latin typeface="Calibri" pitchFamily="34" charset="0"/>
              </a:rPr>
              <a:t>7</a:t>
            </a:r>
            <a:r>
              <a:rPr lang="zh-CN" altLang="en-US">
                <a:latin typeface="Calibri" pitchFamily="34" charset="0"/>
              </a:rPr>
              <a:t>块</a:t>
            </a:r>
          </a:p>
        </p:txBody>
      </p:sp>
      <p:sp>
        <p:nvSpPr>
          <p:cNvPr id="5" name="TextBox 4"/>
          <p:cNvSpPr txBox="1">
            <a:spLocks noChangeArrowheads="1"/>
          </p:cNvSpPr>
          <p:nvPr/>
        </p:nvSpPr>
        <p:spPr bwMode="auto">
          <a:xfrm>
            <a:off x="1042988" y="3595688"/>
            <a:ext cx="7850187" cy="646112"/>
          </a:xfrm>
          <a:prstGeom prst="rect">
            <a:avLst/>
          </a:prstGeom>
          <a:noFill/>
          <a:ln w="9525">
            <a:noFill/>
            <a:miter lim="800000"/>
            <a:headEnd/>
            <a:tailEnd/>
          </a:ln>
        </p:spPr>
        <p:txBody>
          <a:bodyPr>
            <a:spAutoFit/>
          </a:bodyPr>
          <a:lstStyle/>
          <a:p>
            <a:r>
              <a:rPr lang="zh-CN" altLang="en-US">
                <a:latin typeface="Calibri" pitchFamily="34" charset="0"/>
              </a:rPr>
              <a:t>首先我们可以看出切一刀下去 无论你怎么切 至少会多一块出来</a:t>
            </a:r>
            <a:endParaRPr lang="en-US" altLang="zh-CN">
              <a:latin typeface="Calibri" pitchFamily="34" charset="0"/>
            </a:endParaRPr>
          </a:p>
          <a:p>
            <a:r>
              <a:rPr lang="zh-CN" altLang="en-US">
                <a:latin typeface="Calibri" pitchFamily="34" charset="0"/>
              </a:rPr>
              <a:t>然后每跟原来的切痕相交一次就多一块 所以有下表</a:t>
            </a:r>
          </a:p>
        </p:txBody>
      </p:sp>
      <p:graphicFrame>
        <p:nvGraphicFramePr>
          <p:cNvPr id="8" name="表格 7"/>
          <p:cNvGraphicFramePr>
            <a:graphicFrameLocks noGrp="1"/>
          </p:cNvGraphicFramePr>
          <p:nvPr/>
        </p:nvGraphicFramePr>
        <p:xfrm>
          <a:off x="827088" y="4797425"/>
          <a:ext cx="7058025" cy="1590675"/>
        </p:xfrm>
        <a:graphic>
          <a:graphicData uri="http://schemas.openxmlformats.org/drawingml/2006/table">
            <a:tbl>
              <a:tblPr firstCol="1" bandRow="1">
                <a:tableStyleId>{F5AB1C69-6EDB-4FF4-983F-18BD219EF322}</a:tableStyleId>
              </a:tblPr>
              <a:tblGrid>
                <a:gridCol w="3240360"/>
                <a:gridCol w="576064"/>
                <a:gridCol w="576064"/>
                <a:gridCol w="504056"/>
                <a:gridCol w="504056"/>
                <a:gridCol w="504056"/>
                <a:gridCol w="504056"/>
                <a:gridCol w="648072"/>
              </a:tblGrid>
              <a:tr h="432048">
                <a:tc>
                  <a:txBody>
                    <a:bodyPr/>
                    <a:lstStyle/>
                    <a:p>
                      <a:r>
                        <a:rPr lang="zh-CN" altLang="en-US" dirty="0" smtClean="0"/>
                        <a:t>切了几刀</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N</a:t>
                      </a:r>
                      <a:endParaRPr lang="zh-CN" altLang="en-US" dirty="0"/>
                    </a:p>
                  </a:txBody>
                  <a:tcPr/>
                </a:tc>
              </a:tr>
              <a:tr h="386076">
                <a:tc>
                  <a:txBody>
                    <a:bodyPr/>
                    <a:lstStyle/>
                    <a:p>
                      <a:r>
                        <a:rPr lang="zh-CN" altLang="en-US" dirty="0" smtClean="0"/>
                        <a:t>由新加的线增加的块数</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386076">
                <a:tc>
                  <a:txBody>
                    <a:bodyPr/>
                    <a:lstStyle/>
                    <a:p>
                      <a:r>
                        <a:rPr lang="zh-CN" altLang="en-US" dirty="0" smtClean="0"/>
                        <a:t>由与旧的切痕相交增加的块数</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N-1</a:t>
                      </a:r>
                      <a:endParaRPr lang="zh-CN" altLang="en-US" dirty="0"/>
                    </a:p>
                  </a:txBody>
                  <a:tcPr/>
                </a:tc>
              </a:tr>
              <a:tr h="386076">
                <a:tc>
                  <a:txBody>
                    <a:bodyPr/>
                    <a:lstStyle/>
                    <a:p>
                      <a:r>
                        <a:rPr lang="zh-CN" altLang="en-US" dirty="0" smtClean="0"/>
                        <a:t>总的块数</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15</a:t>
                      </a:r>
                      <a:endParaRPr lang="zh-CN" altLang="en-US" dirty="0"/>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zh-CN" altLang="en-US" smtClean="0"/>
              <a:t>直线分割平面</a:t>
            </a:r>
          </a:p>
        </p:txBody>
      </p:sp>
      <p:sp>
        <p:nvSpPr>
          <p:cNvPr id="21506" name="内容占位符 2"/>
          <p:cNvSpPr>
            <a:spLocks noGrp="1"/>
          </p:cNvSpPr>
          <p:nvPr>
            <p:ph idx="1"/>
          </p:nvPr>
        </p:nvSpPr>
        <p:spPr/>
        <p:txBody>
          <a:bodyPr/>
          <a:lstStyle/>
          <a:p>
            <a:r>
              <a:rPr lang="zh-CN" altLang="en-US" smtClean="0"/>
              <a:t>既有</a:t>
            </a:r>
            <a:endParaRPr lang="en-US" altLang="zh-CN" smtClean="0"/>
          </a:p>
          <a:p>
            <a:r>
              <a:rPr lang="en-US" altLang="zh-CN" smtClean="0"/>
              <a:t>F(n)=F(n-1)+n</a:t>
            </a:r>
          </a:p>
          <a:p>
            <a:r>
              <a:rPr lang="en-US" altLang="zh-CN" smtClean="0"/>
              <a:t>F(0)=1</a:t>
            </a:r>
          </a:p>
          <a:p>
            <a:r>
              <a:rPr lang="zh-CN" altLang="en-US" smtClean="0"/>
              <a:t>由以上就能写成一个递推的形式</a:t>
            </a:r>
            <a:endParaRPr lang="en-US" altLang="zh-CN" smtClean="0"/>
          </a:p>
          <a:p>
            <a:r>
              <a:rPr lang="zh-CN" altLang="en-US" smtClean="0"/>
              <a:t>当然由高中数学我们可以解出</a:t>
            </a:r>
            <a:endParaRPr lang="en-US" altLang="zh-CN" smtClean="0"/>
          </a:p>
          <a:p>
            <a:r>
              <a:rPr lang="en-US" altLang="zh-CN" smtClean="0"/>
              <a:t>F(n)=n^2/2+n/2+1</a:t>
            </a:r>
          </a:p>
          <a:p>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TotalTime>
  <Words>1985</Words>
  <Application>Microsoft Office PowerPoint</Application>
  <PresentationFormat>全屏显示(4:3)</PresentationFormat>
  <Paragraphs>229</Paragraphs>
  <Slides>27</Slides>
  <Notes>0</Notes>
  <HiddenSlides>0</HiddenSlides>
  <MMClips>0</MMClips>
  <ScaleCrop>false</ScaleCrop>
  <HeadingPairs>
    <vt:vector size="6" baseType="variant">
      <vt:variant>
        <vt:lpstr>已用的字体</vt:lpstr>
      </vt:variant>
      <vt:variant>
        <vt:i4>6</vt:i4>
      </vt:variant>
      <vt:variant>
        <vt:lpstr>演示文稿设计模板</vt:lpstr>
      </vt:variant>
      <vt:variant>
        <vt:i4>1</vt:i4>
      </vt:variant>
      <vt:variant>
        <vt:lpstr>幻灯片标题</vt:lpstr>
      </vt:variant>
      <vt:variant>
        <vt:i4>27</vt:i4>
      </vt:variant>
    </vt:vector>
  </HeadingPairs>
  <TitlesOfParts>
    <vt:vector size="34" baseType="lpstr">
      <vt:lpstr>Calibri</vt:lpstr>
      <vt:lpstr>宋体</vt:lpstr>
      <vt:lpstr>Arial</vt:lpstr>
      <vt:lpstr>华文隶书</vt:lpstr>
      <vt:lpstr>Verdana</vt:lpstr>
      <vt:lpstr>Wingdings</vt:lpstr>
      <vt:lpstr>Office 主题</vt:lpstr>
      <vt:lpstr>贪心递归分治</vt:lpstr>
      <vt:lpstr>贪心</vt:lpstr>
      <vt:lpstr>HDOJ 2037</vt:lpstr>
      <vt:lpstr>HDOJ 1789</vt:lpstr>
      <vt:lpstr>HDOJ 1789</vt:lpstr>
      <vt:lpstr>TOJ 1473</vt:lpstr>
      <vt:lpstr>递归</vt:lpstr>
      <vt:lpstr>直线分割平面</vt:lpstr>
      <vt:lpstr>直线分割平面</vt:lpstr>
      <vt:lpstr>平面分割球</vt:lpstr>
      <vt:lpstr>平面分割球</vt:lpstr>
      <vt:lpstr>平面分割球</vt:lpstr>
      <vt:lpstr>Hanoi Tower</vt:lpstr>
      <vt:lpstr>Hanoi Tower</vt:lpstr>
      <vt:lpstr>Hanoi Tower</vt:lpstr>
      <vt:lpstr>TOJ 1197</vt:lpstr>
      <vt:lpstr>TOJ 1197</vt:lpstr>
      <vt:lpstr>1197</vt:lpstr>
      <vt:lpstr>1197</vt:lpstr>
      <vt:lpstr>1197</vt:lpstr>
      <vt:lpstr>分治</vt:lpstr>
      <vt:lpstr>分治</vt:lpstr>
      <vt:lpstr>快速幂取模</vt:lpstr>
      <vt:lpstr>代码实现</vt:lpstr>
      <vt:lpstr>归并排序</vt:lpstr>
      <vt:lpstr>归并排序过程</vt:lpstr>
      <vt:lpstr>习题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贪心递归分治</dc:title>
  <dc:creator>Zero</dc:creator>
  <cp:lastModifiedBy>YHWY</cp:lastModifiedBy>
  <cp:revision>29</cp:revision>
  <dcterms:created xsi:type="dcterms:W3CDTF">2011-07-15T04:20:22Z</dcterms:created>
  <dcterms:modified xsi:type="dcterms:W3CDTF">2011-08-01T11:13:01Z</dcterms:modified>
</cp:coreProperties>
</file>