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8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175351" cy="1793167"/>
          </a:xfrm>
        </p:spPr>
        <p:txBody>
          <a:bodyPr/>
          <a:lstStyle/>
          <a:p>
            <a:r>
              <a:rPr lang="en-US" altLang="zh-CN" dirty="0" smtClean="0"/>
              <a:t>Divide &amp; Conquer 				Algorithm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41840" y="4941168"/>
            <a:ext cx="44450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ACM Honored Class</a:t>
            </a:r>
          </a:p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Shanghai Jiao Tong University</a:t>
            </a:r>
          </a:p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Taring Lee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294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</a:t>
            </a:r>
            <a:r>
              <a:rPr lang="zh-CN" altLang="en-US" dirty="0" smtClean="0"/>
              <a:t>度分析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28600" lvl="1"/>
                <a:r>
                  <a:rPr lang="zh-CN" altLang="en-US" i="1" dirty="0" smtClean="0">
                    <a:latin typeface="Cambria Math"/>
                  </a:rPr>
                  <a:t>时间复杂度</a:t>
                </a:r>
                <a:endParaRPr lang="en-US" altLang="zh-CN" i="1" dirty="0">
                  <a:latin typeface="Cambria Math"/>
                </a:endParaRPr>
              </a:p>
              <a:p>
                <a:pPr marL="228600"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=2</m:t>
                    </m:r>
                    <m:r>
                      <a:rPr lang="en-US" altLang="zh-CN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228600"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𝑇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  <m:r>
                      <a:rPr lang="en-US" altLang="zh-CN" i="1" dirty="0">
                        <a:latin typeface="Cambria Math"/>
                      </a:rPr>
                      <m:t>)=</m:t>
                    </m:r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log</m:t>
                    </m:r>
                    <m:r>
                      <a:rPr lang="en-US" altLang="zh-CN" i="1" dirty="0">
                        <a:latin typeface="Cambria Math"/>
                      </a:rPr>
                      <m:t>⁡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228600" lvl="1"/>
                <a:endParaRPr lang="en-US" altLang="zh-CN" dirty="0" smtClean="0"/>
              </a:p>
              <a:p>
                <a:pPr marL="228600" lvl="1"/>
                <a:r>
                  <a:rPr lang="zh-CN" altLang="en-US" dirty="0"/>
                  <a:t>空间复杂</a:t>
                </a:r>
                <a:r>
                  <a:rPr lang="zh-CN" altLang="en-US" dirty="0" smtClean="0"/>
                  <a:t>度</a:t>
                </a:r>
                <a:endParaRPr lang="en-US" altLang="zh-CN" dirty="0" smtClean="0"/>
              </a:p>
              <a:p>
                <a:pPr marL="228600" lvl="1"/>
                <a:r>
                  <a:rPr lang="zh-CN" altLang="en-US" dirty="0"/>
                  <a:t>及时</a:t>
                </a:r>
                <a:r>
                  <a:rPr lang="zh-CN" altLang="en-US" dirty="0" smtClean="0"/>
                  <a:t>处理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28600"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857" t="-2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647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树的点</a:t>
            </a:r>
            <a:r>
              <a:rPr lang="zh-CN" altLang="en-US" dirty="0"/>
              <a:t>分治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对于一棵树，将其从无根树转换为有根树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先处理当前这棵树，再递归处理每一颗以根结点的儿子为根的子</a:t>
            </a:r>
            <a:r>
              <a:rPr lang="zh-CN" altLang="en-US" dirty="0" smtClean="0"/>
              <a:t>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无根树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9" y="2708920"/>
            <a:ext cx="4162425" cy="232410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 rot="20915408">
            <a:off x="2392557" y="2967335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云里雾里？！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198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Tour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给定一棵</a:t>
            </a:r>
            <a:r>
              <a:rPr lang="zh-CN" altLang="en-US" dirty="0" smtClean="0"/>
              <a:t>含有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/>
              <a:t>结点的带权树</a:t>
            </a:r>
            <a:r>
              <a:rPr lang="zh-CN" altLang="en-US" dirty="0" smtClean="0"/>
              <a:t>，其中</a:t>
            </a:r>
            <a:r>
              <a:rPr lang="zh-CN" altLang="en-US" dirty="0"/>
              <a:t>结点分为两</a:t>
            </a:r>
            <a:r>
              <a:rPr lang="zh-CN" altLang="en-US" dirty="0" smtClean="0"/>
              <a:t>类：黑点</a:t>
            </a:r>
            <a:r>
              <a:rPr lang="zh-CN" altLang="en-US" dirty="0"/>
              <a:t>和</a:t>
            </a:r>
            <a:r>
              <a:rPr lang="zh-CN" altLang="en-US" dirty="0" smtClean="0"/>
              <a:t>白点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r>
              <a:rPr lang="zh-CN" altLang="en-US" dirty="0"/>
              <a:t>要求找到一条路径</a:t>
            </a:r>
            <a:r>
              <a:rPr lang="zh-CN" altLang="en-US" dirty="0" smtClean="0"/>
              <a:t>，使得</a:t>
            </a:r>
            <a:r>
              <a:rPr lang="zh-CN" altLang="en-US" dirty="0"/>
              <a:t>经过的黑点数不超过</a:t>
            </a:r>
          </a:p>
          <a:p>
            <a:r>
              <a:rPr lang="en-US" altLang="zh-CN" i="1" dirty="0" smtClean="0"/>
              <a:t>K</a:t>
            </a:r>
            <a:r>
              <a:rPr lang="zh-CN" altLang="en-US" dirty="0" smtClean="0"/>
              <a:t>个，且</a:t>
            </a:r>
            <a:r>
              <a:rPr lang="zh-CN" altLang="en-US" dirty="0"/>
              <a:t>路径</a:t>
            </a:r>
            <a:r>
              <a:rPr lang="zh-CN" altLang="en-US" dirty="0" smtClean="0"/>
              <a:t>长度最大。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N&lt;=200000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50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单独考虑这个问题很难。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增加限制：要求找到一条路径，</a:t>
            </a:r>
            <a:r>
              <a:rPr lang="zh-CN" altLang="en-US" dirty="0" smtClean="0">
                <a:solidFill>
                  <a:srgbClr val="FF0000"/>
                </a:solidFill>
              </a:rPr>
              <a:t>这条路径必须经过节点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，且经过</a:t>
            </a:r>
            <a:r>
              <a:rPr lang="zh-CN" altLang="en-US" dirty="0"/>
              <a:t>的黑点数不</a:t>
            </a:r>
            <a:r>
              <a:rPr lang="zh-CN" altLang="en-US" dirty="0" smtClean="0"/>
              <a:t>超过</a:t>
            </a:r>
            <a:r>
              <a:rPr lang="en-US" altLang="zh-CN" i="1" dirty="0" smtClean="0"/>
              <a:t>K</a:t>
            </a:r>
            <a:r>
              <a:rPr lang="zh-CN" altLang="en-US" dirty="0"/>
              <a:t>个，且路径长度最大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22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do it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设节点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为当前这棵树的根</a:t>
            </a:r>
            <a:endParaRPr lang="en-US" altLang="zh-CN" dirty="0"/>
          </a:p>
          <a:p>
            <a:r>
              <a:rPr lang="zh-CN" altLang="en-US" dirty="0" smtClean="0"/>
              <a:t>记</a:t>
            </a:r>
            <a:r>
              <a:rPr lang="en-US" altLang="zh-CN" dirty="0" smtClean="0"/>
              <a:t>G(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表示从根的第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个儿子到其子树中某点的最优路径的长度，其中要求此路径的黑点不超过</a:t>
            </a:r>
            <a:r>
              <a:rPr lang="en-US" altLang="zh-CN" dirty="0"/>
              <a:t>j</a:t>
            </a:r>
            <a:r>
              <a:rPr lang="zh-CN" altLang="en-US" dirty="0" smtClean="0"/>
              <a:t>个。</a:t>
            </a:r>
            <a:endParaRPr lang="en-US" altLang="zh-CN" dirty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 = Max(G(u, L1) + G(v, L2)) (u != v) </a:t>
            </a:r>
          </a:p>
          <a:p>
            <a:r>
              <a:rPr lang="en-US" altLang="zh-CN" dirty="0" smtClean="0"/>
              <a:t>L1+L2 = K – Black(X)</a:t>
            </a:r>
          </a:p>
          <a:p>
            <a:endParaRPr lang="en-US" altLang="zh-CN" dirty="0"/>
          </a:p>
          <a:p>
            <a:r>
              <a:rPr lang="zh-CN" altLang="en-US" dirty="0" smtClean="0"/>
              <a:t>点与点之间的一一对应关系。</a:t>
            </a:r>
            <a:endParaRPr lang="en-US" altLang="zh-CN" dirty="0" smtClean="0"/>
          </a:p>
          <a:p>
            <a:r>
              <a:rPr lang="zh-CN" altLang="en-US" dirty="0" smtClean="0"/>
              <a:t>平衡树维护，时间复杂度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17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将边分为两类，第一类是经过根节点的边，第二类是不经过根节点的边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经过根节点的边在若干个子树里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根节点的选择：重心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删除该节点以后的各子树的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的最大值最小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O(n)</a:t>
            </a:r>
            <a:r>
              <a:rPr lang="zh-CN" altLang="en-US" dirty="0" smtClean="0"/>
              <a:t>可求得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17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</a:t>
            </a:r>
            <a:r>
              <a:rPr lang="zh-CN" altLang="en-US" dirty="0" smtClean="0"/>
              <a:t>度分析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最坏情况：链，每次分裂的子树的</a:t>
                </a:r>
                <a:r>
                  <a:rPr lang="en-US" altLang="zh-CN" dirty="0" smtClean="0"/>
                  <a:t>size</a:t>
                </a:r>
                <a:r>
                  <a:rPr lang="zh-CN" altLang="en-US" dirty="0" smtClean="0"/>
                  <a:t>是原树的</a:t>
                </a:r>
                <a:r>
                  <a:rPr lang="en-US" altLang="zh-CN" dirty="0" smtClean="0"/>
                  <a:t>1/2</a:t>
                </a:r>
              </a:p>
              <a:p>
                <a:endParaRPr lang="en-US" altLang="zh-CN" dirty="0"/>
              </a:p>
              <a:p>
                <a:pPr marL="228600"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=2</m:t>
                    </m:r>
                    <m:r>
                      <a:rPr lang="en-US" altLang="zh-CN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 dirty="0" err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228600"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𝑇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)=</m:t>
                    </m:r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 err="1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log</m:t>
                    </m:r>
                    <m:r>
                      <a:rPr lang="en-US" altLang="zh-CN" i="1" dirty="0">
                        <a:latin typeface="Cambria Math"/>
                      </a:rPr>
                      <m:t>⁡^2 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143" t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4162425" cy="232410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165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一些有启发性的题目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3474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[BZOJ2870]			D&amp;C + </a:t>
            </a:r>
            <a:r>
              <a:rPr lang="zh-CN" altLang="en-US" dirty="0" smtClean="0"/>
              <a:t>启发性单调栈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[NOI2007] Cash		dp + D&amp;C</a:t>
            </a:r>
          </a:p>
          <a:p>
            <a:r>
              <a:rPr lang="en-US" altLang="zh-CN" dirty="0"/>
              <a:t>[BOI2007] </a:t>
            </a:r>
            <a:r>
              <a:rPr lang="en-US" altLang="zh-CN" dirty="0" smtClean="0"/>
              <a:t>Mokia		D&amp;C + Segment_tree</a:t>
            </a:r>
          </a:p>
          <a:p>
            <a:r>
              <a:rPr lang="en-US" altLang="zh-CN" dirty="0"/>
              <a:t>[POI2011] </a:t>
            </a:r>
            <a:r>
              <a:rPr lang="en-US" altLang="zh-CN" dirty="0" smtClean="0"/>
              <a:t>Meteor		D&amp;C + Segment_tree</a:t>
            </a:r>
          </a:p>
          <a:p>
            <a:endParaRPr lang="en-US" altLang="zh-CN" dirty="0" smtClean="0"/>
          </a:p>
          <a:p>
            <a:r>
              <a:rPr lang="en-US" altLang="zh-CN" dirty="0"/>
              <a:t>[HNOI2010] </a:t>
            </a:r>
            <a:r>
              <a:rPr lang="en-US" altLang="zh-CN" dirty="0" smtClean="0"/>
              <a:t>City		D&amp;C + MST</a:t>
            </a:r>
          </a:p>
        </p:txBody>
      </p:sp>
    </p:spTree>
    <p:extLst>
      <p:ext uri="{BB962C8B-B14F-4D97-AF65-F5344CB8AC3E}">
        <p14:creationId xmlns:p14="http://schemas.microsoft.com/office/powerpoint/2010/main" val="376731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2D Partial Order</a:t>
            </a:r>
          </a:p>
          <a:p>
            <a:r>
              <a:rPr lang="en-US" altLang="zh-CN" dirty="0" smtClean="0"/>
              <a:t>3D </a:t>
            </a:r>
            <a:r>
              <a:rPr lang="en-US" altLang="zh-CN" dirty="0"/>
              <a:t>Partial </a:t>
            </a:r>
            <a:r>
              <a:rPr lang="en-US" altLang="zh-CN" dirty="0" smtClean="0"/>
              <a:t>Order</a:t>
            </a:r>
          </a:p>
          <a:p>
            <a:r>
              <a:rPr lang="en-US" altLang="zh-CN" dirty="0" smtClean="0"/>
              <a:t>4D Partial Order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XD Partial 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52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</a:t>
            </a:r>
            <a:r>
              <a:rPr lang="en-US" altLang="zh-CN" dirty="0" smtClean="0"/>
              <a:t>Cash</a:t>
            </a:r>
            <a:br>
              <a:rPr lang="en-US" altLang="zh-CN" dirty="0" smtClean="0"/>
            </a:br>
            <a:r>
              <a:rPr lang="zh-CN" altLang="en-US" dirty="0"/>
              <a:t>题目描述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有两种金券，金券按比例交易：买入时，将投入的资金，购买比例为</a:t>
            </a:r>
            <a:r>
              <a:rPr lang="en-US" altLang="zh-CN" dirty="0"/>
              <a:t>Rate[i]</a:t>
            </a:r>
            <a:r>
              <a:rPr lang="zh-CN" altLang="en-US" dirty="0"/>
              <a:t>的两种金券；卖出时，卖出持有的一定比例的金券。已知未来</a:t>
            </a:r>
            <a:r>
              <a:rPr lang="en-US" altLang="zh-CN" dirty="0"/>
              <a:t>n</a:t>
            </a:r>
            <a:r>
              <a:rPr lang="zh-CN" altLang="en-US" dirty="0"/>
              <a:t>天两种的金券价格</a:t>
            </a:r>
            <a:r>
              <a:rPr lang="en-US" altLang="zh-CN" dirty="0"/>
              <a:t>A[i]</a:t>
            </a:r>
            <a:r>
              <a:rPr lang="zh-CN" altLang="en-US" dirty="0"/>
              <a:t>、</a:t>
            </a:r>
            <a:r>
              <a:rPr lang="en-US" altLang="zh-CN" dirty="0"/>
              <a:t>B[i]</a:t>
            </a:r>
            <a:r>
              <a:rPr lang="zh-CN" altLang="en-US" dirty="0"/>
              <a:t>，初始资金为</a:t>
            </a:r>
            <a:r>
              <a:rPr lang="en-US" altLang="zh-CN" dirty="0"/>
              <a:t>s</a:t>
            </a:r>
            <a:r>
              <a:rPr lang="zh-CN" altLang="en-US" dirty="0"/>
              <a:t>，求最大获利。</a:t>
            </a:r>
          </a:p>
          <a:p>
            <a:r>
              <a:rPr lang="zh-CN" altLang="en-US" dirty="0"/>
              <a:t>为使获利最大，交易时显然应该全部买进或卖出。</a:t>
            </a:r>
          </a:p>
          <a:p>
            <a:r>
              <a:rPr lang="en-US" altLang="zh-CN" dirty="0"/>
              <a:t>1&lt;=n&lt;=100000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34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“分而治之”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基本思想是将一个大问题分成若干个小问题，然后由小问题的解构造出大问题的解。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95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</a:t>
            </a:r>
            <a:r>
              <a:rPr lang="en-US" altLang="zh-CN" dirty="0" smtClean="0"/>
              <a:t>Cash</a:t>
            </a:r>
            <a:br>
              <a:rPr lang="en-US" altLang="zh-CN" dirty="0" smtClean="0"/>
            </a:br>
            <a:r>
              <a:rPr lang="zh-CN" altLang="en-US" dirty="0"/>
              <a:t>简要做法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endParaRPr lang="zh-CN" altLang="en-US" dirty="0"/>
          </a:p>
          <a:p>
            <a:r>
              <a:rPr lang="zh-CN" altLang="en-US" dirty="0"/>
              <a:t>令</a:t>
            </a:r>
            <a:r>
              <a:rPr lang="en-US" altLang="zh-CN" dirty="0"/>
              <a:t>F[i]</a:t>
            </a:r>
            <a:r>
              <a:rPr lang="zh-CN" altLang="en-US" dirty="0"/>
              <a:t>表示第</a:t>
            </a:r>
            <a:r>
              <a:rPr lang="en-US" altLang="zh-CN" dirty="0"/>
              <a:t>i</a:t>
            </a:r>
            <a:r>
              <a:rPr lang="zh-CN" altLang="en-US" dirty="0"/>
              <a:t>天获得的最大</a:t>
            </a:r>
            <a:r>
              <a:rPr lang="en-US" altLang="zh-CN" dirty="0"/>
              <a:t>B</a:t>
            </a:r>
            <a:r>
              <a:rPr lang="zh-CN" altLang="en-US" dirty="0"/>
              <a:t>卷数量。</a:t>
            </a:r>
          </a:p>
          <a:p>
            <a:r>
              <a:rPr lang="zh-CN" altLang="en-US" dirty="0"/>
              <a:t>枚举上一次交易日</a:t>
            </a:r>
            <a:r>
              <a:rPr lang="en-US" altLang="zh-CN" dirty="0"/>
              <a:t>j</a:t>
            </a:r>
          </a:p>
          <a:p>
            <a:r>
              <a:rPr lang="en-US" altLang="zh-CN" dirty="0"/>
              <a:t>F[i]=max{</a:t>
            </a:r>
            <a:r>
              <a:rPr lang="en-US" altLang="zh-CN" dirty="0" err="1"/>
              <a:t>ans,Rate</a:t>
            </a:r>
            <a:r>
              <a:rPr lang="en-US" altLang="zh-CN" dirty="0"/>
              <a:t>[j]*F[j]*A[i]+F[j]*B[i]}/(rate[i]*a[i]+b[i])</a:t>
            </a:r>
          </a:p>
          <a:p>
            <a:r>
              <a:rPr lang="en-US" altLang="zh-CN" dirty="0"/>
              <a:t>O(n^2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/>
              <a:t>观察括号内的表达式，可以发现决策</a:t>
            </a:r>
            <a:r>
              <a:rPr lang="en-US" altLang="zh-CN" dirty="0"/>
              <a:t>J</a:t>
            </a:r>
            <a:r>
              <a:rPr lang="zh-CN" altLang="en-US" dirty="0"/>
              <a:t>优于决策</a:t>
            </a:r>
            <a:r>
              <a:rPr lang="en-US" altLang="zh-CN" dirty="0"/>
              <a:t>K</a:t>
            </a:r>
            <a:r>
              <a:rPr lang="zh-CN" altLang="en-US" dirty="0"/>
              <a:t>的条件：</a:t>
            </a:r>
            <a:r>
              <a:rPr lang="en-US" altLang="zh-CN" dirty="0"/>
              <a:t>(rate[j]*f[j]-rate[k]*f[k])/(f[j]-f[k])&gt;-b[i]/a[i]</a:t>
            </a:r>
          </a:p>
          <a:p>
            <a:r>
              <a:rPr lang="zh-CN" altLang="en-US" dirty="0"/>
              <a:t>上面这个式子的左边，一般记成</a:t>
            </a:r>
            <a:r>
              <a:rPr lang="en-US" altLang="zh-CN" dirty="0"/>
              <a:t>slope(</a:t>
            </a:r>
            <a:r>
              <a:rPr lang="en-US" altLang="zh-CN" dirty="0" err="1"/>
              <a:t>j,k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71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</a:t>
            </a:r>
            <a:r>
              <a:rPr lang="en-US" altLang="zh-CN" dirty="0" smtClean="0"/>
              <a:t>Cash</a:t>
            </a:r>
            <a:br>
              <a:rPr lang="en-US" altLang="zh-CN" dirty="0" smtClean="0"/>
            </a:b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Slope(</a:t>
            </a:r>
            <a:r>
              <a:rPr lang="en-US" altLang="zh-CN" dirty="0" err="1" smtClean="0"/>
              <a:t>j,k</a:t>
            </a:r>
            <a:r>
              <a:rPr lang="en-US" altLang="zh-CN" dirty="0"/>
              <a:t>) &gt; -b[i]/a[i]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G[i] = rate[i]*f[i]</a:t>
            </a:r>
            <a:r>
              <a:rPr lang="zh-CN" altLang="en-US" dirty="0"/>
              <a:t>，在二维平面上定义点</a:t>
            </a:r>
            <a:r>
              <a:rPr lang="en-US" altLang="zh-CN" dirty="0"/>
              <a:t>Xi=(</a:t>
            </a:r>
            <a:r>
              <a:rPr lang="en-US" altLang="zh-CN" dirty="0" err="1"/>
              <a:t>Fi,Gi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Slope(</a:t>
            </a:r>
            <a:r>
              <a:rPr lang="en-US" altLang="zh-CN" dirty="0" err="1"/>
              <a:t>j,k</a:t>
            </a:r>
            <a:r>
              <a:rPr lang="en-US" altLang="zh-CN" dirty="0"/>
              <a:t>)</a:t>
            </a:r>
            <a:r>
              <a:rPr lang="zh-CN" altLang="en-US" dirty="0"/>
              <a:t>就是通过</a:t>
            </a:r>
            <a:r>
              <a:rPr lang="en-US" altLang="zh-CN" dirty="0" err="1"/>
              <a:t>Xj</a:t>
            </a:r>
            <a:r>
              <a:rPr lang="zh-CN" altLang="en-US" dirty="0"/>
              <a:t>和</a:t>
            </a:r>
            <a:r>
              <a:rPr lang="en-US" altLang="zh-CN" dirty="0" err="1"/>
              <a:t>Xk</a:t>
            </a:r>
            <a:r>
              <a:rPr lang="zh-CN" altLang="en-US" dirty="0"/>
              <a:t>的斜率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维护一个点集</a:t>
            </a:r>
            <a:r>
              <a:rPr lang="en-US" altLang="zh-CN" dirty="0"/>
              <a:t>X</a:t>
            </a:r>
            <a:r>
              <a:rPr lang="zh-CN" altLang="en-US" dirty="0"/>
              <a:t>，支持以下两个操作：</a:t>
            </a:r>
            <a:endParaRPr lang="en-US" altLang="zh-CN" dirty="0"/>
          </a:p>
          <a:p>
            <a:pPr lvl="1"/>
            <a:r>
              <a:rPr lang="en-US" altLang="zh-CN" dirty="0"/>
              <a:t>1)</a:t>
            </a:r>
            <a:r>
              <a:rPr lang="zh-CN" altLang="en-US" dirty="0"/>
              <a:t>在第一象限的任意位置插入一个点</a:t>
            </a:r>
            <a:endParaRPr lang="en-US" altLang="zh-CN" dirty="0"/>
          </a:p>
          <a:p>
            <a:pPr lvl="1"/>
            <a:r>
              <a:rPr lang="en-US" altLang="zh-CN" dirty="0"/>
              <a:t>2)</a:t>
            </a:r>
            <a:r>
              <a:rPr lang="zh-CN" altLang="en-US" dirty="0"/>
              <a:t>给定负数斜率</a:t>
            </a:r>
            <a:r>
              <a:rPr lang="en-US" altLang="zh-CN" dirty="0"/>
              <a:t>K</a:t>
            </a:r>
            <a:r>
              <a:rPr lang="zh-CN" altLang="en-US" dirty="0"/>
              <a:t>，求所有斜率为</a:t>
            </a:r>
            <a:r>
              <a:rPr lang="en-US" altLang="zh-CN" dirty="0"/>
              <a:t>K</a:t>
            </a:r>
            <a:r>
              <a:rPr lang="zh-CN" altLang="en-US" dirty="0"/>
              <a:t>且过点集中任意点的直线在</a:t>
            </a:r>
            <a:r>
              <a:rPr lang="en-US" altLang="zh-CN" dirty="0"/>
              <a:t>Y</a:t>
            </a:r>
            <a:r>
              <a:rPr lang="zh-CN" altLang="en-US" dirty="0"/>
              <a:t>轴上的最大</a:t>
            </a:r>
            <a:r>
              <a:rPr lang="zh-CN" altLang="en-US" dirty="0" smtClean="0"/>
              <a:t>截距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2</a:t>
            </a:r>
            <a:r>
              <a:rPr lang="zh-CN" altLang="en-US" dirty="0"/>
              <a:t>最终用到的点都会在点集的上凸壳上</a:t>
            </a:r>
            <a:endParaRPr lang="en-US" altLang="zh-CN" dirty="0"/>
          </a:p>
          <a:p>
            <a:pPr lvl="1"/>
            <a:r>
              <a:rPr lang="zh-CN" altLang="en-US" dirty="0"/>
              <a:t>维护点集</a:t>
            </a:r>
            <a:r>
              <a:rPr lang="en-US" altLang="zh-CN" dirty="0"/>
              <a:t>X</a:t>
            </a:r>
            <a:r>
              <a:rPr lang="zh-CN" altLang="en-US" dirty="0"/>
              <a:t>的凸包，支持动态插入和斜率查询</a:t>
            </a:r>
            <a:endParaRPr lang="en-US" altLang="zh-CN" dirty="0"/>
          </a:p>
          <a:p>
            <a:pPr lvl="1"/>
            <a:r>
              <a:rPr lang="zh-CN" altLang="en-US" dirty="0"/>
              <a:t>平衡树结构 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282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Cash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算法存在的问题</a:t>
            </a:r>
            <a:endParaRPr lang="en-US" altLang="zh-CN" dirty="0"/>
          </a:p>
          <a:p>
            <a:pPr lvl="1"/>
            <a:r>
              <a:rPr lang="zh-CN" altLang="en-US" dirty="0"/>
              <a:t>边界情况众多</a:t>
            </a:r>
            <a:endParaRPr lang="en-US" altLang="zh-CN" dirty="0"/>
          </a:p>
          <a:p>
            <a:pPr lvl="1"/>
            <a:r>
              <a:rPr lang="zh-CN" altLang="en-US" dirty="0"/>
              <a:t>难写难调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观察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r>
              <a:rPr lang="en-US" altLang="zh-CN" dirty="0"/>
              <a:t>2</a:t>
            </a:r>
            <a:r>
              <a:rPr lang="zh-CN" altLang="en-US" dirty="0"/>
              <a:t>中，提供的斜率值是</a:t>
            </a:r>
            <a:r>
              <a:rPr lang="en-US" altLang="zh-CN" dirty="0"/>
              <a:t>-bi/</a:t>
            </a:r>
            <a:r>
              <a:rPr lang="en-US" altLang="zh-CN" dirty="0" err="1"/>
              <a:t>ai</a:t>
            </a:r>
            <a:r>
              <a:rPr lang="zh-CN" altLang="en-US" dirty="0"/>
              <a:t>，可以预处理得到而和</a:t>
            </a:r>
            <a:r>
              <a:rPr lang="en-US" altLang="zh-CN" dirty="0"/>
              <a:t>F</a:t>
            </a:r>
            <a:r>
              <a:rPr lang="zh-CN" altLang="en-US" dirty="0"/>
              <a:t>的取值无关</a:t>
            </a:r>
            <a:endParaRPr lang="en-US" altLang="zh-CN" dirty="0"/>
          </a:p>
          <a:p>
            <a:pPr lvl="1"/>
            <a:r>
              <a:rPr lang="zh-CN" altLang="en-US" dirty="0"/>
              <a:t>这意味着在插入节点</a:t>
            </a:r>
            <a:r>
              <a:rPr lang="en-US" altLang="zh-CN" dirty="0"/>
              <a:t>Xi</a:t>
            </a:r>
            <a:r>
              <a:rPr lang="zh-CN" altLang="en-US" dirty="0"/>
              <a:t>时，已经可以确认它对询问</a:t>
            </a:r>
            <a:r>
              <a:rPr lang="en-US" altLang="zh-CN" dirty="0"/>
              <a:t>j(j&gt;i)</a:t>
            </a:r>
            <a:r>
              <a:rPr lang="zh-CN" altLang="en-US" dirty="0"/>
              <a:t>带来的影响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引入分治思想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7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Cash</a:t>
            </a:r>
            <a:br>
              <a:rPr lang="en-US" altLang="zh-CN" dirty="0"/>
            </a:br>
            <a:r>
              <a:rPr lang="zh-CN" altLang="en-US" dirty="0"/>
              <a:t>分治方法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定义过程</a:t>
            </a:r>
            <a:r>
              <a:rPr lang="en-US" altLang="zh-CN" dirty="0"/>
              <a:t>Solve(L,R)</a:t>
            </a:r>
          </a:p>
          <a:p>
            <a:r>
              <a:rPr lang="zh-CN" altLang="en-US" dirty="0"/>
              <a:t>假设运行</a:t>
            </a:r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可以得到</a:t>
            </a:r>
            <a:r>
              <a:rPr lang="en-US" altLang="zh-CN" dirty="0"/>
              <a:t>F[l]</a:t>
            </a:r>
            <a:r>
              <a:rPr lang="zh-CN" altLang="en-US" dirty="0"/>
              <a:t>到</a:t>
            </a:r>
            <a:r>
              <a:rPr lang="en-US" altLang="zh-CN" dirty="0"/>
              <a:t>F[r]</a:t>
            </a:r>
            <a:r>
              <a:rPr lang="zh-CN" altLang="en-US" dirty="0"/>
              <a:t>的值。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区间里的询问，可以直接递归</a:t>
            </a:r>
            <a:r>
              <a:rPr lang="en-US" altLang="zh-CN" dirty="0"/>
              <a:t>Solve(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  <a:r>
              <a:rPr lang="zh-CN" altLang="en-US" dirty="0"/>
              <a:t>解决。</a:t>
            </a:r>
            <a:endParaRPr lang="en-US" altLang="zh-CN" dirty="0"/>
          </a:p>
          <a:p>
            <a:pPr lvl="1"/>
            <a:r>
              <a:rPr lang="en-US" altLang="zh-CN" dirty="0"/>
              <a:t>[mid+1,r]</a:t>
            </a:r>
            <a:r>
              <a:rPr lang="zh-CN" altLang="en-US" dirty="0"/>
              <a:t>区间里的询问</a:t>
            </a:r>
            <a:r>
              <a:rPr lang="en-US" altLang="zh-CN" dirty="0"/>
              <a:t>K</a:t>
            </a:r>
            <a:r>
              <a:rPr lang="zh-CN" altLang="en-US" dirty="0"/>
              <a:t>，会受到</a:t>
            </a:r>
            <a:r>
              <a:rPr lang="en-US" altLang="zh-CN" dirty="0"/>
              <a:t>[mid+1,k]</a:t>
            </a:r>
            <a:r>
              <a:rPr lang="zh-CN" altLang="en-US" dirty="0"/>
              <a:t>这些点的影响，以及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的影响。前半部分可以递归解决。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递归调用</a:t>
            </a:r>
            <a:r>
              <a:rPr lang="en-US" altLang="zh-CN" dirty="0"/>
              <a:t>Solve(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整体考虑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间的点对</a:t>
            </a:r>
            <a:r>
              <a:rPr lang="en-US" altLang="zh-CN" dirty="0"/>
              <a:t>[mid+1,r]</a:t>
            </a:r>
            <a:r>
              <a:rPr lang="zh-CN" altLang="en-US" dirty="0"/>
              <a:t>间询问的影响。</a:t>
            </a:r>
            <a:endParaRPr lang="en-US" altLang="zh-CN" dirty="0"/>
          </a:p>
          <a:p>
            <a:pPr lvl="1"/>
            <a:r>
              <a:rPr lang="zh-CN" altLang="en-US" dirty="0"/>
              <a:t>递归调用</a:t>
            </a:r>
            <a:r>
              <a:rPr lang="en-US" altLang="zh-CN" dirty="0"/>
              <a:t>Solve(mid+1,r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995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Cash</a:t>
            </a:r>
            <a:br>
              <a:rPr lang="en-US" altLang="zh-CN" dirty="0"/>
            </a:br>
            <a:r>
              <a:rPr lang="zh-CN" altLang="en-US" dirty="0"/>
              <a:t>分治方法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整体考虑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对</a:t>
            </a:r>
            <a:r>
              <a:rPr lang="en-US" altLang="zh-CN" dirty="0"/>
              <a:t>[mid+1,r]</a:t>
            </a:r>
            <a:r>
              <a:rPr lang="zh-CN" altLang="en-US" dirty="0"/>
              <a:t>的影响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给定点集</a:t>
            </a:r>
            <a:r>
              <a:rPr lang="en-US" altLang="zh-CN" dirty="0"/>
              <a:t>X</a:t>
            </a:r>
            <a:r>
              <a:rPr lang="zh-CN" altLang="en-US" dirty="0"/>
              <a:t>和一系列询问</a:t>
            </a:r>
            <a:endParaRPr lang="en-US" altLang="zh-CN" dirty="0"/>
          </a:p>
          <a:p>
            <a:pPr lvl="1"/>
            <a:r>
              <a:rPr lang="zh-CN" altLang="en-US" dirty="0"/>
              <a:t>每个询问是一个负数斜率</a:t>
            </a:r>
            <a:endParaRPr lang="en-US" altLang="zh-CN" dirty="0"/>
          </a:p>
          <a:p>
            <a:pPr lvl="1"/>
            <a:r>
              <a:rPr lang="zh-CN" altLang="en-US" dirty="0"/>
              <a:t>回答所有斜率符合且通过点集</a:t>
            </a:r>
            <a:r>
              <a:rPr lang="en-US" altLang="zh-CN" dirty="0"/>
              <a:t>X</a:t>
            </a:r>
            <a:r>
              <a:rPr lang="zh-CN" altLang="en-US" dirty="0"/>
              <a:t>中任意点的直线中，</a:t>
            </a:r>
            <a:r>
              <a:rPr lang="en-US" altLang="zh-CN" dirty="0"/>
              <a:t>Y</a:t>
            </a:r>
            <a:r>
              <a:rPr lang="zh-CN" altLang="en-US" dirty="0"/>
              <a:t>轴的最大截距是多少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只要考虑点集</a:t>
            </a:r>
            <a:r>
              <a:rPr lang="en-US" altLang="zh-CN" dirty="0"/>
              <a:t>X</a:t>
            </a:r>
            <a:r>
              <a:rPr lang="zh-CN" altLang="en-US" dirty="0"/>
              <a:t>的上凸包。</a:t>
            </a:r>
            <a:endParaRPr lang="en-US" altLang="zh-CN" dirty="0"/>
          </a:p>
          <a:p>
            <a:pPr lvl="1"/>
            <a:r>
              <a:rPr lang="zh-CN" altLang="en-US" dirty="0"/>
              <a:t>对于每个询问，在凸包上二分即可。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这一步的复杂度是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，这里</a:t>
            </a:r>
            <a:r>
              <a:rPr lang="en-US" altLang="zh-CN" dirty="0"/>
              <a:t>n=r-l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252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</a:t>
            </a:r>
            <a:r>
              <a:rPr lang="en-US" altLang="zh-CN" dirty="0" smtClean="0"/>
              <a:t>Cash</a:t>
            </a:r>
            <a:br>
              <a:rPr lang="en-US" altLang="zh-CN" dirty="0" smtClean="0"/>
            </a:br>
            <a:r>
              <a:rPr lang="zh-CN" altLang="en-US" dirty="0" smtClean="0"/>
              <a:t>分</a:t>
            </a:r>
            <a:r>
              <a:rPr lang="zh-CN" altLang="en-US" dirty="0"/>
              <a:t>治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时间复杂度？</a:t>
            </a:r>
            <a:endParaRPr lang="en-US" altLang="zh-CN" dirty="0"/>
          </a:p>
          <a:p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的复杂度是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T(n)=2T(n/2)+O(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T(n)=O(nlog^2n)</a:t>
            </a:r>
          </a:p>
          <a:p>
            <a:endParaRPr lang="en-US" altLang="zh-CN" dirty="0"/>
          </a:p>
          <a:p>
            <a:r>
              <a:rPr lang="zh-CN" altLang="en-US" dirty="0"/>
              <a:t>离最优化还有距离。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log n</a:t>
            </a:r>
            <a:r>
              <a:rPr lang="zh-CN" altLang="en-US" dirty="0"/>
              <a:t>的地方</a:t>
            </a:r>
            <a:endParaRPr lang="en-US" altLang="zh-CN" dirty="0"/>
          </a:p>
          <a:p>
            <a:pPr lvl="1"/>
            <a:r>
              <a:rPr lang="en-US" altLang="zh-CN" dirty="0"/>
              <a:t>1) </a:t>
            </a:r>
            <a:r>
              <a:rPr lang="zh-CN" altLang="en-US" dirty="0"/>
              <a:t>求点集凸包</a:t>
            </a:r>
            <a:endParaRPr lang="en-US" altLang="zh-CN" dirty="0"/>
          </a:p>
          <a:p>
            <a:pPr lvl="1"/>
            <a:r>
              <a:rPr lang="en-US" altLang="zh-CN" dirty="0"/>
              <a:t>2) </a:t>
            </a:r>
            <a:r>
              <a:rPr lang="zh-CN" altLang="en-US" dirty="0"/>
              <a:t>二分答案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03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Cash</a:t>
            </a:r>
            <a:br>
              <a:rPr lang="en-US" altLang="zh-CN" dirty="0"/>
            </a:br>
            <a:r>
              <a:rPr lang="zh-CN" altLang="en-US" dirty="0"/>
              <a:t>分治方法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1) </a:t>
            </a:r>
            <a:r>
              <a:rPr lang="zh-CN" altLang="en-US" dirty="0"/>
              <a:t>点集凸壳</a:t>
            </a:r>
            <a:endParaRPr lang="en-US" altLang="zh-CN" dirty="0"/>
          </a:p>
          <a:p>
            <a:pPr lvl="1"/>
            <a:r>
              <a:rPr lang="zh-CN" altLang="en-US" dirty="0"/>
              <a:t>合并两个凸壳的时间复杂度是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结束后返回</a:t>
            </a:r>
            <a:r>
              <a:rPr lang="en-US" altLang="zh-CN" dirty="0"/>
              <a:t>[Xl..</a:t>
            </a:r>
            <a:r>
              <a:rPr lang="en-US" altLang="zh-CN" dirty="0" err="1"/>
              <a:t>Xr</a:t>
            </a:r>
            <a:r>
              <a:rPr lang="en-US" altLang="zh-CN" dirty="0"/>
              <a:t>]</a:t>
            </a:r>
            <a:r>
              <a:rPr lang="zh-CN" altLang="en-US" dirty="0"/>
              <a:t>的凸壳</a:t>
            </a:r>
            <a:endParaRPr lang="en-US" altLang="zh-CN" dirty="0"/>
          </a:p>
          <a:p>
            <a:pPr lvl="1"/>
            <a:r>
              <a:rPr lang="zh-CN" altLang="en-US" dirty="0"/>
              <a:t>单步</a:t>
            </a:r>
            <a:r>
              <a:rPr lang="en-US" altLang="zh-CN" dirty="0"/>
              <a:t>O(n)</a:t>
            </a:r>
            <a:r>
              <a:rPr lang="zh-CN" altLang="en-US" dirty="0"/>
              <a:t>，总体</a:t>
            </a:r>
            <a:r>
              <a:rPr lang="en-US" altLang="zh-CN" dirty="0"/>
              <a:t>O(n log n)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二分答案</a:t>
            </a:r>
            <a:endParaRPr lang="en-US" altLang="zh-CN" dirty="0"/>
          </a:p>
          <a:p>
            <a:pPr lvl="1"/>
            <a:r>
              <a:rPr lang="zh-CN" altLang="en-US" dirty="0"/>
              <a:t>放弃二分，离线处理</a:t>
            </a:r>
            <a:endParaRPr lang="en-US" altLang="zh-CN" dirty="0"/>
          </a:p>
          <a:p>
            <a:pPr lvl="1"/>
            <a:r>
              <a:rPr lang="zh-CN" altLang="en-US" dirty="0"/>
              <a:t>把点集凸壳和所有询问排序，用两个指针扫描</a:t>
            </a:r>
            <a:endParaRPr lang="en-US" altLang="zh-CN" dirty="0"/>
          </a:p>
          <a:p>
            <a:r>
              <a:rPr lang="en-US" altLang="zh-CN" dirty="0"/>
              <a:t>2’) </a:t>
            </a:r>
            <a:r>
              <a:rPr lang="zh-CN" altLang="en-US" dirty="0"/>
              <a:t>对询问排序</a:t>
            </a:r>
            <a:endParaRPr lang="en-US" altLang="zh-CN" dirty="0"/>
          </a:p>
          <a:p>
            <a:pPr lvl="1"/>
            <a:r>
              <a:rPr lang="zh-CN" altLang="en-US" dirty="0"/>
              <a:t>提前对询问进行一次归并排序，存储所有中间结果</a:t>
            </a:r>
            <a:endParaRPr lang="en-US" altLang="zh-CN" dirty="0"/>
          </a:p>
          <a:p>
            <a:pPr lvl="1"/>
            <a:r>
              <a:rPr lang="zh-CN" altLang="en-US" dirty="0"/>
              <a:t>为什么不能在</a:t>
            </a:r>
            <a:r>
              <a:rPr lang="en-US" altLang="zh-CN" dirty="0"/>
              <a:t>Solve()</a:t>
            </a:r>
            <a:r>
              <a:rPr lang="zh-CN" altLang="en-US" dirty="0"/>
              <a:t>时进行归并？</a:t>
            </a:r>
            <a:endParaRPr lang="en-US" altLang="zh-CN" dirty="0"/>
          </a:p>
          <a:p>
            <a:pPr lvl="1"/>
            <a:r>
              <a:rPr lang="zh-CN" altLang="en-US" dirty="0"/>
              <a:t>预处理复杂度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</a:t>
            </a:r>
            <a:r>
              <a:rPr lang="zh-CN" altLang="en-US" dirty="0"/>
              <a:t>主递归中单步</a:t>
            </a:r>
            <a:r>
              <a:rPr lang="en-US" altLang="zh-CN" dirty="0"/>
              <a:t>O(n)</a:t>
            </a:r>
          </a:p>
          <a:p>
            <a:r>
              <a:rPr lang="en-US" altLang="zh-CN" dirty="0"/>
              <a:t>T(n)=2T(n/2)+O(n),T(n)=O(</a:t>
            </a:r>
            <a:r>
              <a:rPr lang="en-US" altLang="zh-CN" dirty="0" err="1"/>
              <a:t>nlogn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379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[NOI2007] Cash</a:t>
            </a:r>
            <a:br>
              <a:rPr lang="en-US" altLang="zh-CN" dirty="0"/>
            </a:br>
            <a:r>
              <a:rPr lang="zh-CN" altLang="en-US" dirty="0"/>
              <a:t>分治方法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是递归函数</a:t>
            </a:r>
            <a:endParaRPr lang="en-US" altLang="zh-CN" dirty="0"/>
          </a:p>
          <a:p>
            <a:r>
              <a:rPr lang="zh-CN" altLang="en-US" dirty="0"/>
              <a:t>如何消除递归？</a:t>
            </a:r>
            <a:endParaRPr lang="en-US" altLang="zh-CN" dirty="0"/>
          </a:p>
          <a:p>
            <a:pPr lvl="1"/>
            <a:r>
              <a:rPr lang="zh-CN" altLang="en-US" dirty="0"/>
              <a:t>手工栈模拟递归</a:t>
            </a:r>
            <a:endParaRPr lang="en-US" altLang="zh-CN" dirty="0"/>
          </a:p>
          <a:p>
            <a:pPr lvl="1"/>
            <a:r>
              <a:rPr lang="zh-CN" altLang="en-US" dirty="0"/>
              <a:t>存储中间过程？</a:t>
            </a:r>
            <a:endParaRPr lang="en-US" altLang="zh-CN" dirty="0"/>
          </a:p>
          <a:p>
            <a:r>
              <a:rPr lang="en-US" altLang="zh-CN" dirty="0"/>
              <a:t>T(n)</a:t>
            </a:r>
            <a:r>
              <a:rPr lang="zh-CN" altLang="en-US" dirty="0"/>
              <a:t>的解不变，但常数减小。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pPr lvl="1"/>
            <a:r>
              <a:rPr lang="en-US" altLang="zh-CN" dirty="0"/>
              <a:t>1) </a:t>
            </a:r>
            <a:r>
              <a:rPr lang="zh-CN" altLang="en-US" dirty="0"/>
              <a:t>分治思想</a:t>
            </a:r>
            <a:r>
              <a:rPr lang="en-US" altLang="zh-CN" dirty="0"/>
              <a:t>-&gt;</a:t>
            </a:r>
            <a:r>
              <a:rPr lang="zh-CN" altLang="en-US" dirty="0"/>
              <a:t>只考虑跨立作用</a:t>
            </a:r>
            <a:endParaRPr lang="en-US" altLang="zh-CN" dirty="0"/>
          </a:p>
          <a:p>
            <a:pPr lvl="1"/>
            <a:r>
              <a:rPr lang="en-US" altLang="zh-CN" dirty="0"/>
              <a:t>2) </a:t>
            </a:r>
            <a:r>
              <a:rPr lang="zh-CN" altLang="en-US" dirty="0"/>
              <a:t>段内影响忽略不计</a:t>
            </a:r>
            <a:r>
              <a:rPr lang="en-US" altLang="zh-CN" dirty="0"/>
              <a:t>-&gt;</a:t>
            </a:r>
            <a:r>
              <a:rPr lang="zh-CN" altLang="en-US" dirty="0"/>
              <a:t>问题离线</a:t>
            </a:r>
            <a:r>
              <a:rPr lang="zh-CN" altLang="en-US" dirty="0" smtClean="0"/>
              <a:t>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6479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个人，每个人有两种能力值</a:t>
            </a:r>
            <a:r>
              <a:rPr lang="en-US" altLang="zh-CN" dirty="0" err="1"/>
              <a:t>Pi,Qi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Pi&gt;</a:t>
            </a:r>
            <a:r>
              <a:rPr lang="en-US" altLang="zh-CN" dirty="0" err="1"/>
              <a:t>Pj</a:t>
            </a:r>
            <a:r>
              <a:rPr lang="en-US" altLang="zh-CN" dirty="0"/>
              <a:t> &amp;&amp; Qi&gt;</a:t>
            </a:r>
            <a:r>
              <a:rPr lang="en-US" altLang="zh-CN" dirty="0" err="1"/>
              <a:t>Qj</a:t>
            </a:r>
            <a:r>
              <a:rPr lang="zh-CN" altLang="en-US" dirty="0"/>
              <a:t>，称</a:t>
            </a:r>
            <a:r>
              <a:rPr lang="en-US" altLang="zh-CN" dirty="0"/>
              <a:t>I</a:t>
            </a:r>
            <a:r>
              <a:rPr lang="zh-CN" altLang="en-US" dirty="0"/>
              <a:t>比</a:t>
            </a:r>
            <a:r>
              <a:rPr lang="en-US" altLang="zh-CN" dirty="0"/>
              <a:t>J</a:t>
            </a:r>
            <a:r>
              <a:rPr lang="zh-CN" altLang="en-US" dirty="0"/>
              <a:t>有能力</a:t>
            </a:r>
            <a:endParaRPr lang="en-US" altLang="zh-CN" dirty="0"/>
          </a:p>
          <a:p>
            <a:r>
              <a:rPr lang="zh-CN" altLang="en-US" dirty="0"/>
              <a:t>现在要求出最长的一个序列</a:t>
            </a:r>
            <a:r>
              <a:rPr lang="en-US" altLang="zh-CN" dirty="0"/>
              <a:t>A=(A1,A2,…,At)</a:t>
            </a:r>
            <a:r>
              <a:rPr lang="zh-CN" altLang="en-US" dirty="0"/>
              <a:t>，满足</a:t>
            </a:r>
            <a:r>
              <a:rPr lang="en-US" altLang="zh-CN" dirty="0"/>
              <a:t>Ai</a:t>
            </a:r>
            <a:r>
              <a:rPr lang="zh-CN" altLang="en-US" dirty="0"/>
              <a:t>比</a:t>
            </a:r>
            <a:r>
              <a:rPr lang="en-US" altLang="zh-CN" dirty="0"/>
              <a:t>Ai+1</a:t>
            </a:r>
            <a:r>
              <a:rPr lang="zh-CN" altLang="en-US" dirty="0"/>
              <a:t>有能力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为了简单起见，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都是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的排列。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81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13376" cy="34747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把人按照</a:t>
            </a:r>
            <a:r>
              <a:rPr lang="en-US" altLang="zh-CN" dirty="0"/>
              <a:t>Pi</a:t>
            </a:r>
            <a:r>
              <a:rPr lang="zh-CN" altLang="en-US" dirty="0"/>
              <a:t>排序，问题变为求序列</a:t>
            </a:r>
            <a:r>
              <a:rPr lang="en-US" altLang="zh-CN" dirty="0"/>
              <a:t>Qi</a:t>
            </a:r>
            <a:r>
              <a:rPr lang="zh-CN" altLang="en-US" dirty="0"/>
              <a:t>的</a:t>
            </a:r>
            <a:r>
              <a:rPr lang="en-US" altLang="zh-CN" dirty="0" smtClean="0"/>
              <a:t>LIS:</a:t>
            </a:r>
          </a:p>
          <a:p>
            <a:r>
              <a:rPr lang="en-US" altLang="zh-CN" dirty="0" smtClean="0"/>
              <a:t>LIS(longest </a:t>
            </a:r>
            <a:r>
              <a:rPr lang="en-US" altLang="zh-CN" dirty="0"/>
              <a:t>increasing </a:t>
            </a:r>
            <a:r>
              <a:rPr lang="en-US" altLang="zh-CN" dirty="0" smtClean="0"/>
              <a:t>subsequence)</a:t>
            </a:r>
            <a:endParaRPr lang="en-US" altLang="zh-CN" dirty="0"/>
          </a:p>
          <a:p>
            <a:r>
              <a:rPr lang="en-US" altLang="zh-CN" dirty="0"/>
              <a:t>F[i] = Max({F[j] | j&lt;i &amp;&amp; Q[j]&lt;Q[i] )+1 </a:t>
            </a:r>
          </a:p>
          <a:p>
            <a:r>
              <a:rPr lang="zh-CN" altLang="en-US" dirty="0"/>
              <a:t>用</a:t>
            </a:r>
            <a:r>
              <a:rPr lang="zh-CN" altLang="en-US" dirty="0" smtClean="0"/>
              <a:t>数据结构维护</a:t>
            </a:r>
            <a:r>
              <a:rPr lang="zh-CN" altLang="en-US" dirty="0"/>
              <a:t>，做到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平衡树</a:t>
            </a:r>
            <a:endParaRPr lang="en-US" altLang="zh-CN" dirty="0"/>
          </a:p>
          <a:p>
            <a:pPr lvl="1"/>
            <a:r>
              <a:rPr lang="zh-CN" altLang="en-US" dirty="0" smtClean="0"/>
              <a:t>线段树，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顺序储存线性表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981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43000" y="476672"/>
                <a:ext cx="6400800" cy="3729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常见递归的复杂度分析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)=2</m:t>
                    </m:r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/2)+</m:t>
                    </m:r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err="1">
                        <a:latin typeface="Cambria Math"/>
                      </a:rPr>
                      <m:t>𝑘𝑛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的解是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err="1">
                        <a:latin typeface="Cambria Math"/>
                      </a:rPr>
                      <m:t>𝑘𝑛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log</m:t>
                    </m:r>
                    <m:r>
                      <a:rPr lang="en-US" altLang="zh-CN" i="1" dirty="0" smtClean="0">
                        <a:latin typeface="Cambria Math"/>
                      </a:rPr>
                      <m:t>⁡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Master Theorem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)=2</m:t>
                    </m:r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/2)+</m:t>
                    </m:r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err="1">
                        <a:latin typeface="Cambria Math"/>
                      </a:rPr>
                      <m:t>𝑘𝑛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log</m:t>
                    </m:r>
                    <m:r>
                      <a:rPr lang="en-US" altLang="zh-CN" i="1" dirty="0">
                        <a:latin typeface="Cambria Math"/>
                      </a:rPr>
                      <m:t>⁡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的解是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err="1">
                        <a:latin typeface="Cambria Math"/>
                      </a:rPr>
                      <m:t>𝑘𝑛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log</m:t>
                    </m:r>
                    <m:r>
                      <a:rPr lang="en-US" altLang="zh-CN" i="1" dirty="0">
                        <a:latin typeface="Cambria Math"/>
                      </a:rPr>
                      <m:t>⁡^2 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)=2</m:t>
                    </m:r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/2)+</m:t>
                    </m:r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的解是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err="1">
                        <a:latin typeface="Cambria Math"/>
                      </a:rPr>
                      <m:t>𝑘𝑛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一棵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个节点的线段树上有几个节点？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K</a:t>
                </a:r>
                <a:r>
                  <a:rPr lang="zh-CN" altLang="en-US" dirty="0"/>
                  <a:t>是一个和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无关的多项式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43000" y="476672"/>
                <a:ext cx="6400800" cy="3729568"/>
              </a:xfrm>
              <a:blipFill rotWithShape="1">
                <a:blip r:embed="rId2"/>
                <a:stretch>
                  <a:fillRect l="-667" t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个人，每个人有三种能力值</a:t>
            </a:r>
            <a:r>
              <a:rPr lang="en-US" altLang="zh-CN" dirty="0" err="1"/>
              <a:t>Pi,Qi,Ri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Pi&gt;</a:t>
            </a:r>
            <a:r>
              <a:rPr lang="en-US" altLang="zh-CN" dirty="0" err="1"/>
              <a:t>Pj</a:t>
            </a:r>
            <a:r>
              <a:rPr lang="en-US" altLang="zh-CN" dirty="0"/>
              <a:t> &amp;&amp; Qi&gt;</a:t>
            </a:r>
            <a:r>
              <a:rPr lang="en-US" altLang="zh-CN" dirty="0" err="1"/>
              <a:t>Qj</a:t>
            </a:r>
            <a:r>
              <a:rPr lang="en-US" altLang="zh-CN" dirty="0"/>
              <a:t> &amp;&amp; </a:t>
            </a:r>
            <a:r>
              <a:rPr lang="en-US" altLang="zh-CN" dirty="0" err="1"/>
              <a:t>Ri</a:t>
            </a:r>
            <a:r>
              <a:rPr lang="en-US" altLang="zh-CN" dirty="0"/>
              <a:t>&gt;</a:t>
            </a:r>
            <a:r>
              <a:rPr lang="en-US" altLang="zh-CN" dirty="0" err="1"/>
              <a:t>Rj</a:t>
            </a:r>
            <a:r>
              <a:rPr lang="zh-CN" altLang="en-US" dirty="0"/>
              <a:t>，称</a:t>
            </a:r>
            <a:r>
              <a:rPr lang="en-US" altLang="zh-CN" dirty="0"/>
              <a:t>I</a:t>
            </a:r>
            <a:r>
              <a:rPr lang="zh-CN" altLang="en-US" dirty="0"/>
              <a:t>比</a:t>
            </a:r>
            <a:r>
              <a:rPr lang="en-US" altLang="zh-CN" dirty="0"/>
              <a:t>J</a:t>
            </a:r>
            <a:r>
              <a:rPr lang="zh-CN" altLang="en-US" dirty="0"/>
              <a:t>有能力</a:t>
            </a:r>
            <a:endParaRPr lang="en-US" altLang="zh-CN" dirty="0"/>
          </a:p>
          <a:p>
            <a:r>
              <a:rPr lang="zh-CN" altLang="en-US" dirty="0"/>
              <a:t>现在要求出最长的一个序列</a:t>
            </a:r>
            <a:r>
              <a:rPr lang="en-US" altLang="zh-CN" dirty="0"/>
              <a:t>A=(A1,A2,…,At)</a:t>
            </a:r>
            <a:r>
              <a:rPr lang="zh-CN" altLang="en-US" dirty="0"/>
              <a:t>，满足</a:t>
            </a:r>
            <a:r>
              <a:rPr lang="en-US" altLang="zh-CN" dirty="0"/>
              <a:t>Ai</a:t>
            </a:r>
            <a:r>
              <a:rPr lang="zh-CN" altLang="en-US" dirty="0"/>
              <a:t>比</a:t>
            </a:r>
            <a:r>
              <a:rPr lang="en-US" altLang="zh-CN" dirty="0"/>
              <a:t>Ai+1</a:t>
            </a:r>
            <a:r>
              <a:rPr lang="zh-CN" altLang="en-US" dirty="0"/>
              <a:t>有能力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为了简单起见，</a:t>
            </a:r>
            <a:r>
              <a:rPr lang="en-US" altLang="zh-CN" dirty="0"/>
              <a:t>P,Q,R</a:t>
            </a:r>
            <a:r>
              <a:rPr lang="zh-CN" altLang="en-US" dirty="0"/>
              <a:t>都是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zh-CN" altLang="en-US" dirty="0" smtClean="0"/>
              <a:t>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38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首先可以按照</a:t>
            </a:r>
            <a:r>
              <a:rPr lang="en-US" altLang="zh-CN" dirty="0"/>
              <a:t>Pi</a:t>
            </a:r>
            <a:r>
              <a:rPr lang="zh-CN" altLang="en-US" dirty="0"/>
              <a:t>把人排个序。</a:t>
            </a:r>
            <a:endParaRPr lang="en-US" altLang="zh-CN" dirty="0"/>
          </a:p>
          <a:p>
            <a:r>
              <a:rPr lang="zh-CN" altLang="en-US" dirty="0"/>
              <a:t>现在要求的是满足</a:t>
            </a:r>
            <a:r>
              <a:rPr lang="en-US" altLang="zh-CN" dirty="0"/>
              <a:t>i&lt;</a:t>
            </a:r>
            <a:r>
              <a:rPr lang="en-US" altLang="zh-CN" dirty="0" err="1"/>
              <a:t>j,Qi</a:t>
            </a:r>
            <a:r>
              <a:rPr lang="en-US" altLang="zh-CN" dirty="0"/>
              <a:t>&lt;</a:t>
            </a:r>
            <a:r>
              <a:rPr lang="en-US" altLang="zh-CN" dirty="0" err="1"/>
              <a:t>Qj,Ri</a:t>
            </a:r>
            <a:r>
              <a:rPr lang="en-US" altLang="zh-CN" dirty="0"/>
              <a:t>&lt;</a:t>
            </a:r>
            <a:r>
              <a:rPr lang="en-US" altLang="zh-CN" dirty="0" err="1"/>
              <a:t>Rj</a:t>
            </a:r>
            <a:r>
              <a:rPr lang="zh-CN" altLang="en-US" dirty="0"/>
              <a:t>的最长序列。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F[i]</a:t>
            </a:r>
            <a:r>
              <a:rPr lang="zh-CN" altLang="en-US" dirty="0"/>
              <a:t>表示以第</a:t>
            </a:r>
            <a:r>
              <a:rPr lang="en-US" altLang="zh-CN" dirty="0"/>
              <a:t>i</a:t>
            </a:r>
            <a:r>
              <a:rPr lang="zh-CN" altLang="en-US" dirty="0"/>
              <a:t>个人结尾的最长序列</a:t>
            </a:r>
            <a:endParaRPr lang="en-US" altLang="zh-CN" dirty="0"/>
          </a:p>
          <a:p>
            <a:r>
              <a:rPr lang="en-US" altLang="zh-CN" dirty="0"/>
              <a:t>F[i] = Max{F[j] | j&lt;</a:t>
            </a:r>
            <a:r>
              <a:rPr lang="en-US" altLang="zh-CN" dirty="0" err="1"/>
              <a:t>i,Qj</a:t>
            </a:r>
            <a:r>
              <a:rPr lang="en-US" altLang="zh-CN" dirty="0"/>
              <a:t>&lt;</a:t>
            </a:r>
            <a:r>
              <a:rPr lang="en-US" altLang="zh-CN" dirty="0" err="1"/>
              <a:t>Qi,Rj</a:t>
            </a:r>
            <a:r>
              <a:rPr lang="en-US" altLang="zh-CN" dirty="0"/>
              <a:t>&lt;</a:t>
            </a:r>
            <a:r>
              <a:rPr lang="en-US" altLang="zh-CN" dirty="0" err="1"/>
              <a:t>Ri</a:t>
            </a:r>
            <a:r>
              <a:rPr lang="en-US" altLang="zh-CN" dirty="0"/>
              <a:t> } +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17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数据结构大师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309320" cy="347472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数据结构维护，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O(nlog^2n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</a:t>
            </a:r>
            <a:r>
              <a:rPr lang="zh-CN" altLang="en-US" dirty="0"/>
              <a:t>树套</a:t>
            </a:r>
            <a:r>
              <a:rPr lang="zh-CN" altLang="en-US" dirty="0" smtClean="0"/>
              <a:t>平衡树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持久化线段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顺序存储线性表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平衡树</a:t>
            </a:r>
            <a:endParaRPr lang="en-US" altLang="zh-CN" dirty="0" smtClean="0"/>
          </a:p>
          <a:p>
            <a:pPr lvl="6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294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尝试在这个问题上进行分治。</a:t>
            </a:r>
            <a:endParaRPr lang="en-US" altLang="zh-CN" dirty="0"/>
          </a:p>
          <a:p>
            <a:r>
              <a:rPr lang="zh-CN" altLang="en-US" dirty="0"/>
              <a:t>定义过程</a:t>
            </a:r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，能够得到</a:t>
            </a:r>
            <a:r>
              <a:rPr lang="en-US" altLang="zh-CN" dirty="0"/>
              <a:t>F[l]..F[r]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en-US" altLang="zh-CN" dirty="0"/>
              <a:t>Solve(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Solve(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中元素对</a:t>
            </a:r>
            <a:r>
              <a:rPr lang="en-US" altLang="zh-CN" dirty="0"/>
              <a:t>[mid+1,r]</a:t>
            </a:r>
            <a:r>
              <a:rPr lang="zh-CN" altLang="en-US" dirty="0"/>
              <a:t>中</a:t>
            </a:r>
            <a:r>
              <a:rPr lang="en-US" altLang="zh-CN" dirty="0"/>
              <a:t>F[x]</a:t>
            </a:r>
            <a:r>
              <a:rPr lang="zh-CN" altLang="en-US" dirty="0"/>
              <a:t>取值的影响</a:t>
            </a:r>
            <a:endParaRPr lang="en-US" altLang="zh-CN" dirty="0"/>
          </a:p>
          <a:p>
            <a:pPr lvl="1"/>
            <a:r>
              <a:rPr lang="en-US" altLang="zh-CN" dirty="0"/>
              <a:t>Solve(mid+1,r)</a:t>
            </a:r>
          </a:p>
          <a:p>
            <a:endParaRPr lang="en-US" altLang="zh-CN" dirty="0"/>
          </a:p>
          <a:p>
            <a:r>
              <a:rPr lang="en-US" altLang="zh-CN" dirty="0" smtClean="0"/>
              <a:t>F[i] </a:t>
            </a:r>
            <a:r>
              <a:rPr lang="en-US" altLang="zh-CN" dirty="0"/>
              <a:t>= Max{F[j] | </a:t>
            </a:r>
            <a:r>
              <a:rPr lang="en-US" altLang="zh-CN" dirty="0" smtClean="0"/>
              <a:t>j&lt;</a:t>
            </a:r>
            <a:r>
              <a:rPr lang="en-US" altLang="zh-CN" dirty="0" err="1" smtClean="0"/>
              <a:t>i,Qj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Qi,Rj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} </a:t>
            </a:r>
            <a:r>
              <a:rPr lang="en-US" altLang="zh-CN" dirty="0"/>
              <a:t>+1</a:t>
            </a:r>
          </a:p>
          <a:p>
            <a:pPr lvl="1"/>
            <a:r>
              <a:rPr lang="en-US" altLang="zh-CN" dirty="0"/>
              <a:t>1) 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中：集体处理</a:t>
            </a:r>
            <a:endParaRPr lang="en-US" altLang="zh-CN" dirty="0"/>
          </a:p>
          <a:p>
            <a:pPr lvl="1"/>
            <a:r>
              <a:rPr lang="en-US" altLang="zh-CN" dirty="0"/>
              <a:t>2) i</a:t>
            </a:r>
            <a:r>
              <a:rPr lang="zh-CN" altLang="en-US" dirty="0" smtClean="0"/>
              <a:t>在</a:t>
            </a:r>
            <a:r>
              <a:rPr lang="en-US" altLang="zh-CN" dirty="0"/>
              <a:t>[mid+1,r]</a:t>
            </a:r>
            <a:r>
              <a:rPr lang="zh-CN" altLang="en-US" dirty="0"/>
              <a:t>中：由递归解决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49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中元素对</a:t>
            </a:r>
            <a:r>
              <a:rPr lang="en-US" altLang="zh-CN" dirty="0"/>
              <a:t>[mid+1,r]</a:t>
            </a:r>
            <a:r>
              <a:rPr lang="zh-CN" altLang="en-US" dirty="0"/>
              <a:t>中</a:t>
            </a:r>
            <a:r>
              <a:rPr lang="en-US" altLang="zh-CN" dirty="0"/>
              <a:t>F[x]</a:t>
            </a:r>
            <a:r>
              <a:rPr lang="zh-CN" altLang="en-US" dirty="0"/>
              <a:t>取值的影响</a:t>
            </a:r>
          </a:p>
          <a:p>
            <a:endParaRPr lang="zh-CN" altLang="en-US" dirty="0"/>
          </a:p>
          <a:p>
            <a:r>
              <a:rPr lang="zh-CN" altLang="en-US" dirty="0"/>
              <a:t>维护带权点集</a:t>
            </a:r>
            <a:r>
              <a:rPr lang="en-US" altLang="zh-CN" dirty="0"/>
              <a:t>X=(</a:t>
            </a:r>
            <a:r>
              <a:rPr lang="en-US" altLang="zh-CN" dirty="0" err="1"/>
              <a:t>Qi,Ri</a:t>
            </a:r>
            <a:r>
              <a:rPr lang="en-US" altLang="zh-CN" dirty="0"/>
              <a:t>) (l&lt;=i&lt;=mid)</a:t>
            </a:r>
            <a:r>
              <a:rPr lang="zh-CN" altLang="en-US" dirty="0"/>
              <a:t>，权值</a:t>
            </a:r>
            <a:r>
              <a:rPr lang="en-US" altLang="zh-CN" dirty="0"/>
              <a:t>F[i]</a:t>
            </a:r>
          </a:p>
          <a:p>
            <a:r>
              <a:rPr lang="zh-CN" altLang="en-US" dirty="0"/>
              <a:t>支持询问：给定点</a:t>
            </a:r>
            <a:r>
              <a:rPr lang="en-US" altLang="zh-CN" dirty="0"/>
              <a:t>(</a:t>
            </a:r>
            <a:r>
              <a:rPr lang="en-US" altLang="zh-CN" dirty="0" err="1"/>
              <a:t>Qj,Rj</a:t>
            </a:r>
            <a:r>
              <a:rPr lang="en-US" altLang="zh-CN" dirty="0"/>
              <a:t>) (mid+1&lt;=j&lt;=r)</a:t>
            </a:r>
          </a:p>
          <a:p>
            <a:r>
              <a:rPr lang="zh-CN" altLang="en-US" dirty="0"/>
              <a:t>在点集</a:t>
            </a:r>
            <a:r>
              <a:rPr lang="en-US" altLang="zh-CN" dirty="0"/>
              <a:t>X</a:t>
            </a:r>
            <a:r>
              <a:rPr lang="zh-CN" altLang="en-US" dirty="0"/>
              <a:t>中寻找一个点</a:t>
            </a:r>
            <a:r>
              <a:rPr lang="en-US" altLang="zh-CN" dirty="0"/>
              <a:t>(</a:t>
            </a:r>
            <a:r>
              <a:rPr lang="en-US" altLang="zh-CN" dirty="0" err="1"/>
              <a:t>Qi,Ri</a:t>
            </a:r>
            <a:r>
              <a:rPr lang="en-US" altLang="zh-CN" dirty="0"/>
              <a:t>)</a:t>
            </a:r>
            <a:r>
              <a:rPr lang="zh-CN" altLang="en-US" dirty="0"/>
              <a:t>使得</a:t>
            </a:r>
            <a:r>
              <a:rPr lang="en-US" altLang="zh-CN" dirty="0"/>
              <a:t>Qi&lt;</a:t>
            </a:r>
            <a:r>
              <a:rPr lang="en-US" altLang="zh-CN" dirty="0" err="1"/>
              <a:t>Qj</a:t>
            </a:r>
            <a:r>
              <a:rPr lang="zh-CN" altLang="en-US" dirty="0"/>
              <a:t>且</a:t>
            </a:r>
            <a:r>
              <a:rPr lang="en-US" altLang="zh-CN" dirty="0" err="1"/>
              <a:t>Ri</a:t>
            </a:r>
            <a:r>
              <a:rPr lang="en-US" altLang="zh-CN" dirty="0"/>
              <a:t>&lt;</a:t>
            </a:r>
            <a:r>
              <a:rPr lang="en-US" altLang="zh-CN" dirty="0" err="1"/>
              <a:t>Rj</a:t>
            </a:r>
            <a:r>
              <a:rPr lang="zh-CN" altLang="en-US" dirty="0"/>
              <a:t>，满足以上条件的点中取权值最大的。</a:t>
            </a:r>
          </a:p>
          <a:p>
            <a:endParaRPr lang="zh-CN" altLang="en-US" dirty="0"/>
          </a:p>
          <a:p>
            <a:r>
              <a:rPr lang="zh-CN" altLang="en-US" dirty="0"/>
              <a:t>离线处理</a:t>
            </a:r>
          </a:p>
          <a:p>
            <a:r>
              <a:rPr lang="zh-CN" altLang="en-US" dirty="0"/>
              <a:t>将所有点和询问按</a:t>
            </a:r>
            <a:r>
              <a:rPr lang="en-US" altLang="zh-CN" dirty="0"/>
              <a:t>Qi</a:t>
            </a:r>
            <a:r>
              <a:rPr lang="zh-CN" altLang="en-US" dirty="0"/>
              <a:t>排序，按</a:t>
            </a:r>
            <a:r>
              <a:rPr lang="en-US" altLang="zh-CN" dirty="0"/>
              <a:t>Qi</a:t>
            </a:r>
            <a:r>
              <a:rPr lang="zh-CN" altLang="en-US" dirty="0"/>
              <a:t>顺序处理</a:t>
            </a:r>
          </a:p>
          <a:p>
            <a:r>
              <a:rPr lang="zh-CN" altLang="en-US" dirty="0"/>
              <a:t>维护能够在一个位置填入数字和查询区间最大值的数据结构</a:t>
            </a:r>
          </a:p>
          <a:p>
            <a:r>
              <a:rPr lang="zh-CN" altLang="en-US" dirty="0"/>
              <a:t>线段树或者平衡树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21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解法总结</a:t>
            </a:r>
            <a:endParaRPr lang="en-US" altLang="zh-CN" dirty="0"/>
          </a:p>
          <a:p>
            <a:pPr lvl="1"/>
            <a:r>
              <a:rPr lang="zh-CN" altLang="en-US" dirty="0"/>
              <a:t>第一维：排序</a:t>
            </a:r>
            <a:endParaRPr lang="en-US" altLang="zh-CN" dirty="0"/>
          </a:p>
          <a:p>
            <a:pPr lvl="1"/>
            <a:r>
              <a:rPr lang="zh-CN" altLang="en-US" dirty="0"/>
              <a:t>第二维：分治</a:t>
            </a:r>
            <a:endParaRPr lang="en-US" altLang="zh-CN" dirty="0"/>
          </a:p>
          <a:p>
            <a:pPr lvl="1"/>
            <a:r>
              <a:rPr lang="zh-CN" altLang="en-US" dirty="0"/>
              <a:t>第三维：离线，数据结构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时间复杂度分析</a:t>
            </a:r>
            <a:endParaRPr lang="en-US" altLang="zh-CN" dirty="0"/>
          </a:p>
          <a:p>
            <a:pPr lvl="1"/>
            <a:r>
              <a:rPr lang="en-US" altLang="zh-CN" dirty="0"/>
              <a:t>T(n)=2T(n/2)+O(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T(n)=O(nlog^2n)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84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430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r>
              <a:rPr lang="zh-CN" altLang="en-US" dirty="0" smtClean="0"/>
              <a:t>：归并排序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给定排列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，求排列的逆序对数量。</a:t>
                </a:r>
                <a:endParaRPr lang="en-US" altLang="zh-CN" dirty="0"/>
              </a:p>
              <a:p>
                <a:r>
                  <a:rPr lang="en-US" altLang="zh-CN" dirty="0"/>
                  <a:t>P</a:t>
                </a:r>
                <a:r>
                  <a:rPr lang="zh-CN" altLang="en-US" dirty="0"/>
                  <a:t>的长度</a:t>
                </a:r>
                <a:r>
                  <a:rPr lang="en-US" altLang="zh-CN" dirty="0"/>
                  <a:t>&lt;=100000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要求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定义归并排序过程</a:t>
                </a:r>
                <a:r>
                  <a:rPr lang="en-US" altLang="zh-CN" dirty="0"/>
                  <a:t>Merge(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Merge(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Merge(</a:t>
                </a:r>
                <a:r>
                  <a:rPr lang="en-US" altLang="zh-CN" dirty="0" err="1"/>
                  <a:t>l,mid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Merge(mid+1,r)</a:t>
                </a:r>
              </a:p>
              <a:p>
                <a:pPr lvl="1"/>
                <a:r>
                  <a:rPr lang="en-US" altLang="zh-CN" dirty="0"/>
                  <a:t>Count(l,mid,mid+1,r)</a:t>
                </a:r>
              </a:p>
              <a:p>
                <a:r>
                  <a:rPr lang="zh-CN" altLang="en-US" dirty="0"/>
                  <a:t>只需要考虑左右两段之间造成的逆序对，段内的逆序对由递归解决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667" t="-4386" b="-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263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Cdq</a:t>
            </a:r>
            <a:r>
              <a:rPr lang="zh-CN" altLang="en-US" dirty="0" smtClean="0"/>
              <a:t>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抽象出一堆操作</a:t>
            </a:r>
            <a:endParaRPr lang="en-US" altLang="zh-CN" dirty="0" smtClean="0"/>
          </a:p>
          <a:p>
            <a:r>
              <a:rPr lang="en-US" altLang="zh-CN" dirty="0" smtClean="0"/>
              <a:t>Q+P</a:t>
            </a:r>
            <a:r>
              <a:rPr lang="zh-CN" altLang="en-US" dirty="0" smtClean="0"/>
              <a:t>个操作：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个询问操作，</a:t>
            </a:r>
            <a:r>
              <a:rPr lang="en-US" altLang="zh-CN" dirty="0"/>
              <a:t>P</a:t>
            </a:r>
            <a:r>
              <a:rPr lang="zh-CN" altLang="en-US" dirty="0" smtClean="0"/>
              <a:t>个修改操作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考虑每个修改操作对其后的询问操作的影响力</a:t>
            </a:r>
            <a:endParaRPr lang="en-US" altLang="zh-CN" dirty="0" smtClean="0"/>
          </a:p>
          <a:p>
            <a:r>
              <a:rPr lang="zh-CN" altLang="en-US" dirty="0" smtClean="0"/>
              <a:t>考虑离线算法</a:t>
            </a:r>
            <a:r>
              <a:rPr lang="en-US" altLang="zh-CN" dirty="0" smtClean="0"/>
              <a:t>(offline algorithm)</a:t>
            </a:r>
          </a:p>
          <a:p>
            <a:pPr lvl="1"/>
            <a:r>
              <a:rPr lang="zh-CN" altLang="en-US" dirty="0"/>
              <a:t>算法设计策略都是基于在执行算法前输入数据已知的基本</a:t>
            </a:r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所有的询问在解决后依次输出。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看道例题你就会了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7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372168"/>
            <a:ext cx="7190185" cy="1143000"/>
          </a:xfrm>
        </p:spPr>
        <p:txBody>
          <a:bodyPr/>
          <a:lstStyle/>
          <a:p>
            <a:r>
              <a:rPr lang="en-US" altLang="zh-CN" dirty="0" err="1">
                <a:effectLst/>
              </a:rPr>
              <a:t>Codeforces</a:t>
            </a:r>
            <a:r>
              <a:rPr lang="en-US" altLang="zh-CN" dirty="0">
                <a:effectLst/>
              </a:rPr>
              <a:t> #232 </a:t>
            </a:r>
            <a:r>
              <a:rPr lang="en-US" altLang="zh-CN" dirty="0" smtClean="0">
                <a:effectLst/>
              </a:rPr>
              <a:t>div.1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给定一棵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个节点的有根树，每个节点有一个权值</a:t>
            </a:r>
            <a:r>
              <a:rPr lang="en-US" altLang="zh-CN" dirty="0" smtClean="0"/>
              <a:t>a[i]</a:t>
            </a:r>
          </a:p>
          <a:p>
            <a:r>
              <a:rPr lang="en-US" altLang="zh-CN" dirty="0" smtClean="0"/>
              <a:t>M=P+Q</a:t>
            </a:r>
            <a:r>
              <a:rPr lang="zh-CN" altLang="en-US" dirty="0" smtClean="0"/>
              <a:t>个操作：</a:t>
            </a:r>
            <a:endParaRPr lang="en-US" altLang="zh-CN" dirty="0"/>
          </a:p>
          <a:p>
            <a:pPr lvl="1"/>
            <a:r>
              <a:rPr lang="zh-CN" altLang="en-US" dirty="0"/>
              <a:t>询问操作：询问当前树上节点</a:t>
            </a:r>
            <a:r>
              <a:rPr lang="en-US" altLang="zh-CN" dirty="0"/>
              <a:t>x</a:t>
            </a:r>
            <a:r>
              <a:rPr lang="zh-CN" altLang="en-US" dirty="0"/>
              <a:t>的权值</a:t>
            </a:r>
            <a:r>
              <a:rPr lang="en-US" altLang="zh-CN" dirty="0"/>
              <a:t>(Q x)</a:t>
            </a:r>
          </a:p>
          <a:p>
            <a:pPr lvl="1"/>
            <a:r>
              <a:rPr lang="zh-CN" altLang="en-US" dirty="0"/>
              <a:t>修改操作：将以节点</a:t>
            </a:r>
            <a:r>
              <a:rPr lang="en-US" altLang="zh-CN" dirty="0"/>
              <a:t>x</a:t>
            </a:r>
            <a:r>
              <a:rPr lang="zh-CN" altLang="en-US" dirty="0"/>
              <a:t>为根的子树的每个节点的权值进行修改。</a:t>
            </a:r>
            <a:r>
              <a:rPr lang="en-US" altLang="zh-CN" dirty="0"/>
              <a:t>(C x y z)</a:t>
            </a:r>
          </a:p>
          <a:p>
            <a:pPr lvl="2"/>
            <a:r>
              <a:rPr lang="zh-CN" altLang="en-US" dirty="0"/>
              <a:t>对于第</a:t>
            </a:r>
            <a:r>
              <a:rPr lang="en-US" altLang="zh-CN" dirty="0"/>
              <a:t>i</a:t>
            </a:r>
            <a:r>
              <a:rPr lang="zh-CN" altLang="en-US" dirty="0"/>
              <a:t>个节点</a:t>
            </a:r>
            <a:r>
              <a:rPr lang="en-US" altLang="zh-CN" dirty="0"/>
              <a:t>: a[i]+=y +</a:t>
            </a:r>
            <a:r>
              <a:rPr lang="zh-CN" altLang="en-US" dirty="0"/>
              <a:t> </a:t>
            </a:r>
            <a:r>
              <a:rPr lang="en-US" altLang="zh-CN" dirty="0"/>
              <a:t>z * dist(i, 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N,M&lt;=3*10^5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041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957392" cy="34747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定义操作</a:t>
            </a:r>
            <a:r>
              <a:rPr lang="en-US" altLang="zh-CN" dirty="0"/>
              <a:t>Solve(L,R)</a:t>
            </a:r>
          </a:p>
          <a:p>
            <a:r>
              <a:rPr lang="en-US" altLang="zh-CN" dirty="0"/>
              <a:t>Solve(L,R)</a:t>
            </a:r>
            <a:r>
              <a:rPr lang="zh-CN" altLang="en-US" dirty="0"/>
              <a:t>应当能够处理</a:t>
            </a:r>
            <a:r>
              <a:rPr lang="en-US" altLang="zh-CN" dirty="0"/>
              <a:t>[L,R]</a:t>
            </a:r>
            <a:r>
              <a:rPr lang="zh-CN" altLang="en-US" dirty="0"/>
              <a:t>之间的所有操作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Solve(L,R)</a:t>
            </a:r>
          </a:p>
          <a:p>
            <a:pPr lvl="1"/>
            <a:r>
              <a:rPr lang="en-US" altLang="zh-CN" dirty="0"/>
              <a:t>Solve(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 smtClean="0"/>
              <a:t>中的修改操作</a:t>
            </a:r>
            <a:r>
              <a:rPr lang="zh-CN" altLang="en-US" dirty="0"/>
              <a:t>对</a:t>
            </a:r>
            <a:r>
              <a:rPr lang="en-US" altLang="zh-CN" dirty="0"/>
              <a:t>[mid+1,r]</a:t>
            </a:r>
            <a:r>
              <a:rPr lang="zh-CN" altLang="en-US" dirty="0" smtClean="0"/>
              <a:t>中的询问操作</a:t>
            </a:r>
            <a:r>
              <a:rPr lang="zh-CN" altLang="en-US" dirty="0"/>
              <a:t>的影响</a:t>
            </a:r>
            <a:endParaRPr lang="en-US" altLang="zh-CN" dirty="0"/>
          </a:p>
          <a:p>
            <a:pPr lvl="1"/>
            <a:r>
              <a:rPr lang="en-US" altLang="zh-CN" dirty="0"/>
              <a:t>Solve(mid+1,r)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如何“处理”？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060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对于两个修改操作：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y_i + z_i * dist(i, x_i)</a:t>
            </a:r>
          </a:p>
          <a:p>
            <a:pPr lvl="2"/>
            <a:r>
              <a:rPr lang="en-US" altLang="zh-CN" dirty="0" smtClean="0"/>
              <a:t>y_j</a:t>
            </a:r>
            <a:r>
              <a:rPr lang="en-US" altLang="zh-CN" dirty="0"/>
              <a:t> </a:t>
            </a:r>
            <a:r>
              <a:rPr lang="en-US" altLang="zh-CN" dirty="0" smtClean="0"/>
              <a:t>+ z_j * dist(j, x_j)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可标记性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y_i + z_i * dist(i, x_i) =&gt; (y_i + z_i) + z_i *</a:t>
            </a:r>
            <a:r>
              <a:rPr lang="zh-CN" altLang="en-US" dirty="0"/>
              <a:t> </a:t>
            </a:r>
            <a:r>
              <a:rPr lang="en-US" altLang="zh-CN" dirty="0" smtClean="0"/>
              <a:t>dist(</a:t>
            </a:r>
            <a:r>
              <a:rPr lang="en-US" altLang="zh-CN" dirty="0" err="1" smtClean="0"/>
              <a:t>fa</a:t>
            </a:r>
            <a:r>
              <a:rPr lang="en-US" altLang="zh-CN" dirty="0" smtClean="0"/>
              <a:t>[i], x_i)</a:t>
            </a:r>
          </a:p>
          <a:p>
            <a:pPr lvl="3"/>
            <a:r>
              <a:rPr lang="en-US" altLang="zh-CN" dirty="0" smtClean="0"/>
              <a:t>Delta = x_i, Value = “(y_i + z_i)”</a:t>
            </a:r>
          </a:p>
          <a:p>
            <a:pPr lvl="2"/>
            <a:r>
              <a:rPr lang="zh-CN" altLang="en-US" dirty="0" smtClean="0"/>
              <a:t>可合并性（标记满足加法原则）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Delta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均满足可加性</a:t>
            </a:r>
            <a:endParaRPr lang="en-US" altLang="zh-CN" dirty="0" smtClean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71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分治处理方法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确立好</a:t>
            </a:r>
            <a:r>
              <a:rPr lang="en-US" altLang="zh-CN" dirty="0" smtClean="0"/>
              <a:t>[l, mid]</a:t>
            </a:r>
            <a:r>
              <a:rPr lang="zh-CN" altLang="en-US" dirty="0" smtClean="0"/>
              <a:t>里的修改操作在树上的标记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进行有根树的遍历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[mid+1,r]</a:t>
            </a:r>
            <a:r>
              <a:rPr lang="zh-CN" altLang="en-US" dirty="0" smtClean="0"/>
              <a:t>里的询问操作提取“影响”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41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281</TotalTime>
  <Words>2136</Words>
  <Application>Microsoft Office PowerPoint</Application>
  <PresentationFormat>全屏显示(4:3)</PresentationFormat>
  <Paragraphs>288</Paragraphs>
  <Slides>36</Slides>
  <Notes>0</Notes>
  <HiddenSlides>17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气流</vt:lpstr>
      <vt:lpstr>Divide &amp; Conquer     Algorithm</vt:lpstr>
      <vt:lpstr>分治算法</vt:lpstr>
      <vt:lpstr>Preface</vt:lpstr>
      <vt:lpstr>Intro：归并排序</vt:lpstr>
      <vt:lpstr>Cdq分治</vt:lpstr>
      <vt:lpstr>Codeforces #232 div.1 C</vt:lpstr>
      <vt:lpstr>分治算法</vt:lpstr>
      <vt:lpstr>Down</vt:lpstr>
      <vt:lpstr>分治处理方法</vt:lpstr>
      <vt:lpstr>复杂度分析</vt:lpstr>
      <vt:lpstr>树的点分治</vt:lpstr>
      <vt:lpstr>Free Tour 2</vt:lpstr>
      <vt:lpstr>分析</vt:lpstr>
      <vt:lpstr>How to do it？</vt:lpstr>
      <vt:lpstr>点分治</vt:lpstr>
      <vt:lpstr>复杂度分析</vt:lpstr>
      <vt:lpstr>一些有启发性的题目</vt:lpstr>
      <vt:lpstr>Thinking Problem</vt:lpstr>
      <vt:lpstr>[NOI2007] Cash 题目描述</vt:lpstr>
      <vt:lpstr>[NOI2007] Cash 简要做法</vt:lpstr>
      <vt:lpstr>[NOI2007] Cash 优化</vt:lpstr>
      <vt:lpstr>[NOI2007] Cash </vt:lpstr>
      <vt:lpstr>[NOI2007] Cash 分治方法</vt:lpstr>
      <vt:lpstr>[NOI2007] Cash 分治方法</vt:lpstr>
      <vt:lpstr>[NOI2007] Cash 分治方法</vt:lpstr>
      <vt:lpstr>[NOI2007] Cash 分治方法</vt:lpstr>
      <vt:lpstr>[NOI2007] Cash 分治方法</vt:lpstr>
      <vt:lpstr>2D Partial Order</vt:lpstr>
      <vt:lpstr>LIS</vt:lpstr>
      <vt:lpstr>3D Partial Order</vt:lpstr>
      <vt:lpstr>3D Partial Order</vt:lpstr>
      <vt:lpstr>数据结构大师</vt:lpstr>
      <vt:lpstr>分治方法</vt:lpstr>
      <vt:lpstr>分治方法</vt:lpstr>
      <vt:lpstr>总结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     Algorithm</dc:title>
  <dc:creator>ljj</dc:creator>
  <cp:lastModifiedBy>ljj</cp:lastModifiedBy>
  <cp:revision>217</cp:revision>
  <dcterms:created xsi:type="dcterms:W3CDTF">2014-07-08T11:03:02Z</dcterms:created>
  <dcterms:modified xsi:type="dcterms:W3CDTF">2014-07-10T01:44:53Z</dcterms:modified>
</cp:coreProperties>
</file>