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56" r:id="rId2"/>
    <p:sldId id="257" r:id="rId3"/>
    <p:sldId id="258" r:id="rId4"/>
    <p:sldId id="268" r:id="rId5"/>
    <p:sldId id="269" r:id="rId6"/>
    <p:sldId id="270" r:id="rId7"/>
    <p:sldId id="271" r:id="rId8"/>
    <p:sldId id="272" r:id="rId9"/>
    <p:sldId id="273" r:id="rId10"/>
    <p:sldId id="280" r:id="rId11"/>
    <p:sldId id="274" r:id="rId12"/>
    <p:sldId id="275" r:id="rId13"/>
    <p:sldId id="263" r:id="rId14"/>
    <p:sldId id="307" r:id="rId15"/>
    <p:sldId id="300" r:id="rId16"/>
    <p:sldId id="306" r:id="rId17"/>
    <p:sldId id="264" r:id="rId18"/>
    <p:sldId id="265" r:id="rId19"/>
    <p:sldId id="282" r:id="rId20"/>
    <p:sldId id="266" r:id="rId21"/>
    <p:sldId id="267" r:id="rId22"/>
    <p:sldId id="281" r:id="rId23"/>
    <p:sldId id="296" r:id="rId24"/>
    <p:sldId id="310" r:id="rId25"/>
    <p:sldId id="309" r:id="rId26"/>
    <p:sldId id="283" r:id="rId27"/>
    <p:sldId id="284" r:id="rId28"/>
    <p:sldId id="308" r:id="rId29"/>
    <p:sldId id="285" r:id="rId30"/>
    <p:sldId id="286" r:id="rId31"/>
    <p:sldId id="312" r:id="rId32"/>
    <p:sldId id="297" r:id="rId33"/>
    <p:sldId id="298" r:id="rId34"/>
    <p:sldId id="299" r:id="rId35"/>
    <p:sldId id="287" r:id="rId36"/>
    <p:sldId id="311" r:id="rId37"/>
    <p:sldId id="288" r:id="rId38"/>
    <p:sldId id="289" r:id="rId39"/>
    <p:sldId id="290" r:id="rId40"/>
    <p:sldId id="291" r:id="rId41"/>
    <p:sldId id="292" r:id="rId42"/>
    <p:sldId id="293" r:id="rId43"/>
    <p:sldId id="294" r:id="rId44"/>
    <p:sldId id="303" r:id="rId45"/>
    <p:sldId id="304" r:id="rId46"/>
    <p:sldId id="305" r:id="rId47"/>
    <p:sldId id="313"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125C0-E7F5-4BCC-A6EE-96E1ABAD2049}" type="datetimeFigureOut">
              <a:rPr lang="zh-CN" altLang="en-US" smtClean="0"/>
              <a:pPr/>
              <a:t>2010/8/17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E7428-C0D8-4D5B-ABE7-60B11BA07A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043631.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到了十九世纪二十年代，俄国喀山大学教授罗巴切夫斯基在证明第五公设的过程中，他走了另一条路子。他提出了一个和欧式平行公理相矛盾的命题</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用它来代替第五公设，然后与欧式几何的前四个公设结合成一个公理系统，展开一系列的推理。他认为如果这个系统为基础的推理中出现矛盾，就等于证明了第五公设。我们知道，这其实就是数学中的反证法。</a:t>
            </a:r>
          </a:p>
          <a:p>
            <a:r>
              <a:rPr lang="zh-CN" altLang="en-US" sz="1200" b="0" i="0" kern="1200" dirty="0" smtClean="0">
                <a:solidFill>
                  <a:schemeClr val="tx1"/>
                </a:solidFill>
                <a:latin typeface="+mn-lt"/>
                <a:ea typeface="+mn-ea"/>
                <a:cs typeface="+mn-cs"/>
              </a:rPr>
              <a:t>　　但是，在他极为细致深入的推理过程中，得出了一个又一个在直觉上匪夷所思，但在逻辑上毫无矛盾的命题。最后，罗巴切夫斯基得出两个重要的结论：</a:t>
            </a:r>
          </a:p>
          <a:p>
            <a:r>
              <a:rPr lang="zh-CN" altLang="en-US" sz="1200" b="0" i="0" kern="1200" dirty="0" smtClean="0">
                <a:solidFill>
                  <a:schemeClr val="tx1"/>
                </a:solidFill>
                <a:latin typeface="+mn-lt"/>
                <a:ea typeface="+mn-ea"/>
                <a:cs typeface="+mn-cs"/>
              </a:rPr>
              <a:t>　　第一，第五公设不能被证明。</a:t>
            </a:r>
          </a:p>
          <a:p>
            <a:r>
              <a:rPr lang="zh-CN" altLang="en-US" sz="1200" b="0" i="0" kern="1200" dirty="0" smtClean="0">
                <a:solidFill>
                  <a:schemeClr val="tx1"/>
                </a:solidFill>
                <a:latin typeface="+mn-lt"/>
                <a:ea typeface="+mn-ea"/>
                <a:cs typeface="+mn-cs"/>
              </a:rPr>
              <a:t>　　第二，在新的公理体系中展开的一连串推理，得到了一系列在逻辑上无矛盾的新的定理，并形成了新的理论。这个理论像欧式几何一样是完善的、严密的几何学。</a:t>
            </a:r>
          </a:p>
          <a:p>
            <a:r>
              <a:rPr lang="zh-CN" altLang="en-US" sz="1200" b="0" i="0" kern="1200" dirty="0" smtClean="0">
                <a:solidFill>
                  <a:schemeClr val="tx1"/>
                </a:solidFill>
                <a:latin typeface="+mn-lt"/>
                <a:ea typeface="+mn-ea"/>
                <a:cs typeface="+mn-cs"/>
              </a:rPr>
              <a:t>　　这种几何学被称为</a:t>
            </a:r>
            <a:r>
              <a:rPr lang="zh-CN" altLang="en-US" sz="1200" b="0" i="0" kern="1200" dirty="0" smtClean="0">
                <a:solidFill>
                  <a:schemeClr val="tx1"/>
                </a:solidFill>
                <a:latin typeface="+mn-lt"/>
                <a:ea typeface="+mn-ea"/>
                <a:cs typeface="+mn-cs"/>
                <a:hlinkClick r:id="rId3" action="ppaction://hlinkfile"/>
              </a:rPr>
              <a:t>罗巴切夫斯基几何</a:t>
            </a:r>
            <a:r>
              <a:rPr lang="zh-CN" altLang="en-US" sz="1200" b="0" i="0" kern="1200" dirty="0" smtClean="0">
                <a:solidFill>
                  <a:schemeClr val="tx1"/>
                </a:solidFill>
                <a:latin typeface="+mn-lt"/>
                <a:ea typeface="+mn-ea"/>
                <a:cs typeface="+mn-cs"/>
              </a:rPr>
              <a:t>，简称罗氏几何。这是第一个被提出的非欧几何学。</a:t>
            </a:r>
            <a:endParaRPr lang="zh-CN" altLang="en-US" dirty="0"/>
          </a:p>
        </p:txBody>
      </p:sp>
      <p:sp>
        <p:nvSpPr>
          <p:cNvPr id="4" name="灯片编号占位符 3"/>
          <p:cNvSpPr>
            <a:spLocks noGrp="1"/>
          </p:cNvSpPr>
          <p:nvPr>
            <p:ph type="sldNum" sz="quarter" idx="10"/>
          </p:nvPr>
        </p:nvSpPr>
        <p:spPr/>
        <p:txBody>
          <a:bodyPr/>
          <a:lstStyle/>
          <a:p>
            <a:fld id="{B51E7428-C0D8-4D5B-ABE7-60B11BA07A64}"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8" name="灯片编号占位符 7"/>
          <p:cNvSpPr>
            <a:spLocks noGrp="1"/>
          </p:cNvSpPr>
          <p:nvPr>
            <p:ph type="sldNum" sz="quarter" idx="11"/>
          </p:nvPr>
        </p:nvSpPr>
        <p:spPr/>
        <p:txBody>
          <a:bodyPr/>
          <a:lstStyle/>
          <a:p>
            <a:fld id="{9D76E6F9-C50F-4CEB-9263-35412F45B9A8}" type="slidenum">
              <a:rPr lang="zh-CN" altLang="en-US" smtClean="0"/>
              <a:pPr/>
              <a:t>‹#›</a:t>
            </a:fld>
            <a:endParaRPr lang="zh-CN" altLang="en-US"/>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FE3CEE8-724E-47EB-8AE3-615B7EBF1FA2}" type="datetimeFigureOut">
              <a:rPr lang="zh-CN" altLang="en-US" smtClean="0"/>
              <a:pPr/>
              <a:t>2010/8/17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156448" y="6422064"/>
            <a:ext cx="762000" cy="365125"/>
          </a:xfrm>
        </p:spPr>
        <p:txBody>
          <a:bodyPr/>
          <a:lstStyle/>
          <a:p>
            <a:fld id="{9D76E6F9-C50F-4CEB-9263-35412F45B9A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fld id="{DFE3CEE8-724E-47EB-8AE3-615B7EBF1FA2}" type="datetimeFigureOut">
              <a:rPr lang="zh-CN" altLang="en-US" smtClean="0"/>
              <a:pPr/>
              <a:t>2010/8/17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76E6F9-C50F-4CEB-9263-35412F45B9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FE3CEE8-724E-47EB-8AE3-615B7EBF1FA2}" type="datetimeFigureOut">
              <a:rPr lang="zh-CN" altLang="en-US" smtClean="0"/>
              <a:pPr/>
              <a:t>2010/8/17</a:t>
            </a:fld>
            <a:endParaRPr lang="zh-CN" altLang="en-US"/>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zh-CN" altLang="en-US"/>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D76E6F9-C50F-4CEB-9263-35412F45B9A8}"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package" Target="../embeddings/Microsoft_Office_Excel____1.xlsx"/></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t>初等数论</a:t>
            </a:r>
            <a:endParaRPr lang="zh-CN" altLang="en-US" sz="5400" dirty="0"/>
          </a:p>
        </p:txBody>
      </p:sp>
      <p:sp>
        <p:nvSpPr>
          <p:cNvPr id="3" name="副标题 2"/>
          <p:cNvSpPr>
            <a:spLocks noGrp="1"/>
          </p:cNvSpPr>
          <p:nvPr>
            <p:ph type="subTitle" idx="1"/>
          </p:nvPr>
        </p:nvSpPr>
        <p:spPr>
          <a:xfrm>
            <a:off x="1071538" y="4071942"/>
            <a:ext cx="6400800" cy="1752600"/>
          </a:xfrm>
        </p:spPr>
        <p:txBody>
          <a:bodyPr>
            <a:normAutofit/>
          </a:bodyPr>
          <a:lstStyle/>
          <a:p>
            <a:pPr algn="r"/>
            <a:r>
              <a:rPr lang="en-US" altLang="zh-CN" sz="2000" dirty="0" smtClean="0">
                <a:solidFill>
                  <a:schemeClr val="bg2">
                    <a:lumMod val="40000"/>
                    <a:lumOff val="60000"/>
                  </a:schemeClr>
                </a:solidFill>
                <a:latin typeface="华文新魏" pitchFamily="2" charset="-122"/>
                <a:ea typeface="华文新魏" pitchFamily="2" charset="-122"/>
              </a:rPr>
              <a:t>XDU-ACM</a:t>
            </a:r>
            <a:r>
              <a:rPr lang="zh-CN" altLang="en-US" sz="2000" dirty="0" smtClean="0">
                <a:solidFill>
                  <a:schemeClr val="bg2">
                    <a:lumMod val="40000"/>
                    <a:lumOff val="60000"/>
                  </a:schemeClr>
                </a:solidFill>
                <a:latin typeface="华文新魏" pitchFamily="2" charset="-122"/>
                <a:ea typeface="华文新魏" pitchFamily="2" charset="-122"/>
              </a:rPr>
              <a:t>基地 李浩</a:t>
            </a:r>
            <a:endParaRPr lang="en-US" altLang="zh-CN" sz="2000" dirty="0" smtClean="0">
              <a:solidFill>
                <a:schemeClr val="bg2">
                  <a:lumMod val="40000"/>
                  <a:lumOff val="60000"/>
                </a:schemeClr>
              </a:solidFill>
              <a:latin typeface="华文新魏" pitchFamily="2" charset="-122"/>
              <a:ea typeface="华文新魏" pitchFamily="2" charset="-122"/>
            </a:endParaRPr>
          </a:p>
          <a:p>
            <a:pPr algn="r"/>
            <a:r>
              <a:rPr lang="en-US" altLang="zh-CN" sz="2000" dirty="0" smtClean="0">
                <a:solidFill>
                  <a:schemeClr val="bg2">
                    <a:lumMod val="40000"/>
                    <a:lumOff val="60000"/>
                  </a:schemeClr>
                </a:solidFill>
                <a:latin typeface="华文新魏" pitchFamily="2" charset="-122"/>
                <a:ea typeface="华文新魏" pitchFamily="2" charset="-122"/>
              </a:rPr>
              <a:t>2010.8</a:t>
            </a:r>
            <a:endParaRPr lang="zh-CN" altLang="en-US" sz="2000" dirty="0">
              <a:solidFill>
                <a:schemeClr val="bg2">
                  <a:lumMod val="40000"/>
                  <a:lumOff val="60000"/>
                </a:schemeClr>
              </a:solidFill>
              <a:latin typeface="华文新魏" pitchFamily="2" charset="-122"/>
              <a:ea typeface="华文新魏"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zh-CN" altLang="en-US" dirty="0" smtClean="0"/>
              <a:t>最大公约数</a:t>
            </a:r>
          </a:p>
        </p:txBody>
      </p:sp>
      <p:sp>
        <p:nvSpPr>
          <p:cNvPr id="18435" name="Rectangle 3"/>
          <p:cNvSpPr>
            <a:spLocks noGrp="1" noChangeArrowheads="1"/>
          </p:cNvSpPr>
          <p:nvPr>
            <p:ph idx="1"/>
          </p:nvPr>
        </p:nvSpPr>
        <p:spPr>
          <a:xfrm>
            <a:off x="357158" y="1428737"/>
            <a:ext cx="8559800" cy="4357717"/>
          </a:xfrm>
        </p:spPr>
        <p:txBody>
          <a:bodyPr>
            <a:normAutofit fontScale="92500" lnSpcReduction="20000"/>
          </a:bodyPr>
          <a:lstStyle/>
          <a:p>
            <a:pPr algn="just"/>
            <a:r>
              <a:rPr lang="zh-CN" altLang="en-US" sz="2800" dirty="0" smtClean="0"/>
              <a:t>设</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a:t>
            </a:r>
            <a:r>
              <a:rPr lang="zh-CN" altLang="en-US" sz="2800" dirty="0" smtClean="0"/>
              <a:t>是</a:t>
            </a:r>
            <a:r>
              <a:rPr lang="en-US" altLang="zh-CN" sz="2800" dirty="0" smtClean="0"/>
              <a:t>n(n </a:t>
            </a:r>
            <a:r>
              <a:rPr lang="en-US" altLang="en-US" sz="2800" dirty="0" smtClean="0"/>
              <a:t>≥</a:t>
            </a:r>
            <a:r>
              <a:rPr lang="en-US" altLang="zh-CN" sz="2800" dirty="0" smtClean="0"/>
              <a:t>2)</a:t>
            </a:r>
            <a:r>
              <a:rPr lang="zh-CN" altLang="en-US" sz="2800" dirty="0" smtClean="0"/>
              <a:t>个整数</a:t>
            </a:r>
            <a:r>
              <a:rPr lang="en-US" altLang="zh-CN" sz="2800" dirty="0" smtClean="0"/>
              <a:t>.</a:t>
            </a:r>
            <a:r>
              <a:rPr lang="zh-CN" altLang="en-US" sz="2800" dirty="0" smtClean="0"/>
              <a:t>若整数</a:t>
            </a:r>
            <a:r>
              <a:rPr lang="en-US" altLang="zh-CN" sz="2800" dirty="0" smtClean="0"/>
              <a:t>d</a:t>
            </a:r>
            <a:r>
              <a:rPr lang="zh-CN" altLang="en-US" sz="2800" dirty="0" smtClean="0"/>
              <a:t>是它们中每一个数的因数，那么</a:t>
            </a:r>
            <a:r>
              <a:rPr lang="en-US" altLang="zh-CN" sz="2800" dirty="0" smtClean="0"/>
              <a:t>d</a:t>
            </a:r>
            <a:r>
              <a:rPr lang="zh-CN" altLang="en-US" sz="2800" dirty="0" smtClean="0"/>
              <a:t>就叫做</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a:t>
            </a:r>
            <a:r>
              <a:rPr lang="zh-CN" altLang="en-US" sz="2800" dirty="0" smtClean="0"/>
              <a:t>的一个公因数，数学表达式为：</a:t>
            </a:r>
            <a:r>
              <a:rPr lang="en-US" altLang="zh-CN" sz="2800" dirty="0" smtClean="0"/>
              <a:t>d|a1</a:t>
            </a:r>
            <a:r>
              <a:rPr lang="zh-CN" altLang="en-US" sz="2800" dirty="0" smtClean="0"/>
              <a:t>，</a:t>
            </a:r>
            <a:r>
              <a:rPr lang="zh-CN" altLang="zh-CN" sz="2800" dirty="0" smtClean="0"/>
              <a:t>…</a:t>
            </a:r>
            <a:r>
              <a:rPr lang="zh-CN" altLang="en-US" sz="2800" dirty="0" smtClean="0"/>
              <a:t>，</a:t>
            </a:r>
            <a:r>
              <a:rPr lang="en-US" altLang="zh-CN" sz="2800" dirty="0" err="1" smtClean="0"/>
              <a:t>d|an</a:t>
            </a:r>
            <a:endParaRPr lang="en-US" altLang="zh-CN" sz="2800" dirty="0" smtClean="0"/>
          </a:p>
          <a:p>
            <a:pPr algn="just"/>
            <a:r>
              <a:rPr lang="zh-CN" altLang="en-US" sz="2800" dirty="0" smtClean="0"/>
              <a:t>如果整数</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a:t>
            </a:r>
            <a:r>
              <a:rPr lang="zh-CN" altLang="en-US" sz="2800" dirty="0" smtClean="0"/>
              <a:t>不全为零，那么</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 </a:t>
            </a:r>
            <a:r>
              <a:rPr lang="zh-CN" altLang="en-US" sz="2800" dirty="0" smtClean="0"/>
              <a:t>的所有公因数中最大的一个公因数就叫做最大公因数，记作（ </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 </a:t>
            </a:r>
            <a:r>
              <a:rPr lang="zh-CN" altLang="en-US" sz="2800" dirty="0" smtClean="0"/>
              <a:t>）</a:t>
            </a:r>
            <a:r>
              <a:rPr lang="en-US" altLang="zh-CN" sz="2800" dirty="0" smtClean="0"/>
              <a:t>.</a:t>
            </a:r>
          </a:p>
          <a:p>
            <a:pPr algn="just"/>
            <a:r>
              <a:rPr lang="zh-CN" altLang="en-US" sz="2800" dirty="0" smtClean="0"/>
              <a:t>特别地，当（ </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 </a:t>
            </a:r>
            <a:r>
              <a:rPr lang="zh-CN" altLang="en-US" sz="2800" dirty="0" smtClean="0"/>
              <a:t>）＝</a:t>
            </a:r>
            <a:r>
              <a:rPr lang="en-US" altLang="zh-CN" sz="2800" dirty="0" smtClean="0"/>
              <a:t>1</a:t>
            </a:r>
            <a:r>
              <a:rPr lang="zh-CN" altLang="en-US" sz="2800" dirty="0" smtClean="0"/>
              <a:t>时，我们称</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a:t>
            </a:r>
            <a:r>
              <a:rPr lang="zh-CN" altLang="en-US" sz="2800" dirty="0" smtClean="0"/>
              <a:t>互素或互质</a:t>
            </a:r>
            <a:r>
              <a:rPr lang="en-US" altLang="zh-CN" sz="2800" dirty="0" smtClean="0"/>
              <a:t>.</a:t>
            </a:r>
          </a:p>
          <a:p>
            <a:pPr algn="just"/>
            <a:r>
              <a:rPr lang="zh-CN" altLang="en-US" sz="2800" dirty="0" smtClean="0"/>
              <a:t>当</a:t>
            </a:r>
            <a:r>
              <a:rPr lang="en-US" altLang="zh-CN" sz="2800" dirty="0" smtClean="0"/>
              <a:t>d&gt;0</a:t>
            </a:r>
            <a:r>
              <a:rPr lang="zh-CN" altLang="en-US" sz="2800" dirty="0" smtClean="0"/>
              <a:t>是</a:t>
            </a:r>
            <a:r>
              <a:rPr lang="en-US" altLang="zh-CN" sz="2800" dirty="0" smtClean="0"/>
              <a:t>a1</a:t>
            </a:r>
            <a:r>
              <a:rPr lang="zh-CN" altLang="en-US" sz="2800" dirty="0" smtClean="0"/>
              <a:t>，</a:t>
            </a:r>
            <a:r>
              <a:rPr lang="en-US" altLang="zh-CN" sz="2800" dirty="0" smtClean="0"/>
              <a:t>a2</a:t>
            </a:r>
            <a:r>
              <a:rPr lang="zh-CN" altLang="en-US" sz="2800" dirty="0" smtClean="0"/>
              <a:t>，</a:t>
            </a:r>
            <a:r>
              <a:rPr lang="en-US" altLang="zh-CN" sz="2800" dirty="0" smtClean="0"/>
              <a:t>…</a:t>
            </a:r>
            <a:r>
              <a:rPr lang="zh-CN" altLang="en-US" sz="2800" dirty="0" smtClean="0"/>
              <a:t>，</a:t>
            </a:r>
            <a:r>
              <a:rPr lang="en-US" altLang="zh-CN" sz="2800" dirty="0" smtClean="0"/>
              <a:t>an </a:t>
            </a:r>
            <a:r>
              <a:rPr lang="zh-CN" altLang="en-US" sz="2800" dirty="0" smtClean="0"/>
              <a:t>的最大公因数的数学表达式可叙述为：</a:t>
            </a:r>
          </a:p>
          <a:p>
            <a:pPr lvl="1" algn="just"/>
            <a:r>
              <a:rPr lang="en-US" altLang="zh-CN" sz="2800" dirty="0" smtClean="0"/>
              <a:t>d|a1</a:t>
            </a:r>
            <a:r>
              <a:rPr lang="zh-CN" altLang="en-US" sz="2800" dirty="0" smtClean="0"/>
              <a:t>，</a:t>
            </a:r>
            <a:r>
              <a:rPr lang="zh-CN" altLang="zh-CN" sz="2800" dirty="0" smtClean="0"/>
              <a:t>…</a:t>
            </a:r>
            <a:r>
              <a:rPr lang="zh-CN" altLang="en-US" sz="2800" dirty="0" smtClean="0"/>
              <a:t>，</a:t>
            </a:r>
            <a:r>
              <a:rPr lang="en-US" altLang="zh-CN" sz="2800" dirty="0" err="1" smtClean="0"/>
              <a:t>d|an</a:t>
            </a:r>
            <a:r>
              <a:rPr lang="en-US" altLang="zh-CN" sz="2800" dirty="0" smtClean="0"/>
              <a:t>.</a:t>
            </a:r>
          </a:p>
          <a:p>
            <a:pPr lvl="1" algn="just"/>
            <a:r>
              <a:rPr lang="zh-CN" altLang="en-US" sz="2800" dirty="0" smtClean="0"/>
              <a:t>若</a:t>
            </a:r>
            <a:r>
              <a:rPr lang="en-US" altLang="zh-CN" sz="2800" dirty="0" smtClean="0"/>
              <a:t>e|a1</a:t>
            </a:r>
            <a:r>
              <a:rPr lang="zh-CN" altLang="en-US" sz="2800" dirty="0" smtClean="0"/>
              <a:t>，</a:t>
            </a:r>
            <a:r>
              <a:rPr lang="zh-CN" altLang="zh-CN" sz="2800" dirty="0" smtClean="0"/>
              <a:t>…</a:t>
            </a:r>
            <a:r>
              <a:rPr lang="zh-CN" altLang="en-US" sz="2800" dirty="0" smtClean="0"/>
              <a:t>，</a:t>
            </a:r>
            <a:r>
              <a:rPr lang="en-US" altLang="zh-CN" sz="2800" dirty="0" err="1" smtClean="0"/>
              <a:t>e|an</a:t>
            </a:r>
            <a:r>
              <a:rPr lang="zh-CN" altLang="en-US" sz="2800" dirty="0" smtClean="0"/>
              <a:t>，则</a:t>
            </a:r>
            <a:r>
              <a:rPr lang="en-US" altLang="zh-CN" sz="2800" dirty="0" err="1" smtClean="0"/>
              <a:t>e|d</a:t>
            </a:r>
            <a:r>
              <a:rPr lang="en-US" altLang="zh-CN" sz="2800" dirty="0" smtClean="0"/>
              <a:t>.</a:t>
            </a:r>
            <a:endParaRPr lang="zh-CN" altLang="en-US" sz="2800" dirty="0" smtClean="0"/>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435">
                                            <p:txEl>
                                              <p:pRg st="4" end="4"/>
                                            </p:txEl>
                                          </p:spTgt>
                                        </p:tgtEl>
                                        <p:attrNameLst>
                                          <p:attrName>style.visibility</p:attrName>
                                        </p:attrNameLst>
                                      </p:cBhvr>
                                      <p:to>
                                        <p:strVal val="visible"/>
                                      </p:to>
                                    </p:set>
                                    <p:anim calcmode="lin" valueType="num">
                                      <p:cBhvr additive="base">
                                        <p:cTn id="2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435">
                                            <p:txEl>
                                              <p:pRg st="5" end="5"/>
                                            </p:txEl>
                                          </p:spTgt>
                                        </p:tgtEl>
                                        <p:attrNameLst>
                                          <p:attrName>style.visibility</p:attrName>
                                        </p:attrNameLst>
                                      </p:cBhvr>
                                      <p:to>
                                        <p:strVal val="visible"/>
                                      </p:to>
                                    </p:set>
                                    <p:anim calcmode="lin" valueType="num">
                                      <p:cBhvr additive="base">
                                        <p:cTn id="33"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fontAlgn="auto">
              <a:spcAft>
                <a:spcPts val="0"/>
              </a:spcAft>
              <a:defRPr/>
            </a:pPr>
            <a:r>
              <a:rPr lang="zh-CN" altLang="en-US"/>
              <a:t>关于最大公约数的定理及推论</a:t>
            </a:r>
          </a:p>
        </p:txBody>
      </p:sp>
      <p:sp>
        <p:nvSpPr>
          <p:cNvPr id="11267" name="Rectangle 3"/>
          <p:cNvSpPr>
            <a:spLocks noGrp="1" noChangeArrowheads="1"/>
          </p:cNvSpPr>
          <p:nvPr>
            <p:ph idx="1"/>
          </p:nvPr>
        </p:nvSpPr>
        <p:spPr>
          <a:xfrm>
            <a:off x="457200" y="1600200"/>
            <a:ext cx="7467600" cy="3505200"/>
          </a:xfrm>
        </p:spPr>
        <p:txBody>
          <a:bodyPr>
            <a:normAutofit fontScale="92500"/>
          </a:bodyPr>
          <a:lstStyle/>
          <a:p>
            <a:pPr marL="420624" indent="-384048" fontAlgn="auto">
              <a:spcAft>
                <a:spcPts val="0"/>
              </a:spcAft>
              <a:buFont typeface="Wingdings 2"/>
              <a:buChar char=""/>
              <a:defRPr/>
            </a:pPr>
            <a:r>
              <a:rPr lang="zh-CN" altLang="en-US" sz="2800" dirty="0">
                <a:solidFill>
                  <a:srgbClr val="92D050"/>
                </a:solidFill>
              </a:rPr>
              <a:t>定理</a:t>
            </a:r>
            <a:r>
              <a:rPr lang="zh-CN" altLang="en-US" sz="2800" dirty="0"/>
              <a:t>：设</a:t>
            </a:r>
            <a:r>
              <a:rPr lang="en-US" altLang="zh-CN" sz="2800" dirty="0"/>
              <a:t>a</a:t>
            </a:r>
            <a:r>
              <a:rPr lang="zh-CN" altLang="en-US" sz="2800" dirty="0"/>
              <a:t>和</a:t>
            </a:r>
            <a:r>
              <a:rPr lang="en-US" altLang="zh-CN" sz="2800" dirty="0"/>
              <a:t>b</a:t>
            </a:r>
            <a:r>
              <a:rPr lang="zh-CN" altLang="en-US" sz="2800" dirty="0"/>
              <a:t>为不同时为</a:t>
            </a:r>
            <a:r>
              <a:rPr lang="en-US" altLang="zh-CN" sz="2800" dirty="0"/>
              <a:t>0</a:t>
            </a:r>
            <a:r>
              <a:rPr lang="zh-CN" altLang="en-US" sz="2800" dirty="0"/>
              <a:t>的整数，则</a:t>
            </a:r>
            <a:r>
              <a:rPr lang="en-US" altLang="zh-CN" sz="2800" dirty="0" err="1"/>
              <a:t>gcd</a:t>
            </a:r>
            <a:r>
              <a:rPr lang="en-US" altLang="zh-CN" sz="2800" dirty="0"/>
              <a:t>(</a:t>
            </a:r>
            <a:r>
              <a:rPr lang="en-US" altLang="zh-CN" sz="2800" dirty="0" err="1"/>
              <a:t>a,b</a:t>
            </a:r>
            <a:r>
              <a:rPr lang="en-US" altLang="zh-CN" sz="2800" dirty="0"/>
              <a:t>)</a:t>
            </a:r>
            <a:r>
              <a:rPr lang="zh-CN" altLang="en-US" sz="2800" dirty="0"/>
              <a:t>是集合</a:t>
            </a:r>
            <a:r>
              <a:rPr lang="en-US" altLang="zh-CN" sz="2800" dirty="0"/>
              <a:t>{</a:t>
            </a:r>
            <a:r>
              <a:rPr lang="en-US" altLang="zh-CN" sz="2800" dirty="0" err="1"/>
              <a:t>ax+by:x,y∈Z</a:t>
            </a:r>
            <a:r>
              <a:rPr lang="en-US" altLang="zh-CN" sz="2800" dirty="0"/>
              <a:t>}</a:t>
            </a:r>
            <a:r>
              <a:rPr lang="zh-CN" altLang="en-US" sz="2800" dirty="0"/>
              <a:t>中的最小正整数。</a:t>
            </a:r>
          </a:p>
          <a:p>
            <a:pPr marL="722376" lvl="1" indent="-274320" fontAlgn="auto">
              <a:spcAft>
                <a:spcPts val="0"/>
              </a:spcAft>
              <a:buFont typeface="Wingdings 2"/>
              <a:buChar char=""/>
              <a:defRPr/>
            </a:pPr>
            <a:r>
              <a:rPr lang="zh-CN" altLang="en-US" sz="2400" dirty="0"/>
              <a:t>推论</a:t>
            </a:r>
            <a:r>
              <a:rPr lang="en-US" altLang="zh-CN" sz="2400" dirty="0"/>
              <a:t>1</a:t>
            </a:r>
            <a:r>
              <a:rPr lang="zh-CN" altLang="en-US" sz="2400" dirty="0"/>
              <a:t>：</a:t>
            </a:r>
            <a:r>
              <a:rPr lang="en-US" altLang="zh-CN" sz="2400" dirty="0"/>
              <a:t>a</a:t>
            </a:r>
            <a:r>
              <a:rPr lang="zh-CN" altLang="en-US" sz="2400" dirty="0"/>
              <a:t>和</a:t>
            </a:r>
            <a:r>
              <a:rPr lang="en-US" altLang="zh-CN" sz="2400" dirty="0"/>
              <a:t>b</a:t>
            </a:r>
            <a:r>
              <a:rPr lang="zh-CN" altLang="en-US" sz="2400" dirty="0"/>
              <a:t>的所有公约数都是</a:t>
            </a:r>
            <a:r>
              <a:rPr lang="en-US" altLang="zh-CN" sz="2400" dirty="0" err="1"/>
              <a:t>gcd</a:t>
            </a:r>
            <a:r>
              <a:rPr lang="en-US" altLang="zh-CN" sz="2400" dirty="0"/>
              <a:t>(</a:t>
            </a:r>
            <a:r>
              <a:rPr lang="en-US" altLang="zh-CN" sz="2400" dirty="0" err="1"/>
              <a:t>a,b</a:t>
            </a:r>
            <a:r>
              <a:rPr lang="en-US" altLang="zh-CN" sz="2400" dirty="0"/>
              <a:t>)</a:t>
            </a:r>
            <a:r>
              <a:rPr lang="zh-CN" altLang="en-US" sz="2400" dirty="0"/>
              <a:t>的约数。</a:t>
            </a:r>
          </a:p>
          <a:p>
            <a:pPr marL="722376" lvl="1" indent="-274320" fontAlgn="auto">
              <a:spcAft>
                <a:spcPts val="0"/>
              </a:spcAft>
              <a:buFont typeface="Wingdings 2"/>
              <a:buChar char=""/>
              <a:defRPr/>
            </a:pPr>
            <a:r>
              <a:rPr lang="zh-CN" altLang="en-US" sz="2400" dirty="0"/>
              <a:t>推论</a:t>
            </a:r>
            <a:r>
              <a:rPr lang="en-US" altLang="zh-CN" sz="2400" dirty="0"/>
              <a:t>2</a:t>
            </a:r>
            <a:r>
              <a:rPr lang="zh-CN" altLang="en-US" sz="2400" dirty="0"/>
              <a:t>：对于非负整数</a:t>
            </a:r>
            <a:r>
              <a:rPr lang="en-US" altLang="zh-CN" sz="2400" dirty="0"/>
              <a:t>n</a:t>
            </a:r>
            <a:r>
              <a:rPr lang="zh-CN" altLang="en-US" sz="2400" dirty="0"/>
              <a:t>，有</a:t>
            </a:r>
            <a:r>
              <a:rPr lang="en-US" altLang="zh-CN" sz="2400" dirty="0" err="1"/>
              <a:t>gcd</a:t>
            </a:r>
            <a:r>
              <a:rPr lang="en-US" altLang="zh-CN" sz="2400" dirty="0"/>
              <a:t>(</a:t>
            </a:r>
            <a:r>
              <a:rPr lang="en-US" altLang="zh-CN" sz="2400" dirty="0" err="1"/>
              <a:t>an,bn</a:t>
            </a:r>
            <a:r>
              <a:rPr lang="en-US" altLang="zh-CN" sz="2400" dirty="0"/>
              <a:t>)=n*</a:t>
            </a:r>
            <a:r>
              <a:rPr lang="en-US" altLang="zh-CN" sz="2400" dirty="0" err="1"/>
              <a:t>gcd</a:t>
            </a:r>
            <a:r>
              <a:rPr lang="en-US" altLang="zh-CN" sz="2400" dirty="0"/>
              <a:t>(</a:t>
            </a:r>
            <a:r>
              <a:rPr lang="en-US" altLang="zh-CN" sz="2400" dirty="0" err="1"/>
              <a:t>a,b</a:t>
            </a:r>
            <a:r>
              <a:rPr lang="en-US" altLang="zh-CN" sz="2400" dirty="0"/>
              <a:t>);</a:t>
            </a:r>
          </a:p>
          <a:p>
            <a:pPr marL="722376" lvl="1" indent="-274320" fontAlgn="auto">
              <a:spcAft>
                <a:spcPts val="0"/>
              </a:spcAft>
              <a:buFont typeface="Wingdings 2"/>
              <a:buChar char=""/>
              <a:defRPr/>
            </a:pPr>
            <a:r>
              <a:rPr lang="zh-CN" altLang="en-US" sz="2400" dirty="0"/>
              <a:t>推论</a:t>
            </a:r>
            <a:r>
              <a:rPr lang="en-US" altLang="zh-CN" sz="2400" dirty="0"/>
              <a:t>3</a:t>
            </a:r>
            <a:r>
              <a:rPr lang="zh-CN" altLang="en-US" sz="2400" dirty="0"/>
              <a:t>：如果</a:t>
            </a:r>
            <a:r>
              <a:rPr lang="en-US" altLang="zh-CN" sz="2400" dirty="0" err="1"/>
              <a:t>n|ab</a:t>
            </a:r>
            <a:r>
              <a:rPr lang="zh-CN" altLang="en-US" sz="2400" dirty="0"/>
              <a:t>且</a:t>
            </a:r>
            <a:r>
              <a:rPr lang="en-US" altLang="zh-CN" sz="2400" dirty="0" err="1"/>
              <a:t>gcd</a:t>
            </a:r>
            <a:r>
              <a:rPr lang="en-US" altLang="zh-CN" sz="2400" dirty="0"/>
              <a:t>(</a:t>
            </a:r>
            <a:r>
              <a:rPr lang="en-US" altLang="zh-CN" sz="2400" dirty="0" err="1"/>
              <a:t>a,n</a:t>
            </a:r>
            <a:r>
              <a:rPr lang="en-US" altLang="zh-CN" sz="2400" dirty="0"/>
              <a:t>)=1;</a:t>
            </a:r>
            <a:r>
              <a:rPr lang="zh-CN" altLang="en-US" sz="2400" dirty="0"/>
              <a:t>则</a:t>
            </a:r>
            <a:r>
              <a:rPr lang="en-US" altLang="zh-CN" sz="2400" dirty="0" err="1"/>
              <a:t>n|b</a:t>
            </a:r>
            <a:r>
              <a:rPr lang="zh-CN" altLang="en-US" sz="2400" dirty="0"/>
              <a:t>；</a:t>
            </a:r>
          </a:p>
          <a:p>
            <a:pPr marL="420624" indent="-384048" fontAlgn="auto">
              <a:spcAft>
                <a:spcPts val="0"/>
              </a:spcAft>
              <a:buFont typeface="Wingdings 2"/>
              <a:buChar char=""/>
              <a:defRPr/>
            </a:pPr>
            <a:r>
              <a:rPr lang="zh-CN" altLang="en-US" sz="2800" dirty="0">
                <a:solidFill>
                  <a:srgbClr val="92D050"/>
                </a:solidFill>
              </a:rPr>
              <a:t>定理</a:t>
            </a:r>
            <a:r>
              <a:rPr lang="zh-CN" altLang="en-US" sz="2800" dirty="0"/>
              <a:t>：对于整数</a:t>
            </a:r>
            <a:r>
              <a:rPr lang="en-US" altLang="zh-CN" sz="2800" dirty="0" err="1"/>
              <a:t>a,b,p</a:t>
            </a:r>
            <a:r>
              <a:rPr lang="en-US" altLang="zh-CN" sz="2800" dirty="0"/>
              <a:t>,</a:t>
            </a:r>
            <a:r>
              <a:rPr lang="zh-CN" altLang="en-US" sz="2800" dirty="0"/>
              <a:t>若</a:t>
            </a:r>
            <a:r>
              <a:rPr lang="en-US" altLang="zh-CN" sz="2800" dirty="0" err="1"/>
              <a:t>gcd</a:t>
            </a:r>
            <a:r>
              <a:rPr lang="en-US" altLang="zh-CN" sz="2800" dirty="0"/>
              <a:t>(</a:t>
            </a:r>
            <a:r>
              <a:rPr lang="en-US" altLang="zh-CN" sz="2800" dirty="0" err="1"/>
              <a:t>a,p</a:t>
            </a:r>
            <a:r>
              <a:rPr lang="en-US" altLang="zh-CN" sz="2800" dirty="0"/>
              <a:t>)=</a:t>
            </a:r>
            <a:r>
              <a:rPr lang="en-US" altLang="zh-CN" sz="2800" dirty="0" err="1"/>
              <a:t>gcd</a:t>
            </a:r>
            <a:r>
              <a:rPr lang="en-US" altLang="zh-CN" sz="2800" dirty="0"/>
              <a:t>(</a:t>
            </a:r>
            <a:r>
              <a:rPr lang="en-US" altLang="zh-CN" sz="2800" dirty="0" err="1"/>
              <a:t>b,p</a:t>
            </a:r>
            <a:r>
              <a:rPr lang="en-US" altLang="zh-CN" sz="2800" dirty="0"/>
              <a:t>)=1,</a:t>
            </a:r>
            <a:r>
              <a:rPr lang="zh-CN" altLang="en-US" sz="2800" dirty="0"/>
              <a:t>则</a:t>
            </a:r>
            <a:r>
              <a:rPr lang="en-US" altLang="zh-CN" sz="2800" dirty="0" err="1"/>
              <a:t>gcd</a:t>
            </a:r>
            <a:r>
              <a:rPr lang="en-US" altLang="zh-CN" sz="2800" dirty="0"/>
              <a:t>(</a:t>
            </a:r>
            <a:r>
              <a:rPr lang="en-US" altLang="zh-CN" sz="2800" dirty="0" err="1"/>
              <a:t>ab,p</a:t>
            </a:r>
            <a:r>
              <a:rPr lang="en-US" altLang="zh-CN" sz="2800" dirty="0"/>
              <a:t>)=1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calcmode="lin" valueType="num">
                                      <p:cBhvr additive="base">
                                        <p:cTn id="11"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 calcmode="lin" valueType="num">
                                      <p:cBhvr additive="base">
                                        <p:cTn id="15"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762000" y="685800"/>
            <a:ext cx="7467600" cy="4524315"/>
          </a:xfrm>
          <a:prstGeom prst="rect">
            <a:avLst/>
          </a:prstGeom>
          <a:noFill/>
          <a:ln w="9525">
            <a:noFill/>
            <a:miter lim="800000"/>
            <a:headEnd/>
            <a:tailEnd/>
          </a:ln>
        </p:spPr>
        <p:txBody>
          <a:bodyPr>
            <a:spAutoFit/>
          </a:bodyPr>
          <a:lstStyle/>
          <a:p>
            <a:pPr algn="just"/>
            <a:r>
              <a:rPr lang="zh-CN" altLang="en-US" sz="2400" dirty="0"/>
              <a:t>证明：</a:t>
            </a:r>
            <a:endParaRPr lang="en-US" altLang="zh-CN" sz="2400" dirty="0"/>
          </a:p>
          <a:p>
            <a:pPr algn="just"/>
            <a:r>
              <a:rPr lang="en-US" altLang="zh-CN" sz="2400" dirty="0"/>
              <a:t>        </a:t>
            </a:r>
            <a:r>
              <a:rPr lang="zh-CN" altLang="en-US" sz="2400" dirty="0"/>
              <a:t>设这个最小正整数为</a:t>
            </a:r>
            <a:r>
              <a:rPr lang="en-US" altLang="zh-CN" sz="2400" dirty="0"/>
              <a:t>s</a:t>
            </a:r>
            <a:r>
              <a:rPr lang="zh-CN" altLang="en-US" sz="2400" dirty="0"/>
              <a:t>，可以表示为</a:t>
            </a:r>
            <a:r>
              <a:rPr lang="en-US" altLang="zh-CN" sz="2400" dirty="0"/>
              <a:t>s = ax + by(x, y ∈ Z)</a:t>
            </a:r>
            <a:r>
              <a:rPr lang="zh-CN" altLang="en-US" sz="2400" dirty="0"/>
              <a:t>。令</a:t>
            </a:r>
            <a:r>
              <a:rPr lang="en-US" altLang="zh-CN" sz="2400" dirty="0"/>
              <a:t>q = [a/s]</a:t>
            </a:r>
            <a:r>
              <a:rPr lang="zh-CN" altLang="en-US" sz="2400" dirty="0"/>
              <a:t>，则</a:t>
            </a:r>
            <a:r>
              <a:rPr lang="en-US" altLang="zh-CN" sz="2400" dirty="0"/>
              <a:t>a mod s = a − </a:t>
            </a:r>
            <a:r>
              <a:rPr lang="en-US" altLang="zh-CN" sz="2400" dirty="0" err="1"/>
              <a:t>qs</a:t>
            </a:r>
            <a:r>
              <a:rPr lang="en-US" altLang="zh-CN" sz="2400" dirty="0"/>
              <a:t> = a − q(ax + by) = a(1 − </a:t>
            </a:r>
            <a:r>
              <a:rPr lang="en-US" altLang="zh-CN" sz="2400" dirty="0" err="1"/>
              <a:t>qx</a:t>
            </a:r>
            <a:r>
              <a:rPr lang="en-US" altLang="zh-CN" sz="2400" dirty="0"/>
              <a:t>) + b(−</a:t>
            </a:r>
            <a:r>
              <a:rPr lang="en-US" altLang="zh-CN" sz="2400" dirty="0" err="1"/>
              <a:t>qy</a:t>
            </a:r>
            <a:r>
              <a:rPr lang="en-US" altLang="zh-CN" sz="2400" dirty="0"/>
              <a:t>).</a:t>
            </a:r>
            <a:r>
              <a:rPr lang="zh-CN" altLang="en-US" sz="2400" dirty="0"/>
              <a:t>因此</a:t>
            </a:r>
            <a:r>
              <a:rPr lang="en-US" altLang="zh-CN" sz="2400" dirty="0"/>
              <a:t>a mod s</a:t>
            </a:r>
            <a:r>
              <a:rPr lang="zh-CN" altLang="en-US" sz="2400" dirty="0"/>
              <a:t>也是</a:t>
            </a:r>
            <a:r>
              <a:rPr lang="en-US" altLang="zh-CN" sz="2400" dirty="0"/>
              <a:t>a</a:t>
            </a:r>
            <a:r>
              <a:rPr lang="zh-CN" altLang="en-US" sz="2400" dirty="0"/>
              <a:t>和</a:t>
            </a:r>
            <a:r>
              <a:rPr lang="en-US" altLang="zh-CN" sz="2400" dirty="0"/>
              <a:t>b</a:t>
            </a:r>
            <a:r>
              <a:rPr lang="zh-CN" altLang="en-US" sz="2400" dirty="0"/>
              <a:t>的线性组合，而且比</a:t>
            </a:r>
            <a:r>
              <a:rPr lang="en-US" altLang="zh-CN" sz="2400" dirty="0"/>
              <a:t>s</a:t>
            </a:r>
            <a:r>
              <a:rPr lang="zh-CN" altLang="en-US" sz="2400" dirty="0"/>
              <a:t>还小（</a:t>
            </a:r>
            <a:r>
              <a:rPr lang="en-US" altLang="zh-CN" sz="2400" dirty="0"/>
              <a:t>a mod s &lt; s</a:t>
            </a:r>
            <a:r>
              <a:rPr lang="zh-CN" altLang="en-US" sz="2400" dirty="0"/>
              <a:t>）。由于我们设</a:t>
            </a:r>
            <a:r>
              <a:rPr lang="en-US" altLang="zh-CN" sz="2400" dirty="0"/>
              <a:t>s</a:t>
            </a:r>
            <a:r>
              <a:rPr lang="zh-CN" altLang="en-US" sz="2400" dirty="0"/>
              <a:t>是最小的正整数，只能有</a:t>
            </a:r>
            <a:r>
              <a:rPr lang="en-US" altLang="zh-CN" sz="2400" dirty="0"/>
              <a:t>a mod s = 0</a:t>
            </a:r>
            <a:r>
              <a:rPr lang="zh-CN" altLang="en-US" sz="2400" dirty="0"/>
              <a:t>，即</a:t>
            </a:r>
            <a:r>
              <a:rPr lang="en-US" altLang="zh-CN" sz="2400" dirty="0" err="1"/>
              <a:t>s|a</a:t>
            </a:r>
            <a:r>
              <a:rPr lang="zh-CN" altLang="en-US" sz="2400" dirty="0"/>
              <a:t>。同理，</a:t>
            </a:r>
            <a:r>
              <a:rPr lang="en-US" altLang="zh-CN" sz="2400" dirty="0" err="1"/>
              <a:t>s|b</a:t>
            </a:r>
            <a:r>
              <a:rPr lang="zh-CN" altLang="en-US" sz="2400" dirty="0"/>
              <a:t>，因此</a:t>
            </a:r>
            <a:r>
              <a:rPr lang="en-US" altLang="zh-CN" sz="2400" dirty="0"/>
              <a:t>s</a:t>
            </a:r>
            <a:r>
              <a:rPr lang="zh-CN" altLang="en-US" sz="2400" dirty="0"/>
              <a:t>是</a:t>
            </a:r>
            <a:r>
              <a:rPr lang="en-US" altLang="zh-CN" sz="2400" dirty="0"/>
              <a:t>a</a:t>
            </a:r>
            <a:r>
              <a:rPr lang="zh-CN" altLang="en-US" sz="2400" dirty="0"/>
              <a:t>和</a:t>
            </a:r>
            <a:r>
              <a:rPr lang="en-US" altLang="zh-CN" sz="2400" dirty="0"/>
              <a:t>b</a:t>
            </a:r>
            <a:r>
              <a:rPr lang="zh-CN" altLang="en-US" sz="2400" dirty="0"/>
              <a:t>的公约数，故</a:t>
            </a:r>
            <a:r>
              <a:rPr lang="en-US" altLang="zh-CN" sz="2400" dirty="0" err="1"/>
              <a:t>gcd</a:t>
            </a:r>
            <a:r>
              <a:rPr lang="en-US" altLang="zh-CN" sz="2400" dirty="0"/>
              <a:t>(a, b) ≥ s</a:t>
            </a:r>
            <a:r>
              <a:rPr lang="zh-CN" altLang="en-US" sz="2400" dirty="0"/>
              <a:t>（因为</a:t>
            </a:r>
            <a:r>
              <a:rPr lang="en-US" altLang="zh-CN" sz="2400" dirty="0" err="1"/>
              <a:t>gcd</a:t>
            </a:r>
            <a:r>
              <a:rPr lang="zh-CN" altLang="en-US" sz="2400" dirty="0"/>
              <a:t>是最大的）。</a:t>
            </a:r>
          </a:p>
          <a:p>
            <a:pPr algn="just"/>
            <a:r>
              <a:rPr lang="zh-CN" altLang="en-US" sz="2400" dirty="0"/>
              <a:t>注意到等式</a:t>
            </a:r>
            <a:r>
              <a:rPr lang="en-US" altLang="zh-CN" sz="2400" dirty="0"/>
              <a:t>s = ax + by</a:t>
            </a:r>
            <a:r>
              <a:rPr lang="zh-CN" altLang="en-US" sz="2400" dirty="0"/>
              <a:t>的右边是</a:t>
            </a:r>
            <a:r>
              <a:rPr lang="en-US" altLang="zh-CN" sz="2400" dirty="0" err="1"/>
              <a:t>gcd</a:t>
            </a:r>
            <a:r>
              <a:rPr lang="en-US" altLang="zh-CN" sz="2400" dirty="0"/>
              <a:t>(a, b)</a:t>
            </a:r>
            <a:r>
              <a:rPr lang="zh-CN" altLang="en-US" sz="2400" dirty="0"/>
              <a:t>的倍数，因此左边也必须是</a:t>
            </a:r>
            <a:r>
              <a:rPr lang="en-US" altLang="zh-CN" sz="2400" dirty="0" err="1"/>
              <a:t>gcd</a:t>
            </a:r>
            <a:r>
              <a:rPr lang="en-US" altLang="zh-CN" sz="2400" dirty="0"/>
              <a:t>(a, b)</a:t>
            </a:r>
            <a:r>
              <a:rPr lang="zh-CN" altLang="en-US" sz="2400" dirty="0"/>
              <a:t>的倍数，因此</a:t>
            </a:r>
            <a:r>
              <a:rPr lang="en-US" altLang="zh-CN" sz="2400" dirty="0" err="1"/>
              <a:t>gcd</a:t>
            </a:r>
            <a:r>
              <a:rPr lang="en-US" altLang="zh-CN" sz="2400" dirty="0"/>
              <a:t>(a, b) ≤ s</a:t>
            </a:r>
            <a:r>
              <a:rPr lang="zh-CN" altLang="en-US" sz="2400" dirty="0"/>
              <a:t>。综合</a:t>
            </a:r>
            <a:r>
              <a:rPr lang="en-US" altLang="zh-CN" sz="2400" dirty="0" err="1"/>
              <a:t>gcd</a:t>
            </a:r>
            <a:r>
              <a:rPr lang="en-US" altLang="zh-CN" sz="2400" dirty="0"/>
              <a:t>(a, b) ≥ s</a:t>
            </a:r>
            <a:r>
              <a:rPr lang="zh-CN" altLang="en-US" sz="2400" dirty="0"/>
              <a:t>得：</a:t>
            </a:r>
            <a:r>
              <a:rPr lang="en-US" altLang="zh-CN" sz="2400" dirty="0" err="1"/>
              <a:t>gcd</a:t>
            </a:r>
            <a:r>
              <a:rPr lang="en-US" altLang="zh-CN" sz="2400" dirty="0"/>
              <a:t>(a, b) = s</a:t>
            </a:r>
            <a:r>
              <a:rPr lang="zh-CN" altLang="en-US" sz="2400" dirty="0"/>
              <a:t>。</a:t>
            </a:r>
          </a:p>
          <a:p>
            <a:endParaRPr lang="zh-CN" altLang="en-US" sz="24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t>素数与合数</a:t>
            </a:r>
          </a:p>
        </p:txBody>
      </p:sp>
      <p:sp>
        <p:nvSpPr>
          <p:cNvPr id="8195" name="Rectangle 3"/>
          <p:cNvSpPr>
            <a:spLocks noGrp="1" noChangeArrowheads="1"/>
          </p:cNvSpPr>
          <p:nvPr>
            <p:ph idx="1"/>
          </p:nvPr>
        </p:nvSpPr>
        <p:spPr>
          <a:xfrm>
            <a:off x="457200" y="1600201"/>
            <a:ext cx="7467600" cy="3900502"/>
          </a:xfrm>
        </p:spPr>
        <p:txBody>
          <a:bodyPr>
            <a:normAutofit fontScale="92500" lnSpcReduction="10000"/>
          </a:bodyPr>
          <a:lstStyle/>
          <a:p>
            <a:r>
              <a:rPr lang="zh-CN" altLang="en-US" dirty="0"/>
              <a:t>对于任一个正整数</a:t>
            </a:r>
            <a:r>
              <a:rPr lang="en-US" altLang="zh-CN" dirty="0"/>
              <a:t>n</a:t>
            </a:r>
            <a:r>
              <a:rPr lang="zh-CN" altLang="en-US" dirty="0"/>
              <a:t>，</a:t>
            </a:r>
            <a:r>
              <a:rPr lang="en-US" altLang="zh-CN" dirty="0"/>
              <a:t>1</a:t>
            </a:r>
            <a:r>
              <a:rPr lang="zh-CN" altLang="en-US" dirty="0"/>
              <a:t>和</a:t>
            </a:r>
            <a:r>
              <a:rPr lang="en-US" altLang="zh-CN" dirty="0"/>
              <a:t>n</a:t>
            </a:r>
            <a:r>
              <a:rPr lang="zh-CN" altLang="en-US" dirty="0"/>
              <a:t>必然是</a:t>
            </a:r>
            <a:r>
              <a:rPr lang="en-US" altLang="zh-CN" dirty="0"/>
              <a:t>n</a:t>
            </a:r>
            <a:r>
              <a:rPr lang="zh-CN" altLang="en-US" dirty="0"/>
              <a:t>的因子，称为</a:t>
            </a:r>
            <a:r>
              <a:rPr lang="zh-CN" altLang="en-US" dirty="0">
                <a:solidFill>
                  <a:srgbClr val="92D050"/>
                </a:solidFill>
              </a:rPr>
              <a:t>平凡因子</a:t>
            </a:r>
            <a:r>
              <a:rPr lang="zh-CN" altLang="en-US" dirty="0"/>
              <a:t>，除此之外的因子称为</a:t>
            </a:r>
            <a:r>
              <a:rPr lang="zh-CN" altLang="en-US" dirty="0">
                <a:solidFill>
                  <a:srgbClr val="92D050"/>
                </a:solidFill>
              </a:rPr>
              <a:t>非平凡因子</a:t>
            </a:r>
            <a:r>
              <a:rPr lang="zh-CN" altLang="en-US" dirty="0"/>
              <a:t>。</a:t>
            </a:r>
          </a:p>
          <a:p>
            <a:r>
              <a:rPr lang="zh-CN" altLang="en-US" dirty="0"/>
              <a:t>没有非平凡因子的正整数为</a:t>
            </a:r>
            <a:r>
              <a:rPr lang="zh-CN" altLang="en-US" dirty="0">
                <a:solidFill>
                  <a:srgbClr val="92D050"/>
                </a:solidFill>
              </a:rPr>
              <a:t>素数</a:t>
            </a:r>
            <a:r>
              <a:rPr lang="zh-CN" altLang="en-US" dirty="0"/>
              <a:t>，否则为</a:t>
            </a:r>
            <a:r>
              <a:rPr lang="zh-CN" altLang="en-US" dirty="0">
                <a:solidFill>
                  <a:srgbClr val="92D050"/>
                </a:solidFill>
              </a:rPr>
              <a:t>合数</a:t>
            </a:r>
            <a:r>
              <a:rPr lang="zh-CN" altLang="en-US" dirty="0"/>
              <a:t>。</a:t>
            </a:r>
            <a:r>
              <a:rPr lang="en-US" altLang="zh-CN" dirty="0"/>
              <a:t>1</a:t>
            </a:r>
            <a:r>
              <a:rPr lang="zh-CN" altLang="en-US" dirty="0"/>
              <a:t>，</a:t>
            </a:r>
            <a:r>
              <a:rPr lang="en-US" altLang="zh-CN" dirty="0"/>
              <a:t>0</a:t>
            </a:r>
            <a:r>
              <a:rPr lang="zh-CN" altLang="en-US" dirty="0"/>
              <a:t>，和负数既不是素数也不是合数。</a:t>
            </a:r>
          </a:p>
          <a:p>
            <a:r>
              <a:rPr lang="zh-CN" altLang="en-US" dirty="0"/>
              <a:t>熟记</a:t>
            </a:r>
            <a:r>
              <a:rPr lang="en-US" altLang="zh-CN" dirty="0"/>
              <a:t>100</a:t>
            </a:r>
            <a:r>
              <a:rPr lang="zh-CN" altLang="en-US" dirty="0"/>
              <a:t>以内的</a:t>
            </a:r>
            <a:r>
              <a:rPr lang="zh-CN" altLang="en-US" dirty="0" smtClean="0"/>
              <a:t>素数</a:t>
            </a:r>
            <a:endParaRPr lang="en-US" altLang="zh-CN" dirty="0" smtClean="0"/>
          </a:p>
          <a:p>
            <a:r>
              <a:rPr lang="zh-CN" altLang="en-US" dirty="0" smtClean="0">
                <a:solidFill>
                  <a:srgbClr val="92D050"/>
                </a:solidFill>
              </a:rPr>
              <a:t>唯一分解定理</a:t>
            </a:r>
            <a:r>
              <a:rPr lang="zh-CN" altLang="en-US" dirty="0" smtClean="0"/>
              <a:t>（算术基本定理）</a:t>
            </a:r>
            <a:endParaRPr lang="en-US" altLang="zh-CN" dirty="0" smtClean="0"/>
          </a:p>
          <a:p>
            <a:pPr lvl="1"/>
            <a:r>
              <a:rPr lang="zh-CN" altLang="en-US" dirty="0" smtClean="0"/>
              <a:t>定理：任何一个合数</a:t>
            </a:r>
            <a:r>
              <a:rPr lang="en-US" altLang="zh-CN" dirty="0" smtClean="0"/>
              <a:t>a</a:t>
            </a:r>
            <a:r>
              <a:rPr lang="zh-CN" altLang="en-US" dirty="0" smtClean="0"/>
              <a:t>有唯一的方式写成如下形式，其中</a:t>
            </a:r>
            <a:r>
              <a:rPr lang="en-US" altLang="zh-CN" dirty="0" smtClean="0"/>
              <a:t>pi</a:t>
            </a:r>
            <a:r>
              <a:rPr lang="zh-CN" altLang="en-US" dirty="0" smtClean="0"/>
              <a:t>是素数，</a:t>
            </a:r>
            <a:r>
              <a:rPr lang="en-US" altLang="zh-CN" dirty="0" err="1" smtClean="0"/>
              <a:t>ei</a:t>
            </a:r>
            <a:r>
              <a:rPr lang="zh-CN" altLang="en-US" dirty="0" smtClean="0"/>
              <a:t>是正整数。</a:t>
            </a:r>
          </a:p>
          <a:p>
            <a:endParaRPr lang="zh-CN" altLang="en-US" dirty="0"/>
          </a:p>
        </p:txBody>
      </p:sp>
      <p:graphicFrame>
        <p:nvGraphicFramePr>
          <p:cNvPr id="2049" name="Object 1"/>
          <p:cNvGraphicFramePr>
            <a:graphicFrameLocks noChangeAspect="1"/>
          </p:cNvGraphicFramePr>
          <p:nvPr/>
        </p:nvGraphicFramePr>
        <p:xfrm>
          <a:off x="2285984" y="5500702"/>
          <a:ext cx="4099840" cy="764062"/>
        </p:xfrm>
        <a:graphic>
          <a:graphicData uri="http://schemas.openxmlformats.org/presentationml/2006/ole">
            <p:oleObj spid="_x0000_s2049" name="公式" r:id="rId3" imgW="1028520" imgH="228600" progId="Equation.3">
              <p:embed/>
            </p:oleObj>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 calcmode="lin" valueType="num">
                                      <p:cBhvr additive="base">
                                        <p:cTn id="2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2049"/>
                                        </p:tgtEl>
                                        <p:attrNameLst>
                                          <p:attrName>style.visibility</p:attrName>
                                        </p:attrNameLst>
                                      </p:cBhvr>
                                      <p:to>
                                        <p:strVal val="visible"/>
                                      </p:to>
                                    </p:set>
                                    <p:animEffect transition="in" filter="blinds(horizontal)">
                                      <p:cBhvr>
                                        <p:cTn id="34"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美羊羊的手机号</a:t>
            </a:r>
          </a:p>
        </p:txBody>
      </p:sp>
      <p:pic>
        <p:nvPicPr>
          <p:cNvPr id="20483" name="图片 3" descr="美羊羊.jpg"/>
          <p:cNvPicPr>
            <a:picLocks noChangeAspect="1"/>
          </p:cNvPicPr>
          <p:nvPr/>
        </p:nvPicPr>
        <p:blipFill>
          <a:blip r:embed="rId2" cstate="print"/>
          <a:srcRect/>
          <a:stretch>
            <a:fillRect/>
          </a:stretch>
        </p:blipFill>
        <p:spPr bwMode="auto">
          <a:xfrm>
            <a:off x="6570182" y="4714884"/>
            <a:ext cx="2178531" cy="1666866"/>
          </a:xfrm>
          <a:prstGeom prst="rect">
            <a:avLst/>
          </a:prstGeom>
          <a:ln>
            <a:noFill/>
          </a:ln>
          <a:effectLst>
            <a:softEdge rad="112500"/>
          </a:effectLst>
        </p:spPr>
      </p:pic>
      <p:sp>
        <p:nvSpPr>
          <p:cNvPr id="20484" name="TextBox 4"/>
          <p:cNvSpPr txBox="1">
            <a:spLocks noChangeArrowheads="1"/>
          </p:cNvSpPr>
          <p:nvPr/>
        </p:nvSpPr>
        <p:spPr bwMode="auto">
          <a:xfrm>
            <a:off x="533400" y="1371600"/>
            <a:ext cx="7848600" cy="1754188"/>
          </a:xfrm>
          <a:prstGeom prst="rect">
            <a:avLst/>
          </a:prstGeom>
          <a:noFill/>
          <a:ln w="9525">
            <a:noFill/>
            <a:miter lim="800000"/>
            <a:headEnd/>
            <a:tailEnd/>
          </a:ln>
        </p:spPr>
        <p:txBody>
          <a:bodyPr>
            <a:spAutoFit/>
          </a:bodyPr>
          <a:lstStyle/>
          <a:p>
            <a:pPr algn="just"/>
            <a:r>
              <a:rPr lang="zh-CN" altLang="en-US" dirty="0"/>
              <a:t>作为美羊羊的资深</a:t>
            </a:r>
            <a:r>
              <a:rPr lang="en-US" altLang="zh-CN" dirty="0"/>
              <a:t>fans</a:t>
            </a:r>
            <a:r>
              <a:rPr lang="zh-CN" altLang="en-US" dirty="0"/>
              <a:t>，怎能不知道她的手机号？！</a:t>
            </a:r>
            <a:endParaRPr lang="en-US" altLang="zh-CN" dirty="0"/>
          </a:p>
          <a:p>
            <a:pPr algn="just"/>
            <a:r>
              <a:rPr lang="zh-CN" altLang="en-US" dirty="0"/>
              <a:t>但是美羊羊只喜欢聪明的程序员，所以她只告诉你她的手机号是第</a:t>
            </a:r>
            <a:r>
              <a:rPr lang="en-US" altLang="zh-CN" dirty="0"/>
              <a:t>K</a:t>
            </a:r>
            <a:r>
              <a:rPr lang="zh-CN" altLang="en-US" dirty="0"/>
              <a:t>个</a:t>
            </a:r>
            <a:r>
              <a:rPr lang="en-US" altLang="zh-CN" dirty="0" err="1"/>
              <a:t>fibonacci</a:t>
            </a:r>
            <a:r>
              <a:rPr lang="zh-CN" altLang="en-US" dirty="0"/>
              <a:t>素数。</a:t>
            </a:r>
            <a:endParaRPr lang="en-US" altLang="zh-CN" dirty="0"/>
          </a:p>
          <a:p>
            <a:pPr algn="just"/>
            <a:r>
              <a:rPr lang="zh-CN" altLang="en-US" dirty="0"/>
              <a:t>所谓的</a:t>
            </a:r>
            <a:r>
              <a:rPr lang="en-US" altLang="zh-CN" dirty="0" err="1"/>
              <a:t>fibonacci</a:t>
            </a:r>
            <a:r>
              <a:rPr lang="zh-CN" altLang="en-US" dirty="0"/>
              <a:t>素数是这样的：</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8……</a:t>
            </a:r>
            <a:r>
              <a:rPr lang="en-US" altLang="zh-CN" dirty="0" err="1"/>
              <a:t>fibonacci</a:t>
            </a:r>
            <a:r>
              <a:rPr lang="zh-CN" altLang="en-US" dirty="0"/>
              <a:t>数列中，如果某个数与比它小的任何一个</a:t>
            </a:r>
            <a:r>
              <a:rPr lang="en-US" altLang="zh-CN" dirty="0" err="1"/>
              <a:t>fibonacci</a:t>
            </a:r>
            <a:r>
              <a:rPr lang="zh-CN" altLang="en-US" dirty="0"/>
              <a:t>数都互质，那么称它是</a:t>
            </a:r>
            <a:r>
              <a:rPr lang="en-US" altLang="zh-CN" dirty="0" err="1"/>
              <a:t>fibonacci</a:t>
            </a:r>
            <a:r>
              <a:rPr lang="zh-CN" altLang="en-US" dirty="0"/>
              <a:t>素数。最小的几个是</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13.</a:t>
            </a:r>
            <a:endParaRPr lang="zh-CN" altLang="en-US" dirty="0"/>
          </a:p>
        </p:txBody>
      </p:sp>
      <p:sp>
        <p:nvSpPr>
          <p:cNvPr id="20485" name="TextBox 5"/>
          <p:cNvSpPr txBox="1">
            <a:spLocks noChangeArrowheads="1"/>
          </p:cNvSpPr>
          <p:nvPr/>
        </p:nvSpPr>
        <p:spPr bwMode="auto">
          <a:xfrm>
            <a:off x="571472" y="3286124"/>
            <a:ext cx="5486400" cy="3140075"/>
          </a:xfrm>
          <a:prstGeom prst="rect">
            <a:avLst/>
          </a:prstGeom>
          <a:noFill/>
          <a:ln w="9525">
            <a:noFill/>
            <a:miter lim="800000"/>
            <a:headEnd/>
            <a:tailEnd/>
          </a:ln>
        </p:spPr>
        <p:txBody>
          <a:bodyPr>
            <a:spAutoFit/>
          </a:bodyPr>
          <a:lstStyle/>
          <a:p>
            <a:pPr algn="just"/>
            <a:r>
              <a:rPr lang="zh-CN" altLang="en-US" dirty="0">
                <a:solidFill>
                  <a:srgbClr val="92D050"/>
                </a:solidFill>
              </a:rPr>
              <a:t>分析</a:t>
            </a:r>
            <a:r>
              <a:rPr lang="zh-CN" altLang="en-US" dirty="0"/>
              <a:t>：</a:t>
            </a:r>
            <a:endParaRPr lang="en-US" altLang="zh-CN" dirty="0"/>
          </a:p>
          <a:p>
            <a:pPr algn="just"/>
            <a:r>
              <a:rPr lang="zh-CN" altLang="en-US" dirty="0"/>
              <a:t>和“互质”有关的问题可以考虑余数，令所有</a:t>
            </a:r>
            <a:r>
              <a:rPr lang="en-US" altLang="zh-CN" dirty="0" err="1"/>
              <a:t>fibonacci</a:t>
            </a:r>
            <a:r>
              <a:rPr lang="zh-CN" altLang="en-US" dirty="0"/>
              <a:t>数</a:t>
            </a:r>
            <a:r>
              <a:rPr lang="en-US" altLang="zh-CN" dirty="0"/>
              <a:t>mod M</a:t>
            </a:r>
            <a:r>
              <a:rPr lang="zh-CN" altLang="en-US" dirty="0"/>
              <a:t>组成的序列为</a:t>
            </a:r>
            <a:r>
              <a:rPr lang="en-US" altLang="zh-CN" dirty="0"/>
              <a:t>{Si}</a:t>
            </a:r>
            <a:r>
              <a:rPr lang="zh-CN" altLang="en-US" dirty="0"/>
              <a:t>，</a:t>
            </a:r>
            <a:r>
              <a:rPr lang="en-US" altLang="zh-CN" dirty="0"/>
              <a:t>S[1]=S[2]=1</a:t>
            </a:r>
            <a:r>
              <a:rPr lang="zh-CN" altLang="en-US" dirty="0"/>
              <a:t>。设第一个零元素为</a:t>
            </a:r>
            <a:r>
              <a:rPr lang="en-US" altLang="zh-CN" dirty="0"/>
              <a:t>S[k]=0,S[k-1]=a,</a:t>
            </a:r>
            <a:r>
              <a:rPr lang="zh-CN" altLang="en-US" dirty="0"/>
              <a:t>则</a:t>
            </a:r>
            <a:r>
              <a:rPr lang="en-US" altLang="zh-CN" dirty="0"/>
              <a:t>S[k+1]=S[k+2]=a</a:t>
            </a:r>
            <a:r>
              <a:rPr lang="zh-CN" altLang="en-US" dirty="0"/>
              <a:t>。由于序列中每个数只和前两个数有关，所以从</a:t>
            </a:r>
            <a:r>
              <a:rPr lang="en-US" altLang="zh-CN" dirty="0"/>
              <a:t>S[k+1]</a:t>
            </a:r>
            <a:r>
              <a:rPr lang="zh-CN" altLang="en-US" dirty="0"/>
              <a:t>开始的子列相当于</a:t>
            </a:r>
            <a:r>
              <a:rPr lang="en-US" altLang="zh-CN" dirty="0"/>
              <a:t>S[1…k]*a</a:t>
            </a:r>
            <a:r>
              <a:rPr lang="zh-CN" altLang="en-US" dirty="0"/>
              <a:t>。由此可见当且仅当</a:t>
            </a:r>
            <a:r>
              <a:rPr lang="en-US" altLang="zh-CN" dirty="0" err="1"/>
              <a:t>k|p</a:t>
            </a:r>
            <a:r>
              <a:rPr lang="zh-CN" altLang="en-US" dirty="0"/>
              <a:t>时，</a:t>
            </a:r>
            <a:r>
              <a:rPr lang="en-US" altLang="zh-CN" dirty="0"/>
              <a:t>S[p]=0</a:t>
            </a:r>
            <a:r>
              <a:rPr lang="zh-CN" altLang="en-US" dirty="0"/>
              <a:t>。这样对于两个数</a:t>
            </a:r>
            <a:r>
              <a:rPr lang="en-US" altLang="zh-CN" dirty="0"/>
              <a:t>a&gt;b&gt;=1,</a:t>
            </a:r>
            <a:r>
              <a:rPr lang="zh-CN" altLang="en-US" dirty="0"/>
              <a:t>如果</a:t>
            </a:r>
            <a:r>
              <a:rPr lang="en-US" altLang="zh-CN" dirty="0" err="1"/>
              <a:t>b|a</a:t>
            </a:r>
            <a:r>
              <a:rPr lang="zh-CN" altLang="en-US" dirty="0"/>
              <a:t>，那么</a:t>
            </a:r>
            <a:r>
              <a:rPr lang="en-US" altLang="zh-CN" dirty="0"/>
              <a:t>F[b]|F[a].</a:t>
            </a:r>
          </a:p>
          <a:p>
            <a:pPr algn="just"/>
            <a:r>
              <a:rPr lang="zh-CN" altLang="en-US" dirty="0"/>
              <a:t>所以某项为</a:t>
            </a:r>
            <a:r>
              <a:rPr lang="en-US" altLang="zh-CN" dirty="0" err="1"/>
              <a:t>fibonacci</a:t>
            </a:r>
            <a:r>
              <a:rPr lang="zh-CN" altLang="en-US" dirty="0"/>
              <a:t>素数当且仅当它的项数为素数（只有第</a:t>
            </a:r>
            <a:r>
              <a:rPr lang="en-US" altLang="zh-CN" dirty="0"/>
              <a:t>4</a:t>
            </a:r>
            <a:r>
              <a:rPr lang="zh-CN" altLang="en-US" dirty="0"/>
              <a:t>项除外，应为</a:t>
            </a:r>
            <a:r>
              <a:rPr lang="en-US" altLang="zh-CN" dirty="0"/>
              <a:t>F[2]=1</a:t>
            </a:r>
            <a:r>
              <a:rPr lang="zh-CN" altLang="en-US" dirty="0"/>
              <a:t>）</a:t>
            </a:r>
            <a:endParaRPr lang="en-US" altLang="zh-CN" dirty="0"/>
          </a:p>
          <a:p>
            <a:pPr algn="just"/>
            <a:r>
              <a:rPr lang="zh-CN" altLang="en-US" dirty="0"/>
              <a:t>问题转化成找出前</a:t>
            </a:r>
            <a:r>
              <a:rPr lang="en-US" altLang="zh-CN" dirty="0"/>
              <a:t>K</a:t>
            </a:r>
            <a:r>
              <a:rPr lang="zh-CN" altLang="en-US" dirty="0"/>
              <a:t>个素数。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anim calcmode="lin" valueType="num">
                                      <p:cBhvr additive="base">
                                        <p:cTn id="11"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 calcmode="lin" valueType="num">
                                      <p:cBhvr additive="base">
                                        <p:cTn id="15"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20485">
                                            <p:txEl>
                                              <p:pRg st="0" end="0"/>
                                            </p:txEl>
                                          </p:spTgt>
                                        </p:tgtEl>
                                        <p:attrNameLst>
                                          <p:attrName>style.visibility</p:attrName>
                                        </p:attrNameLst>
                                      </p:cBhvr>
                                      <p:to>
                                        <p:strVal val="visible"/>
                                      </p:to>
                                    </p:set>
                                    <p:anim calcmode="lin" valueType="num">
                                      <p:cBhvr>
                                        <p:cTn id="21" dur="500" fill="hold"/>
                                        <p:tgtEl>
                                          <p:spTgt spid="20485">
                                            <p:txEl>
                                              <p:pRg st="0" end="0"/>
                                            </p:txEl>
                                          </p:spTgt>
                                        </p:tgtEl>
                                        <p:attrNameLst>
                                          <p:attrName>ppt_w</p:attrName>
                                        </p:attrNameLst>
                                      </p:cBhvr>
                                      <p:tavLst>
                                        <p:tav tm="0">
                                          <p:val>
                                            <p:strVal val="#ppt_w*0.05"/>
                                          </p:val>
                                        </p:tav>
                                        <p:tav tm="100000">
                                          <p:val>
                                            <p:strVal val="#ppt_w"/>
                                          </p:val>
                                        </p:tav>
                                      </p:tavLst>
                                    </p:anim>
                                    <p:anim calcmode="lin" valueType="num">
                                      <p:cBhvr>
                                        <p:cTn id="22" dur="500" fill="hold"/>
                                        <p:tgtEl>
                                          <p:spTgt spid="20485">
                                            <p:txEl>
                                              <p:pRg st="0" end="0"/>
                                            </p:txEl>
                                          </p:spTgt>
                                        </p:tgtEl>
                                        <p:attrNameLst>
                                          <p:attrName>ppt_h</p:attrName>
                                        </p:attrNameLst>
                                      </p:cBhvr>
                                      <p:tavLst>
                                        <p:tav tm="0">
                                          <p:val>
                                            <p:strVal val="#ppt_h"/>
                                          </p:val>
                                        </p:tav>
                                        <p:tav tm="100000">
                                          <p:val>
                                            <p:strVal val="#ppt_h"/>
                                          </p:val>
                                        </p:tav>
                                      </p:tavLst>
                                    </p:anim>
                                    <p:anim calcmode="lin" valueType="num">
                                      <p:cBhvr>
                                        <p:cTn id="23" dur="500" fill="hold"/>
                                        <p:tgtEl>
                                          <p:spTgt spid="20485">
                                            <p:txEl>
                                              <p:pRg st="0" end="0"/>
                                            </p:txEl>
                                          </p:spTgt>
                                        </p:tgtEl>
                                        <p:attrNameLst>
                                          <p:attrName>ppt_x</p:attrName>
                                        </p:attrNameLst>
                                      </p:cBhvr>
                                      <p:tavLst>
                                        <p:tav tm="0">
                                          <p:val>
                                            <p:strVal val="#ppt_x-.2"/>
                                          </p:val>
                                        </p:tav>
                                        <p:tav tm="100000">
                                          <p:val>
                                            <p:strVal val="#ppt_x"/>
                                          </p:val>
                                        </p:tav>
                                      </p:tavLst>
                                    </p:anim>
                                    <p:anim calcmode="lin" valueType="num">
                                      <p:cBhvr>
                                        <p:cTn id="24" dur="500" fill="hold"/>
                                        <p:tgtEl>
                                          <p:spTgt spid="20485">
                                            <p:txEl>
                                              <p:pRg st="0" end="0"/>
                                            </p:txEl>
                                          </p:spTgt>
                                        </p:tgtEl>
                                        <p:attrNameLst>
                                          <p:attrName>ppt_y</p:attrName>
                                        </p:attrNameLst>
                                      </p:cBhvr>
                                      <p:tavLst>
                                        <p:tav tm="0">
                                          <p:val>
                                            <p:strVal val="#ppt_y"/>
                                          </p:val>
                                        </p:tav>
                                        <p:tav tm="100000">
                                          <p:val>
                                            <p:strVal val="#ppt_y"/>
                                          </p:val>
                                        </p:tav>
                                      </p:tavLst>
                                    </p:anim>
                                    <p:animEffect transition="in" filter="fade">
                                      <p:cBhvr>
                                        <p:cTn id="25" dur="500"/>
                                        <p:tgtEl>
                                          <p:spTgt spid="20485">
                                            <p:txEl>
                                              <p:pRg st="0" end="0"/>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20485">
                                            <p:txEl>
                                              <p:pRg st="1" end="1"/>
                                            </p:txEl>
                                          </p:spTgt>
                                        </p:tgtEl>
                                        <p:attrNameLst>
                                          <p:attrName>style.visibility</p:attrName>
                                        </p:attrNameLst>
                                      </p:cBhvr>
                                      <p:to>
                                        <p:strVal val="visible"/>
                                      </p:to>
                                    </p:set>
                                    <p:anim calcmode="lin" valueType="num">
                                      <p:cBhvr>
                                        <p:cTn id="28" dur="500" fill="hold"/>
                                        <p:tgtEl>
                                          <p:spTgt spid="20485">
                                            <p:txEl>
                                              <p:pRg st="1" end="1"/>
                                            </p:txEl>
                                          </p:spTgt>
                                        </p:tgtEl>
                                        <p:attrNameLst>
                                          <p:attrName>ppt_w</p:attrName>
                                        </p:attrNameLst>
                                      </p:cBhvr>
                                      <p:tavLst>
                                        <p:tav tm="0">
                                          <p:val>
                                            <p:strVal val="#ppt_w*0.05"/>
                                          </p:val>
                                        </p:tav>
                                        <p:tav tm="100000">
                                          <p:val>
                                            <p:strVal val="#ppt_w"/>
                                          </p:val>
                                        </p:tav>
                                      </p:tavLst>
                                    </p:anim>
                                    <p:anim calcmode="lin" valueType="num">
                                      <p:cBhvr>
                                        <p:cTn id="29" dur="500" fill="hold"/>
                                        <p:tgtEl>
                                          <p:spTgt spid="20485">
                                            <p:txEl>
                                              <p:pRg st="1" end="1"/>
                                            </p:txEl>
                                          </p:spTgt>
                                        </p:tgtEl>
                                        <p:attrNameLst>
                                          <p:attrName>ppt_h</p:attrName>
                                        </p:attrNameLst>
                                      </p:cBhvr>
                                      <p:tavLst>
                                        <p:tav tm="0">
                                          <p:val>
                                            <p:strVal val="#ppt_h"/>
                                          </p:val>
                                        </p:tav>
                                        <p:tav tm="100000">
                                          <p:val>
                                            <p:strVal val="#ppt_h"/>
                                          </p:val>
                                        </p:tav>
                                      </p:tavLst>
                                    </p:anim>
                                    <p:anim calcmode="lin" valueType="num">
                                      <p:cBhvr>
                                        <p:cTn id="30" dur="500" fill="hold"/>
                                        <p:tgtEl>
                                          <p:spTgt spid="20485">
                                            <p:txEl>
                                              <p:pRg st="1" end="1"/>
                                            </p:txEl>
                                          </p:spTgt>
                                        </p:tgtEl>
                                        <p:attrNameLst>
                                          <p:attrName>ppt_x</p:attrName>
                                        </p:attrNameLst>
                                      </p:cBhvr>
                                      <p:tavLst>
                                        <p:tav tm="0">
                                          <p:val>
                                            <p:strVal val="#ppt_x-.2"/>
                                          </p:val>
                                        </p:tav>
                                        <p:tav tm="100000">
                                          <p:val>
                                            <p:strVal val="#ppt_x"/>
                                          </p:val>
                                        </p:tav>
                                      </p:tavLst>
                                    </p:anim>
                                    <p:anim calcmode="lin" valueType="num">
                                      <p:cBhvr>
                                        <p:cTn id="31" dur="500" fill="hold"/>
                                        <p:tgtEl>
                                          <p:spTgt spid="20485">
                                            <p:txEl>
                                              <p:pRg st="1" end="1"/>
                                            </p:txEl>
                                          </p:spTgt>
                                        </p:tgtEl>
                                        <p:attrNameLst>
                                          <p:attrName>ppt_y</p:attrName>
                                        </p:attrNameLst>
                                      </p:cBhvr>
                                      <p:tavLst>
                                        <p:tav tm="0">
                                          <p:val>
                                            <p:strVal val="#ppt_y"/>
                                          </p:val>
                                        </p:tav>
                                        <p:tav tm="100000">
                                          <p:val>
                                            <p:strVal val="#ppt_y"/>
                                          </p:val>
                                        </p:tav>
                                      </p:tavLst>
                                    </p:anim>
                                    <p:animEffect transition="in" filter="fade">
                                      <p:cBhvr>
                                        <p:cTn id="32" dur="500"/>
                                        <p:tgtEl>
                                          <p:spTgt spid="20485">
                                            <p:txEl>
                                              <p:pRg st="1" end="1"/>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20485">
                                            <p:txEl>
                                              <p:pRg st="2" end="2"/>
                                            </p:txEl>
                                          </p:spTgt>
                                        </p:tgtEl>
                                        <p:attrNameLst>
                                          <p:attrName>style.visibility</p:attrName>
                                        </p:attrNameLst>
                                      </p:cBhvr>
                                      <p:to>
                                        <p:strVal val="visible"/>
                                      </p:to>
                                    </p:set>
                                    <p:anim calcmode="lin" valueType="num">
                                      <p:cBhvr>
                                        <p:cTn id="35" dur="500" fill="hold"/>
                                        <p:tgtEl>
                                          <p:spTgt spid="20485">
                                            <p:txEl>
                                              <p:pRg st="2" end="2"/>
                                            </p:txEl>
                                          </p:spTgt>
                                        </p:tgtEl>
                                        <p:attrNameLst>
                                          <p:attrName>ppt_w</p:attrName>
                                        </p:attrNameLst>
                                      </p:cBhvr>
                                      <p:tavLst>
                                        <p:tav tm="0">
                                          <p:val>
                                            <p:strVal val="#ppt_w*0.05"/>
                                          </p:val>
                                        </p:tav>
                                        <p:tav tm="100000">
                                          <p:val>
                                            <p:strVal val="#ppt_w"/>
                                          </p:val>
                                        </p:tav>
                                      </p:tavLst>
                                    </p:anim>
                                    <p:anim calcmode="lin" valueType="num">
                                      <p:cBhvr>
                                        <p:cTn id="36" dur="500" fill="hold"/>
                                        <p:tgtEl>
                                          <p:spTgt spid="20485">
                                            <p:txEl>
                                              <p:pRg st="2" end="2"/>
                                            </p:txEl>
                                          </p:spTgt>
                                        </p:tgtEl>
                                        <p:attrNameLst>
                                          <p:attrName>ppt_h</p:attrName>
                                        </p:attrNameLst>
                                      </p:cBhvr>
                                      <p:tavLst>
                                        <p:tav tm="0">
                                          <p:val>
                                            <p:strVal val="#ppt_h"/>
                                          </p:val>
                                        </p:tav>
                                        <p:tav tm="100000">
                                          <p:val>
                                            <p:strVal val="#ppt_h"/>
                                          </p:val>
                                        </p:tav>
                                      </p:tavLst>
                                    </p:anim>
                                    <p:anim calcmode="lin" valueType="num">
                                      <p:cBhvr>
                                        <p:cTn id="37" dur="500" fill="hold"/>
                                        <p:tgtEl>
                                          <p:spTgt spid="20485">
                                            <p:txEl>
                                              <p:pRg st="2" end="2"/>
                                            </p:txEl>
                                          </p:spTgt>
                                        </p:tgtEl>
                                        <p:attrNameLst>
                                          <p:attrName>ppt_x</p:attrName>
                                        </p:attrNameLst>
                                      </p:cBhvr>
                                      <p:tavLst>
                                        <p:tav tm="0">
                                          <p:val>
                                            <p:strVal val="#ppt_x-.2"/>
                                          </p:val>
                                        </p:tav>
                                        <p:tav tm="100000">
                                          <p:val>
                                            <p:strVal val="#ppt_x"/>
                                          </p:val>
                                        </p:tav>
                                      </p:tavLst>
                                    </p:anim>
                                    <p:anim calcmode="lin" valueType="num">
                                      <p:cBhvr>
                                        <p:cTn id="38" dur="500" fill="hold"/>
                                        <p:tgtEl>
                                          <p:spTgt spid="20485">
                                            <p:txEl>
                                              <p:pRg st="2" end="2"/>
                                            </p:txEl>
                                          </p:spTgt>
                                        </p:tgtEl>
                                        <p:attrNameLst>
                                          <p:attrName>ppt_y</p:attrName>
                                        </p:attrNameLst>
                                      </p:cBhvr>
                                      <p:tavLst>
                                        <p:tav tm="0">
                                          <p:val>
                                            <p:strVal val="#ppt_y"/>
                                          </p:val>
                                        </p:tav>
                                        <p:tav tm="100000">
                                          <p:val>
                                            <p:strVal val="#ppt_y"/>
                                          </p:val>
                                        </p:tav>
                                      </p:tavLst>
                                    </p:anim>
                                    <p:animEffect transition="in" filter="fade">
                                      <p:cBhvr>
                                        <p:cTn id="39" dur="500"/>
                                        <p:tgtEl>
                                          <p:spTgt spid="20485">
                                            <p:txEl>
                                              <p:pRg st="2" end="2"/>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20485">
                                            <p:txEl>
                                              <p:pRg st="3" end="3"/>
                                            </p:txEl>
                                          </p:spTgt>
                                        </p:tgtEl>
                                        <p:attrNameLst>
                                          <p:attrName>style.visibility</p:attrName>
                                        </p:attrNameLst>
                                      </p:cBhvr>
                                      <p:to>
                                        <p:strVal val="visible"/>
                                      </p:to>
                                    </p:set>
                                    <p:anim calcmode="lin" valueType="num">
                                      <p:cBhvr>
                                        <p:cTn id="42" dur="500" fill="hold"/>
                                        <p:tgtEl>
                                          <p:spTgt spid="20485">
                                            <p:txEl>
                                              <p:pRg st="3" end="3"/>
                                            </p:txEl>
                                          </p:spTgt>
                                        </p:tgtEl>
                                        <p:attrNameLst>
                                          <p:attrName>ppt_w</p:attrName>
                                        </p:attrNameLst>
                                      </p:cBhvr>
                                      <p:tavLst>
                                        <p:tav tm="0">
                                          <p:val>
                                            <p:strVal val="#ppt_w*0.05"/>
                                          </p:val>
                                        </p:tav>
                                        <p:tav tm="100000">
                                          <p:val>
                                            <p:strVal val="#ppt_w"/>
                                          </p:val>
                                        </p:tav>
                                      </p:tavLst>
                                    </p:anim>
                                    <p:anim calcmode="lin" valueType="num">
                                      <p:cBhvr>
                                        <p:cTn id="43" dur="500" fill="hold"/>
                                        <p:tgtEl>
                                          <p:spTgt spid="20485">
                                            <p:txEl>
                                              <p:pRg st="3" end="3"/>
                                            </p:txEl>
                                          </p:spTgt>
                                        </p:tgtEl>
                                        <p:attrNameLst>
                                          <p:attrName>ppt_h</p:attrName>
                                        </p:attrNameLst>
                                      </p:cBhvr>
                                      <p:tavLst>
                                        <p:tav tm="0">
                                          <p:val>
                                            <p:strVal val="#ppt_h"/>
                                          </p:val>
                                        </p:tav>
                                        <p:tav tm="100000">
                                          <p:val>
                                            <p:strVal val="#ppt_h"/>
                                          </p:val>
                                        </p:tav>
                                      </p:tavLst>
                                    </p:anim>
                                    <p:anim calcmode="lin" valueType="num">
                                      <p:cBhvr>
                                        <p:cTn id="44" dur="500" fill="hold"/>
                                        <p:tgtEl>
                                          <p:spTgt spid="20485">
                                            <p:txEl>
                                              <p:pRg st="3" end="3"/>
                                            </p:txEl>
                                          </p:spTgt>
                                        </p:tgtEl>
                                        <p:attrNameLst>
                                          <p:attrName>ppt_x</p:attrName>
                                        </p:attrNameLst>
                                      </p:cBhvr>
                                      <p:tavLst>
                                        <p:tav tm="0">
                                          <p:val>
                                            <p:strVal val="#ppt_x-.2"/>
                                          </p:val>
                                        </p:tav>
                                        <p:tav tm="100000">
                                          <p:val>
                                            <p:strVal val="#ppt_x"/>
                                          </p:val>
                                        </p:tav>
                                      </p:tavLst>
                                    </p:anim>
                                    <p:anim calcmode="lin" valueType="num">
                                      <p:cBhvr>
                                        <p:cTn id="45" dur="500" fill="hold"/>
                                        <p:tgtEl>
                                          <p:spTgt spid="20485">
                                            <p:txEl>
                                              <p:pRg st="3" end="3"/>
                                            </p:txEl>
                                          </p:spTgt>
                                        </p:tgtEl>
                                        <p:attrNameLst>
                                          <p:attrName>ppt_y</p:attrName>
                                        </p:attrNameLst>
                                      </p:cBhvr>
                                      <p:tavLst>
                                        <p:tav tm="0">
                                          <p:val>
                                            <p:strVal val="#ppt_y"/>
                                          </p:val>
                                        </p:tav>
                                        <p:tav tm="100000">
                                          <p:val>
                                            <p:strVal val="#ppt_y"/>
                                          </p:val>
                                        </p:tav>
                                      </p:tavLst>
                                    </p:anim>
                                    <p:animEffect transition="in" filter="fade">
                                      <p:cBhvr>
                                        <p:cTn id="46" dur="500"/>
                                        <p:tgtEl>
                                          <p:spTgt spid="204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打素数表</a:t>
            </a:r>
            <a:endParaRPr lang="zh-CN" altLang="en-US" dirty="0"/>
          </a:p>
        </p:txBody>
      </p:sp>
      <p:sp>
        <p:nvSpPr>
          <p:cNvPr id="4" name="TextBox 3"/>
          <p:cNvSpPr txBox="1"/>
          <p:nvPr/>
        </p:nvSpPr>
        <p:spPr>
          <a:xfrm>
            <a:off x="571472" y="1500174"/>
            <a:ext cx="7358114" cy="1631216"/>
          </a:xfrm>
          <a:prstGeom prst="rect">
            <a:avLst/>
          </a:prstGeom>
          <a:noFill/>
        </p:spPr>
        <p:txBody>
          <a:bodyPr wrap="square" rtlCol="0">
            <a:spAutoFit/>
          </a:bodyPr>
          <a:lstStyle/>
          <a:p>
            <a:r>
              <a:rPr lang="en-US" altLang="zh-CN" sz="2000" dirty="0" smtClean="0"/>
              <a:t>Eratosthenes</a:t>
            </a:r>
            <a:r>
              <a:rPr lang="zh-CN" altLang="en-US" sz="2000" dirty="0" smtClean="0"/>
              <a:t>筛法：</a:t>
            </a:r>
            <a:endParaRPr lang="en-US" altLang="zh-CN" sz="2000" dirty="0" smtClean="0"/>
          </a:p>
          <a:p>
            <a:r>
              <a:rPr lang="zh-CN" altLang="en-US" sz="2000" dirty="0" smtClean="0"/>
              <a:t>用</a:t>
            </a:r>
            <a:r>
              <a:rPr lang="zh-CN" altLang="en-US" sz="2000" dirty="0" smtClean="0"/>
              <a:t>数组</a:t>
            </a:r>
            <a:r>
              <a:rPr lang="en-US" altLang="zh-CN" sz="2000" dirty="0" err="1" smtClean="0"/>
              <a:t>mki</a:t>
            </a:r>
            <a:r>
              <a:rPr lang="zh-CN" altLang="en-US" sz="2000" dirty="0" smtClean="0"/>
              <a:t>表示</a:t>
            </a:r>
            <a:r>
              <a:rPr lang="en-US" altLang="zh-CN" sz="2000" dirty="0" err="1" smtClean="0"/>
              <a:t>i</a:t>
            </a:r>
            <a:r>
              <a:rPr lang="zh-CN" altLang="en-US" sz="2000" dirty="0" smtClean="0"/>
              <a:t>是否一定为合数。</a:t>
            </a:r>
            <a:r>
              <a:rPr lang="en-US" altLang="zh-CN" sz="2000" dirty="0" smtClean="0"/>
              <a:t>True</a:t>
            </a:r>
            <a:r>
              <a:rPr lang="zh-CN" altLang="en-US" sz="2000" dirty="0" smtClean="0"/>
              <a:t>表示一定为合数，</a:t>
            </a:r>
          </a:p>
          <a:p>
            <a:r>
              <a:rPr lang="zh-CN" altLang="en-US" sz="2000" dirty="0" smtClean="0"/>
              <a:t>而</a:t>
            </a:r>
            <a:r>
              <a:rPr lang="en-US" altLang="zh-CN" sz="2000" dirty="0" smtClean="0"/>
              <a:t>false</a:t>
            </a:r>
            <a:r>
              <a:rPr lang="zh-CN" altLang="en-US" sz="2000" dirty="0" smtClean="0"/>
              <a:t>表示可能是素数。从小到大检查所有元素，如果发现</a:t>
            </a:r>
            <a:r>
              <a:rPr lang="en-US" altLang="zh-CN" sz="2000" dirty="0" err="1" smtClean="0"/>
              <a:t>mki</a:t>
            </a:r>
            <a:r>
              <a:rPr lang="zh-CN" altLang="en-US" sz="2000" dirty="0" smtClean="0"/>
              <a:t>为假，则它一定为素</a:t>
            </a:r>
          </a:p>
          <a:p>
            <a:r>
              <a:rPr lang="zh-CN" altLang="en-US" sz="2000" dirty="0" smtClean="0"/>
              <a:t>数，然后把</a:t>
            </a:r>
            <a:r>
              <a:rPr lang="en-US" altLang="zh-CN" sz="2000" dirty="0" err="1" smtClean="0"/>
              <a:t>i</a:t>
            </a:r>
            <a:r>
              <a:rPr lang="zh-CN" altLang="en-US" sz="2000" dirty="0" smtClean="0"/>
              <a:t>的所有倍数的</a:t>
            </a:r>
            <a:r>
              <a:rPr lang="en-US" altLang="zh-CN" sz="2000" dirty="0" err="1" smtClean="0"/>
              <a:t>mki</a:t>
            </a:r>
            <a:r>
              <a:rPr lang="zh-CN" altLang="en-US" sz="2000" dirty="0" smtClean="0"/>
              <a:t>值都设为真。</a:t>
            </a:r>
            <a:endParaRPr lang="en-US" altLang="zh-CN" sz="2000" dirty="0" smtClean="0"/>
          </a:p>
        </p:txBody>
      </p:sp>
      <p:sp>
        <p:nvSpPr>
          <p:cNvPr id="5" name="TextBox 4"/>
          <p:cNvSpPr txBox="1"/>
          <p:nvPr/>
        </p:nvSpPr>
        <p:spPr>
          <a:xfrm>
            <a:off x="642910" y="3286124"/>
            <a:ext cx="7643866" cy="3416320"/>
          </a:xfrm>
          <a:prstGeom prst="rect">
            <a:avLst/>
          </a:prstGeom>
          <a:noFill/>
        </p:spPr>
        <p:txBody>
          <a:bodyPr wrap="square" rtlCol="0">
            <a:spAutoFit/>
          </a:bodyPr>
          <a:lstStyle/>
          <a:p>
            <a:r>
              <a:rPr lang="zh-CN" altLang="en-US" dirty="0" smtClean="0">
                <a:solidFill>
                  <a:srgbClr val="92D050"/>
                </a:solidFill>
              </a:rPr>
              <a:t>贴代码</a:t>
            </a:r>
            <a:endParaRPr lang="en-US" altLang="zh-CN" dirty="0" smtClean="0">
              <a:solidFill>
                <a:srgbClr val="92D050"/>
              </a:solidFill>
            </a:endParaRPr>
          </a:p>
          <a:p>
            <a:r>
              <a:rPr lang="en-US" altLang="zh-CN" dirty="0" smtClean="0"/>
              <a:t>void </a:t>
            </a:r>
            <a:r>
              <a:rPr lang="en-US" altLang="zh-CN" dirty="0" err="1" smtClean="0"/>
              <a:t>GenPrimes</a:t>
            </a:r>
            <a:r>
              <a:rPr lang="en-US" altLang="zh-CN" dirty="0" smtClean="0"/>
              <a:t> (</a:t>
            </a:r>
            <a:r>
              <a:rPr lang="en-US" altLang="zh-CN" dirty="0" err="1" smtClean="0"/>
              <a:t>int</a:t>
            </a:r>
            <a:r>
              <a:rPr lang="en-US" altLang="zh-CN" dirty="0" smtClean="0"/>
              <a:t> n){</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j , k; pc = 0;</a:t>
            </a:r>
          </a:p>
          <a:p>
            <a:r>
              <a:rPr lang="pt-BR" altLang="zh-CN" dirty="0" smtClean="0"/>
              <a:t>	memset </a:t>
            </a:r>
            <a:r>
              <a:rPr lang="pt-BR" altLang="zh-CN" dirty="0" smtClean="0"/>
              <a:t>(mk , 0 , n +1);</a:t>
            </a:r>
          </a:p>
          <a:p>
            <a:r>
              <a:rPr lang="nn-NO" altLang="zh-CN" dirty="0" smtClean="0"/>
              <a:t>	for(i=2,k </a:t>
            </a:r>
            <a:r>
              <a:rPr lang="nn-NO" altLang="zh-CN" dirty="0" smtClean="0"/>
              <a:t>=4; i &lt;=n; i++ , k+=i+i -1)</a:t>
            </a:r>
          </a:p>
          <a:p>
            <a:r>
              <a:rPr lang="en-US" altLang="zh-CN" dirty="0" smtClean="0"/>
              <a:t>		if </a:t>
            </a:r>
            <a:r>
              <a:rPr lang="en-US" altLang="zh-CN" dirty="0" smtClean="0"/>
              <a:t>(! </a:t>
            </a:r>
            <a:r>
              <a:rPr lang="en-US" altLang="zh-CN" dirty="0" err="1" smtClean="0"/>
              <a:t>mk</a:t>
            </a:r>
            <a:r>
              <a:rPr lang="en-US" altLang="zh-CN" dirty="0" smtClean="0"/>
              <a:t>[</a:t>
            </a:r>
            <a:r>
              <a:rPr lang="en-US" altLang="zh-CN" dirty="0" err="1" smtClean="0"/>
              <a:t>i</a:t>
            </a:r>
            <a:r>
              <a:rPr lang="en-US" altLang="zh-CN" dirty="0" smtClean="0"/>
              <a:t>]){</a:t>
            </a:r>
          </a:p>
          <a:p>
            <a:r>
              <a:rPr lang="en-US" altLang="zh-CN" dirty="0" smtClean="0"/>
              <a:t>			primes </a:t>
            </a:r>
            <a:r>
              <a:rPr lang="en-US" altLang="zh-CN" dirty="0" smtClean="0"/>
              <a:t>[pc ++] = </a:t>
            </a:r>
            <a:r>
              <a:rPr lang="en-US" altLang="zh-CN" dirty="0" err="1" smtClean="0"/>
              <a:t>i</a:t>
            </a:r>
            <a:r>
              <a:rPr lang="en-US" altLang="zh-CN" dirty="0" smtClean="0"/>
              <a:t>;</a:t>
            </a:r>
          </a:p>
          <a:p>
            <a:r>
              <a:rPr lang="en-US" altLang="zh-CN" dirty="0" smtClean="0"/>
              <a:t>			if(k </a:t>
            </a:r>
            <a:r>
              <a:rPr lang="en-US" altLang="zh-CN" dirty="0" smtClean="0"/>
              <a:t>&lt;= n)</a:t>
            </a:r>
          </a:p>
          <a:p>
            <a:r>
              <a:rPr lang="en-US" altLang="zh-CN" dirty="0" smtClean="0"/>
              <a:t>			for(j=k</a:t>
            </a:r>
            <a:r>
              <a:rPr lang="en-US" altLang="zh-CN" dirty="0" smtClean="0"/>
              <a:t>; j &lt;=n; j+=</a:t>
            </a:r>
            <a:r>
              <a:rPr lang="en-US" altLang="zh-CN" dirty="0" err="1" smtClean="0"/>
              <a:t>i</a:t>
            </a:r>
            <a:r>
              <a:rPr lang="en-US" altLang="zh-CN" dirty="0" smtClean="0"/>
              <a:t>)</a:t>
            </a:r>
          </a:p>
          <a:p>
            <a:r>
              <a:rPr lang="en-US" altLang="zh-CN" dirty="0" smtClean="0"/>
              <a:t>			</a:t>
            </a:r>
            <a:r>
              <a:rPr lang="en-US" altLang="zh-CN" dirty="0" err="1" smtClean="0"/>
              <a:t>mk</a:t>
            </a:r>
            <a:r>
              <a:rPr lang="en-US" altLang="zh-CN" dirty="0" smtClean="0"/>
              <a:t>[j </a:t>
            </a:r>
            <a:r>
              <a:rPr lang="en-US" altLang="zh-CN" dirty="0" smtClean="0"/>
              <a:t>] = true ;</a:t>
            </a:r>
          </a:p>
          <a:p>
            <a:r>
              <a:rPr lang="en-US" altLang="zh-CN" dirty="0" smtClean="0"/>
              <a:t>		}</a:t>
            </a:r>
            <a:endParaRPr lang="en-US" altLang="zh-CN" dirty="0" smtClean="0"/>
          </a:p>
          <a:p>
            <a:r>
              <a:rPr lang="en-US" altLang="zh-CN" dirty="0" smtClean="0"/>
              <a: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 calcmode="lin" valueType="num">
                                      <p:cBhvr additive="base">
                                        <p:cTn id="4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 calcmode="lin" valueType="num">
                                      <p:cBhvr additive="base">
                                        <p:cTn id="5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 calcmode="lin" valueType="num">
                                      <p:cBhvr additive="base">
                                        <p:cTn id="5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xEl>
                                              <p:pRg st="10" end="10"/>
                                            </p:txEl>
                                          </p:spTgt>
                                        </p:tgtEl>
                                        <p:attrNameLst>
                                          <p:attrName>style.visibility</p:attrName>
                                        </p:attrNameLst>
                                      </p:cBhvr>
                                      <p:to>
                                        <p:strVal val="visible"/>
                                      </p:to>
                                    </p:set>
                                    <p:anim calcmode="lin" valueType="num">
                                      <p:cBhvr additive="base">
                                        <p:cTn id="6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anim calcmode="lin" valueType="num">
                                      <p:cBhvr additive="base">
                                        <p:cTn id="6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素数判定</a:t>
            </a:r>
            <a:endParaRPr lang="zh-CN" altLang="en-US" dirty="0"/>
          </a:p>
        </p:txBody>
      </p:sp>
      <p:sp>
        <p:nvSpPr>
          <p:cNvPr id="4" name="TextBox 3"/>
          <p:cNvSpPr txBox="1"/>
          <p:nvPr/>
        </p:nvSpPr>
        <p:spPr>
          <a:xfrm>
            <a:off x="642910" y="1571612"/>
            <a:ext cx="7000924" cy="1754326"/>
          </a:xfrm>
          <a:prstGeom prst="rect">
            <a:avLst/>
          </a:prstGeom>
          <a:noFill/>
        </p:spPr>
        <p:txBody>
          <a:bodyPr wrap="square" rtlCol="0">
            <a:spAutoFit/>
          </a:bodyPr>
          <a:lstStyle/>
          <a:p>
            <a:r>
              <a:rPr lang="zh-CN" altLang="en-US" dirty="0" smtClean="0">
                <a:solidFill>
                  <a:srgbClr val="92D050"/>
                </a:solidFill>
              </a:rPr>
              <a:t>最简单的试除法</a:t>
            </a:r>
            <a:endParaRPr lang="en-US" altLang="zh-CN" dirty="0" smtClean="0">
              <a:solidFill>
                <a:srgbClr val="92D050"/>
              </a:solidFill>
            </a:endParaRPr>
          </a:p>
          <a:p>
            <a:r>
              <a:rPr lang="zh-CN" altLang="en-US" dirty="0" smtClean="0"/>
              <a:t>试除法实际在判断素数时顺便找出了它的一个因子，因此它也可以用来</a:t>
            </a:r>
            <a:r>
              <a:rPr lang="zh-CN" altLang="en-US" dirty="0" smtClean="0"/>
              <a:t>分解</a:t>
            </a:r>
            <a:r>
              <a:rPr lang="zh-CN" altLang="en-US" dirty="0" smtClean="0"/>
              <a:t>因数。从</a:t>
            </a:r>
            <a:r>
              <a:rPr lang="en-US" altLang="zh-CN" dirty="0" smtClean="0"/>
              <a:t>2</a:t>
            </a:r>
            <a:r>
              <a:rPr lang="zh-CN" altLang="en-US" dirty="0" smtClean="0"/>
              <a:t>开始从小到大枚举</a:t>
            </a:r>
            <a:r>
              <a:rPr lang="en-US" altLang="zh-CN" dirty="0" err="1" smtClean="0"/>
              <a:t>i</a:t>
            </a:r>
            <a:r>
              <a:rPr lang="zh-CN" altLang="en-US" dirty="0" smtClean="0"/>
              <a:t>，如果</a:t>
            </a:r>
            <a:r>
              <a:rPr lang="en-US" altLang="zh-CN" dirty="0" smtClean="0"/>
              <a:t>p</a:t>
            </a:r>
            <a:r>
              <a:rPr lang="zh-CN" altLang="en-US" dirty="0" smtClean="0"/>
              <a:t>能整除</a:t>
            </a:r>
            <a:r>
              <a:rPr lang="en-US" altLang="zh-CN" dirty="0" err="1" smtClean="0"/>
              <a:t>i</a:t>
            </a:r>
            <a:r>
              <a:rPr lang="zh-CN" altLang="en-US" dirty="0" smtClean="0"/>
              <a:t>，则失败退出。虽然根据定义，需要</a:t>
            </a:r>
            <a:r>
              <a:rPr lang="zh-CN" altLang="en-US" dirty="0" smtClean="0"/>
              <a:t>枚举</a:t>
            </a:r>
            <a:r>
              <a:rPr lang="zh-CN" altLang="en-US" dirty="0" smtClean="0"/>
              <a:t>到</a:t>
            </a:r>
            <a:r>
              <a:rPr lang="en-US" altLang="zh-CN" dirty="0" smtClean="0"/>
              <a:t>p </a:t>
            </a:r>
            <a:r>
              <a:rPr lang="en-US" altLang="zh-CN" dirty="0" smtClean="0"/>
              <a:t>- </a:t>
            </a:r>
            <a:r>
              <a:rPr lang="en-US" altLang="zh-CN" dirty="0" smtClean="0"/>
              <a:t>1</a:t>
            </a:r>
            <a:r>
              <a:rPr lang="zh-CN" altLang="en-US" dirty="0" smtClean="0"/>
              <a:t>，但实际上只需枚举</a:t>
            </a:r>
            <a:r>
              <a:rPr lang="zh-CN" altLang="en-US" dirty="0" smtClean="0"/>
              <a:t>到</a:t>
            </a:r>
            <a:r>
              <a:rPr lang="en-US" altLang="zh-CN" dirty="0" smtClean="0"/>
              <a:t>t=[</a:t>
            </a:r>
            <a:r>
              <a:rPr lang="en-US" altLang="zh-CN" dirty="0" err="1" smtClean="0"/>
              <a:t>sqrt</a:t>
            </a:r>
            <a:r>
              <a:rPr lang="en-US" altLang="zh-CN" dirty="0" smtClean="0"/>
              <a:t>(p)]</a:t>
            </a:r>
            <a:r>
              <a:rPr lang="zh-CN" altLang="en-US" dirty="0" smtClean="0"/>
              <a:t>即可。</a:t>
            </a:r>
            <a:r>
              <a:rPr lang="zh-CN" altLang="en-US" dirty="0" smtClean="0"/>
              <a:t>因为当</a:t>
            </a:r>
            <a:r>
              <a:rPr lang="en-US" altLang="zh-CN" dirty="0" smtClean="0"/>
              <a:t>a </a:t>
            </a:r>
            <a:r>
              <a:rPr lang="en-US" altLang="zh-CN" dirty="0" smtClean="0"/>
              <a:t>&gt;t</a:t>
            </a:r>
            <a:r>
              <a:rPr lang="zh-CN" altLang="en-US" dirty="0" smtClean="0"/>
              <a:t>时</a:t>
            </a:r>
            <a:r>
              <a:rPr lang="zh-CN" altLang="en-US" dirty="0" smtClean="0"/>
              <a:t>，</a:t>
            </a:r>
            <a:r>
              <a:rPr lang="en-US" altLang="zh-CN" dirty="0" smtClean="0"/>
              <a:t>p/a </a:t>
            </a:r>
            <a:r>
              <a:rPr lang="en-US" altLang="zh-CN" dirty="0" smtClean="0"/>
              <a:t>&lt; a</a:t>
            </a:r>
            <a:r>
              <a:rPr lang="zh-CN" altLang="en-US" dirty="0" smtClean="0"/>
              <a:t>一定已经被枚举</a:t>
            </a:r>
            <a:r>
              <a:rPr lang="zh-CN" altLang="en-US" dirty="0" smtClean="0"/>
              <a:t>过了</a:t>
            </a:r>
            <a:r>
              <a:rPr lang="zh-CN" altLang="en-US" dirty="0" smtClean="0"/>
              <a:t>。因此</a:t>
            </a:r>
            <a:r>
              <a:rPr lang="zh-CN" altLang="en-US" dirty="0" smtClean="0"/>
              <a:t>当</a:t>
            </a:r>
            <a:r>
              <a:rPr lang="en-US" altLang="zh-CN" dirty="0" smtClean="0"/>
              <a:t>t</a:t>
            </a:r>
            <a:r>
              <a:rPr lang="zh-CN" altLang="en-US" dirty="0" smtClean="0"/>
              <a:t>内</a:t>
            </a:r>
            <a:r>
              <a:rPr lang="zh-CN" altLang="en-US" dirty="0" smtClean="0"/>
              <a:t>没有约数时，</a:t>
            </a:r>
            <a:r>
              <a:rPr lang="en-US" altLang="zh-CN" dirty="0" smtClean="0"/>
              <a:t>p</a:t>
            </a:r>
            <a:r>
              <a:rPr lang="zh-CN" altLang="en-US" dirty="0" smtClean="0"/>
              <a:t>一定是</a:t>
            </a:r>
            <a:r>
              <a:rPr lang="zh-CN" altLang="en-US" dirty="0" smtClean="0"/>
              <a:t>素数</a:t>
            </a:r>
            <a:endParaRPr lang="en-US" altLang="zh-CN" dirty="0" smtClean="0"/>
          </a:p>
        </p:txBody>
      </p:sp>
      <p:sp>
        <p:nvSpPr>
          <p:cNvPr id="5" name="TextBox 4"/>
          <p:cNvSpPr txBox="1"/>
          <p:nvPr/>
        </p:nvSpPr>
        <p:spPr>
          <a:xfrm>
            <a:off x="714348" y="3643314"/>
            <a:ext cx="6500858" cy="2308324"/>
          </a:xfrm>
          <a:prstGeom prst="rect">
            <a:avLst/>
          </a:prstGeom>
          <a:noFill/>
        </p:spPr>
        <p:txBody>
          <a:bodyPr wrap="square" rtlCol="0">
            <a:spAutoFit/>
          </a:bodyPr>
          <a:lstStyle/>
          <a:p>
            <a:r>
              <a:rPr lang="zh-CN" altLang="en-US" dirty="0" smtClean="0">
                <a:solidFill>
                  <a:srgbClr val="92D050"/>
                </a:solidFill>
              </a:rPr>
              <a:t>贴代码，复杂度（</a:t>
            </a:r>
            <a:r>
              <a:rPr lang="en-US" altLang="zh-CN" dirty="0" smtClean="0">
                <a:solidFill>
                  <a:srgbClr val="92D050"/>
                </a:solidFill>
              </a:rPr>
              <a:t>n^0.5</a:t>
            </a:r>
            <a:r>
              <a:rPr lang="zh-CN" altLang="en-US" dirty="0" smtClean="0">
                <a:solidFill>
                  <a:srgbClr val="92D050"/>
                </a:solidFill>
              </a:rPr>
              <a:t>）</a:t>
            </a:r>
            <a:endParaRPr lang="en-US" altLang="zh-CN" dirty="0" smtClean="0">
              <a:solidFill>
                <a:srgbClr val="92D050"/>
              </a:solidFill>
            </a:endParaRPr>
          </a:p>
          <a:p>
            <a:r>
              <a:rPr lang="en-US" altLang="zh-CN" dirty="0" err="1" smtClean="0"/>
              <a:t>bool</a:t>
            </a:r>
            <a:r>
              <a:rPr lang="en-US" altLang="zh-CN" dirty="0" smtClean="0"/>
              <a:t> </a:t>
            </a:r>
            <a:r>
              <a:rPr lang="en-US" altLang="zh-CN" dirty="0" err="1" smtClean="0"/>
              <a:t>isprime</a:t>
            </a:r>
            <a:r>
              <a:rPr lang="en-US" altLang="zh-CN" dirty="0" smtClean="0"/>
              <a:t> (</a:t>
            </a:r>
            <a:r>
              <a:rPr lang="en-US" altLang="zh-CN" dirty="0" err="1" smtClean="0"/>
              <a:t>int</a:t>
            </a:r>
            <a:r>
              <a:rPr lang="en-US" altLang="zh-CN" dirty="0" smtClean="0"/>
              <a:t> p)</a:t>
            </a:r>
            <a:endParaRPr lang="en-US" altLang="zh-CN" dirty="0" smtClean="0"/>
          </a:p>
          <a:p>
            <a:r>
              <a:rPr lang="en-US" altLang="zh-CN" dirty="0" smtClean="0"/>
              <a:t>{</a:t>
            </a:r>
            <a:endParaRPr lang="en-US" altLang="zh-CN" dirty="0" smtClean="0"/>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nn-NO" altLang="zh-CN" dirty="0" smtClean="0"/>
              <a:t>	for(i </a:t>
            </a:r>
            <a:r>
              <a:rPr lang="nn-NO" altLang="zh-CN" dirty="0" smtClean="0"/>
              <a:t>= 2; i * i &lt;= p; i ++)</a:t>
            </a:r>
          </a:p>
          <a:p>
            <a:r>
              <a:rPr lang="en-US" altLang="zh-CN" dirty="0" smtClean="0"/>
              <a:t>		if(p </a:t>
            </a:r>
            <a:r>
              <a:rPr lang="en-US" altLang="zh-CN" dirty="0" smtClean="0"/>
              <a:t>% </a:t>
            </a:r>
            <a:r>
              <a:rPr lang="en-US" altLang="zh-CN" dirty="0" err="1" smtClean="0"/>
              <a:t>i</a:t>
            </a:r>
            <a:r>
              <a:rPr lang="en-US" altLang="zh-CN" dirty="0" smtClean="0"/>
              <a:t> == 0) return false ;</a:t>
            </a:r>
          </a:p>
          <a:p>
            <a:r>
              <a:rPr lang="en-US" altLang="zh-CN" dirty="0" smtClean="0"/>
              <a:t>	return </a:t>
            </a:r>
            <a:r>
              <a:rPr lang="en-US" altLang="zh-CN" dirty="0" smtClean="0"/>
              <a:t>true ;</a:t>
            </a:r>
          </a:p>
          <a:p>
            <a:r>
              <a:rPr lang="en-US" altLang="zh-CN" dirty="0" smtClean="0"/>
              <a:t>}</a:t>
            </a:r>
            <a:endParaRPr lang="zh-CN" altLang="en-US" dirty="0"/>
          </a:p>
        </p:txBody>
      </p:sp>
      <p:sp>
        <p:nvSpPr>
          <p:cNvPr id="6" name="TextBox 5"/>
          <p:cNvSpPr txBox="1"/>
          <p:nvPr/>
        </p:nvSpPr>
        <p:spPr>
          <a:xfrm>
            <a:off x="5643570" y="4714884"/>
            <a:ext cx="2857520" cy="1754326"/>
          </a:xfrm>
          <a:prstGeom prst="rect">
            <a:avLst/>
          </a:prstGeom>
          <a:noFill/>
        </p:spPr>
        <p:txBody>
          <a:bodyPr wrap="square" rtlCol="0">
            <a:spAutoFit/>
          </a:bodyPr>
          <a:lstStyle/>
          <a:p>
            <a:pPr algn="just"/>
            <a:r>
              <a:rPr lang="zh-CN" altLang="en-US" dirty="0" smtClean="0"/>
              <a:t>一种改进是只考虑比</a:t>
            </a:r>
            <a:r>
              <a:rPr lang="en-US" altLang="zh-CN" dirty="0" smtClean="0"/>
              <a:t>t</a:t>
            </a:r>
            <a:r>
              <a:rPr lang="zh-CN" altLang="en-US" dirty="0" smtClean="0"/>
              <a:t>小的所有素数。由于需要读写素数表，因此稍微复杂一些且读素数表的时间比较长。优化后速度有所提升，但效果并不是特别明显。</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4" presetClass="entr" presetSubtype="0" accel="10000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 calcmode="lin" valueType="num">
                                      <p:cBhvr>
                                        <p:cTn id="51"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52"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53"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54"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smtClean="0"/>
              <a:t>如何计算</a:t>
            </a:r>
            <a:r>
              <a:rPr lang="en-US" altLang="zh-CN" dirty="0" err="1" smtClean="0"/>
              <a:t>gcd</a:t>
            </a:r>
            <a:r>
              <a:rPr lang="en-US" altLang="zh-CN" dirty="0" smtClean="0"/>
              <a:t>(</a:t>
            </a:r>
            <a:r>
              <a:rPr lang="en-US" altLang="zh-CN" dirty="0" err="1" smtClean="0"/>
              <a:t>a,b</a:t>
            </a:r>
            <a:r>
              <a:rPr lang="en-US" altLang="zh-CN" dirty="0" smtClean="0"/>
              <a:t>)</a:t>
            </a:r>
            <a:r>
              <a:rPr lang="zh-CN" altLang="en-US" dirty="0" smtClean="0"/>
              <a:t>？</a:t>
            </a:r>
            <a:endParaRPr lang="zh-CN" altLang="en-US" dirty="0"/>
          </a:p>
        </p:txBody>
      </p:sp>
      <p:sp>
        <p:nvSpPr>
          <p:cNvPr id="9219" name="Rectangle 3"/>
          <p:cNvSpPr>
            <a:spLocks noGrp="1" noChangeArrowheads="1"/>
          </p:cNvSpPr>
          <p:nvPr>
            <p:ph idx="1"/>
          </p:nvPr>
        </p:nvSpPr>
        <p:spPr/>
        <p:txBody>
          <a:bodyPr/>
          <a:lstStyle/>
          <a:p>
            <a:r>
              <a:rPr lang="zh-CN" altLang="en-US" dirty="0" smtClean="0">
                <a:solidFill>
                  <a:srgbClr val="92D050"/>
                </a:solidFill>
              </a:rPr>
              <a:t>方案一 </a:t>
            </a:r>
            <a:r>
              <a:rPr lang="zh-CN" altLang="en-US" dirty="0" smtClean="0"/>
              <a:t>利用唯一分解定理</a:t>
            </a:r>
            <a:endParaRPr lang="en-US" altLang="zh-CN" dirty="0" smtClean="0"/>
          </a:p>
          <a:p>
            <a:pPr lvl="1"/>
            <a:r>
              <a:rPr lang="zh-CN" altLang="en-US" dirty="0" smtClean="0"/>
              <a:t>如果我们把</a:t>
            </a:r>
            <a:r>
              <a:rPr lang="en-US" altLang="zh-CN" dirty="0" err="1" smtClean="0"/>
              <a:t>a,b</a:t>
            </a:r>
            <a:r>
              <a:rPr lang="zh-CN" altLang="en-US" dirty="0" smtClean="0"/>
              <a:t>写成如下形式：</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则</a:t>
            </a:r>
            <a:endParaRPr lang="en-US" altLang="zh-CN" dirty="0" smtClean="0"/>
          </a:p>
          <a:p>
            <a:pPr lvl="1"/>
            <a:endParaRPr lang="en-US" altLang="zh-CN" dirty="0" smtClean="0"/>
          </a:p>
          <a:p>
            <a:pPr lvl="1"/>
            <a:endParaRPr lang="en-US" altLang="zh-CN" dirty="0" smtClean="0"/>
          </a:p>
          <a:p>
            <a:pPr lvl="1"/>
            <a:r>
              <a:rPr lang="zh-CN" altLang="en-US" dirty="0" smtClean="0"/>
              <a:t>遗憾的是分解一个合数是困难的</a:t>
            </a:r>
            <a:r>
              <a:rPr lang="en-US" altLang="zh-CN" dirty="0" smtClean="0"/>
              <a:t>!</a:t>
            </a:r>
            <a:r>
              <a:rPr lang="zh-CN" altLang="en-US" dirty="0" smtClean="0"/>
              <a:t>（指数级）</a:t>
            </a:r>
            <a:endParaRPr lang="en-US" altLang="zh-CN" dirty="0" smtClean="0"/>
          </a:p>
        </p:txBody>
      </p:sp>
      <p:graphicFrame>
        <p:nvGraphicFramePr>
          <p:cNvPr id="1027" name="Object 3"/>
          <p:cNvGraphicFramePr>
            <a:graphicFrameLocks noChangeAspect="1"/>
          </p:cNvGraphicFramePr>
          <p:nvPr/>
        </p:nvGraphicFramePr>
        <p:xfrm>
          <a:off x="2143108" y="2628898"/>
          <a:ext cx="3214710" cy="585788"/>
        </p:xfrm>
        <a:graphic>
          <a:graphicData uri="http://schemas.openxmlformats.org/presentationml/2006/ole">
            <p:oleObj spid="_x0000_s1027" name="公式" r:id="rId3" imgW="1028520" imgH="228600" progId="Equation.3">
              <p:embed/>
            </p:oleObj>
          </a:graphicData>
        </a:graphic>
      </p:graphicFrame>
      <p:graphicFrame>
        <p:nvGraphicFramePr>
          <p:cNvPr id="1028" name="Object 4"/>
          <p:cNvGraphicFramePr>
            <a:graphicFrameLocks noChangeAspect="1"/>
          </p:cNvGraphicFramePr>
          <p:nvPr/>
        </p:nvGraphicFramePr>
        <p:xfrm>
          <a:off x="2143108" y="3271841"/>
          <a:ext cx="3219450" cy="585787"/>
        </p:xfrm>
        <a:graphic>
          <a:graphicData uri="http://schemas.openxmlformats.org/presentationml/2006/ole">
            <p:oleObj spid="_x0000_s1028" name="公式" r:id="rId4" imgW="1054080" imgH="228600" progId="Equation.3">
              <p:embed/>
            </p:oleObj>
          </a:graphicData>
        </a:graphic>
      </p:graphicFrame>
      <p:graphicFrame>
        <p:nvGraphicFramePr>
          <p:cNvPr id="1029" name="Object 5"/>
          <p:cNvGraphicFramePr>
            <a:graphicFrameLocks noChangeAspect="1"/>
          </p:cNvGraphicFramePr>
          <p:nvPr/>
        </p:nvGraphicFramePr>
        <p:xfrm>
          <a:off x="1857356" y="4054242"/>
          <a:ext cx="6715172" cy="517766"/>
        </p:xfrm>
        <a:graphic>
          <a:graphicData uri="http://schemas.openxmlformats.org/presentationml/2006/ole">
            <p:oleObj spid="_x0000_s1029" name="公式" r:id="rId5" imgW="2450880" imgH="228600" progId="Equation.3">
              <p:embed/>
            </p:oleObj>
          </a:graphicData>
        </a:graphic>
      </p:graphicFrame>
      <p:graphicFrame>
        <p:nvGraphicFramePr>
          <p:cNvPr id="1030" name="Object 6"/>
          <p:cNvGraphicFramePr>
            <a:graphicFrameLocks noChangeAspect="1"/>
          </p:cNvGraphicFramePr>
          <p:nvPr/>
        </p:nvGraphicFramePr>
        <p:xfrm>
          <a:off x="1857356" y="4697425"/>
          <a:ext cx="6715172" cy="517525"/>
        </p:xfrm>
        <a:graphic>
          <a:graphicData uri="http://schemas.openxmlformats.org/presentationml/2006/ole">
            <p:oleObj spid="_x0000_s1030" name="公式" r:id="rId6" imgW="2501640" imgH="228600" progId="Equation.3">
              <p:embed/>
            </p:oleObj>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3" dur="500"/>
                                        <p:tgtEl>
                                          <p:spTgt spid="9219">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219">
                                            <p:txEl>
                                              <p:pRg st="5" end="5"/>
                                            </p:txEl>
                                          </p:spTgt>
                                        </p:tgtEl>
                                        <p:attrNameLst>
                                          <p:attrName>style.visibility</p:attrName>
                                        </p:attrNameLst>
                                      </p:cBhvr>
                                      <p:to>
                                        <p:strVal val="visible"/>
                                      </p:to>
                                    </p:set>
                                    <p:animEffect transition="in" filter="blinds(horizontal)">
                                      <p:cBhvr>
                                        <p:cTn id="16" dur="500"/>
                                        <p:tgtEl>
                                          <p:spTgt spid="921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219">
                                            <p:txEl>
                                              <p:pRg st="8" end="8"/>
                                            </p:txEl>
                                          </p:spTgt>
                                        </p:tgtEl>
                                        <p:attrNameLst>
                                          <p:attrName>style.visibility</p:attrName>
                                        </p:attrNameLst>
                                      </p:cBhvr>
                                      <p:to>
                                        <p:strVal val="visible"/>
                                      </p:to>
                                    </p:set>
                                    <p:animEffect transition="in" filter="blinds(horizontal)">
                                      <p:cBhvr>
                                        <p:cTn id="19" dur="500"/>
                                        <p:tgtEl>
                                          <p:spTgt spid="9219">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blinds(horizontal)">
                                      <p:cBhvr>
                                        <p:cTn id="22" dur="500"/>
                                        <p:tgtEl>
                                          <p:spTgt spid="1027"/>
                                        </p:tgtEl>
                                      </p:cBhvr>
                                    </p:animEffect>
                                  </p:childTnLst>
                                </p:cTn>
                              </p:par>
                              <p:par>
                                <p:cTn id="23" presetID="3" presetClass="entr" presetSubtype="1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blinds(horizontal)">
                                      <p:cBhvr>
                                        <p:cTn id="25" dur="500"/>
                                        <p:tgtEl>
                                          <p:spTgt spid="1028"/>
                                        </p:tgtEl>
                                      </p:cBhvr>
                                    </p:animEffect>
                                  </p:childTnLst>
                                </p:cTn>
                              </p:par>
                              <p:par>
                                <p:cTn id="26" presetID="3" presetClass="entr" presetSubtype="10" fill="hold" nodeType="withEffect">
                                  <p:stCondLst>
                                    <p:cond delay="0"/>
                                  </p:stCondLst>
                                  <p:childTnLst>
                                    <p:set>
                                      <p:cBhvr>
                                        <p:cTn id="27" dur="1" fill="hold">
                                          <p:stCondLst>
                                            <p:cond delay="0"/>
                                          </p:stCondLst>
                                        </p:cTn>
                                        <p:tgtEl>
                                          <p:spTgt spid="1029"/>
                                        </p:tgtEl>
                                        <p:attrNameLst>
                                          <p:attrName>style.visibility</p:attrName>
                                        </p:attrNameLst>
                                      </p:cBhvr>
                                      <p:to>
                                        <p:strVal val="visible"/>
                                      </p:to>
                                    </p:set>
                                    <p:animEffect transition="in" filter="blinds(horizontal)">
                                      <p:cBhvr>
                                        <p:cTn id="28" dur="500"/>
                                        <p:tgtEl>
                                          <p:spTgt spid="1029"/>
                                        </p:tgtEl>
                                      </p:cBhvr>
                                    </p:animEffect>
                                  </p:childTnLst>
                                </p:cTn>
                              </p:par>
                              <p:par>
                                <p:cTn id="29" presetID="3" presetClass="entr" presetSubtype="1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blinds(horizontal)">
                                      <p:cBhvr>
                                        <p:cTn id="3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如何计算</a:t>
            </a:r>
            <a:r>
              <a:rPr lang="en-US" altLang="zh-CN" dirty="0" err="1" smtClean="0"/>
              <a:t>gcd</a:t>
            </a:r>
            <a:r>
              <a:rPr lang="en-US" altLang="zh-CN" dirty="0" smtClean="0"/>
              <a:t>(</a:t>
            </a:r>
            <a:r>
              <a:rPr lang="en-US" altLang="zh-CN" dirty="0" err="1" smtClean="0"/>
              <a:t>a,b</a:t>
            </a:r>
            <a:r>
              <a:rPr lang="en-US" altLang="zh-CN" dirty="0" smtClean="0"/>
              <a:t>)</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rgbClr val="92D050"/>
                </a:solidFill>
              </a:rPr>
              <a:t>方案二 </a:t>
            </a:r>
            <a:r>
              <a:rPr lang="en-US" altLang="zh-CN" dirty="0" smtClean="0"/>
              <a:t>Euclid</a:t>
            </a:r>
            <a:r>
              <a:rPr lang="zh-CN" altLang="en-US" dirty="0" smtClean="0"/>
              <a:t>算法</a:t>
            </a:r>
            <a:endParaRPr lang="en-US" altLang="zh-CN" dirty="0" smtClean="0"/>
          </a:p>
          <a:p>
            <a:pPr lvl="1"/>
            <a:r>
              <a:rPr lang="zh-CN" altLang="en-US" dirty="0" smtClean="0"/>
              <a:t>这是最经典的数论算法之一</a:t>
            </a:r>
            <a:endParaRPr lang="en-US" altLang="zh-CN" dirty="0" smtClean="0"/>
          </a:p>
          <a:p>
            <a:pPr lvl="1"/>
            <a:r>
              <a:rPr lang="zh-CN" altLang="en-US" dirty="0" smtClean="0"/>
              <a:t>它利用</a:t>
            </a:r>
            <a:r>
              <a:rPr lang="en-US" altLang="zh-CN" dirty="0" err="1" smtClean="0"/>
              <a:t>gcd</a:t>
            </a:r>
            <a:r>
              <a:rPr lang="en-US" altLang="zh-CN" dirty="0" smtClean="0"/>
              <a:t>(</a:t>
            </a:r>
            <a:r>
              <a:rPr lang="en-US" altLang="zh-CN" dirty="0" err="1" smtClean="0"/>
              <a:t>a,b</a:t>
            </a:r>
            <a:r>
              <a:rPr lang="en-US" altLang="zh-CN" dirty="0" smtClean="0"/>
              <a:t>)=</a:t>
            </a:r>
            <a:r>
              <a:rPr lang="en-US" altLang="zh-CN" dirty="0" err="1" smtClean="0"/>
              <a:t>gcd</a:t>
            </a:r>
            <a:r>
              <a:rPr lang="en-US" altLang="zh-CN" dirty="0" smtClean="0"/>
              <a:t>(</a:t>
            </a:r>
            <a:r>
              <a:rPr lang="en-US" altLang="zh-CN" dirty="0" err="1" smtClean="0"/>
              <a:t>b,a%b</a:t>
            </a:r>
            <a:r>
              <a:rPr lang="en-US" altLang="zh-CN" dirty="0" smtClean="0"/>
              <a:t>)</a:t>
            </a:r>
            <a:r>
              <a:rPr lang="zh-CN" altLang="en-US" dirty="0" smtClean="0"/>
              <a:t>这个性质直接实现。</a:t>
            </a:r>
            <a:endParaRPr lang="en-US" altLang="zh-CN" dirty="0" smtClean="0"/>
          </a:p>
          <a:p>
            <a:pPr lvl="1"/>
            <a:r>
              <a:rPr lang="zh-CN" altLang="en-US" dirty="0" smtClean="0"/>
              <a:t>可用数学归纳法证明</a:t>
            </a:r>
            <a:endParaRPr lang="en-US" altLang="zh-CN" dirty="0" smtClean="0"/>
          </a:p>
          <a:p>
            <a:pPr lvl="1"/>
            <a:r>
              <a:rPr lang="zh-CN" altLang="en-US" dirty="0" smtClean="0"/>
              <a:t>代码实现</a:t>
            </a:r>
            <a:endParaRPr lang="en-US" altLang="zh-CN" dirty="0" smtClean="0"/>
          </a:p>
          <a:p>
            <a:pPr lvl="1"/>
            <a:r>
              <a:rPr lang="en-US" altLang="zh-CN" dirty="0" err="1" smtClean="0"/>
              <a:t>int</a:t>
            </a:r>
            <a:r>
              <a:rPr lang="en-US" altLang="zh-CN" dirty="0" smtClean="0"/>
              <a:t> </a:t>
            </a:r>
            <a:r>
              <a:rPr lang="en-US" altLang="zh-CN" dirty="0" err="1" smtClean="0"/>
              <a:t>gcd</a:t>
            </a:r>
            <a:r>
              <a:rPr lang="en-US" altLang="zh-CN" dirty="0" smtClean="0"/>
              <a:t>(</a:t>
            </a:r>
            <a:r>
              <a:rPr lang="en-US" altLang="zh-CN" dirty="0" err="1" smtClean="0"/>
              <a:t>int</a:t>
            </a:r>
            <a:r>
              <a:rPr lang="en-US" altLang="zh-CN" dirty="0" smtClean="0"/>
              <a:t> </a:t>
            </a:r>
            <a:r>
              <a:rPr lang="en-US" altLang="zh-CN" dirty="0" err="1" smtClean="0"/>
              <a:t>a,int</a:t>
            </a:r>
            <a:r>
              <a:rPr lang="en-US" altLang="zh-CN" dirty="0" smtClean="0"/>
              <a:t> b) </a:t>
            </a:r>
            <a:r>
              <a:rPr lang="zh-CN" altLang="en-US" dirty="0" smtClean="0"/>
              <a:t> </a:t>
            </a:r>
            <a:r>
              <a:rPr lang="en-US" altLang="zh-CN" dirty="0" smtClean="0"/>
              <a:t>{</a:t>
            </a:r>
          </a:p>
          <a:p>
            <a:pPr lvl="1"/>
            <a:r>
              <a:rPr lang="en-US" altLang="zh-CN" dirty="0" smtClean="0"/>
              <a:t>    return (</a:t>
            </a:r>
            <a:r>
              <a:rPr lang="en-US" altLang="zh-CN" dirty="0" err="1" smtClean="0"/>
              <a:t>b?gcd</a:t>
            </a:r>
            <a:r>
              <a:rPr lang="en-US" altLang="zh-CN" dirty="0" smtClean="0"/>
              <a:t>(</a:t>
            </a:r>
            <a:r>
              <a:rPr lang="en-US" altLang="zh-CN" dirty="0" err="1" smtClean="0"/>
              <a:t>b,a%b</a:t>
            </a:r>
            <a:r>
              <a:rPr lang="en-US" altLang="zh-CN" dirty="0" smtClean="0"/>
              <a:t>):a);</a:t>
            </a:r>
          </a:p>
          <a:p>
            <a:pPr lvl="1"/>
            <a:r>
              <a:rPr lang="en-US" altLang="zh-CN" dirty="0" smtClean="0"/>
              <a:t>}</a:t>
            </a:r>
          </a:p>
          <a:p>
            <a:pPr lvl="1"/>
            <a:r>
              <a:rPr lang="zh-CN" altLang="en-US" dirty="0" smtClean="0"/>
              <a:t>它的时间复杂度为</a:t>
            </a:r>
            <a:r>
              <a:rPr lang="en-US" altLang="zh-CN" dirty="0" smtClean="0"/>
              <a:t>O(</a:t>
            </a:r>
            <a:r>
              <a:rPr lang="en-US" altLang="zh-CN" dirty="0" err="1" smtClean="0"/>
              <a:t>logb</a:t>
            </a:r>
            <a:r>
              <a:rPr lang="en-US" altLang="zh-CN" dirty="0" smtClean="0"/>
              <a:t>)</a:t>
            </a:r>
            <a:r>
              <a:rPr lang="zh-CN" altLang="en-US" dirty="0" smtClean="0"/>
              <a:t>；比方案一好得多</a:t>
            </a:r>
            <a:endParaRPr lang="en-US" altLang="zh-CN" dirty="0" smtClean="0"/>
          </a:p>
          <a:p>
            <a:pPr lvl="1">
              <a:buNone/>
            </a:pP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膜拜一下</a:t>
            </a:r>
            <a:r>
              <a:rPr lang="en-US" altLang="zh-CN" dirty="0" smtClean="0"/>
              <a:t>Euclid </a:t>
            </a:r>
            <a:r>
              <a:rPr lang="en-US" altLang="zh-CN" dirty="0" smtClean="0">
                <a:solidFill>
                  <a:srgbClr val="92D050"/>
                </a:solidFill>
              </a:rPr>
              <a:t>OTZ</a:t>
            </a:r>
            <a:endParaRPr lang="zh-CN" altLang="en-US" dirty="0">
              <a:solidFill>
                <a:srgbClr val="92D050"/>
              </a:solidFill>
            </a:endParaRPr>
          </a:p>
        </p:txBody>
      </p:sp>
      <p:sp>
        <p:nvSpPr>
          <p:cNvPr id="3" name="内容占位符 2"/>
          <p:cNvSpPr>
            <a:spLocks noGrp="1"/>
          </p:cNvSpPr>
          <p:nvPr>
            <p:ph idx="1"/>
          </p:nvPr>
        </p:nvSpPr>
        <p:spPr>
          <a:xfrm>
            <a:off x="457200" y="1600201"/>
            <a:ext cx="7467600" cy="5043509"/>
          </a:xfrm>
        </p:spPr>
        <p:txBody>
          <a:bodyPr>
            <a:normAutofit fontScale="62500" lnSpcReduction="20000"/>
          </a:bodyPr>
          <a:lstStyle/>
          <a:p>
            <a:pPr algn="just">
              <a:buNone/>
            </a:pPr>
            <a:r>
              <a:rPr lang="en-US" altLang="zh-CN" dirty="0" smtClean="0"/>
              <a:t>		</a:t>
            </a:r>
            <a:r>
              <a:rPr lang="zh-CN" altLang="en-US" dirty="0" smtClean="0"/>
              <a:t>一天，一群年轻人来到位于雅典城郊外林荫中的“柏拉图学园”。只见学园的大门紧闭着，门口挂着一块木牌，上面写着：“不懂数学者，不得入内</a:t>
            </a:r>
            <a:r>
              <a:rPr lang="en-US" altLang="zh-CN" dirty="0" smtClean="0"/>
              <a:t>! ”</a:t>
            </a:r>
            <a:r>
              <a:rPr lang="zh-CN" altLang="en-US" dirty="0" smtClean="0"/>
              <a:t>这是当年柏拉图亲自立下的规矩，为的是让学生们知道他对数学的重视，然而却把前来求教的年轻人给闹糊涂了。有人在想，正是因为我不懂数学，才要来这儿求教的呀，如果懂了，还来这儿做什么</a:t>
            </a:r>
            <a:r>
              <a:rPr lang="en-US" altLang="zh-CN" dirty="0" smtClean="0"/>
              <a:t>?</a:t>
            </a:r>
            <a:r>
              <a:rPr lang="zh-CN" altLang="en-US" dirty="0" smtClean="0"/>
              <a:t>正在人们面面相觑，不知是退、是进的时候，欧几里得从人群中走了出来，只见他整了整衣冠，看了看那块牌子，然后果断地推开了学园大门，头也没有回地走了进去。</a:t>
            </a:r>
            <a:endParaRPr lang="en-US" altLang="zh-CN" dirty="0" smtClean="0"/>
          </a:p>
          <a:p>
            <a:pPr algn="just">
              <a:buNone/>
            </a:pPr>
            <a:r>
              <a:rPr lang="en-US" altLang="zh-CN" dirty="0" smtClean="0"/>
              <a:t>		</a:t>
            </a:r>
            <a:r>
              <a:rPr lang="en-US" altLang="zh-CN" dirty="0" smtClean="0">
                <a:solidFill>
                  <a:srgbClr val="92D050"/>
                </a:solidFill>
              </a:rPr>
              <a:t>《</a:t>
            </a:r>
            <a:r>
              <a:rPr lang="zh-CN" altLang="en-US" dirty="0" smtClean="0">
                <a:solidFill>
                  <a:srgbClr val="92D050"/>
                </a:solidFill>
              </a:rPr>
              <a:t>几何原本</a:t>
            </a:r>
            <a:r>
              <a:rPr lang="en-US" altLang="zh-CN" dirty="0" smtClean="0">
                <a:solidFill>
                  <a:srgbClr val="92D050"/>
                </a:solidFill>
              </a:rPr>
              <a:t>》</a:t>
            </a:r>
          </a:p>
          <a:p>
            <a:pPr algn="just">
              <a:buNone/>
            </a:pPr>
            <a:r>
              <a:rPr lang="en-US" altLang="zh-CN" dirty="0" smtClean="0">
                <a:solidFill>
                  <a:srgbClr val="92D050"/>
                </a:solidFill>
              </a:rPr>
              <a:t>	</a:t>
            </a:r>
          </a:p>
          <a:p>
            <a:pPr algn="just">
              <a:buNone/>
            </a:pPr>
            <a:r>
              <a:rPr lang="zh-CN" altLang="en-US" sz="3100" dirty="0" smtClean="0"/>
              <a:t>第五公设</a:t>
            </a:r>
            <a:r>
              <a:rPr lang="en-US" altLang="zh-CN" sz="3100" dirty="0" smtClean="0"/>
              <a:t>&amp;</a:t>
            </a:r>
            <a:r>
              <a:rPr lang="zh-CN" altLang="en-US" sz="3100" dirty="0" smtClean="0"/>
              <a:t>非</a:t>
            </a:r>
            <a:r>
              <a:rPr lang="zh-CN" altLang="en-US" dirty="0" smtClean="0"/>
              <a:t>欧几何：</a:t>
            </a:r>
            <a:endParaRPr lang="en-US" altLang="zh-CN" dirty="0" smtClean="0"/>
          </a:p>
          <a:p>
            <a:pPr algn="just">
              <a:buNone/>
            </a:pPr>
            <a:r>
              <a:rPr lang="en-US" altLang="zh-CN" dirty="0" smtClean="0"/>
              <a:t>	</a:t>
            </a:r>
            <a:r>
              <a:rPr lang="zh-CN" altLang="en-US" dirty="0" smtClean="0">
                <a:solidFill>
                  <a:srgbClr val="92D050"/>
                </a:solidFill>
              </a:rPr>
              <a:t>平行线公理</a:t>
            </a:r>
            <a:endParaRPr lang="en-US" altLang="zh-CN" dirty="0" smtClean="0">
              <a:solidFill>
                <a:srgbClr val="92D050"/>
              </a:solidFill>
            </a:endParaRPr>
          </a:p>
          <a:p>
            <a:pPr algn="just">
              <a:buNone/>
            </a:pPr>
            <a:r>
              <a:rPr lang="en-US" altLang="zh-CN" dirty="0" smtClean="0"/>
              <a:t>	</a:t>
            </a:r>
            <a:r>
              <a:rPr lang="zh-CN" altLang="en-US" dirty="0" smtClean="0"/>
              <a:t>一些数学家提出，第五公设能不能不作为公设，而作为定理？能不能依靠前四个公设来证明第五公设？这就是几何发展史上最著名的，争论了长达两千多年的关于“平行线理论”的讨论。</a:t>
            </a:r>
            <a:endParaRPr lang="en-US" altLang="zh-CN" dirty="0" smtClean="0"/>
          </a:p>
          <a:p>
            <a:pPr algn="just">
              <a:buNone/>
            </a:pPr>
            <a:r>
              <a:rPr lang="en-US" altLang="zh-CN" b="1" dirty="0" smtClean="0"/>
              <a:t>	</a:t>
            </a:r>
            <a:r>
              <a:rPr lang="zh-CN" altLang="en-US" sz="3100" dirty="0" smtClean="0"/>
              <a:t>通过将第五公设替换为替他命题和另外四个公设放在一块展开一系列推理，结果得到了与欧氏几何同样完美的几何学</a:t>
            </a:r>
            <a:endParaRPr lang="en-US" altLang="zh-CN" sz="3100" dirty="0" smtClean="0"/>
          </a:p>
          <a:p>
            <a:pPr algn="just">
              <a:buNone/>
            </a:pPr>
            <a:r>
              <a:rPr lang="en-US" altLang="zh-CN" dirty="0" smtClean="0"/>
              <a:t>	</a:t>
            </a:r>
            <a:r>
              <a:rPr lang="zh-CN" altLang="en-US" dirty="0" smtClean="0"/>
              <a:t>如罗氏几何</a:t>
            </a:r>
            <a:r>
              <a:rPr lang="en-US" altLang="zh-CN" dirty="0" smtClean="0"/>
              <a:t>(</a:t>
            </a:r>
            <a:r>
              <a:rPr lang="zh-CN" altLang="en-US" dirty="0" smtClean="0"/>
              <a:t>罗巴切夫斯基创立</a:t>
            </a:r>
            <a:r>
              <a:rPr lang="en-US" altLang="zh-CN" dirty="0" smtClean="0"/>
              <a:t>)</a:t>
            </a:r>
            <a:r>
              <a:rPr lang="zh-CN" altLang="en-US" dirty="0" smtClean="0"/>
              <a:t>和黎曼几何（黎曼创立）</a:t>
            </a:r>
            <a:endParaRPr lang="en-US" altLang="zh-CN" dirty="0" smtClean="0">
              <a:solidFill>
                <a:srgbClr val="92D050"/>
              </a:solidFill>
            </a:endParaRPr>
          </a:p>
          <a:p>
            <a:pPr algn="just">
              <a:buNone/>
            </a:pPr>
            <a:endParaRPr lang="zh-CN" altLang="en-US" dirty="0">
              <a:solidFill>
                <a:srgbClr val="92D050"/>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 述</a:t>
            </a:r>
            <a:endParaRPr lang="zh-CN" altLang="en-US" dirty="0"/>
          </a:p>
        </p:txBody>
      </p:sp>
      <p:sp>
        <p:nvSpPr>
          <p:cNvPr id="3" name="内容占位符 2"/>
          <p:cNvSpPr>
            <a:spLocks noGrp="1"/>
          </p:cNvSpPr>
          <p:nvPr>
            <p:ph idx="1"/>
          </p:nvPr>
        </p:nvSpPr>
        <p:spPr/>
        <p:txBody>
          <a:bodyPr>
            <a:normAutofit/>
          </a:bodyPr>
          <a:lstStyle/>
          <a:p>
            <a:r>
              <a:rPr lang="zh-CN" altLang="en-US" dirty="0" smtClean="0"/>
              <a:t>对数论的理解</a:t>
            </a:r>
            <a:endParaRPr lang="en-US" altLang="zh-CN" dirty="0" smtClean="0"/>
          </a:p>
          <a:p>
            <a:r>
              <a:rPr lang="zh-CN" altLang="en-US" dirty="0" smtClean="0"/>
              <a:t>本节介绍数论的</a:t>
            </a:r>
            <a:r>
              <a:rPr lang="zh-CN" altLang="en-US" dirty="0" smtClean="0">
                <a:solidFill>
                  <a:srgbClr val="92D050"/>
                </a:solidFill>
              </a:rPr>
              <a:t>基本概念</a:t>
            </a:r>
            <a:r>
              <a:rPr lang="zh-CN" altLang="en-US" dirty="0" smtClean="0"/>
              <a:t>和</a:t>
            </a:r>
            <a:r>
              <a:rPr lang="zh-CN" altLang="en-US" dirty="0" smtClean="0">
                <a:solidFill>
                  <a:srgbClr val="92D050"/>
                </a:solidFill>
              </a:rPr>
              <a:t>算法</a:t>
            </a:r>
            <a:r>
              <a:rPr lang="zh-CN" altLang="en-US" dirty="0" smtClean="0"/>
              <a:t>。</a:t>
            </a:r>
            <a:endParaRPr lang="en-US" altLang="zh-CN" dirty="0" smtClean="0"/>
          </a:p>
          <a:p>
            <a:pPr lvl="1" algn="just"/>
            <a:r>
              <a:rPr lang="zh-CN" altLang="en-US" dirty="0" smtClean="0"/>
              <a:t>由于我们将用到大整数运算，一般来说，我们可以认为四则运算是基本操作，但如果涉及到的整数太大，即使是加减法也是需要耗费一定时间的，乘除法更慢。在这样的情况下，我们需要给出比特运算</a:t>
            </a:r>
            <a:r>
              <a:rPr lang="en-US" altLang="zh-CN" dirty="0" smtClean="0"/>
              <a:t>(</a:t>
            </a:r>
            <a:r>
              <a:rPr lang="en-US" altLang="zh-CN" dirty="0" err="1" smtClean="0"/>
              <a:t>bitoperation</a:t>
            </a:r>
            <a:r>
              <a:rPr lang="en-US" altLang="zh-CN" dirty="0" smtClean="0"/>
              <a:t>)</a:t>
            </a:r>
            <a:r>
              <a:rPr lang="zh-CN" altLang="en-US" dirty="0" smtClean="0"/>
              <a:t>数目。给出两个</a:t>
            </a:r>
            <a:r>
              <a:rPr lang="en-US" altLang="zh-CN" dirty="0" smtClean="0"/>
              <a:t>b</a:t>
            </a:r>
            <a:r>
              <a:rPr lang="zh-CN" altLang="en-US" dirty="0" smtClean="0"/>
              <a:t>比特的整数，加减法可以在</a:t>
            </a:r>
            <a:r>
              <a:rPr lang="en-US" altLang="zh-CN" dirty="0" smtClean="0"/>
              <a:t>O(b)</a:t>
            </a:r>
            <a:r>
              <a:rPr lang="zh-CN" altLang="en-US" dirty="0" smtClean="0"/>
              <a:t>的时间内完成，且这是最优的</a:t>
            </a:r>
            <a:r>
              <a:rPr lang="en-US" altLang="zh-CN" dirty="0" smtClean="0"/>
              <a:t>; </a:t>
            </a:r>
            <a:r>
              <a:rPr lang="zh-CN" altLang="en-US" dirty="0" smtClean="0"/>
              <a:t>一般乘法可以认为在</a:t>
            </a:r>
            <a:r>
              <a:rPr lang="en-US" altLang="zh-CN" dirty="0" smtClean="0"/>
              <a:t>O(b^2)</a:t>
            </a:r>
            <a:r>
              <a:rPr lang="zh-CN" altLang="en-US" dirty="0" smtClean="0"/>
              <a:t>时间内完成。</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如何计算</a:t>
            </a:r>
            <a:r>
              <a:rPr lang="en-US" altLang="zh-CN" dirty="0" err="1" smtClean="0"/>
              <a:t>gcd</a:t>
            </a:r>
            <a:r>
              <a:rPr lang="en-US" altLang="zh-CN" dirty="0" smtClean="0"/>
              <a:t>(</a:t>
            </a:r>
            <a:r>
              <a:rPr lang="en-US" altLang="zh-CN" dirty="0" err="1" smtClean="0"/>
              <a:t>a,b</a:t>
            </a:r>
            <a:r>
              <a:rPr lang="en-US" altLang="zh-CN" dirty="0" smtClean="0"/>
              <a:t>)</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rgbClr val="92D050"/>
                </a:solidFill>
              </a:rPr>
              <a:t>方案二</a:t>
            </a:r>
            <a:r>
              <a:rPr lang="zh-CN" altLang="en-US" dirty="0" smtClean="0"/>
              <a:t>的二进制算法实现</a:t>
            </a:r>
            <a:endParaRPr lang="en-US" altLang="zh-CN" dirty="0" smtClean="0"/>
          </a:p>
          <a:p>
            <a:pPr lvl="1"/>
            <a:r>
              <a:rPr lang="zh-CN" altLang="en-US" dirty="0" smtClean="0"/>
              <a:t>前面说过对于大数乘除法开销很大，这种二进制算法可以只用减法，移位和判奇偶实现，虽然迭代次数增多，但是实际的时间效率和</a:t>
            </a:r>
            <a:r>
              <a:rPr lang="en-US" altLang="zh-CN" dirty="0" err="1" smtClean="0"/>
              <a:t>euclid</a:t>
            </a:r>
            <a:r>
              <a:rPr lang="zh-CN" altLang="en-US" dirty="0" smtClean="0"/>
              <a:t>算法相差无几。</a:t>
            </a:r>
            <a:endParaRPr lang="en-US" altLang="zh-CN" dirty="0" smtClean="0"/>
          </a:p>
          <a:p>
            <a:pPr lvl="1"/>
            <a:r>
              <a:rPr lang="zh-CN" altLang="en-US" dirty="0" smtClean="0"/>
              <a:t>算法描述</a:t>
            </a:r>
            <a:endParaRPr lang="en-US" altLang="zh-CN" dirty="0" smtClean="0"/>
          </a:p>
          <a:p>
            <a:pPr lvl="2"/>
            <a:r>
              <a:rPr lang="en-US" altLang="zh-CN" dirty="0" err="1" smtClean="0"/>
              <a:t>gcd</a:t>
            </a:r>
            <a:r>
              <a:rPr lang="en-US" altLang="zh-CN" dirty="0" smtClean="0"/>
              <a:t>(</a:t>
            </a:r>
            <a:r>
              <a:rPr lang="en-US" altLang="zh-CN" dirty="0" err="1" smtClean="0"/>
              <a:t>a,a</a:t>
            </a:r>
            <a:r>
              <a:rPr lang="en-US" altLang="zh-CN" dirty="0" smtClean="0"/>
              <a:t>)=a,</a:t>
            </a:r>
            <a:r>
              <a:rPr lang="zh-CN" altLang="en-US" dirty="0" smtClean="0"/>
              <a:t>当</a:t>
            </a:r>
            <a:r>
              <a:rPr lang="en-US" altLang="zh-CN" dirty="0" smtClean="0"/>
              <a:t>a&gt;b</a:t>
            </a:r>
            <a:r>
              <a:rPr lang="zh-CN" altLang="en-US" dirty="0" smtClean="0"/>
              <a:t>时</a:t>
            </a:r>
            <a:r>
              <a:rPr lang="en-US" altLang="zh-CN" dirty="0" smtClean="0"/>
              <a:t>(</a:t>
            </a:r>
            <a:r>
              <a:rPr lang="zh-CN" altLang="en-US" dirty="0" smtClean="0"/>
              <a:t>否则</a:t>
            </a:r>
            <a:r>
              <a:rPr lang="en-US" altLang="zh-CN" dirty="0" smtClean="0"/>
              <a:t>swap)</a:t>
            </a:r>
            <a:r>
              <a:rPr lang="zh-CN" altLang="en-US" dirty="0" smtClean="0"/>
              <a:t>，分情况讨论：</a:t>
            </a:r>
            <a:endParaRPr lang="en-US" altLang="zh-CN" dirty="0" smtClean="0"/>
          </a:p>
          <a:p>
            <a:pPr lvl="2"/>
            <a:r>
              <a:rPr lang="en-US" altLang="zh-CN" dirty="0" smtClean="0"/>
              <a:t>a</a:t>
            </a:r>
            <a:r>
              <a:rPr lang="zh-CN" altLang="en-US" dirty="0" smtClean="0"/>
              <a:t>和</a:t>
            </a:r>
            <a:r>
              <a:rPr lang="en-US" altLang="zh-CN" dirty="0" smtClean="0"/>
              <a:t>b</a:t>
            </a:r>
            <a:r>
              <a:rPr lang="zh-CN" altLang="en-US" dirty="0" smtClean="0"/>
              <a:t>均为偶数，</a:t>
            </a:r>
            <a:r>
              <a:rPr lang="en-US" altLang="zh-CN" dirty="0" err="1" smtClean="0"/>
              <a:t>gcd</a:t>
            </a:r>
            <a:r>
              <a:rPr lang="en-US" altLang="zh-CN" dirty="0" smtClean="0"/>
              <a:t>(</a:t>
            </a:r>
            <a:r>
              <a:rPr lang="en-US" altLang="zh-CN" dirty="0" err="1" smtClean="0"/>
              <a:t>a,b</a:t>
            </a:r>
            <a:r>
              <a:rPr lang="en-US" altLang="zh-CN" dirty="0" smtClean="0"/>
              <a:t>)=2*</a:t>
            </a:r>
            <a:r>
              <a:rPr lang="en-US" altLang="zh-CN" dirty="0" err="1" smtClean="0"/>
              <a:t>gcd</a:t>
            </a:r>
            <a:r>
              <a:rPr lang="en-US" altLang="zh-CN" dirty="0" smtClean="0"/>
              <a:t>(a/2,b/2);</a:t>
            </a:r>
          </a:p>
          <a:p>
            <a:pPr lvl="2"/>
            <a:r>
              <a:rPr lang="en-US" altLang="zh-CN" dirty="0" smtClean="0"/>
              <a:t>a</a:t>
            </a:r>
            <a:r>
              <a:rPr lang="zh-CN" altLang="en-US" dirty="0" smtClean="0"/>
              <a:t>为偶数</a:t>
            </a:r>
            <a:r>
              <a:rPr lang="en-US" altLang="zh-CN" dirty="0" smtClean="0"/>
              <a:t>b</a:t>
            </a:r>
            <a:r>
              <a:rPr lang="zh-CN" altLang="en-US" dirty="0" smtClean="0"/>
              <a:t>为奇数，</a:t>
            </a:r>
            <a:r>
              <a:rPr lang="en-US" altLang="zh-CN" dirty="0" err="1" smtClean="0"/>
              <a:t>gcd</a:t>
            </a:r>
            <a:r>
              <a:rPr lang="en-US" altLang="zh-CN" dirty="0" smtClean="0"/>
              <a:t>(</a:t>
            </a:r>
            <a:r>
              <a:rPr lang="en-US" altLang="zh-CN" dirty="0" err="1" smtClean="0"/>
              <a:t>a,b</a:t>
            </a:r>
            <a:r>
              <a:rPr lang="en-US" altLang="zh-CN" dirty="0" smtClean="0"/>
              <a:t>)=</a:t>
            </a:r>
            <a:r>
              <a:rPr lang="en-US" altLang="zh-CN" dirty="0" err="1" smtClean="0"/>
              <a:t>gcd</a:t>
            </a:r>
            <a:r>
              <a:rPr lang="en-US" altLang="zh-CN" dirty="0" smtClean="0"/>
              <a:t>(a/2,b);</a:t>
            </a:r>
          </a:p>
          <a:p>
            <a:pPr lvl="2"/>
            <a:r>
              <a:rPr lang="en-US" altLang="zh-CN" dirty="0" smtClean="0"/>
              <a:t>a</a:t>
            </a:r>
            <a:r>
              <a:rPr lang="zh-CN" altLang="en-US" dirty="0" smtClean="0"/>
              <a:t>为奇数</a:t>
            </a:r>
            <a:r>
              <a:rPr lang="en-US" altLang="zh-CN" dirty="0" smtClean="0"/>
              <a:t>b</a:t>
            </a:r>
            <a:r>
              <a:rPr lang="zh-CN" altLang="en-US" dirty="0" smtClean="0"/>
              <a:t>为偶数，</a:t>
            </a:r>
            <a:r>
              <a:rPr lang="en-US" altLang="zh-CN" dirty="0" err="1" smtClean="0"/>
              <a:t>gcd</a:t>
            </a:r>
            <a:r>
              <a:rPr lang="en-US" altLang="zh-CN" dirty="0" smtClean="0"/>
              <a:t>(</a:t>
            </a:r>
            <a:r>
              <a:rPr lang="en-US" altLang="zh-CN" dirty="0" err="1" smtClean="0"/>
              <a:t>a,b</a:t>
            </a:r>
            <a:r>
              <a:rPr lang="en-US" altLang="zh-CN" dirty="0" smtClean="0"/>
              <a:t>)=</a:t>
            </a:r>
            <a:r>
              <a:rPr lang="en-US" altLang="zh-CN" dirty="0" err="1" smtClean="0"/>
              <a:t>gcd</a:t>
            </a:r>
            <a:r>
              <a:rPr lang="en-US" altLang="zh-CN" dirty="0" smtClean="0"/>
              <a:t>(</a:t>
            </a:r>
            <a:r>
              <a:rPr lang="en-US" altLang="zh-CN" dirty="0" err="1" smtClean="0"/>
              <a:t>a,b</a:t>
            </a:r>
            <a:r>
              <a:rPr lang="en-US" altLang="zh-CN" dirty="0" smtClean="0"/>
              <a:t>/2);</a:t>
            </a:r>
          </a:p>
          <a:p>
            <a:pPr lvl="2"/>
            <a:r>
              <a:rPr lang="en-US" altLang="zh-CN" dirty="0" err="1" smtClean="0"/>
              <a:t>a,b</a:t>
            </a:r>
            <a:r>
              <a:rPr lang="zh-CN" altLang="en-US" dirty="0" smtClean="0"/>
              <a:t>同为奇数，</a:t>
            </a:r>
            <a:r>
              <a:rPr lang="en-US" altLang="zh-CN" dirty="0" err="1" smtClean="0"/>
              <a:t>gcd</a:t>
            </a:r>
            <a:r>
              <a:rPr lang="en-US" altLang="zh-CN" dirty="0" smtClean="0"/>
              <a:t>(</a:t>
            </a:r>
            <a:r>
              <a:rPr lang="en-US" altLang="zh-CN" dirty="0" err="1" smtClean="0"/>
              <a:t>a,b</a:t>
            </a:r>
            <a:r>
              <a:rPr lang="en-US" altLang="zh-CN" dirty="0" smtClean="0"/>
              <a:t>)=</a:t>
            </a:r>
            <a:r>
              <a:rPr lang="en-US" altLang="zh-CN" dirty="0" err="1" smtClean="0"/>
              <a:t>gcd</a:t>
            </a:r>
            <a:r>
              <a:rPr lang="en-US" altLang="zh-CN" dirty="0" smtClean="0"/>
              <a:t>(a-</a:t>
            </a:r>
            <a:r>
              <a:rPr lang="en-US" altLang="zh-CN" dirty="0" err="1" smtClean="0"/>
              <a:t>b,b</a:t>
            </a:r>
            <a:r>
              <a:rPr lang="en-US" altLang="zh-CN" dirty="0" smtClean="0"/>
              <a:t>)</a:t>
            </a:r>
            <a:r>
              <a:rPr lang="zh-CN" altLang="en-US" dirty="0" smtClean="0"/>
              <a: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扩展欧几里得算法</a:t>
            </a:r>
            <a:endParaRPr lang="zh-CN" altLang="en-US" dirty="0"/>
          </a:p>
        </p:txBody>
      </p:sp>
      <p:sp>
        <p:nvSpPr>
          <p:cNvPr id="3" name="内容占位符 2"/>
          <p:cNvSpPr>
            <a:spLocks noGrp="1"/>
          </p:cNvSpPr>
          <p:nvPr>
            <p:ph idx="1"/>
          </p:nvPr>
        </p:nvSpPr>
        <p:spPr>
          <a:xfrm>
            <a:off x="457200" y="1600201"/>
            <a:ext cx="8401080" cy="4186254"/>
          </a:xfrm>
        </p:spPr>
        <p:txBody>
          <a:bodyPr>
            <a:normAutofit fontScale="92500" lnSpcReduction="20000"/>
          </a:bodyPr>
          <a:lstStyle/>
          <a:p>
            <a:r>
              <a:rPr lang="zh-CN" altLang="en-US" dirty="0" smtClean="0"/>
              <a:t>我们知道对于任意正整数</a:t>
            </a:r>
            <a:r>
              <a:rPr lang="en-US" altLang="zh-CN" dirty="0" err="1" smtClean="0"/>
              <a:t>a,b</a:t>
            </a:r>
            <a:r>
              <a:rPr lang="zh-CN" altLang="en-US" dirty="0" smtClean="0"/>
              <a:t>，存在整数</a:t>
            </a:r>
            <a:r>
              <a:rPr lang="en-US" altLang="zh-CN" dirty="0" err="1" smtClean="0"/>
              <a:t>x,y</a:t>
            </a:r>
            <a:r>
              <a:rPr lang="zh-CN" altLang="en-US" dirty="0" smtClean="0"/>
              <a:t>使得</a:t>
            </a:r>
            <a:r>
              <a:rPr lang="en-US" altLang="zh-CN" dirty="0" err="1" smtClean="0"/>
              <a:t>a,b</a:t>
            </a:r>
            <a:r>
              <a:rPr lang="zh-CN" altLang="en-US" dirty="0" smtClean="0"/>
              <a:t>的线性组合</a:t>
            </a:r>
            <a:r>
              <a:rPr lang="en-US" altLang="zh-CN" dirty="0" err="1" smtClean="0"/>
              <a:t>ax+by</a:t>
            </a:r>
            <a:r>
              <a:rPr lang="en-US" altLang="zh-CN" dirty="0" smtClean="0"/>
              <a:t>=</a:t>
            </a:r>
            <a:r>
              <a:rPr lang="en-US" altLang="zh-CN" dirty="0" err="1" smtClean="0"/>
              <a:t>gcd</a:t>
            </a:r>
            <a:r>
              <a:rPr lang="en-US" altLang="zh-CN" dirty="0" smtClean="0"/>
              <a:t>(</a:t>
            </a:r>
            <a:r>
              <a:rPr lang="en-US" altLang="zh-CN" dirty="0" err="1" smtClean="0"/>
              <a:t>a,b</a:t>
            </a:r>
            <a:r>
              <a:rPr lang="en-US" altLang="zh-CN" dirty="0" smtClean="0"/>
              <a:t>).</a:t>
            </a:r>
            <a:r>
              <a:rPr lang="zh-CN" altLang="en-US" sz="1800" dirty="0" smtClean="0">
                <a:solidFill>
                  <a:srgbClr val="92D050"/>
                </a:solidFill>
              </a:rPr>
              <a:t>还记得刚才的证明么？</a:t>
            </a:r>
            <a:endParaRPr lang="en-US" altLang="zh-CN" sz="1800" dirty="0" smtClean="0">
              <a:solidFill>
                <a:srgbClr val="92D050"/>
              </a:solidFill>
            </a:endParaRPr>
          </a:p>
          <a:p>
            <a:r>
              <a:rPr lang="zh-CN" altLang="en-US" dirty="0" smtClean="0"/>
              <a:t>那么如何解得</a:t>
            </a:r>
            <a:r>
              <a:rPr lang="en-US" altLang="zh-CN" dirty="0" err="1" smtClean="0"/>
              <a:t>x,y</a:t>
            </a:r>
            <a:r>
              <a:rPr lang="zh-CN" altLang="en-US" dirty="0" smtClean="0"/>
              <a:t>呢？</a:t>
            </a:r>
            <a:endParaRPr lang="en-US" altLang="zh-CN" dirty="0" smtClean="0"/>
          </a:p>
          <a:p>
            <a:r>
              <a:rPr lang="zh-CN" altLang="en-US" dirty="0" smtClean="0"/>
              <a:t>显然</a:t>
            </a:r>
            <a:r>
              <a:rPr lang="en-US" altLang="zh-CN" dirty="0" smtClean="0"/>
              <a:t>(</a:t>
            </a:r>
            <a:r>
              <a:rPr lang="en-US" altLang="zh-CN" dirty="0" err="1" smtClean="0"/>
              <a:t>x,y</a:t>
            </a:r>
            <a:r>
              <a:rPr lang="en-US" altLang="zh-CN" dirty="0" smtClean="0"/>
              <a:t>)</a:t>
            </a:r>
            <a:r>
              <a:rPr lang="zh-CN" altLang="en-US" dirty="0" smtClean="0"/>
              <a:t>有无数组解，因为若</a:t>
            </a:r>
            <a:r>
              <a:rPr lang="en-US" altLang="zh-CN" dirty="0" smtClean="0"/>
              <a:t>x0,y0</a:t>
            </a:r>
            <a:r>
              <a:rPr lang="zh-CN" altLang="en-US" dirty="0" smtClean="0"/>
              <a:t>为方程的解，则</a:t>
            </a:r>
            <a:endParaRPr lang="en-US" altLang="zh-CN" dirty="0" smtClean="0"/>
          </a:p>
          <a:p>
            <a:pPr lvl="1"/>
            <a:r>
              <a:rPr lang="en-US" altLang="zh-CN" dirty="0" smtClean="0"/>
              <a:t>x1=x0-bt,y1=y0+at</a:t>
            </a:r>
            <a:r>
              <a:rPr lang="zh-CN" altLang="en-US" dirty="0" smtClean="0"/>
              <a:t>，</a:t>
            </a:r>
            <a:endParaRPr lang="en-US" altLang="zh-CN" dirty="0" smtClean="0"/>
          </a:p>
          <a:p>
            <a:pPr lvl="1"/>
            <a:r>
              <a:rPr lang="en-US" altLang="zh-CN" dirty="0" smtClean="0"/>
              <a:t>ax1+by1=a(x0-bt)+b(y0+at)=ax0+by0=</a:t>
            </a:r>
            <a:r>
              <a:rPr lang="en-US" altLang="zh-CN" dirty="0" err="1" smtClean="0"/>
              <a:t>gcd</a:t>
            </a:r>
            <a:r>
              <a:rPr lang="en-US" altLang="zh-CN" dirty="0" smtClean="0"/>
              <a:t>(</a:t>
            </a:r>
            <a:r>
              <a:rPr lang="en-US" altLang="zh-CN" dirty="0" err="1" smtClean="0"/>
              <a:t>a,b</a:t>
            </a:r>
            <a:r>
              <a:rPr lang="en-US" altLang="zh-CN" dirty="0" smtClean="0"/>
              <a:t>)</a:t>
            </a:r>
          </a:p>
          <a:p>
            <a:r>
              <a:rPr lang="zh-CN" altLang="en-US" dirty="0" smtClean="0"/>
              <a:t>显然成立</a:t>
            </a:r>
            <a:r>
              <a:rPr lang="en-US" altLang="zh-CN" dirty="0" smtClean="0"/>
              <a:t>(t</a:t>
            </a:r>
            <a:r>
              <a:rPr lang="zh-CN" altLang="en-US" dirty="0" smtClean="0"/>
              <a:t>为任意整数</a:t>
            </a:r>
            <a:r>
              <a:rPr lang="en-US" altLang="zh-CN" dirty="0" smtClean="0"/>
              <a:t>)</a:t>
            </a:r>
            <a:r>
              <a:rPr lang="zh-CN" altLang="en-US" dirty="0" smtClean="0"/>
              <a:t>。</a:t>
            </a:r>
            <a:endParaRPr lang="en-US" altLang="zh-CN" dirty="0" smtClean="0"/>
          </a:p>
          <a:p>
            <a:r>
              <a:rPr lang="zh-CN" altLang="en-US" dirty="0" smtClean="0"/>
              <a:t>我们可以用扩展</a:t>
            </a:r>
            <a:r>
              <a:rPr lang="en-US" altLang="zh-CN" dirty="0" smtClean="0"/>
              <a:t>Euclid</a:t>
            </a:r>
            <a:r>
              <a:rPr lang="zh-CN" altLang="en-US" dirty="0" smtClean="0"/>
              <a:t>算法解除一个特解，然后表示出通解。</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扩展欧几里得算法</a:t>
            </a:r>
            <a:endParaRPr lang="zh-CN" altLang="en-US" dirty="0"/>
          </a:p>
        </p:txBody>
      </p:sp>
      <p:sp>
        <p:nvSpPr>
          <p:cNvPr id="4" name="TextBox 3"/>
          <p:cNvSpPr txBox="1"/>
          <p:nvPr/>
        </p:nvSpPr>
        <p:spPr>
          <a:xfrm>
            <a:off x="571472" y="1357298"/>
            <a:ext cx="5143536" cy="3785652"/>
          </a:xfrm>
          <a:prstGeom prst="rect">
            <a:avLst/>
          </a:prstGeom>
          <a:noFill/>
        </p:spPr>
        <p:txBody>
          <a:bodyPr wrap="square" rtlCol="0">
            <a:spAutoFit/>
          </a:bodyPr>
          <a:lstStyle/>
          <a:p>
            <a:r>
              <a:rPr lang="zh-CN" altLang="en-US" sz="2000" dirty="0" smtClean="0"/>
              <a:t>令</a:t>
            </a:r>
            <a:r>
              <a:rPr lang="en-US" altLang="zh-CN" sz="2000" dirty="0" smtClean="0"/>
              <a:t>d=</a:t>
            </a:r>
            <a:r>
              <a:rPr lang="en-US" altLang="zh-CN" sz="2000" dirty="0" err="1" smtClean="0"/>
              <a:t>gcd</a:t>
            </a:r>
            <a:r>
              <a:rPr lang="en-US" altLang="zh-CN" sz="2000" dirty="0" smtClean="0"/>
              <a:t>(</a:t>
            </a:r>
            <a:r>
              <a:rPr lang="en-US" altLang="zh-CN" sz="2000" dirty="0" err="1" smtClean="0"/>
              <a:t>a,b</a:t>
            </a:r>
            <a:r>
              <a:rPr lang="en-US" altLang="zh-CN" sz="2000" dirty="0" smtClean="0"/>
              <a:t>),</a:t>
            </a:r>
            <a:r>
              <a:rPr lang="zh-CN" altLang="en-US" sz="2000" dirty="0" smtClean="0"/>
              <a:t>则</a:t>
            </a:r>
            <a:r>
              <a:rPr lang="en-US" altLang="zh-CN" sz="2000" dirty="0" err="1" smtClean="0"/>
              <a:t>ax+by</a:t>
            </a:r>
            <a:r>
              <a:rPr lang="en-US" altLang="zh-CN" sz="2000" dirty="0" smtClean="0"/>
              <a:t>=d</a:t>
            </a:r>
          </a:p>
          <a:p>
            <a:r>
              <a:rPr lang="en-US" altLang="zh-CN" sz="2000" dirty="0" err="1" smtClean="0"/>
              <a:t>a%b</a:t>
            </a:r>
            <a:r>
              <a:rPr lang="en-US" altLang="zh-CN" sz="2000" dirty="0" smtClean="0"/>
              <a:t>=a-[a/b]*b</a:t>
            </a:r>
          </a:p>
          <a:p>
            <a:r>
              <a:rPr lang="zh-CN" altLang="en-US" sz="2000" dirty="0" smtClean="0"/>
              <a:t>那么</a:t>
            </a:r>
            <a:r>
              <a:rPr lang="en-US" altLang="zh-CN" sz="2000" dirty="0" smtClean="0"/>
              <a:t>bx0+(</a:t>
            </a:r>
            <a:r>
              <a:rPr lang="en-US" altLang="zh-CN" sz="2000" dirty="0" err="1" smtClean="0"/>
              <a:t>a%b</a:t>
            </a:r>
            <a:r>
              <a:rPr lang="en-US" altLang="zh-CN" sz="2000" dirty="0" smtClean="0"/>
              <a:t>)y0=bx0+(a-[a/b]*b)y0</a:t>
            </a:r>
          </a:p>
          <a:p>
            <a:r>
              <a:rPr lang="en-US" altLang="zh-CN" sz="2000" dirty="0" smtClean="0"/>
              <a:t>		=ay0+b(x0-[a/b]y0)</a:t>
            </a:r>
          </a:p>
          <a:p>
            <a:r>
              <a:rPr lang="en-US" altLang="zh-CN" sz="2000" dirty="0" smtClean="0"/>
              <a:t>		=</a:t>
            </a:r>
            <a:r>
              <a:rPr lang="en-US" altLang="zh-CN" sz="2000" dirty="0" err="1" smtClean="0"/>
              <a:t>ax+by</a:t>
            </a:r>
            <a:r>
              <a:rPr lang="en-US" altLang="zh-CN" sz="2000" dirty="0" smtClean="0"/>
              <a:t>=d</a:t>
            </a:r>
          </a:p>
          <a:p>
            <a:endParaRPr lang="en-US" altLang="zh-CN" sz="2000" dirty="0" smtClean="0"/>
          </a:p>
          <a:p>
            <a:r>
              <a:rPr lang="en-US" altLang="zh-CN" sz="2000" dirty="0" smtClean="0"/>
              <a:t>	y0=x;</a:t>
            </a:r>
          </a:p>
          <a:p>
            <a:r>
              <a:rPr lang="en-US" altLang="zh-CN" sz="2000" dirty="0" smtClean="0"/>
              <a:t>	x0=[a/b]y0+y=[a/b]</a:t>
            </a:r>
            <a:r>
              <a:rPr lang="en-US" altLang="zh-CN" sz="2000" dirty="0" err="1" smtClean="0"/>
              <a:t>x+y</a:t>
            </a:r>
            <a:endParaRPr lang="en-US" altLang="zh-CN" sz="2000" dirty="0" smtClean="0"/>
          </a:p>
          <a:p>
            <a:endParaRPr lang="en-US" altLang="zh-CN" sz="2000" dirty="0" smtClean="0"/>
          </a:p>
          <a:p>
            <a:r>
              <a:rPr lang="zh-CN" altLang="en-US" sz="2000" dirty="0" smtClean="0"/>
              <a:t>初始条件为 </a:t>
            </a:r>
            <a:r>
              <a:rPr lang="en-US" altLang="zh-CN" sz="2000" dirty="0" smtClean="0"/>
              <a:t>ax+0y=d=a </a:t>
            </a:r>
          </a:p>
          <a:p>
            <a:r>
              <a:rPr lang="en-US" altLang="zh-CN" sz="2000" dirty="0" smtClean="0"/>
              <a:t>	x=1,y=0</a:t>
            </a:r>
          </a:p>
          <a:p>
            <a:r>
              <a:rPr lang="zh-CN" altLang="en-US" sz="2000" dirty="0" smtClean="0"/>
              <a:t>迭代求解</a:t>
            </a:r>
            <a:endParaRPr lang="en-US" altLang="zh-CN" sz="2000" dirty="0" smtClean="0"/>
          </a:p>
        </p:txBody>
      </p:sp>
      <p:sp>
        <p:nvSpPr>
          <p:cNvPr id="5" name="TextBox 4"/>
          <p:cNvSpPr txBox="1"/>
          <p:nvPr/>
        </p:nvSpPr>
        <p:spPr>
          <a:xfrm>
            <a:off x="4357686" y="3071810"/>
            <a:ext cx="4786314" cy="3785652"/>
          </a:xfrm>
          <a:prstGeom prst="rect">
            <a:avLst/>
          </a:prstGeom>
          <a:noFill/>
        </p:spPr>
        <p:txBody>
          <a:bodyPr wrap="square" rtlCol="0">
            <a:spAutoFit/>
          </a:bodyPr>
          <a:lstStyle/>
          <a:p>
            <a:r>
              <a:rPr lang="zh-CN" altLang="en-US" sz="2000" dirty="0" smtClean="0"/>
              <a:t>代码：</a:t>
            </a:r>
            <a:endParaRPr lang="en-US" altLang="zh-CN" sz="2000" dirty="0" smtClean="0"/>
          </a:p>
          <a:p>
            <a:r>
              <a:rPr lang="en-US" altLang="zh-CN" sz="2000" dirty="0" smtClean="0"/>
              <a:t>void  </a:t>
            </a:r>
            <a:r>
              <a:rPr lang="en-US" altLang="zh-CN" sz="2000" dirty="0" err="1" smtClean="0"/>
              <a:t>gcd</a:t>
            </a:r>
            <a:r>
              <a:rPr lang="en-US" altLang="zh-CN" sz="2000" dirty="0" smtClean="0"/>
              <a:t>(</a:t>
            </a:r>
            <a:r>
              <a:rPr lang="en-US" altLang="zh-CN" sz="2000" dirty="0" err="1" smtClean="0"/>
              <a:t>int</a:t>
            </a:r>
            <a:r>
              <a:rPr lang="en-US" altLang="zh-CN" sz="2000" dirty="0" smtClean="0"/>
              <a:t> </a:t>
            </a:r>
            <a:r>
              <a:rPr lang="en-US" altLang="zh-CN" sz="2000" dirty="0" err="1" smtClean="0"/>
              <a:t>a,int</a:t>
            </a:r>
            <a:r>
              <a:rPr lang="en-US" altLang="zh-CN" sz="2000" dirty="0" smtClean="0"/>
              <a:t> </a:t>
            </a:r>
            <a:r>
              <a:rPr lang="en-US" altLang="zh-CN" sz="2000" dirty="0" err="1" smtClean="0"/>
              <a:t>b,int</a:t>
            </a:r>
            <a:r>
              <a:rPr lang="en-US" altLang="zh-CN" sz="2000" dirty="0" smtClean="0"/>
              <a:t> &amp;</a:t>
            </a:r>
            <a:r>
              <a:rPr lang="en-US" altLang="zh-CN" sz="2000" dirty="0" err="1" smtClean="0"/>
              <a:t>d,int</a:t>
            </a:r>
            <a:r>
              <a:rPr lang="en-US" altLang="zh-CN" sz="2000" dirty="0" smtClean="0"/>
              <a:t> &amp;</a:t>
            </a:r>
            <a:r>
              <a:rPr lang="en-US" altLang="zh-CN" sz="2000" dirty="0" err="1" smtClean="0"/>
              <a:t>x,int</a:t>
            </a:r>
            <a:r>
              <a:rPr lang="en-US" altLang="zh-CN" sz="2000" dirty="0" smtClean="0"/>
              <a:t>&amp; y){</a:t>
            </a:r>
          </a:p>
          <a:p>
            <a:r>
              <a:rPr lang="en-US" altLang="zh-CN" sz="2000" dirty="0" smtClean="0"/>
              <a:t>	if (!b) {</a:t>
            </a:r>
          </a:p>
          <a:p>
            <a:r>
              <a:rPr lang="en-US" altLang="zh-CN" sz="2000" dirty="0" smtClean="0"/>
              <a:t>		d=a;</a:t>
            </a:r>
          </a:p>
          <a:p>
            <a:r>
              <a:rPr lang="en-US" altLang="zh-CN" sz="2000" dirty="0" smtClean="0"/>
              <a:t>		x=1;</a:t>
            </a:r>
          </a:p>
          <a:p>
            <a:r>
              <a:rPr lang="en-US" altLang="zh-CN" sz="2000" dirty="0" smtClean="0"/>
              <a:t>		y=0;</a:t>
            </a:r>
          </a:p>
          <a:p>
            <a:r>
              <a:rPr lang="en-US" altLang="zh-CN" sz="2000" dirty="0" smtClean="0"/>
              <a:t>	}</a:t>
            </a:r>
          </a:p>
          <a:p>
            <a:r>
              <a:rPr lang="en-US" altLang="zh-CN" sz="2000" dirty="0" smtClean="0"/>
              <a:t>	else {</a:t>
            </a:r>
          </a:p>
          <a:p>
            <a:r>
              <a:rPr lang="en-US" altLang="zh-CN" sz="2000" dirty="0" smtClean="0"/>
              <a:t>		</a:t>
            </a:r>
            <a:r>
              <a:rPr lang="en-US" altLang="zh-CN" sz="2000" dirty="0" err="1" smtClean="0"/>
              <a:t>gcd</a:t>
            </a:r>
            <a:r>
              <a:rPr lang="en-US" altLang="zh-CN" sz="2000" dirty="0" smtClean="0"/>
              <a:t>(</a:t>
            </a:r>
            <a:r>
              <a:rPr lang="en-US" altLang="zh-CN" sz="2000" dirty="0" err="1" smtClean="0"/>
              <a:t>b,a%b,d,y,x</a:t>
            </a:r>
            <a:r>
              <a:rPr lang="en-US" altLang="zh-CN" sz="2000" dirty="0" smtClean="0"/>
              <a:t>);</a:t>
            </a:r>
          </a:p>
          <a:p>
            <a:r>
              <a:rPr lang="en-US" altLang="zh-CN" sz="2000" dirty="0" smtClean="0"/>
              <a:t>		y-=x*(a/b);</a:t>
            </a:r>
          </a:p>
          <a:p>
            <a:r>
              <a:rPr lang="en-US" altLang="zh-CN" sz="2000" dirty="0" smtClean="0"/>
              <a:t>	}</a:t>
            </a:r>
          </a:p>
          <a:p>
            <a:r>
              <a:rPr lang="en-US" altLang="zh-CN" sz="2000" dirty="0" smtClean="0"/>
              <a:t>}</a:t>
            </a:r>
            <a:endParaRPr lang="zh-CN"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4">
                                            <p:txEl>
                                              <p:pRg st="1" end="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4">
                                            <p:txEl>
                                              <p:pRg st="2" end="2"/>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4">
                                            <p:txEl>
                                              <p:pRg st="3" end="3"/>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4">
                                            <p:txEl>
                                              <p:pRg st="4" end="4"/>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 calcmode="lin" valueType="num">
                                      <p:cBhvr>
                                        <p:cTn id="42" dur="500" fill="hold"/>
                                        <p:tgtEl>
                                          <p:spTgt spid="4">
                                            <p:txEl>
                                              <p:pRg st="6" end="6"/>
                                            </p:txEl>
                                          </p:spTgt>
                                        </p:tgtEl>
                                        <p:attrNameLst>
                                          <p:attrName>ppt_w</p:attrName>
                                        </p:attrNameLst>
                                      </p:cBhvr>
                                      <p:tavLst>
                                        <p:tav tm="0">
                                          <p:val>
                                            <p:strVal val="#ppt_w*0.05"/>
                                          </p:val>
                                        </p:tav>
                                        <p:tav tm="100000">
                                          <p:val>
                                            <p:strVal val="#ppt_w"/>
                                          </p:val>
                                        </p:tav>
                                      </p:tavLst>
                                    </p:anim>
                                    <p:anim calcmode="lin" valueType="num">
                                      <p:cBhvr>
                                        <p:cTn id="43" dur="5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44" dur="5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
                                          </p:val>
                                        </p:tav>
                                        <p:tav tm="100000">
                                          <p:val>
                                            <p:strVal val="#ppt_y"/>
                                          </p:val>
                                        </p:tav>
                                      </p:tavLst>
                                    </p:anim>
                                    <p:animEffect transition="in" filter="fade">
                                      <p:cBhvr>
                                        <p:cTn id="46" dur="500"/>
                                        <p:tgtEl>
                                          <p:spTgt spid="4">
                                            <p:txEl>
                                              <p:pRg st="6" end="6"/>
                                            </p:txEl>
                                          </p:spTgt>
                                        </p:tgtEl>
                                      </p:cBhvr>
                                    </p:animEffect>
                                  </p:childTnLst>
                                </p:cTn>
                              </p:par>
                              <p:par>
                                <p:cTn id="47" presetID="54" presetClass="entr" presetSubtype="0" accel="10000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p:cTn id="49" dur="500" fill="hold"/>
                                        <p:tgtEl>
                                          <p:spTgt spid="4">
                                            <p:txEl>
                                              <p:pRg st="7" end="7"/>
                                            </p:txEl>
                                          </p:spTgt>
                                        </p:tgtEl>
                                        <p:attrNameLst>
                                          <p:attrName>ppt_w</p:attrName>
                                        </p:attrNameLst>
                                      </p:cBhvr>
                                      <p:tavLst>
                                        <p:tav tm="0">
                                          <p:val>
                                            <p:strVal val="#ppt_w*0.05"/>
                                          </p:val>
                                        </p:tav>
                                        <p:tav tm="100000">
                                          <p:val>
                                            <p:strVal val="#ppt_w"/>
                                          </p:val>
                                        </p:tav>
                                      </p:tavLst>
                                    </p:anim>
                                    <p:anim calcmode="lin" valueType="num">
                                      <p:cBhvr>
                                        <p:cTn id="50" dur="500" fill="hold"/>
                                        <p:tgtEl>
                                          <p:spTgt spid="4">
                                            <p:txEl>
                                              <p:pRg st="7" end="7"/>
                                            </p:txEl>
                                          </p:spTgt>
                                        </p:tgtEl>
                                        <p:attrNameLst>
                                          <p:attrName>ppt_h</p:attrName>
                                        </p:attrNameLst>
                                      </p:cBhvr>
                                      <p:tavLst>
                                        <p:tav tm="0">
                                          <p:val>
                                            <p:strVal val="#ppt_h"/>
                                          </p:val>
                                        </p:tav>
                                        <p:tav tm="100000">
                                          <p:val>
                                            <p:strVal val="#ppt_h"/>
                                          </p:val>
                                        </p:tav>
                                      </p:tavLst>
                                    </p:anim>
                                    <p:anim calcmode="lin" valueType="num">
                                      <p:cBhvr>
                                        <p:cTn id="51" dur="5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
                                          </p:val>
                                        </p:tav>
                                        <p:tav tm="100000">
                                          <p:val>
                                            <p:strVal val="#ppt_y"/>
                                          </p:val>
                                        </p:tav>
                                      </p:tavLst>
                                    </p:anim>
                                    <p:animEffect transition="in" filter="fade">
                                      <p:cBhvr>
                                        <p:cTn id="53" dur="500"/>
                                        <p:tgtEl>
                                          <p:spTgt spid="4">
                                            <p:txEl>
                                              <p:pRg st="7" end="7"/>
                                            </p:txEl>
                                          </p:spTgt>
                                        </p:tgtEl>
                                      </p:cBhvr>
                                    </p:animEffect>
                                  </p:childTnLst>
                                </p:cTn>
                              </p:par>
                              <p:par>
                                <p:cTn id="54" presetID="54" presetClass="entr" presetSubtype="0" accel="100000" fill="hold" nodeType="with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 calcmode="lin" valueType="num">
                                      <p:cBhvr>
                                        <p:cTn id="56" dur="500" fill="hold"/>
                                        <p:tgtEl>
                                          <p:spTgt spid="4">
                                            <p:txEl>
                                              <p:pRg st="9" end="9"/>
                                            </p:txEl>
                                          </p:spTgt>
                                        </p:tgtEl>
                                        <p:attrNameLst>
                                          <p:attrName>ppt_w</p:attrName>
                                        </p:attrNameLst>
                                      </p:cBhvr>
                                      <p:tavLst>
                                        <p:tav tm="0">
                                          <p:val>
                                            <p:strVal val="#ppt_w*0.05"/>
                                          </p:val>
                                        </p:tav>
                                        <p:tav tm="100000">
                                          <p:val>
                                            <p:strVal val="#ppt_w"/>
                                          </p:val>
                                        </p:tav>
                                      </p:tavLst>
                                    </p:anim>
                                    <p:anim calcmode="lin" valueType="num">
                                      <p:cBhvr>
                                        <p:cTn id="57" dur="500" fill="hold"/>
                                        <p:tgtEl>
                                          <p:spTgt spid="4">
                                            <p:txEl>
                                              <p:pRg st="9" end="9"/>
                                            </p:txEl>
                                          </p:spTgt>
                                        </p:tgtEl>
                                        <p:attrNameLst>
                                          <p:attrName>ppt_h</p:attrName>
                                        </p:attrNameLst>
                                      </p:cBhvr>
                                      <p:tavLst>
                                        <p:tav tm="0">
                                          <p:val>
                                            <p:strVal val="#ppt_h"/>
                                          </p:val>
                                        </p:tav>
                                        <p:tav tm="100000">
                                          <p:val>
                                            <p:strVal val="#ppt_h"/>
                                          </p:val>
                                        </p:tav>
                                      </p:tavLst>
                                    </p:anim>
                                    <p:anim calcmode="lin" valueType="num">
                                      <p:cBhvr>
                                        <p:cTn id="58" dur="500" fill="hold"/>
                                        <p:tgtEl>
                                          <p:spTgt spid="4">
                                            <p:txEl>
                                              <p:pRg st="9" end="9"/>
                                            </p:txEl>
                                          </p:spTgt>
                                        </p:tgtEl>
                                        <p:attrNameLst>
                                          <p:attrName>ppt_x</p:attrName>
                                        </p:attrNameLst>
                                      </p:cBhvr>
                                      <p:tavLst>
                                        <p:tav tm="0">
                                          <p:val>
                                            <p:strVal val="#ppt_x-.2"/>
                                          </p:val>
                                        </p:tav>
                                        <p:tav tm="100000">
                                          <p:val>
                                            <p:strVal val="#ppt_x"/>
                                          </p:val>
                                        </p:tav>
                                      </p:tavLst>
                                    </p:anim>
                                    <p:anim calcmode="lin" valueType="num">
                                      <p:cBhvr>
                                        <p:cTn id="59" dur="500" fill="hold"/>
                                        <p:tgtEl>
                                          <p:spTgt spid="4">
                                            <p:txEl>
                                              <p:pRg st="9" end="9"/>
                                            </p:txEl>
                                          </p:spTgt>
                                        </p:tgtEl>
                                        <p:attrNameLst>
                                          <p:attrName>ppt_y</p:attrName>
                                        </p:attrNameLst>
                                      </p:cBhvr>
                                      <p:tavLst>
                                        <p:tav tm="0">
                                          <p:val>
                                            <p:strVal val="#ppt_y"/>
                                          </p:val>
                                        </p:tav>
                                        <p:tav tm="100000">
                                          <p:val>
                                            <p:strVal val="#ppt_y"/>
                                          </p:val>
                                        </p:tav>
                                      </p:tavLst>
                                    </p:anim>
                                    <p:animEffect transition="in" filter="fade">
                                      <p:cBhvr>
                                        <p:cTn id="60" dur="500"/>
                                        <p:tgtEl>
                                          <p:spTgt spid="4">
                                            <p:txEl>
                                              <p:pRg st="9" end="9"/>
                                            </p:txEl>
                                          </p:spTgt>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 calcmode="lin" valueType="num">
                                      <p:cBhvr>
                                        <p:cTn id="63" dur="500" fill="hold"/>
                                        <p:tgtEl>
                                          <p:spTgt spid="4">
                                            <p:txEl>
                                              <p:pRg st="10" end="10"/>
                                            </p:txEl>
                                          </p:spTgt>
                                        </p:tgtEl>
                                        <p:attrNameLst>
                                          <p:attrName>ppt_w</p:attrName>
                                        </p:attrNameLst>
                                      </p:cBhvr>
                                      <p:tavLst>
                                        <p:tav tm="0">
                                          <p:val>
                                            <p:strVal val="#ppt_w*0.05"/>
                                          </p:val>
                                        </p:tav>
                                        <p:tav tm="100000">
                                          <p:val>
                                            <p:strVal val="#ppt_w"/>
                                          </p:val>
                                        </p:tav>
                                      </p:tavLst>
                                    </p:anim>
                                    <p:anim calcmode="lin" valueType="num">
                                      <p:cBhvr>
                                        <p:cTn id="64" dur="500" fill="hold"/>
                                        <p:tgtEl>
                                          <p:spTgt spid="4">
                                            <p:txEl>
                                              <p:pRg st="10" end="10"/>
                                            </p:txEl>
                                          </p:spTgt>
                                        </p:tgtEl>
                                        <p:attrNameLst>
                                          <p:attrName>ppt_h</p:attrName>
                                        </p:attrNameLst>
                                      </p:cBhvr>
                                      <p:tavLst>
                                        <p:tav tm="0">
                                          <p:val>
                                            <p:strVal val="#ppt_h"/>
                                          </p:val>
                                        </p:tav>
                                        <p:tav tm="100000">
                                          <p:val>
                                            <p:strVal val="#ppt_h"/>
                                          </p:val>
                                        </p:tav>
                                      </p:tavLst>
                                    </p:anim>
                                    <p:anim calcmode="lin" valueType="num">
                                      <p:cBhvr>
                                        <p:cTn id="65" dur="500" fill="hold"/>
                                        <p:tgtEl>
                                          <p:spTgt spid="4">
                                            <p:txEl>
                                              <p:pRg st="10" end="10"/>
                                            </p:txEl>
                                          </p:spTgt>
                                        </p:tgtEl>
                                        <p:attrNameLst>
                                          <p:attrName>ppt_x</p:attrName>
                                        </p:attrNameLst>
                                      </p:cBhvr>
                                      <p:tavLst>
                                        <p:tav tm="0">
                                          <p:val>
                                            <p:strVal val="#ppt_x-.2"/>
                                          </p:val>
                                        </p:tav>
                                        <p:tav tm="100000">
                                          <p:val>
                                            <p:strVal val="#ppt_x"/>
                                          </p:val>
                                        </p:tav>
                                      </p:tavLst>
                                    </p:anim>
                                    <p:anim calcmode="lin" valueType="num">
                                      <p:cBhvr>
                                        <p:cTn id="66" dur="500" fill="hold"/>
                                        <p:tgtEl>
                                          <p:spTgt spid="4">
                                            <p:txEl>
                                              <p:pRg st="10" end="10"/>
                                            </p:txEl>
                                          </p:spTgt>
                                        </p:tgtEl>
                                        <p:attrNameLst>
                                          <p:attrName>ppt_y</p:attrName>
                                        </p:attrNameLst>
                                      </p:cBhvr>
                                      <p:tavLst>
                                        <p:tav tm="0">
                                          <p:val>
                                            <p:strVal val="#ppt_y"/>
                                          </p:val>
                                        </p:tav>
                                        <p:tav tm="100000">
                                          <p:val>
                                            <p:strVal val="#ppt_y"/>
                                          </p:val>
                                        </p:tav>
                                      </p:tavLst>
                                    </p:anim>
                                    <p:animEffect transition="in" filter="fade">
                                      <p:cBhvr>
                                        <p:cTn id="67" dur="500"/>
                                        <p:tgtEl>
                                          <p:spTgt spid="4">
                                            <p:txEl>
                                              <p:pRg st="10" end="10"/>
                                            </p:txEl>
                                          </p:spTgt>
                                        </p:tgtEl>
                                      </p:cBhvr>
                                    </p:animEffect>
                                  </p:childTnLst>
                                </p:cTn>
                              </p:par>
                              <p:par>
                                <p:cTn id="68" presetID="54" presetClass="entr" presetSubtype="0" accel="100000" fill="hold" nodeType="with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 calcmode="lin" valueType="num">
                                      <p:cBhvr>
                                        <p:cTn id="70" dur="500" fill="hold"/>
                                        <p:tgtEl>
                                          <p:spTgt spid="4">
                                            <p:txEl>
                                              <p:pRg st="11" end="11"/>
                                            </p:txEl>
                                          </p:spTgt>
                                        </p:tgtEl>
                                        <p:attrNameLst>
                                          <p:attrName>ppt_w</p:attrName>
                                        </p:attrNameLst>
                                      </p:cBhvr>
                                      <p:tavLst>
                                        <p:tav tm="0">
                                          <p:val>
                                            <p:strVal val="#ppt_w*0.05"/>
                                          </p:val>
                                        </p:tav>
                                        <p:tav tm="100000">
                                          <p:val>
                                            <p:strVal val="#ppt_w"/>
                                          </p:val>
                                        </p:tav>
                                      </p:tavLst>
                                    </p:anim>
                                    <p:anim calcmode="lin" valueType="num">
                                      <p:cBhvr>
                                        <p:cTn id="71" dur="500" fill="hold"/>
                                        <p:tgtEl>
                                          <p:spTgt spid="4">
                                            <p:txEl>
                                              <p:pRg st="11" end="11"/>
                                            </p:txEl>
                                          </p:spTgt>
                                        </p:tgtEl>
                                        <p:attrNameLst>
                                          <p:attrName>ppt_h</p:attrName>
                                        </p:attrNameLst>
                                      </p:cBhvr>
                                      <p:tavLst>
                                        <p:tav tm="0">
                                          <p:val>
                                            <p:strVal val="#ppt_h"/>
                                          </p:val>
                                        </p:tav>
                                        <p:tav tm="100000">
                                          <p:val>
                                            <p:strVal val="#ppt_h"/>
                                          </p:val>
                                        </p:tav>
                                      </p:tavLst>
                                    </p:anim>
                                    <p:anim calcmode="lin" valueType="num">
                                      <p:cBhvr>
                                        <p:cTn id="72" dur="500" fill="hold"/>
                                        <p:tgtEl>
                                          <p:spTgt spid="4">
                                            <p:txEl>
                                              <p:pRg st="11" end="11"/>
                                            </p:txEl>
                                          </p:spTgt>
                                        </p:tgtEl>
                                        <p:attrNameLst>
                                          <p:attrName>ppt_x</p:attrName>
                                        </p:attrNameLst>
                                      </p:cBhvr>
                                      <p:tavLst>
                                        <p:tav tm="0">
                                          <p:val>
                                            <p:strVal val="#ppt_x-.2"/>
                                          </p:val>
                                        </p:tav>
                                        <p:tav tm="100000">
                                          <p:val>
                                            <p:strVal val="#ppt_x"/>
                                          </p:val>
                                        </p:tav>
                                      </p:tavLst>
                                    </p:anim>
                                    <p:anim calcmode="lin" valueType="num">
                                      <p:cBhvr>
                                        <p:cTn id="73" dur="500" fill="hold"/>
                                        <p:tgtEl>
                                          <p:spTgt spid="4">
                                            <p:txEl>
                                              <p:pRg st="11" end="11"/>
                                            </p:txEl>
                                          </p:spTgt>
                                        </p:tgtEl>
                                        <p:attrNameLst>
                                          <p:attrName>ppt_y</p:attrName>
                                        </p:attrNameLst>
                                      </p:cBhvr>
                                      <p:tavLst>
                                        <p:tav tm="0">
                                          <p:val>
                                            <p:strVal val="#ppt_y"/>
                                          </p:val>
                                        </p:tav>
                                        <p:tav tm="100000">
                                          <p:val>
                                            <p:strVal val="#ppt_y"/>
                                          </p:val>
                                        </p:tav>
                                      </p:tavLst>
                                    </p:anim>
                                    <p:animEffect transition="in" filter="fade">
                                      <p:cBhvr>
                                        <p:cTn id="74" dur="500"/>
                                        <p:tgtEl>
                                          <p:spTgt spid="4">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4" presetClass="entr" presetSubtype="0" accel="100000" fill="hold" nodeType="clickEffect">
                                  <p:stCondLst>
                                    <p:cond delay="0"/>
                                  </p:stCondLst>
                                  <p:childTnLst>
                                    <p:set>
                                      <p:cBhvr>
                                        <p:cTn id="78" dur="1" fill="hold">
                                          <p:stCondLst>
                                            <p:cond delay="0"/>
                                          </p:stCondLst>
                                        </p:cTn>
                                        <p:tgtEl>
                                          <p:spTgt spid="5">
                                            <p:txEl>
                                              <p:pRg st="0" end="0"/>
                                            </p:txEl>
                                          </p:spTgt>
                                        </p:tgtEl>
                                        <p:attrNameLst>
                                          <p:attrName>style.visibility</p:attrName>
                                        </p:attrNameLst>
                                      </p:cBhvr>
                                      <p:to>
                                        <p:strVal val="visible"/>
                                      </p:to>
                                    </p:set>
                                    <p:anim calcmode="lin" valueType="num">
                                      <p:cBhvr>
                                        <p:cTn id="79"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0"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81"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2"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83" dur="500"/>
                                        <p:tgtEl>
                                          <p:spTgt spid="5">
                                            <p:txEl>
                                              <p:pRg st="0" end="0"/>
                                            </p:txEl>
                                          </p:spTgt>
                                        </p:tgtEl>
                                      </p:cBhvr>
                                    </p:animEffect>
                                  </p:childTnLst>
                                </p:cTn>
                              </p:par>
                              <p:par>
                                <p:cTn id="84" presetID="54" presetClass="entr" presetSubtype="0" accel="100000" fill="hold" nodeType="withEffect">
                                  <p:stCondLst>
                                    <p:cond delay="0"/>
                                  </p:stCondLst>
                                  <p:childTnLst>
                                    <p:set>
                                      <p:cBhvr>
                                        <p:cTn id="85" dur="1" fill="hold">
                                          <p:stCondLst>
                                            <p:cond delay="0"/>
                                          </p:stCondLst>
                                        </p:cTn>
                                        <p:tgtEl>
                                          <p:spTgt spid="5">
                                            <p:txEl>
                                              <p:pRg st="1" end="1"/>
                                            </p:txEl>
                                          </p:spTgt>
                                        </p:tgtEl>
                                        <p:attrNameLst>
                                          <p:attrName>style.visibility</p:attrName>
                                        </p:attrNameLst>
                                      </p:cBhvr>
                                      <p:to>
                                        <p:strVal val="visible"/>
                                      </p:to>
                                    </p:set>
                                    <p:anim calcmode="lin" valueType="num">
                                      <p:cBhvr>
                                        <p:cTn id="8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8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8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8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90" dur="500"/>
                                        <p:tgtEl>
                                          <p:spTgt spid="5">
                                            <p:txEl>
                                              <p:pRg st="1" end="1"/>
                                            </p:txEl>
                                          </p:spTgt>
                                        </p:tgtEl>
                                      </p:cBhvr>
                                    </p:animEffect>
                                  </p:childTnLst>
                                </p:cTn>
                              </p:par>
                              <p:par>
                                <p:cTn id="91" presetID="54" presetClass="entr" presetSubtype="0" accel="100000" fill="hold" nodeType="withEffect">
                                  <p:stCondLst>
                                    <p:cond delay="0"/>
                                  </p:stCondLst>
                                  <p:childTnLst>
                                    <p:set>
                                      <p:cBhvr>
                                        <p:cTn id="92" dur="1" fill="hold">
                                          <p:stCondLst>
                                            <p:cond delay="0"/>
                                          </p:stCondLst>
                                        </p:cTn>
                                        <p:tgtEl>
                                          <p:spTgt spid="5">
                                            <p:txEl>
                                              <p:pRg st="2" end="2"/>
                                            </p:txEl>
                                          </p:spTgt>
                                        </p:tgtEl>
                                        <p:attrNameLst>
                                          <p:attrName>style.visibility</p:attrName>
                                        </p:attrNameLst>
                                      </p:cBhvr>
                                      <p:to>
                                        <p:strVal val="visible"/>
                                      </p:to>
                                    </p:set>
                                    <p:anim calcmode="lin" valueType="num">
                                      <p:cBhvr>
                                        <p:cTn id="93"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94"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95"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96"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97" dur="500"/>
                                        <p:tgtEl>
                                          <p:spTgt spid="5">
                                            <p:txEl>
                                              <p:pRg st="2" end="2"/>
                                            </p:txEl>
                                          </p:spTgt>
                                        </p:tgtEl>
                                      </p:cBhvr>
                                    </p:animEffect>
                                  </p:childTnLst>
                                </p:cTn>
                              </p:par>
                              <p:par>
                                <p:cTn id="98" presetID="54" presetClass="entr" presetSubtype="0" accel="100000" fill="hold" nodeType="withEffect">
                                  <p:stCondLst>
                                    <p:cond delay="0"/>
                                  </p:stCondLst>
                                  <p:childTnLst>
                                    <p:set>
                                      <p:cBhvr>
                                        <p:cTn id="99" dur="1" fill="hold">
                                          <p:stCondLst>
                                            <p:cond delay="0"/>
                                          </p:stCondLst>
                                        </p:cTn>
                                        <p:tgtEl>
                                          <p:spTgt spid="5">
                                            <p:txEl>
                                              <p:pRg st="3" end="3"/>
                                            </p:txEl>
                                          </p:spTgt>
                                        </p:tgtEl>
                                        <p:attrNameLst>
                                          <p:attrName>style.visibility</p:attrName>
                                        </p:attrNameLst>
                                      </p:cBhvr>
                                      <p:to>
                                        <p:strVal val="visible"/>
                                      </p:to>
                                    </p:set>
                                    <p:anim calcmode="lin" valueType="num">
                                      <p:cBhvr>
                                        <p:cTn id="100"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101"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102"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103"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104" dur="500"/>
                                        <p:tgtEl>
                                          <p:spTgt spid="5">
                                            <p:txEl>
                                              <p:pRg st="3" end="3"/>
                                            </p:txEl>
                                          </p:spTgt>
                                        </p:tgtEl>
                                      </p:cBhvr>
                                    </p:animEffect>
                                  </p:childTnLst>
                                </p:cTn>
                              </p:par>
                              <p:par>
                                <p:cTn id="105" presetID="54" presetClass="entr" presetSubtype="0" accel="100000" fill="hold" nodeType="withEffect">
                                  <p:stCondLst>
                                    <p:cond delay="0"/>
                                  </p:stCondLst>
                                  <p:childTnLst>
                                    <p:set>
                                      <p:cBhvr>
                                        <p:cTn id="106" dur="1" fill="hold">
                                          <p:stCondLst>
                                            <p:cond delay="0"/>
                                          </p:stCondLst>
                                        </p:cTn>
                                        <p:tgtEl>
                                          <p:spTgt spid="5">
                                            <p:txEl>
                                              <p:pRg st="4" end="4"/>
                                            </p:txEl>
                                          </p:spTgt>
                                        </p:tgtEl>
                                        <p:attrNameLst>
                                          <p:attrName>style.visibility</p:attrName>
                                        </p:attrNameLst>
                                      </p:cBhvr>
                                      <p:to>
                                        <p:strVal val="visible"/>
                                      </p:to>
                                    </p:set>
                                    <p:anim calcmode="lin" valueType="num">
                                      <p:cBhvr>
                                        <p:cTn id="107" dur="500" fill="hold"/>
                                        <p:tgtEl>
                                          <p:spTgt spid="5">
                                            <p:txEl>
                                              <p:pRg st="4" end="4"/>
                                            </p:txEl>
                                          </p:spTgt>
                                        </p:tgtEl>
                                        <p:attrNameLst>
                                          <p:attrName>ppt_w</p:attrName>
                                        </p:attrNameLst>
                                      </p:cBhvr>
                                      <p:tavLst>
                                        <p:tav tm="0">
                                          <p:val>
                                            <p:strVal val="#ppt_w*0.05"/>
                                          </p:val>
                                        </p:tav>
                                        <p:tav tm="100000">
                                          <p:val>
                                            <p:strVal val="#ppt_w"/>
                                          </p:val>
                                        </p:tav>
                                      </p:tavLst>
                                    </p:anim>
                                    <p:anim calcmode="lin" valueType="num">
                                      <p:cBhvr>
                                        <p:cTn id="108" dur="5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109" dur="5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110" dur="500" fill="hold"/>
                                        <p:tgtEl>
                                          <p:spTgt spid="5">
                                            <p:txEl>
                                              <p:pRg st="4" end="4"/>
                                            </p:txEl>
                                          </p:spTgt>
                                        </p:tgtEl>
                                        <p:attrNameLst>
                                          <p:attrName>ppt_y</p:attrName>
                                        </p:attrNameLst>
                                      </p:cBhvr>
                                      <p:tavLst>
                                        <p:tav tm="0">
                                          <p:val>
                                            <p:strVal val="#ppt_y"/>
                                          </p:val>
                                        </p:tav>
                                        <p:tav tm="100000">
                                          <p:val>
                                            <p:strVal val="#ppt_y"/>
                                          </p:val>
                                        </p:tav>
                                      </p:tavLst>
                                    </p:anim>
                                    <p:animEffect transition="in" filter="fade">
                                      <p:cBhvr>
                                        <p:cTn id="111" dur="500"/>
                                        <p:tgtEl>
                                          <p:spTgt spid="5">
                                            <p:txEl>
                                              <p:pRg st="4" end="4"/>
                                            </p:txEl>
                                          </p:spTgt>
                                        </p:tgtEl>
                                      </p:cBhvr>
                                    </p:animEffect>
                                  </p:childTnLst>
                                </p:cTn>
                              </p:par>
                              <p:par>
                                <p:cTn id="112" presetID="54" presetClass="entr" presetSubtype="0" accel="100000" fill="hold" nodeType="withEffect">
                                  <p:stCondLst>
                                    <p:cond delay="0"/>
                                  </p:stCondLst>
                                  <p:childTnLst>
                                    <p:set>
                                      <p:cBhvr>
                                        <p:cTn id="113" dur="1" fill="hold">
                                          <p:stCondLst>
                                            <p:cond delay="0"/>
                                          </p:stCondLst>
                                        </p:cTn>
                                        <p:tgtEl>
                                          <p:spTgt spid="5">
                                            <p:txEl>
                                              <p:pRg st="5" end="5"/>
                                            </p:txEl>
                                          </p:spTgt>
                                        </p:tgtEl>
                                        <p:attrNameLst>
                                          <p:attrName>style.visibility</p:attrName>
                                        </p:attrNameLst>
                                      </p:cBhvr>
                                      <p:to>
                                        <p:strVal val="visible"/>
                                      </p:to>
                                    </p:set>
                                    <p:anim calcmode="lin" valueType="num">
                                      <p:cBhvr>
                                        <p:cTn id="114" dur="500" fill="hold"/>
                                        <p:tgtEl>
                                          <p:spTgt spid="5">
                                            <p:txEl>
                                              <p:pRg st="5" end="5"/>
                                            </p:txEl>
                                          </p:spTgt>
                                        </p:tgtEl>
                                        <p:attrNameLst>
                                          <p:attrName>ppt_w</p:attrName>
                                        </p:attrNameLst>
                                      </p:cBhvr>
                                      <p:tavLst>
                                        <p:tav tm="0">
                                          <p:val>
                                            <p:strVal val="#ppt_w*0.05"/>
                                          </p:val>
                                        </p:tav>
                                        <p:tav tm="100000">
                                          <p:val>
                                            <p:strVal val="#ppt_w"/>
                                          </p:val>
                                        </p:tav>
                                      </p:tavLst>
                                    </p:anim>
                                    <p:anim calcmode="lin" valueType="num">
                                      <p:cBhvr>
                                        <p:cTn id="115" dur="5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116" dur="5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117" dur="500" fill="hold"/>
                                        <p:tgtEl>
                                          <p:spTgt spid="5">
                                            <p:txEl>
                                              <p:pRg st="5" end="5"/>
                                            </p:txEl>
                                          </p:spTgt>
                                        </p:tgtEl>
                                        <p:attrNameLst>
                                          <p:attrName>ppt_y</p:attrName>
                                        </p:attrNameLst>
                                      </p:cBhvr>
                                      <p:tavLst>
                                        <p:tav tm="0">
                                          <p:val>
                                            <p:strVal val="#ppt_y"/>
                                          </p:val>
                                        </p:tav>
                                        <p:tav tm="100000">
                                          <p:val>
                                            <p:strVal val="#ppt_y"/>
                                          </p:val>
                                        </p:tav>
                                      </p:tavLst>
                                    </p:anim>
                                    <p:animEffect transition="in" filter="fade">
                                      <p:cBhvr>
                                        <p:cTn id="118" dur="500"/>
                                        <p:tgtEl>
                                          <p:spTgt spid="5">
                                            <p:txEl>
                                              <p:pRg st="5" end="5"/>
                                            </p:txEl>
                                          </p:spTgt>
                                        </p:tgtEl>
                                      </p:cBhvr>
                                    </p:animEffect>
                                  </p:childTnLst>
                                </p:cTn>
                              </p:par>
                              <p:par>
                                <p:cTn id="119" presetID="54" presetClass="entr" presetSubtype="0" accel="100000" fill="hold" nodeType="withEffect">
                                  <p:stCondLst>
                                    <p:cond delay="0"/>
                                  </p:stCondLst>
                                  <p:childTnLst>
                                    <p:set>
                                      <p:cBhvr>
                                        <p:cTn id="120" dur="1" fill="hold">
                                          <p:stCondLst>
                                            <p:cond delay="0"/>
                                          </p:stCondLst>
                                        </p:cTn>
                                        <p:tgtEl>
                                          <p:spTgt spid="5">
                                            <p:txEl>
                                              <p:pRg st="6" end="6"/>
                                            </p:txEl>
                                          </p:spTgt>
                                        </p:tgtEl>
                                        <p:attrNameLst>
                                          <p:attrName>style.visibility</p:attrName>
                                        </p:attrNameLst>
                                      </p:cBhvr>
                                      <p:to>
                                        <p:strVal val="visible"/>
                                      </p:to>
                                    </p:set>
                                    <p:anim calcmode="lin" valueType="num">
                                      <p:cBhvr>
                                        <p:cTn id="121" dur="500" fill="hold"/>
                                        <p:tgtEl>
                                          <p:spTgt spid="5">
                                            <p:txEl>
                                              <p:pRg st="6" end="6"/>
                                            </p:txEl>
                                          </p:spTgt>
                                        </p:tgtEl>
                                        <p:attrNameLst>
                                          <p:attrName>ppt_w</p:attrName>
                                        </p:attrNameLst>
                                      </p:cBhvr>
                                      <p:tavLst>
                                        <p:tav tm="0">
                                          <p:val>
                                            <p:strVal val="#ppt_w*0.05"/>
                                          </p:val>
                                        </p:tav>
                                        <p:tav tm="100000">
                                          <p:val>
                                            <p:strVal val="#ppt_w"/>
                                          </p:val>
                                        </p:tav>
                                      </p:tavLst>
                                    </p:anim>
                                    <p:anim calcmode="lin" valueType="num">
                                      <p:cBhvr>
                                        <p:cTn id="122" dur="500" fill="hold"/>
                                        <p:tgtEl>
                                          <p:spTgt spid="5">
                                            <p:txEl>
                                              <p:pRg st="6" end="6"/>
                                            </p:txEl>
                                          </p:spTgt>
                                        </p:tgtEl>
                                        <p:attrNameLst>
                                          <p:attrName>ppt_h</p:attrName>
                                        </p:attrNameLst>
                                      </p:cBhvr>
                                      <p:tavLst>
                                        <p:tav tm="0">
                                          <p:val>
                                            <p:strVal val="#ppt_h"/>
                                          </p:val>
                                        </p:tav>
                                        <p:tav tm="100000">
                                          <p:val>
                                            <p:strVal val="#ppt_h"/>
                                          </p:val>
                                        </p:tav>
                                      </p:tavLst>
                                    </p:anim>
                                    <p:anim calcmode="lin" valueType="num">
                                      <p:cBhvr>
                                        <p:cTn id="123" dur="500" fill="hold"/>
                                        <p:tgtEl>
                                          <p:spTgt spid="5">
                                            <p:txEl>
                                              <p:pRg st="6" end="6"/>
                                            </p:txEl>
                                          </p:spTgt>
                                        </p:tgtEl>
                                        <p:attrNameLst>
                                          <p:attrName>ppt_x</p:attrName>
                                        </p:attrNameLst>
                                      </p:cBhvr>
                                      <p:tavLst>
                                        <p:tav tm="0">
                                          <p:val>
                                            <p:strVal val="#ppt_x-.2"/>
                                          </p:val>
                                        </p:tav>
                                        <p:tav tm="100000">
                                          <p:val>
                                            <p:strVal val="#ppt_x"/>
                                          </p:val>
                                        </p:tav>
                                      </p:tavLst>
                                    </p:anim>
                                    <p:anim calcmode="lin" valueType="num">
                                      <p:cBhvr>
                                        <p:cTn id="124" dur="500" fill="hold"/>
                                        <p:tgtEl>
                                          <p:spTgt spid="5">
                                            <p:txEl>
                                              <p:pRg st="6" end="6"/>
                                            </p:txEl>
                                          </p:spTgt>
                                        </p:tgtEl>
                                        <p:attrNameLst>
                                          <p:attrName>ppt_y</p:attrName>
                                        </p:attrNameLst>
                                      </p:cBhvr>
                                      <p:tavLst>
                                        <p:tav tm="0">
                                          <p:val>
                                            <p:strVal val="#ppt_y"/>
                                          </p:val>
                                        </p:tav>
                                        <p:tav tm="100000">
                                          <p:val>
                                            <p:strVal val="#ppt_y"/>
                                          </p:val>
                                        </p:tav>
                                      </p:tavLst>
                                    </p:anim>
                                    <p:animEffect transition="in" filter="fade">
                                      <p:cBhvr>
                                        <p:cTn id="125" dur="500"/>
                                        <p:tgtEl>
                                          <p:spTgt spid="5">
                                            <p:txEl>
                                              <p:pRg st="6" end="6"/>
                                            </p:txEl>
                                          </p:spTgt>
                                        </p:tgtEl>
                                      </p:cBhvr>
                                    </p:animEffect>
                                  </p:childTnLst>
                                </p:cTn>
                              </p:par>
                              <p:par>
                                <p:cTn id="126" presetID="54" presetClass="entr" presetSubtype="0" accel="100000" fill="hold" nodeType="withEffect">
                                  <p:stCondLst>
                                    <p:cond delay="0"/>
                                  </p:stCondLst>
                                  <p:childTnLst>
                                    <p:set>
                                      <p:cBhvr>
                                        <p:cTn id="127" dur="1" fill="hold">
                                          <p:stCondLst>
                                            <p:cond delay="0"/>
                                          </p:stCondLst>
                                        </p:cTn>
                                        <p:tgtEl>
                                          <p:spTgt spid="5">
                                            <p:txEl>
                                              <p:pRg st="7" end="7"/>
                                            </p:txEl>
                                          </p:spTgt>
                                        </p:tgtEl>
                                        <p:attrNameLst>
                                          <p:attrName>style.visibility</p:attrName>
                                        </p:attrNameLst>
                                      </p:cBhvr>
                                      <p:to>
                                        <p:strVal val="visible"/>
                                      </p:to>
                                    </p:set>
                                    <p:anim calcmode="lin" valueType="num">
                                      <p:cBhvr>
                                        <p:cTn id="128" dur="500" fill="hold"/>
                                        <p:tgtEl>
                                          <p:spTgt spid="5">
                                            <p:txEl>
                                              <p:pRg st="7" end="7"/>
                                            </p:txEl>
                                          </p:spTgt>
                                        </p:tgtEl>
                                        <p:attrNameLst>
                                          <p:attrName>ppt_w</p:attrName>
                                        </p:attrNameLst>
                                      </p:cBhvr>
                                      <p:tavLst>
                                        <p:tav tm="0">
                                          <p:val>
                                            <p:strVal val="#ppt_w*0.05"/>
                                          </p:val>
                                        </p:tav>
                                        <p:tav tm="100000">
                                          <p:val>
                                            <p:strVal val="#ppt_w"/>
                                          </p:val>
                                        </p:tav>
                                      </p:tavLst>
                                    </p:anim>
                                    <p:anim calcmode="lin" valueType="num">
                                      <p:cBhvr>
                                        <p:cTn id="129" dur="500" fill="hold"/>
                                        <p:tgtEl>
                                          <p:spTgt spid="5">
                                            <p:txEl>
                                              <p:pRg st="7" end="7"/>
                                            </p:txEl>
                                          </p:spTgt>
                                        </p:tgtEl>
                                        <p:attrNameLst>
                                          <p:attrName>ppt_h</p:attrName>
                                        </p:attrNameLst>
                                      </p:cBhvr>
                                      <p:tavLst>
                                        <p:tav tm="0">
                                          <p:val>
                                            <p:strVal val="#ppt_h"/>
                                          </p:val>
                                        </p:tav>
                                        <p:tav tm="100000">
                                          <p:val>
                                            <p:strVal val="#ppt_h"/>
                                          </p:val>
                                        </p:tav>
                                      </p:tavLst>
                                    </p:anim>
                                    <p:anim calcmode="lin" valueType="num">
                                      <p:cBhvr>
                                        <p:cTn id="130" dur="500" fill="hold"/>
                                        <p:tgtEl>
                                          <p:spTgt spid="5">
                                            <p:txEl>
                                              <p:pRg st="7" end="7"/>
                                            </p:txEl>
                                          </p:spTgt>
                                        </p:tgtEl>
                                        <p:attrNameLst>
                                          <p:attrName>ppt_x</p:attrName>
                                        </p:attrNameLst>
                                      </p:cBhvr>
                                      <p:tavLst>
                                        <p:tav tm="0">
                                          <p:val>
                                            <p:strVal val="#ppt_x-.2"/>
                                          </p:val>
                                        </p:tav>
                                        <p:tav tm="100000">
                                          <p:val>
                                            <p:strVal val="#ppt_x"/>
                                          </p:val>
                                        </p:tav>
                                      </p:tavLst>
                                    </p:anim>
                                    <p:anim calcmode="lin" valueType="num">
                                      <p:cBhvr>
                                        <p:cTn id="131" dur="500" fill="hold"/>
                                        <p:tgtEl>
                                          <p:spTgt spid="5">
                                            <p:txEl>
                                              <p:pRg st="7" end="7"/>
                                            </p:txEl>
                                          </p:spTgt>
                                        </p:tgtEl>
                                        <p:attrNameLst>
                                          <p:attrName>ppt_y</p:attrName>
                                        </p:attrNameLst>
                                      </p:cBhvr>
                                      <p:tavLst>
                                        <p:tav tm="0">
                                          <p:val>
                                            <p:strVal val="#ppt_y"/>
                                          </p:val>
                                        </p:tav>
                                        <p:tav tm="100000">
                                          <p:val>
                                            <p:strVal val="#ppt_y"/>
                                          </p:val>
                                        </p:tav>
                                      </p:tavLst>
                                    </p:anim>
                                    <p:animEffect transition="in" filter="fade">
                                      <p:cBhvr>
                                        <p:cTn id="132" dur="500"/>
                                        <p:tgtEl>
                                          <p:spTgt spid="5">
                                            <p:txEl>
                                              <p:pRg st="7" end="7"/>
                                            </p:txEl>
                                          </p:spTgt>
                                        </p:tgtEl>
                                      </p:cBhvr>
                                    </p:animEffect>
                                  </p:childTnLst>
                                </p:cTn>
                              </p:par>
                              <p:par>
                                <p:cTn id="133" presetID="54" presetClass="entr" presetSubtype="0" accel="100000" fill="hold" nodeType="withEffect">
                                  <p:stCondLst>
                                    <p:cond delay="0"/>
                                  </p:stCondLst>
                                  <p:childTnLst>
                                    <p:set>
                                      <p:cBhvr>
                                        <p:cTn id="134" dur="1" fill="hold">
                                          <p:stCondLst>
                                            <p:cond delay="0"/>
                                          </p:stCondLst>
                                        </p:cTn>
                                        <p:tgtEl>
                                          <p:spTgt spid="5">
                                            <p:txEl>
                                              <p:pRg st="8" end="8"/>
                                            </p:txEl>
                                          </p:spTgt>
                                        </p:tgtEl>
                                        <p:attrNameLst>
                                          <p:attrName>style.visibility</p:attrName>
                                        </p:attrNameLst>
                                      </p:cBhvr>
                                      <p:to>
                                        <p:strVal val="visible"/>
                                      </p:to>
                                    </p:set>
                                    <p:anim calcmode="lin" valueType="num">
                                      <p:cBhvr>
                                        <p:cTn id="135" dur="500" fill="hold"/>
                                        <p:tgtEl>
                                          <p:spTgt spid="5">
                                            <p:txEl>
                                              <p:pRg st="8" end="8"/>
                                            </p:txEl>
                                          </p:spTgt>
                                        </p:tgtEl>
                                        <p:attrNameLst>
                                          <p:attrName>ppt_w</p:attrName>
                                        </p:attrNameLst>
                                      </p:cBhvr>
                                      <p:tavLst>
                                        <p:tav tm="0">
                                          <p:val>
                                            <p:strVal val="#ppt_w*0.05"/>
                                          </p:val>
                                        </p:tav>
                                        <p:tav tm="100000">
                                          <p:val>
                                            <p:strVal val="#ppt_w"/>
                                          </p:val>
                                        </p:tav>
                                      </p:tavLst>
                                    </p:anim>
                                    <p:anim calcmode="lin" valueType="num">
                                      <p:cBhvr>
                                        <p:cTn id="136" dur="500" fill="hold"/>
                                        <p:tgtEl>
                                          <p:spTgt spid="5">
                                            <p:txEl>
                                              <p:pRg st="8" end="8"/>
                                            </p:txEl>
                                          </p:spTgt>
                                        </p:tgtEl>
                                        <p:attrNameLst>
                                          <p:attrName>ppt_h</p:attrName>
                                        </p:attrNameLst>
                                      </p:cBhvr>
                                      <p:tavLst>
                                        <p:tav tm="0">
                                          <p:val>
                                            <p:strVal val="#ppt_h"/>
                                          </p:val>
                                        </p:tav>
                                        <p:tav tm="100000">
                                          <p:val>
                                            <p:strVal val="#ppt_h"/>
                                          </p:val>
                                        </p:tav>
                                      </p:tavLst>
                                    </p:anim>
                                    <p:anim calcmode="lin" valueType="num">
                                      <p:cBhvr>
                                        <p:cTn id="137" dur="500" fill="hold"/>
                                        <p:tgtEl>
                                          <p:spTgt spid="5">
                                            <p:txEl>
                                              <p:pRg st="8" end="8"/>
                                            </p:txEl>
                                          </p:spTgt>
                                        </p:tgtEl>
                                        <p:attrNameLst>
                                          <p:attrName>ppt_x</p:attrName>
                                        </p:attrNameLst>
                                      </p:cBhvr>
                                      <p:tavLst>
                                        <p:tav tm="0">
                                          <p:val>
                                            <p:strVal val="#ppt_x-.2"/>
                                          </p:val>
                                        </p:tav>
                                        <p:tav tm="100000">
                                          <p:val>
                                            <p:strVal val="#ppt_x"/>
                                          </p:val>
                                        </p:tav>
                                      </p:tavLst>
                                    </p:anim>
                                    <p:anim calcmode="lin" valueType="num">
                                      <p:cBhvr>
                                        <p:cTn id="138" dur="500" fill="hold"/>
                                        <p:tgtEl>
                                          <p:spTgt spid="5">
                                            <p:txEl>
                                              <p:pRg st="8" end="8"/>
                                            </p:txEl>
                                          </p:spTgt>
                                        </p:tgtEl>
                                        <p:attrNameLst>
                                          <p:attrName>ppt_y</p:attrName>
                                        </p:attrNameLst>
                                      </p:cBhvr>
                                      <p:tavLst>
                                        <p:tav tm="0">
                                          <p:val>
                                            <p:strVal val="#ppt_y"/>
                                          </p:val>
                                        </p:tav>
                                        <p:tav tm="100000">
                                          <p:val>
                                            <p:strVal val="#ppt_y"/>
                                          </p:val>
                                        </p:tav>
                                      </p:tavLst>
                                    </p:anim>
                                    <p:animEffect transition="in" filter="fade">
                                      <p:cBhvr>
                                        <p:cTn id="139" dur="500"/>
                                        <p:tgtEl>
                                          <p:spTgt spid="5">
                                            <p:txEl>
                                              <p:pRg st="8" end="8"/>
                                            </p:txEl>
                                          </p:spTgt>
                                        </p:tgtEl>
                                      </p:cBhvr>
                                    </p:animEffect>
                                  </p:childTnLst>
                                </p:cTn>
                              </p:par>
                              <p:par>
                                <p:cTn id="140" presetID="54" presetClass="entr" presetSubtype="0" accel="100000" fill="hold" nodeType="withEffect">
                                  <p:stCondLst>
                                    <p:cond delay="0"/>
                                  </p:stCondLst>
                                  <p:childTnLst>
                                    <p:set>
                                      <p:cBhvr>
                                        <p:cTn id="141" dur="1" fill="hold">
                                          <p:stCondLst>
                                            <p:cond delay="0"/>
                                          </p:stCondLst>
                                        </p:cTn>
                                        <p:tgtEl>
                                          <p:spTgt spid="5">
                                            <p:txEl>
                                              <p:pRg st="9" end="9"/>
                                            </p:txEl>
                                          </p:spTgt>
                                        </p:tgtEl>
                                        <p:attrNameLst>
                                          <p:attrName>style.visibility</p:attrName>
                                        </p:attrNameLst>
                                      </p:cBhvr>
                                      <p:to>
                                        <p:strVal val="visible"/>
                                      </p:to>
                                    </p:set>
                                    <p:anim calcmode="lin" valueType="num">
                                      <p:cBhvr>
                                        <p:cTn id="142" dur="500" fill="hold"/>
                                        <p:tgtEl>
                                          <p:spTgt spid="5">
                                            <p:txEl>
                                              <p:pRg st="9" end="9"/>
                                            </p:txEl>
                                          </p:spTgt>
                                        </p:tgtEl>
                                        <p:attrNameLst>
                                          <p:attrName>ppt_w</p:attrName>
                                        </p:attrNameLst>
                                      </p:cBhvr>
                                      <p:tavLst>
                                        <p:tav tm="0">
                                          <p:val>
                                            <p:strVal val="#ppt_w*0.05"/>
                                          </p:val>
                                        </p:tav>
                                        <p:tav tm="100000">
                                          <p:val>
                                            <p:strVal val="#ppt_w"/>
                                          </p:val>
                                        </p:tav>
                                      </p:tavLst>
                                    </p:anim>
                                    <p:anim calcmode="lin" valueType="num">
                                      <p:cBhvr>
                                        <p:cTn id="143" dur="500" fill="hold"/>
                                        <p:tgtEl>
                                          <p:spTgt spid="5">
                                            <p:txEl>
                                              <p:pRg st="9" end="9"/>
                                            </p:txEl>
                                          </p:spTgt>
                                        </p:tgtEl>
                                        <p:attrNameLst>
                                          <p:attrName>ppt_h</p:attrName>
                                        </p:attrNameLst>
                                      </p:cBhvr>
                                      <p:tavLst>
                                        <p:tav tm="0">
                                          <p:val>
                                            <p:strVal val="#ppt_h"/>
                                          </p:val>
                                        </p:tav>
                                        <p:tav tm="100000">
                                          <p:val>
                                            <p:strVal val="#ppt_h"/>
                                          </p:val>
                                        </p:tav>
                                      </p:tavLst>
                                    </p:anim>
                                    <p:anim calcmode="lin" valueType="num">
                                      <p:cBhvr>
                                        <p:cTn id="144" dur="500" fill="hold"/>
                                        <p:tgtEl>
                                          <p:spTgt spid="5">
                                            <p:txEl>
                                              <p:pRg st="9" end="9"/>
                                            </p:txEl>
                                          </p:spTgt>
                                        </p:tgtEl>
                                        <p:attrNameLst>
                                          <p:attrName>ppt_x</p:attrName>
                                        </p:attrNameLst>
                                      </p:cBhvr>
                                      <p:tavLst>
                                        <p:tav tm="0">
                                          <p:val>
                                            <p:strVal val="#ppt_x-.2"/>
                                          </p:val>
                                        </p:tav>
                                        <p:tav tm="100000">
                                          <p:val>
                                            <p:strVal val="#ppt_x"/>
                                          </p:val>
                                        </p:tav>
                                      </p:tavLst>
                                    </p:anim>
                                    <p:anim calcmode="lin" valueType="num">
                                      <p:cBhvr>
                                        <p:cTn id="145" dur="500" fill="hold"/>
                                        <p:tgtEl>
                                          <p:spTgt spid="5">
                                            <p:txEl>
                                              <p:pRg st="9" end="9"/>
                                            </p:txEl>
                                          </p:spTgt>
                                        </p:tgtEl>
                                        <p:attrNameLst>
                                          <p:attrName>ppt_y</p:attrName>
                                        </p:attrNameLst>
                                      </p:cBhvr>
                                      <p:tavLst>
                                        <p:tav tm="0">
                                          <p:val>
                                            <p:strVal val="#ppt_y"/>
                                          </p:val>
                                        </p:tav>
                                        <p:tav tm="100000">
                                          <p:val>
                                            <p:strVal val="#ppt_y"/>
                                          </p:val>
                                        </p:tav>
                                      </p:tavLst>
                                    </p:anim>
                                    <p:animEffect transition="in" filter="fade">
                                      <p:cBhvr>
                                        <p:cTn id="146" dur="500"/>
                                        <p:tgtEl>
                                          <p:spTgt spid="5">
                                            <p:txEl>
                                              <p:pRg st="9" end="9"/>
                                            </p:txEl>
                                          </p:spTgt>
                                        </p:tgtEl>
                                      </p:cBhvr>
                                    </p:animEffect>
                                  </p:childTnLst>
                                </p:cTn>
                              </p:par>
                              <p:par>
                                <p:cTn id="147" presetID="54" presetClass="entr" presetSubtype="0" accel="100000" fill="hold" nodeType="withEffect">
                                  <p:stCondLst>
                                    <p:cond delay="0"/>
                                  </p:stCondLst>
                                  <p:childTnLst>
                                    <p:set>
                                      <p:cBhvr>
                                        <p:cTn id="148" dur="1" fill="hold">
                                          <p:stCondLst>
                                            <p:cond delay="0"/>
                                          </p:stCondLst>
                                        </p:cTn>
                                        <p:tgtEl>
                                          <p:spTgt spid="5">
                                            <p:txEl>
                                              <p:pRg st="10" end="10"/>
                                            </p:txEl>
                                          </p:spTgt>
                                        </p:tgtEl>
                                        <p:attrNameLst>
                                          <p:attrName>style.visibility</p:attrName>
                                        </p:attrNameLst>
                                      </p:cBhvr>
                                      <p:to>
                                        <p:strVal val="visible"/>
                                      </p:to>
                                    </p:set>
                                    <p:anim calcmode="lin" valueType="num">
                                      <p:cBhvr>
                                        <p:cTn id="149" dur="500" fill="hold"/>
                                        <p:tgtEl>
                                          <p:spTgt spid="5">
                                            <p:txEl>
                                              <p:pRg st="10" end="10"/>
                                            </p:txEl>
                                          </p:spTgt>
                                        </p:tgtEl>
                                        <p:attrNameLst>
                                          <p:attrName>ppt_w</p:attrName>
                                        </p:attrNameLst>
                                      </p:cBhvr>
                                      <p:tavLst>
                                        <p:tav tm="0">
                                          <p:val>
                                            <p:strVal val="#ppt_w*0.05"/>
                                          </p:val>
                                        </p:tav>
                                        <p:tav tm="100000">
                                          <p:val>
                                            <p:strVal val="#ppt_w"/>
                                          </p:val>
                                        </p:tav>
                                      </p:tavLst>
                                    </p:anim>
                                    <p:anim calcmode="lin" valueType="num">
                                      <p:cBhvr>
                                        <p:cTn id="150" dur="500" fill="hold"/>
                                        <p:tgtEl>
                                          <p:spTgt spid="5">
                                            <p:txEl>
                                              <p:pRg st="10" end="10"/>
                                            </p:txEl>
                                          </p:spTgt>
                                        </p:tgtEl>
                                        <p:attrNameLst>
                                          <p:attrName>ppt_h</p:attrName>
                                        </p:attrNameLst>
                                      </p:cBhvr>
                                      <p:tavLst>
                                        <p:tav tm="0">
                                          <p:val>
                                            <p:strVal val="#ppt_h"/>
                                          </p:val>
                                        </p:tav>
                                        <p:tav tm="100000">
                                          <p:val>
                                            <p:strVal val="#ppt_h"/>
                                          </p:val>
                                        </p:tav>
                                      </p:tavLst>
                                    </p:anim>
                                    <p:anim calcmode="lin" valueType="num">
                                      <p:cBhvr>
                                        <p:cTn id="151" dur="500" fill="hold"/>
                                        <p:tgtEl>
                                          <p:spTgt spid="5">
                                            <p:txEl>
                                              <p:pRg st="10" end="10"/>
                                            </p:txEl>
                                          </p:spTgt>
                                        </p:tgtEl>
                                        <p:attrNameLst>
                                          <p:attrName>ppt_x</p:attrName>
                                        </p:attrNameLst>
                                      </p:cBhvr>
                                      <p:tavLst>
                                        <p:tav tm="0">
                                          <p:val>
                                            <p:strVal val="#ppt_x-.2"/>
                                          </p:val>
                                        </p:tav>
                                        <p:tav tm="100000">
                                          <p:val>
                                            <p:strVal val="#ppt_x"/>
                                          </p:val>
                                        </p:tav>
                                      </p:tavLst>
                                    </p:anim>
                                    <p:anim calcmode="lin" valueType="num">
                                      <p:cBhvr>
                                        <p:cTn id="152" dur="500" fill="hold"/>
                                        <p:tgtEl>
                                          <p:spTgt spid="5">
                                            <p:txEl>
                                              <p:pRg st="10" end="10"/>
                                            </p:txEl>
                                          </p:spTgt>
                                        </p:tgtEl>
                                        <p:attrNameLst>
                                          <p:attrName>ppt_y</p:attrName>
                                        </p:attrNameLst>
                                      </p:cBhvr>
                                      <p:tavLst>
                                        <p:tav tm="0">
                                          <p:val>
                                            <p:strVal val="#ppt_y"/>
                                          </p:val>
                                        </p:tav>
                                        <p:tav tm="100000">
                                          <p:val>
                                            <p:strVal val="#ppt_y"/>
                                          </p:val>
                                        </p:tav>
                                      </p:tavLst>
                                    </p:anim>
                                    <p:animEffect transition="in" filter="fade">
                                      <p:cBhvr>
                                        <p:cTn id="153" dur="500"/>
                                        <p:tgtEl>
                                          <p:spTgt spid="5">
                                            <p:txEl>
                                              <p:pRg st="10" end="10"/>
                                            </p:txEl>
                                          </p:spTgt>
                                        </p:tgtEl>
                                      </p:cBhvr>
                                    </p:animEffect>
                                  </p:childTnLst>
                                </p:cTn>
                              </p:par>
                              <p:par>
                                <p:cTn id="154" presetID="54" presetClass="entr" presetSubtype="0" accel="100000" fill="hold" nodeType="withEffect">
                                  <p:stCondLst>
                                    <p:cond delay="0"/>
                                  </p:stCondLst>
                                  <p:childTnLst>
                                    <p:set>
                                      <p:cBhvr>
                                        <p:cTn id="155" dur="1" fill="hold">
                                          <p:stCondLst>
                                            <p:cond delay="0"/>
                                          </p:stCondLst>
                                        </p:cTn>
                                        <p:tgtEl>
                                          <p:spTgt spid="5">
                                            <p:txEl>
                                              <p:pRg st="11" end="11"/>
                                            </p:txEl>
                                          </p:spTgt>
                                        </p:tgtEl>
                                        <p:attrNameLst>
                                          <p:attrName>style.visibility</p:attrName>
                                        </p:attrNameLst>
                                      </p:cBhvr>
                                      <p:to>
                                        <p:strVal val="visible"/>
                                      </p:to>
                                    </p:set>
                                    <p:anim calcmode="lin" valueType="num">
                                      <p:cBhvr>
                                        <p:cTn id="156" dur="500" fill="hold"/>
                                        <p:tgtEl>
                                          <p:spTgt spid="5">
                                            <p:txEl>
                                              <p:pRg st="11" end="11"/>
                                            </p:txEl>
                                          </p:spTgt>
                                        </p:tgtEl>
                                        <p:attrNameLst>
                                          <p:attrName>ppt_w</p:attrName>
                                        </p:attrNameLst>
                                      </p:cBhvr>
                                      <p:tavLst>
                                        <p:tav tm="0">
                                          <p:val>
                                            <p:strVal val="#ppt_w*0.05"/>
                                          </p:val>
                                        </p:tav>
                                        <p:tav tm="100000">
                                          <p:val>
                                            <p:strVal val="#ppt_w"/>
                                          </p:val>
                                        </p:tav>
                                      </p:tavLst>
                                    </p:anim>
                                    <p:anim calcmode="lin" valueType="num">
                                      <p:cBhvr>
                                        <p:cTn id="157" dur="500" fill="hold"/>
                                        <p:tgtEl>
                                          <p:spTgt spid="5">
                                            <p:txEl>
                                              <p:pRg st="11" end="11"/>
                                            </p:txEl>
                                          </p:spTgt>
                                        </p:tgtEl>
                                        <p:attrNameLst>
                                          <p:attrName>ppt_h</p:attrName>
                                        </p:attrNameLst>
                                      </p:cBhvr>
                                      <p:tavLst>
                                        <p:tav tm="0">
                                          <p:val>
                                            <p:strVal val="#ppt_h"/>
                                          </p:val>
                                        </p:tav>
                                        <p:tav tm="100000">
                                          <p:val>
                                            <p:strVal val="#ppt_h"/>
                                          </p:val>
                                        </p:tav>
                                      </p:tavLst>
                                    </p:anim>
                                    <p:anim calcmode="lin" valueType="num">
                                      <p:cBhvr>
                                        <p:cTn id="158" dur="500" fill="hold"/>
                                        <p:tgtEl>
                                          <p:spTgt spid="5">
                                            <p:txEl>
                                              <p:pRg st="11" end="11"/>
                                            </p:txEl>
                                          </p:spTgt>
                                        </p:tgtEl>
                                        <p:attrNameLst>
                                          <p:attrName>ppt_x</p:attrName>
                                        </p:attrNameLst>
                                      </p:cBhvr>
                                      <p:tavLst>
                                        <p:tav tm="0">
                                          <p:val>
                                            <p:strVal val="#ppt_x-.2"/>
                                          </p:val>
                                        </p:tav>
                                        <p:tav tm="100000">
                                          <p:val>
                                            <p:strVal val="#ppt_x"/>
                                          </p:val>
                                        </p:tav>
                                      </p:tavLst>
                                    </p:anim>
                                    <p:anim calcmode="lin" valueType="num">
                                      <p:cBhvr>
                                        <p:cTn id="159" dur="500" fill="hold"/>
                                        <p:tgtEl>
                                          <p:spTgt spid="5">
                                            <p:txEl>
                                              <p:pRg st="11" end="11"/>
                                            </p:txEl>
                                          </p:spTgt>
                                        </p:tgtEl>
                                        <p:attrNameLst>
                                          <p:attrName>ppt_y</p:attrName>
                                        </p:attrNameLst>
                                      </p:cBhvr>
                                      <p:tavLst>
                                        <p:tav tm="0">
                                          <p:val>
                                            <p:strVal val="#ppt_y"/>
                                          </p:val>
                                        </p:tav>
                                        <p:tav tm="100000">
                                          <p:val>
                                            <p:strVal val="#ppt_y"/>
                                          </p:val>
                                        </p:tav>
                                      </p:tavLst>
                                    </p:anim>
                                    <p:animEffect transition="in" filter="fade">
                                      <p:cBhvr>
                                        <p:cTn id="16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解二元线性不定方程</a:t>
            </a:r>
            <a:endParaRPr lang="zh-CN" altLang="en-US" dirty="0"/>
          </a:p>
        </p:txBody>
      </p:sp>
      <p:sp>
        <p:nvSpPr>
          <p:cNvPr id="4" name="TextBox 3"/>
          <p:cNvSpPr txBox="1"/>
          <p:nvPr/>
        </p:nvSpPr>
        <p:spPr>
          <a:xfrm>
            <a:off x="642910" y="1643050"/>
            <a:ext cx="7358114" cy="4154984"/>
          </a:xfrm>
          <a:prstGeom prst="rect">
            <a:avLst/>
          </a:prstGeom>
          <a:noFill/>
        </p:spPr>
        <p:txBody>
          <a:bodyPr wrap="square" rtlCol="0">
            <a:spAutoFit/>
          </a:bodyPr>
          <a:lstStyle/>
          <a:p>
            <a:r>
              <a:rPr lang="zh-CN" altLang="en-US" sz="2400" dirty="0" smtClean="0"/>
              <a:t>二元线性不定方程指形如</a:t>
            </a:r>
            <a:r>
              <a:rPr lang="en-US" altLang="zh-CN" sz="2400" dirty="0" smtClean="0"/>
              <a:t> : </a:t>
            </a:r>
            <a:r>
              <a:rPr lang="en-US" altLang="zh-CN" sz="2400" dirty="0" err="1" smtClean="0"/>
              <a:t>ax+by</a:t>
            </a:r>
            <a:r>
              <a:rPr lang="en-US" altLang="zh-CN" sz="2400" dirty="0" smtClean="0"/>
              <a:t>=c</a:t>
            </a:r>
          </a:p>
          <a:p>
            <a:r>
              <a:rPr lang="zh-CN" altLang="en-US" sz="2400" dirty="0" smtClean="0"/>
              <a:t>给出</a:t>
            </a:r>
            <a:r>
              <a:rPr lang="en-US" altLang="zh-CN" sz="2400" dirty="0" err="1" smtClean="0"/>
              <a:t>a,b,c</a:t>
            </a:r>
            <a:r>
              <a:rPr lang="zh-CN" altLang="en-US" sz="2400" dirty="0" smtClean="0"/>
              <a:t>求解</a:t>
            </a:r>
            <a:r>
              <a:rPr lang="en-US" altLang="zh-CN" sz="2400" dirty="0" err="1" smtClean="0"/>
              <a:t>x,y</a:t>
            </a:r>
            <a:endParaRPr lang="en-US" altLang="zh-CN" sz="2400" dirty="0" smtClean="0"/>
          </a:p>
          <a:p>
            <a:endParaRPr lang="en-US" altLang="zh-CN" sz="2400" dirty="0" smtClean="0"/>
          </a:p>
          <a:p>
            <a:r>
              <a:rPr lang="zh-CN" altLang="en-US" sz="2400" dirty="0" smtClean="0"/>
              <a:t>几何意义</a:t>
            </a:r>
            <a:endParaRPr lang="en-US" altLang="zh-CN" sz="2400" dirty="0" smtClean="0"/>
          </a:p>
          <a:p>
            <a:endParaRPr lang="en-US" altLang="zh-CN" sz="2400" dirty="0" smtClean="0"/>
          </a:p>
          <a:p>
            <a:r>
              <a:rPr lang="zh-CN" altLang="en-US" sz="2400" dirty="0" smtClean="0"/>
              <a:t>令</a:t>
            </a:r>
            <a:r>
              <a:rPr lang="en-US" altLang="zh-CN" sz="2400" dirty="0" smtClean="0"/>
              <a:t>d=</a:t>
            </a:r>
            <a:r>
              <a:rPr lang="en-US" altLang="zh-CN" sz="2400" dirty="0" err="1" smtClean="0"/>
              <a:t>gcd</a:t>
            </a:r>
            <a:r>
              <a:rPr lang="en-US" altLang="zh-CN" sz="2400" dirty="0" smtClean="0"/>
              <a:t>(</a:t>
            </a:r>
            <a:r>
              <a:rPr lang="en-US" altLang="zh-CN" sz="2400" dirty="0" err="1" smtClean="0"/>
              <a:t>a,b</a:t>
            </a:r>
            <a:r>
              <a:rPr lang="en-US" altLang="zh-CN" sz="2400" dirty="0" smtClean="0"/>
              <a:t>) </a:t>
            </a:r>
            <a:r>
              <a:rPr lang="zh-CN" altLang="en-US" sz="2400" dirty="0" smtClean="0"/>
              <a:t>显然若 </a:t>
            </a:r>
            <a:r>
              <a:rPr lang="en-US" altLang="zh-CN" sz="2400" dirty="0" smtClean="0"/>
              <a:t>c</a:t>
            </a:r>
            <a:r>
              <a:rPr lang="zh-CN" altLang="en-US" sz="2400" dirty="0" smtClean="0"/>
              <a:t>不是</a:t>
            </a:r>
            <a:r>
              <a:rPr lang="en-US" altLang="zh-CN" sz="2400" dirty="0" smtClean="0"/>
              <a:t>d</a:t>
            </a:r>
            <a:r>
              <a:rPr lang="zh-CN" altLang="en-US" sz="2400" dirty="0" smtClean="0"/>
              <a:t>的倍数，那么方程无解，因为左边是</a:t>
            </a:r>
            <a:r>
              <a:rPr lang="en-US" altLang="zh-CN" sz="2400" dirty="0" smtClean="0"/>
              <a:t>d</a:t>
            </a:r>
            <a:r>
              <a:rPr lang="zh-CN" altLang="en-US" sz="2400" dirty="0" smtClean="0"/>
              <a:t>的倍数，而右边不是。</a:t>
            </a:r>
            <a:endParaRPr lang="en-US" altLang="zh-CN" sz="2400" dirty="0" smtClean="0"/>
          </a:p>
          <a:p>
            <a:endParaRPr lang="en-US" altLang="zh-CN" sz="2400" dirty="0" smtClean="0"/>
          </a:p>
          <a:p>
            <a:r>
              <a:rPr lang="zh-CN" altLang="en-US" sz="2400" dirty="0" smtClean="0"/>
              <a:t>令</a:t>
            </a:r>
            <a:r>
              <a:rPr lang="en-US" altLang="zh-CN" sz="2400" dirty="0" smtClean="0"/>
              <a:t>c=c0*d</a:t>
            </a:r>
          </a:p>
          <a:p>
            <a:r>
              <a:rPr lang="zh-CN" altLang="en-US" sz="2400" dirty="0" smtClean="0"/>
              <a:t>可以先求</a:t>
            </a:r>
            <a:r>
              <a:rPr lang="en-US" altLang="zh-CN" sz="2400" dirty="0" err="1" smtClean="0"/>
              <a:t>ax+by</a:t>
            </a:r>
            <a:r>
              <a:rPr lang="en-US" altLang="zh-CN" sz="2400" dirty="0" smtClean="0"/>
              <a:t>=d</a:t>
            </a:r>
            <a:r>
              <a:rPr lang="zh-CN" altLang="en-US" sz="2400" dirty="0" smtClean="0"/>
              <a:t>的解，然后两边同乘以</a:t>
            </a:r>
            <a:r>
              <a:rPr lang="en-US" altLang="zh-CN" sz="2400" dirty="0" smtClean="0"/>
              <a:t>c0</a:t>
            </a:r>
            <a:r>
              <a:rPr lang="zh-CN" altLang="en-US" sz="2400" dirty="0" smtClean="0"/>
              <a:t>即可</a:t>
            </a:r>
            <a:endParaRPr lang="en-US" altLang="zh-CN" sz="2400" dirty="0" smtClean="0"/>
          </a:p>
          <a:p>
            <a:r>
              <a:rPr lang="zh-CN" altLang="en-US" sz="2400" dirty="0" smtClean="0"/>
              <a:t>转化为扩展欧几里得</a:t>
            </a:r>
            <a:endParaRPr lang="en-US" altLang="zh-CN" sz="2400" dirty="0"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暖羊羊跳格子</a:t>
            </a:r>
          </a:p>
        </p:txBody>
      </p:sp>
      <p:pic>
        <p:nvPicPr>
          <p:cNvPr id="21507" name="图片 3" descr="暖羊羊.jpg"/>
          <p:cNvPicPr>
            <a:picLocks noChangeAspect="1"/>
          </p:cNvPicPr>
          <p:nvPr/>
        </p:nvPicPr>
        <p:blipFill>
          <a:blip r:embed="rId2" cstate="print"/>
          <a:srcRect/>
          <a:stretch>
            <a:fillRect/>
          </a:stretch>
        </p:blipFill>
        <p:spPr bwMode="auto">
          <a:xfrm>
            <a:off x="6705600" y="228600"/>
            <a:ext cx="2133600"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508" name="TextBox 4"/>
          <p:cNvSpPr txBox="1">
            <a:spLocks noChangeArrowheads="1"/>
          </p:cNvSpPr>
          <p:nvPr/>
        </p:nvSpPr>
        <p:spPr bwMode="auto">
          <a:xfrm>
            <a:off x="609600" y="1524000"/>
            <a:ext cx="5867400" cy="2246769"/>
          </a:xfrm>
          <a:prstGeom prst="rect">
            <a:avLst/>
          </a:prstGeom>
          <a:noFill/>
          <a:ln w="9525">
            <a:noFill/>
            <a:miter lim="800000"/>
            <a:headEnd/>
            <a:tailEnd/>
          </a:ln>
        </p:spPr>
        <p:txBody>
          <a:bodyPr>
            <a:spAutoFit/>
          </a:bodyPr>
          <a:lstStyle/>
          <a:p>
            <a:pPr algn="just"/>
            <a:r>
              <a:rPr lang="zh-CN" altLang="en-US" sz="2000" dirty="0"/>
              <a:t>暖羊羊因为身材饱满，成为灰太狼的首要捕捉对象。为了保持一个良好的体型，暖羊羊决定增强运动量。它发明一种全新的跳格子游戏，</a:t>
            </a:r>
            <a:r>
              <a:rPr lang="en-US" altLang="zh-CN" sz="2000" dirty="0"/>
              <a:t>n</a:t>
            </a:r>
            <a:r>
              <a:rPr lang="zh-CN" altLang="en-US" sz="2000" dirty="0"/>
              <a:t>个格子首尾相连成环，编号为</a:t>
            </a:r>
            <a:r>
              <a:rPr lang="en-US" altLang="zh-CN" sz="2000" dirty="0"/>
              <a:t>0,1,…,n-1;</a:t>
            </a:r>
            <a:r>
              <a:rPr lang="zh-CN" altLang="en-US" sz="2000" dirty="0"/>
              <a:t>初始位置在编号为</a:t>
            </a:r>
            <a:r>
              <a:rPr lang="en-US" altLang="zh-CN" sz="2000" dirty="0"/>
              <a:t>0</a:t>
            </a:r>
            <a:r>
              <a:rPr lang="zh-CN" altLang="en-US" sz="2000" dirty="0"/>
              <a:t>的格子，每次可以选择向前跳</a:t>
            </a:r>
            <a:r>
              <a:rPr lang="en-US" altLang="zh-CN" sz="2000" dirty="0"/>
              <a:t>a</a:t>
            </a:r>
            <a:r>
              <a:rPr lang="zh-CN" altLang="en-US" sz="2000" dirty="0"/>
              <a:t>格或向后跳</a:t>
            </a:r>
            <a:r>
              <a:rPr lang="en-US" altLang="zh-CN" sz="2000" dirty="0"/>
              <a:t>b</a:t>
            </a:r>
            <a:r>
              <a:rPr lang="zh-CN" altLang="en-US" sz="2000" dirty="0"/>
              <a:t>格。按照这种游戏设定，暖羊羊是否可以跳到编号为</a:t>
            </a:r>
            <a:r>
              <a:rPr lang="en-US" altLang="zh-CN" sz="2000" dirty="0"/>
              <a:t>k</a:t>
            </a:r>
            <a:r>
              <a:rPr lang="zh-CN" altLang="en-US" sz="2000" dirty="0"/>
              <a:t>的格子内？如果可以请给出一种方案。</a:t>
            </a:r>
          </a:p>
        </p:txBody>
      </p:sp>
      <p:sp>
        <p:nvSpPr>
          <p:cNvPr id="21509" name="TextBox 5"/>
          <p:cNvSpPr txBox="1">
            <a:spLocks noChangeArrowheads="1"/>
          </p:cNvSpPr>
          <p:nvPr/>
        </p:nvSpPr>
        <p:spPr bwMode="auto">
          <a:xfrm>
            <a:off x="685800" y="4024327"/>
            <a:ext cx="7772400" cy="1938992"/>
          </a:xfrm>
          <a:prstGeom prst="rect">
            <a:avLst/>
          </a:prstGeom>
          <a:noFill/>
          <a:ln w="9525">
            <a:noFill/>
            <a:miter lim="800000"/>
            <a:headEnd/>
            <a:tailEnd/>
          </a:ln>
        </p:spPr>
        <p:txBody>
          <a:bodyPr>
            <a:spAutoFit/>
          </a:bodyPr>
          <a:lstStyle/>
          <a:p>
            <a:pPr algn="just"/>
            <a:r>
              <a:rPr lang="zh-CN" altLang="en-US" sz="2000" dirty="0">
                <a:solidFill>
                  <a:srgbClr val="92D050"/>
                </a:solidFill>
              </a:rPr>
              <a:t>分析</a:t>
            </a:r>
            <a:r>
              <a:rPr lang="zh-CN" altLang="en-US" sz="2000" dirty="0"/>
              <a:t>：</a:t>
            </a:r>
            <a:endParaRPr lang="en-US" altLang="zh-CN" sz="2000" dirty="0"/>
          </a:p>
          <a:p>
            <a:pPr algn="just"/>
            <a:r>
              <a:rPr lang="zh-CN" altLang="en-US" sz="2000" dirty="0"/>
              <a:t>设向前跳</a:t>
            </a:r>
            <a:r>
              <a:rPr lang="en-US" altLang="zh-CN" sz="2000" dirty="0"/>
              <a:t>x</a:t>
            </a:r>
            <a:r>
              <a:rPr lang="zh-CN" altLang="en-US" sz="2000" dirty="0"/>
              <a:t>次，向后跳</a:t>
            </a:r>
            <a:r>
              <a:rPr lang="en-US" altLang="zh-CN" sz="2000" dirty="0"/>
              <a:t>y</a:t>
            </a:r>
            <a:r>
              <a:rPr lang="zh-CN" altLang="en-US" sz="2000" dirty="0"/>
              <a:t>次（顺序显然无关）到达第</a:t>
            </a:r>
            <a:r>
              <a:rPr lang="en-US" altLang="zh-CN" sz="2000" dirty="0"/>
              <a:t>k</a:t>
            </a:r>
            <a:r>
              <a:rPr lang="zh-CN" altLang="en-US" sz="2000" dirty="0"/>
              <a:t>个槽。我们很容易列出方程：</a:t>
            </a:r>
            <a:r>
              <a:rPr lang="en-US" altLang="zh-CN" sz="2000" dirty="0"/>
              <a:t>ax-by=</a:t>
            </a:r>
            <a:r>
              <a:rPr lang="en-US" altLang="zh-CN" sz="2000" dirty="0" err="1"/>
              <a:t>k+Tn</a:t>
            </a:r>
            <a:r>
              <a:rPr lang="en-US" altLang="zh-CN" sz="2000" dirty="0"/>
              <a:t>; T</a:t>
            </a:r>
            <a:r>
              <a:rPr lang="zh-CN" altLang="en-US" sz="2000" dirty="0"/>
              <a:t>为正向跳过的圈数。</a:t>
            </a:r>
            <a:r>
              <a:rPr lang="en-US" altLang="zh-CN" sz="2000" dirty="0"/>
              <a:t>d=</a:t>
            </a:r>
            <a:r>
              <a:rPr lang="en-US" altLang="zh-CN" sz="2000" dirty="0" err="1"/>
              <a:t>gcd</a:t>
            </a:r>
            <a:r>
              <a:rPr lang="en-US" altLang="zh-CN" sz="2000" dirty="0"/>
              <a:t>(</a:t>
            </a:r>
            <a:r>
              <a:rPr lang="en-US" altLang="zh-CN" sz="2000" dirty="0" err="1"/>
              <a:t>a,b</a:t>
            </a:r>
            <a:r>
              <a:rPr lang="en-US" altLang="zh-CN" sz="2000" dirty="0"/>
              <a:t>)</a:t>
            </a:r>
            <a:r>
              <a:rPr lang="zh-CN" altLang="en-US" sz="2000" dirty="0"/>
              <a:t>。若</a:t>
            </a:r>
            <a:r>
              <a:rPr lang="en-US" altLang="zh-CN" sz="2000" dirty="0"/>
              <a:t>d|(</a:t>
            </a:r>
            <a:r>
              <a:rPr lang="en-US" altLang="zh-CN" sz="2000" dirty="0" err="1"/>
              <a:t>k+Tn</a:t>
            </a:r>
            <a:r>
              <a:rPr lang="en-US" altLang="zh-CN" sz="2000" dirty="0"/>
              <a:t>)</a:t>
            </a:r>
            <a:r>
              <a:rPr lang="zh-CN" altLang="en-US" sz="2000" dirty="0"/>
              <a:t>显然问题有解。令</a:t>
            </a:r>
            <a:r>
              <a:rPr lang="en-US" altLang="zh-CN" sz="2000" dirty="0" err="1"/>
              <a:t>k+Tn</a:t>
            </a:r>
            <a:r>
              <a:rPr lang="en-US" altLang="zh-CN" sz="2000" dirty="0"/>
              <a:t>=</a:t>
            </a:r>
            <a:r>
              <a:rPr lang="en-US" altLang="zh-CN" sz="2000" dirty="0" err="1"/>
              <a:t>Md</a:t>
            </a:r>
            <a:r>
              <a:rPr lang="en-US" altLang="zh-CN" sz="2000" dirty="0"/>
              <a:t>,</a:t>
            </a:r>
            <a:r>
              <a:rPr lang="zh-CN" altLang="en-US" sz="2000" dirty="0"/>
              <a:t>即</a:t>
            </a:r>
            <a:r>
              <a:rPr lang="en-US" altLang="zh-CN" sz="2000" dirty="0" err="1"/>
              <a:t>Md-Tn</a:t>
            </a:r>
            <a:r>
              <a:rPr lang="en-US" altLang="zh-CN" sz="2000" dirty="0"/>
              <a:t>=k; </a:t>
            </a:r>
            <a:r>
              <a:rPr lang="zh-CN" altLang="en-US" sz="2000" dirty="0"/>
              <a:t>当</a:t>
            </a:r>
            <a:r>
              <a:rPr lang="en-US" altLang="zh-CN" sz="2000" dirty="0" err="1"/>
              <a:t>gcd</a:t>
            </a:r>
            <a:r>
              <a:rPr lang="en-US" altLang="zh-CN" sz="2000" dirty="0"/>
              <a:t>(</a:t>
            </a:r>
            <a:r>
              <a:rPr lang="en-US" altLang="zh-CN" sz="2000" dirty="0" err="1"/>
              <a:t>d,n</a:t>
            </a:r>
            <a:r>
              <a:rPr lang="en-US" altLang="zh-CN" sz="2000" dirty="0"/>
              <a:t>)|k</a:t>
            </a:r>
            <a:r>
              <a:rPr lang="zh-CN" altLang="en-US" sz="2000" dirty="0"/>
              <a:t>时，有解。</a:t>
            </a:r>
            <a:endParaRPr lang="en-US" altLang="zh-CN" sz="2000" dirty="0"/>
          </a:p>
          <a:p>
            <a:pPr algn="just"/>
            <a:r>
              <a:rPr lang="zh-CN" altLang="en-US" sz="2000" dirty="0"/>
              <a:t>运用两次扩展</a:t>
            </a:r>
            <a:r>
              <a:rPr lang="en-US" altLang="zh-CN" sz="2000" dirty="0"/>
              <a:t>Euclid</a:t>
            </a:r>
            <a:r>
              <a:rPr lang="zh-CN" altLang="en-US" sz="2000" dirty="0"/>
              <a:t>即可。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21509">
                                            <p:txEl>
                                              <p:pRg st="0" end="0"/>
                                            </p:txEl>
                                          </p:spTgt>
                                        </p:tgtEl>
                                        <p:attrNameLst>
                                          <p:attrName>style.visibility</p:attrName>
                                        </p:attrNameLst>
                                      </p:cBhvr>
                                      <p:to>
                                        <p:strVal val="visible"/>
                                      </p:to>
                                    </p:set>
                                    <p:anim calcmode="lin" valueType="num">
                                      <p:cBhvr>
                                        <p:cTn id="13" dur="500" fill="hold"/>
                                        <p:tgtEl>
                                          <p:spTgt spid="21509">
                                            <p:txEl>
                                              <p:pRg st="0" end="0"/>
                                            </p:txEl>
                                          </p:spTgt>
                                        </p:tgtEl>
                                        <p:attrNameLst>
                                          <p:attrName>ppt_w</p:attrName>
                                        </p:attrNameLst>
                                      </p:cBhvr>
                                      <p:tavLst>
                                        <p:tav tm="0">
                                          <p:val>
                                            <p:strVal val="#ppt_w*0.05"/>
                                          </p:val>
                                        </p:tav>
                                        <p:tav tm="100000">
                                          <p:val>
                                            <p:strVal val="#ppt_w"/>
                                          </p:val>
                                        </p:tav>
                                      </p:tavLst>
                                    </p:anim>
                                    <p:anim calcmode="lin" valueType="num">
                                      <p:cBhvr>
                                        <p:cTn id="14" dur="500" fill="hold"/>
                                        <p:tgtEl>
                                          <p:spTgt spid="21509">
                                            <p:txEl>
                                              <p:pRg st="0" end="0"/>
                                            </p:txEl>
                                          </p:spTgt>
                                        </p:tgtEl>
                                        <p:attrNameLst>
                                          <p:attrName>ppt_h</p:attrName>
                                        </p:attrNameLst>
                                      </p:cBhvr>
                                      <p:tavLst>
                                        <p:tav tm="0">
                                          <p:val>
                                            <p:strVal val="#ppt_h"/>
                                          </p:val>
                                        </p:tav>
                                        <p:tav tm="100000">
                                          <p:val>
                                            <p:strVal val="#ppt_h"/>
                                          </p:val>
                                        </p:tav>
                                      </p:tavLst>
                                    </p:anim>
                                    <p:anim calcmode="lin" valueType="num">
                                      <p:cBhvr>
                                        <p:cTn id="15" dur="500" fill="hold"/>
                                        <p:tgtEl>
                                          <p:spTgt spid="21509">
                                            <p:txEl>
                                              <p:pRg st="0" end="0"/>
                                            </p:txEl>
                                          </p:spTgt>
                                        </p:tgtEl>
                                        <p:attrNameLst>
                                          <p:attrName>ppt_x</p:attrName>
                                        </p:attrNameLst>
                                      </p:cBhvr>
                                      <p:tavLst>
                                        <p:tav tm="0">
                                          <p:val>
                                            <p:strVal val="#ppt_x-.2"/>
                                          </p:val>
                                        </p:tav>
                                        <p:tav tm="100000">
                                          <p:val>
                                            <p:strVal val="#ppt_x"/>
                                          </p:val>
                                        </p:tav>
                                      </p:tavLst>
                                    </p:anim>
                                    <p:anim calcmode="lin" valueType="num">
                                      <p:cBhvr>
                                        <p:cTn id="16" dur="500" fill="hold"/>
                                        <p:tgtEl>
                                          <p:spTgt spid="21509">
                                            <p:txEl>
                                              <p:pRg st="0" end="0"/>
                                            </p:txEl>
                                          </p:spTgt>
                                        </p:tgtEl>
                                        <p:attrNameLst>
                                          <p:attrName>ppt_y</p:attrName>
                                        </p:attrNameLst>
                                      </p:cBhvr>
                                      <p:tavLst>
                                        <p:tav tm="0">
                                          <p:val>
                                            <p:strVal val="#ppt_y"/>
                                          </p:val>
                                        </p:tav>
                                        <p:tav tm="100000">
                                          <p:val>
                                            <p:strVal val="#ppt_y"/>
                                          </p:val>
                                        </p:tav>
                                      </p:tavLst>
                                    </p:anim>
                                    <p:animEffect transition="in" filter="fade">
                                      <p:cBhvr>
                                        <p:cTn id="17" dur="500"/>
                                        <p:tgtEl>
                                          <p:spTgt spid="21509">
                                            <p:txEl>
                                              <p:pRg st="0" end="0"/>
                                            </p:txEl>
                                          </p:spTgt>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21509">
                                            <p:txEl>
                                              <p:pRg st="1" end="1"/>
                                            </p:txEl>
                                          </p:spTgt>
                                        </p:tgtEl>
                                        <p:attrNameLst>
                                          <p:attrName>style.visibility</p:attrName>
                                        </p:attrNameLst>
                                      </p:cBhvr>
                                      <p:to>
                                        <p:strVal val="visible"/>
                                      </p:to>
                                    </p:set>
                                    <p:anim calcmode="lin" valueType="num">
                                      <p:cBhvr>
                                        <p:cTn id="20" dur="500" fill="hold"/>
                                        <p:tgtEl>
                                          <p:spTgt spid="21509">
                                            <p:txEl>
                                              <p:pRg st="1" end="1"/>
                                            </p:txEl>
                                          </p:spTgt>
                                        </p:tgtEl>
                                        <p:attrNameLst>
                                          <p:attrName>ppt_w</p:attrName>
                                        </p:attrNameLst>
                                      </p:cBhvr>
                                      <p:tavLst>
                                        <p:tav tm="0">
                                          <p:val>
                                            <p:strVal val="#ppt_w*0.05"/>
                                          </p:val>
                                        </p:tav>
                                        <p:tav tm="100000">
                                          <p:val>
                                            <p:strVal val="#ppt_w"/>
                                          </p:val>
                                        </p:tav>
                                      </p:tavLst>
                                    </p:anim>
                                    <p:anim calcmode="lin" valueType="num">
                                      <p:cBhvr>
                                        <p:cTn id="21" dur="500" fill="hold"/>
                                        <p:tgtEl>
                                          <p:spTgt spid="21509">
                                            <p:txEl>
                                              <p:pRg st="1" end="1"/>
                                            </p:txEl>
                                          </p:spTgt>
                                        </p:tgtEl>
                                        <p:attrNameLst>
                                          <p:attrName>ppt_h</p:attrName>
                                        </p:attrNameLst>
                                      </p:cBhvr>
                                      <p:tavLst>
                                        <p:tav tm="0">
                                          <p:val>
                                            <p:strVal val="#ppt_h"/>
                                          </p:val>
                                        </p:tav>
                                        <p:tav tm="100000">
                                          <p:val>
                                            <p:strVal val="#ppt_h"/>
                                          </p:val>
                                        </p:tav>
                                      </p:tavLst>
                                    </p:anim>
                                    <p:anim calcmode="lin" valueType="num">
                                      <p:cBhvr>
                                        <p:cTn id="22" dur="500" fill="hold"/>
                                        <p:tgtEl>
                                          <p:spTgt spid="21509">
                                            <p:txEl>
                                              <p:pRg st="1" end="1"/>
                                            </p:txEl>
                                          </p:spTgt>
                                        </p:tgtEl>
                                        <p:attrNameLst>
                                          <p:attrName>ppt_x</p:attrName>
                                        </p:attrNameLst>
                                      </p:cBhvr>
                                      <p:tavLst>
                                        <p:tav tm="0">
                                          <p:val>
                                            <p:strVal val="#ppt_x-.2"/>
                                          </p:val>
                                        </p:tav>
                                        <p:tav tm="100000">
                                          <p:val>
                                            <p:strVal val="#ppt_x"/>
                                          </p:val>
                                        </p:tav>
                                      </p:tavLst>
                                    </p:anim>
                                    <p:anim calcmode="lin" valueType="num">
                                      <p:cBhvr>
                                        <p:cTn id="23" dur="500" fill="hold"/>
                                        <p:tgtEl>
                                          <p:spTgt spid="21509">
                                            <p:txEl>
                                              <p:pRg st="1" end="1"/>
                                            </p:txEl>
                                          </p:spTgt>
                                        </p:tgtEl>
                                        <p:attrNameLst>
                                          <p:attrName>ppt_y</p:attrName>
                                        </p:attrNameLst>
                                      </p:cBhvr>
                                      <p:tavLst>
                                        <p:tav tm="0">
                                          <p:val>
                                            <p:strVal val="#ppt_y"/>
                                          </p:val>
                                        </p:tav>
                                        <p:tav tm="100000">
                                          <p:val>
                                            <p:strVal val="#ppt_y"/>
                                          </p:val>
                                        </p:tav>
                                      </p:tavLst>
                                    </p:anim>
                                    <p:animEffect transition="in" filter="fade">
                                      <p:cBhvr>
                                        <p:cTn id="24" dur="500"/>
                                        <p:tgtEl>
                                          <p:spTgt spid="21509">
                                            <p:txEl>
                                              <p:pRg st="1" end="1"/>
                                            </p:txEl>
                                          </p:spTgt>
                                        </p:tgtEl>
                                      </p:cBhvr>
                                    </p:animEffect>
                                  </p:childTnLst>
                                </p:cTn>
                              </p:par>
                              <p:par>
                                <p:cTn id="25" presetID="54" presetClass="entr" presetSubtype="0" accel="100000" fill="hold" nodeType="withEffect">
                                  <p:stCondLst>
                                    <p:cond delay="0"/>
                                  </p:stCondLst>
                                  <p:childTnLst>
                                    <p:set>
                                      <p:cBhvr>
                                        <p:cTn id="26" dur="1" fill="hold">
                                          <p:stCondLst>
                                            <p:cond delay="0"/>
                                          </p:stCondLst>
                                        </p:cTn>
                                        <p:tgtEl>
                                          <p:spTgt spid="21509">
                                            <p:txEl>
                                              <p:pRg st="2" end="2"/>
                                            </p:txEl>
                                          </p:spTgt>
                                        </p:tgtEl>
                                        <p:attrNameLst>
                                          <p:attrName>style.visibility</p:attrName>
                                        </p:attrNameLst>
                                      </p:cBhvr>
                                      <p:to>
                                        <p:strVal val="visible"/>
                                      </p:to>
                                    </p:set>
                                    <p:anim calcmode="lin" valueType="num">
                                      <p:cBhvr>
                                        <p:cTn id="27" dur="500" fill="hold"/>
                                        <p:tgtEl>
                                          <p:spTgt spid="21509">
                                            <p:txEl>
                                              <p:pRg st="2" end="2"/>
                                            </p:txEl>
                                          </p:spTgt>
                                        </p:tgtEl>
                                        <p:attrNameLst>
                                          <p:attrName>ppt_w</p:attrName>
                                        </p:attrNameLst>
                                      </p:cBhvr>
                                      <p:tavLst>
                                        <p:tav tm="0">
                                          <p:val>
                                            <p:strVal val="#ppt_w*0.05"/>
                                          </p:val>
                                        </p:tav>
                                        <p:tav tm="100000">
                                          <p:val>
                                            <p:strVal val="#ppt_w"/>
                                          </p:val>
                                        </p:tav>
                                      </p:tavLst>
                                    </p:anim>
                                    <p:anim calcmode="lin" valueType="num">
                                      <p:cBhvr>
                                        <p:cTn id="28" dur="500" fill="hold"/>
                                        <p:tgtEl>
                                          <p:spTgt spid="21509">
                                            <p:txEl>
                                              <p:pRg st="2" end="2"/>
                                            </p:txEl>
                                          </p:spTgt>
                                        </p:tgtEl>
                                        <p:attrNameLst>
                                          <p:attrName>ppt_h</p:attrName>
                                        </p:attrNameLst>
                                      </p:cBhvr>
                                      <p:tavLst>
                                        <p:tav tm="0">
                                          <p:val>
                                            <p:strVal val="#ppt_h"/>
                                          </p:val>
                                        </p:tav>
                                        <p:tav tm="100000">
                                          <p:val>
                                            <p:strVal val="#ppt_h"/>
                                          </p:val>
                                        </p:tav>
                                      </p:tavLst>
                                    </p:anim>
                                    <p:anim calcmode="lin" valueType="num">
                                      <p:cBhvr>
                                        <p:cTn id="29" dur="500" fill="hold"/>
                                        <p:tgtEl>
                                          <p:spTgt spid="21509">
                                            <p:txEl>
                                              <p:pRg st="2" end="2"/>
                                            </p:txEl>
                                          </p:spTgt>
                                        </p:tgtEl>
                                        <p:attrNameLst>
                                          <p:attrName>ppt_x</p:attrName>
                                        </p:attrNameLst>
                                      </p:cBhvr>
                                      <p:tavLst>
                                        <p:tav tm="0">
                                          <p:val>
                                            <p:strVal val="#ppt_x-.2"/>
                                          </p:val>
                                        </p:tav>
                                        <p:tav tm="100000">
                                          <p:val>
                                            <p:strVal val="#ppt_x"/>
                                          </p:val>
                                        </p:tav>
                                      </p:tavLst>
                                    </p:anim>
                                    <p:anim calcmode="lin" valueType="num">
                                      <p:cBhvr>
                                        <p:cTn id="30" dur="500" fill="hold"/>
                                        <p:tgtEl>
                                          <p:spTgt spid="21509">
                                            <p:txEl>
                                              <p:pRg st="2" end="2"/>
                                            </p:txEl>
                                          </p:spTgt>
                                        </p:tgtEl>
                                        <p:attrNameLst>
                                          <p:attrName>ppt_y</p:attrName>
                                        </p:attrNameLst>
                                      </p:cBhvr>
                                      <p:tavLst>
                                        <p:tav tm="0">
                                          <p:val>
                                            <p:strVal val="#ppt_y"/>
                                          </p:val>
                                        </p:tav>
                                        <p:tav tm="100000">
                                          <p:val>
                                            <p:strVal val="#ppt_y"/>
                                          </p:val>
                                        </p:tav>
                                      </p:tavLst>
                                    </p:anim>
                                    <p:animEffect transition="in" filter="fade">
                                      <p:cBhvr>
                                        <p:cTn id="31" dur="500"/>
                                        <p:tgtEl>
                                          <p:spTgt spid="215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画个圈圈诅咒你</a:t>
            </a:r>
          </a:p>
        </p:txBody>
      </p:sp>
      <p:pic>
        <p:nvPicPr>
          <p:cNvPr id="5" name="图片 4" descr="dandan.gif"/>
          <p:cNvPicPr>
            <a:picLocks noChangeAspect="1"/>
          </p:cNvPicPr>
          <p:nvPr/>
        </p:nvPicPr>
        <p:blipFill>
          <a:blip r:embed="rId2" cstate="print"/>
          <a:stretch>
            <a:fillRect/>
          </a:stretch>
        </p:blipFill>
        <p:spPr>
          <a:xfrm>
            <a:off x="6248400" y="4267200"/>
            <a:ext cx="2449281" cy="213836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9460" name="TextBox 6"/>
          <p:cNvSpPr txBox="1">
            <a:spLocks noChangeArrowheads="1"/>
          </p:cNvSpPr>
          <p:nvPr/>
        </p:nvSpPr>
        <p:spPr bwMode="auto">
          <a:xfrm>
            <a:off x="533400" y="1447800"/>
            <a:ext cx="7620000" cy="1754188"/>
          </a:xfrm>
          <a:prstGeom prst="rect">
            <a:avLst/>
          </a:prstGeom>
          <a:noFill/>
          <a:ln w="9525">
            <a:noFill/>
            <a:miter lim="800000"/>
            <a:headEnd/>
            <a:tailEnd/>
          </a:ln>
        </p:spPr>
        <p:txBody>
          <a:bodyPr>
            <a:spAutoFit/>
          </a:bodyPr>
          <a:lstStyle/>
          <a:p>
            <a:pPr algn="just"/>
            <a:r>
              <a:rPr lang="zh-CN" altLang="en-US" dirty="0"/>
              <a:t>潇洒哥是个伟大的先知，他精通一个古老的魔法，那就是画个圈圈诅咒你。</a:t>
            </a:r>
            <a:endParaRPr lang="en-US" altLang="zh-CN" dirty="0"/>
          </a:p>
          <a:p>
            <a:pPr algn="just"/>
            <a:r>
              <a:rPr lang="zh-CN" altLang="en-US" dirty="0"/>
              <a:t>通过实验，他发现圈圈的数量和魔法的效果成正比（我果然是个伟大的先知，嘿嘿嘿</a:t>
            </a:r>
            <a:r>
              <a:rPr lang="en-US" altLang="zh-CN" dirty="0"/>
              <a:t>……</a:t>
            </a:r>
            <a:r>
              <a:rPr lang="zh-CN" altLang="en-US" dirty="0"/>
              <a:t>）。</a:t>
            </a:r>
            <a:endParaRPr lang="en-US" altLang="zh-CN" dirty="0"/>
          </a:p>
          <a:p>
            <a:pPr algn="just"/>
            <a:endParaRPr lang="en-US" altLang="zh-CN" dirty="0"/>
          </a:p>
          <a:p>
            <a:pPr algn="just"/>
            <a:r>
              <a:rPr lang="zh-CN" altLang="en-US" dirty="0"/>
              <a:t>那在一张纸上最多能画多少个完整不重叠（这样才能有效）的圈圈以组成最强的魔法阵呢？</a:t>
            </a:r>
          </a:p>
        </p:txBody>
      </p:sp>
      <p:pic>
        <p:nvPicPr>
          <p:cNvPr id="8" name="图片 7" descr="quee.jpg"/>
          <p:cNvPicPr>
            <a:picLocks noChangeAspect="1"/>
          </p:cNvPicPr>
          <p:nvPr/>
        </p:nvPicPr>
        <p:blipFill>
          <a:blip r:embed="rId3" cstate="print"/>
          <a:stretch>
            <a:fillRect/>
          </a:stretch>
        </p:blipFill>
        <p:spPr>
          <a:xfrm>
            <a:off x="323850" y="3371850"/>
            <a:ext cx="2724150" cy="2724150"/>
          </a:xfrm>
          <a:prstGeom prst="rect">
            <a:avLst/>
          </a:prstGeom>
          <a:ln>
            <a:noFill/>
          </a:ln>
          <a:effectLst>
            <a:softEdge rad="112500"/>
          </a:effectLst>
        </p:spPr>
      </p:pic>
      <p:pic>
        <p:nvPicPr>
          <p:cNvPr id="9" name="图片 8" descr="anss.jpg"/>
          <p:cNvPicPr>
            <a:picLocks noChangeAspect="1"/>
          </p:cNvPicPr>
          <p:nvPr/>
        </p:nvPicPr>
        <p:blipFill>
          <a:blip r:embed="rId4" cstate="print"/>
          <a:stretch>
            <a:fillRect/>
          </a:stretch>
        </p:blipFill>
        <p:spPr>
          <a:xfrm>
            <a:off x="3429000" y="3352800"/>
            <a:ext cx="2667000" cy="2743200"/>
          </a:xfrm>
          <a:prstGeom prst="rect">
            <a:avLst/>
          </a:prstGeom>
          <a:ln>
            <a:noFill/>
          </a:ln>
          <a:effectLst>
            <a:softEdge rad="112500"/>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anim calcmode="lin" valueType="num">
                                      <p:cBhvr additive="base">
                                        <p:cTn id="11" dur="500" fill="hold"/>
                                        <p:tgtEl>
                                          <p:spTgt spid="1946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6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anim calcmode="lin" valueType="num">
                                      <p:cBhvr additive="base">
                                        <p:cTn id="15" dur="500" fill="hold"/>
                                        <p:tgtEl>
                                          <p:spTgt spid="1946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模</a:t>
            </a:r>
            <a:r>
              <a:rPr lang="en-US" altLang="zh-CN" smtClean="0"/>
              <a:t>n</a:t>
            </a:r>
            <a:r>
              <a:rPr lang="zh-CN" altLang="en-US" smtClean="0"/>
              <a:t>等价类与同余计算</a:t>
            </a:r>
          </a:p>
        </p:txBody>
      </p:sp>
      <p:sp>
        <p:nvSpPr>
          <p:cNvPr id="18435" name="内容占位符 2"/>
          <p:cNvSpPr>
            <a:spLocks noGrp="1"/>
          </p:cNvSpPr>
          <p:nvPr>
            <p:ph idx="1"/>
          </p:nvPr>
        </p:nvSpPr>
        <p:spPr>
          <a:xfrm>
            <a:off x="457200" y="1600200"/>
            <a:ext cx="7467600" cy="3886200"/>
          </a:xfrm>
        </p:spPr>
        <p:txBody>
          <a:bodyPr>
            <a:normAutofit fontScale="92500" lnSpcReduction="20000"/>
          </a:bodyPr>
          <a:lstStyle/>
          <a:p>
            <a:pPr eaLnBrk="1" hangingPunct="1">
              <a:defRPr/>
            </a:pPr>
            <a:r>
              <a:rPr lang="en-US" altLang="zh-CN" dirty="0" smtClean="0"/>
              <a:t>r=a mod n,</a:t>
            </a:r>
            <a:r>
              <a:rPr lang="zh-CN" altLang="en-US" dirty="0" smtClean="0"/>
              <a:t>这样根据模</a:t>
            </a:r>
            <a:r>
              <a:rPr lang="en-US" altLang="zh-CN" dirty="0" smtClean="0"/>
              <a:t>n</a:t>
            </a:r>
            <a:r>
              <a:rPr lang="zh-CN" altLang="en-US" dirty="0" smtClean="0"/>
              <a:t>的余数把所有整数划分成</a:t>
            </a:r>
            <a:r>
              <a:rPr lang="en-US" altLang="zh-CN" dirty="0" smtClean="0"/>
              <a:t>n</a:t>
            </a:r>
            <a:r>
              <a:rPr lang="zh-CN" altLang="en-US" dirty="0" smtClean="0"/>
              <a:t>个等价类。包含任何整数</a:t>
            </a:r>
            <a:r>
              <a:rPr lang="en-US" altLang="zh-CN" dirty="0" smtClean="0"/>
              <a:t>a</a:t>
            </a:r>
            <a:r>
              <a:rPr lang="zh-CN" altLang="en-US" dirty="0" smtClean="0"/>
              <a:t>的等价类为：</a:t>
            </a:r>
            <a:r>
              <a:rPr lang="en-US" altLang="zh-CN" dirty="0" smtClean="0"/>
              <a:t>[a]</a:t>
            </a:r>
            <a:r>
              <a:rPr lang="en-US" altLang="zh-CN" sz="2000" dirty="0" smtClean="0"/>
              <a:t>n</a:t>
            </a:r>
            <a:r>
              <a:rPr lang="en-US" altLang="zh-CN" dirty="0" smtClean="0"/>
              <a:t>={</a:t>
            </a:r>
            <a:r>
              <a:rPr lang="en-US" altLang="zh-CN" dirty="0" err="1" smtClean="0"/>
              <a:t>a+kn:k∈Z</a:t>
            </a:r>
            <a:r>
              <a:rPr lang="en-US" altLang="zh-CN" dirty="0" smtClean="0"/>
              <a:t>}</a:t>
            </a:r>
            <a:r>
              <a:rPr lang="zh-CN" altLang="en-US" dirty="0" smtClean="0"/>
              <a:t>；</a:t>
            </a:r>
            <a:endParaRPr lang="en-US" altLang="zh-CN" dirty="0" smtClean="0"/>
          </a:p>
          <a:p>
            <a:pPr eaLnBrk="1" hangingPunct="1">
              <a:defRPr/>
            </a:pPr>
            <a:r>
              <a:rPr lang="zh-CN" altLang="en-US" dirty="0" smtClean="0"/>
              <a:t>如</a:t>
            </a:r>
            <a:r>
              <a:rPr lang="en-US" altLang="zh-CN" dirty="0" smtClean="0"/>
              <a:t>[3]</a:t>
            </a:r>
            <a:r>
              <a:rPr lang="en-US" altLang="zh-CN" sz="2000" dirty="0" smtClean="0"/>
              <a:t>7</a:t>
            </a:r>
            <a:r>
              <a:rPr lang="en-US" altLang="zh-CN" dirty="0" smtClean="0"/>
              <a:t>={..-11,-4,3,10,17..}=[-4]</a:t>
            </a:r>
            <a:r>
              <a:rPr lang="en-US" altLang="zh-CN" sz="2000" dirty="0" smtClean="0"/>
              <a:t>7</a:t>
            </a:r>
            <a:r>
              <a:rPr lang="en-US" altLang="zh-CN" dirty="0" smtClean="0"/>
              <a:t>=[10]</a:t>
            </a:r>
            <a:r>
              <a:rPr lang="en-US" altLang="zh-CN" sz="2000" dirty="0" smtClean="0"/>
              <a:t>7</a:t>
            </a:r>
          </a:p>
          <a:p>
            <a:pPr eaLnBrk="1" hangingPunct="1">
              <a:defRPr/>
            </a:pPr>
            <a:r>
              <a:rPr lang="zh-CN" altLang="en-US" dirty="0" smtClean="0"/>
              <a:t>如果</a:t>
            </a:r>
            <a:r>
              <a:rPr lang="en-US" altLang="zh-CN" dirty="0" err="1" smtClean="0"/>
              <a:t>a,b</a:t>
            </a:r>
            <a:r>
              <a:rPr lang="zh-CN" altLang="en-US" dirty="0" smtClean="0"/>
              <a:t>属于同一个等价类，我们说</a:t>
            </a:r>
            <a:r>
              <a:rPr lang="en-US" altLang="zh-CN" dirty="0" smtClean="0"/>
              <a:t>a</a:t>
            </a:r>
            <a:r>
              <a:rPr lang="zh-CN" altLang="en-US" dirty="0" smtClean="0"/>
              <a:t>和</a:t>
            </a:r>
            <a:r>
              <a:rPr lang="en-US" altLang="zh-CN" dirty="0" smtClean="0"/>
              <a:t>b</a:t>
            </a:r>
            <a:r>
              <a:rPr lang="zh-CN" altLang="en-US" dirty="0" smtClean="0"/>
              <a:t>关于模</a:t>
            </a:r>
            <a:r>
              <a:rPr lang="en-US" altLang="zh-CN" dirty="0" smtClean="0"/>
              <a:t>n</a:t>
            </a:r>
            <a:r>
              <a:rPr lang="zh-CN" altLang="en-US" dirty="0" smtClean="0"/>
              <a:t>同余，记为</a:t>
            </a:r>
            <a:r>
              <a:rPr lang="en-US" altLang="zh-CN" dirty="0" err="1" smtClean="0"/>
              <a:t>a≡b</a:t>
            </a:r>
            <a:r>
              <a:rPr lang="en-US" altLang="zh-CN" dirty="0" smtClean="0"/>
              <a:t>(mod n).</a:t>
            </a:r>
          </a:p>
          <a:p>
            <a:pPr eaLnBrk="1" hangingPunct="1">
              <a:defRPr/>
            </a:pPr>
            <a:r>
              <a:rPr lang="zh-CN" altLang="en-US" dirty="0" smtClean="0"/>
              <a:t>我们把所有模</a:t>
            </a:r>
            <a:r>
              <a:rPr lang="en-US" altLang="zh-CN" dirty="0" smtClean="0"/>
              <a:t>n</a:t>
            </a:r>
            <a:r>
              <a:rPr lang="zh-CN" altLang="en-US" dirty="0" smtClean="0"/>
              <a:t>的等价类集合记为：</a:t>
            </a:r>
            <a:r>
              <a:rPr lang="en-US" altLang="zh-CN" dirty="0" smtClean="0"/>
              <a:t>Z</a:t>
            </a:r>
            <a:r>
              <a:rPr lang="en-US" altLang="zh-CN" sz="2000" dirty="0" smtClean="0"/>
              <a:t>n</a:t>
            </a:r>
            <a:r>
              <a:rPr lang="en-US" altLang="zh-CN" dirty="0" smtClean="0"/>
              <a:t>={[a]</a:t>
            </a:r>
            <a:r>
              <a:rPr lang="en-US" altLang="zh-CN" sz="2000" dirty="0" smtClean="0"/>
              <a:t>n</a:t>
            </a:r>
            <a:r>
              <a:rPr lang="en-US" altLang="zh-CN" dirty="0" smtClean="0"/>
              <a:t>:0&lt;=a&lt;=n-1}={0,1,…,n-1}</a:t>
            </a:r>
          </a:p>
          <a:p>
            <a:pPr eaLnBrk="1" hangingPunct="1">
              <a:defRPr/>
            </a:pPr>
            <a:r>
              <a:rPr lang="zh-CN" altLang="en-US" dirty="0" smtClean="0"/>
              <a:t>同余是一个等价关系</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smtClean="0"/>
              <a:t>同余的性质</a:t>
            </a:r>
          </a:p>
        </p:txBody>
      </p:sp>
      <p:sp>
        <p:nvSpPr>
          <p:cNvPr id="3" name="内容占位符 2"/>
          <p:cNvSpPr>
            <a:spLocks noGrp="1"/>
          </p:cNvSpPr>
          <p:nvPr>
            <p:ph idx="1"/>
          </p:nvPr>
        </p:nvSpPr>
        <p:spPr>
          <a:xfrm>
            <a:off x="457200" y="1600200"/>
            <a:ext cx="7467600" cy="5257800"/>
          </a:xfrm>
        </p:spPr>
        <p:txBody>
          <a:bodyPr>
            <a:normAutofit fontScale="62500" lnSpcReduction="20000"/>
          </a:bodyPr>
          <a:lstStyle/>
          <a:p>
            <a:pPr algn="just" eaLnBrk="1" hangingPunct="1">
              <a:defRPr/>
            </a:pPr>
            <a:r>
              <a:rPr lang="zh-CN" altLang="en-US" dirty="0" smtClean="0"/>
              <a:t>性质</a:t>
            </a:r>
            <a:r>
              <a:rPr lang="en-US" altLang="zh-CN" dirty="0" smtClean="0"/>
              <a:t>1</a:t>
            </a:r>
            <a:r>
              <a:rPr lang="zh-CN" altLang="en-US" dirty="0" smtClean="0"/>
              <a:t>：</a:t>
            </a:r>
            <a:r>
              <a:rPr lang="en-US" altLang="zh-CN" dirty="0" err="1" smtClean="0"/>
              <a:t>a≡a</a:t>
            </a:r>
            <a:r>
              <a:rPr lang="zh-CN" altLang="en-US" dirty="0" smtClean="0"/>
              <a:t>（</a:t>
            </a:r>
            <a:r>
              <a:rPr lang="en-US" altLang="zh-CN" dirty="0" smtClean="0"/>
              <a:t>mod m</a:t>
            </a:r>
            <a:r>
              <a:rPr lang="zh-CN" altLang="en-US" dirty="0" smtClean="0"/>
              <a:t>），（反身性） 这个性质很显然</a:t>
            </a:r>
            <a:r>
              <a:rPr lang="en-US" altLang="zh-CN" dirty="0" smtClean="0"/>
              <a:t>.</a:t>
            </a:r>
            <a:r>
              <a:rPr lang="zh-CN" altLang="en-US" dirty="0" smtClean="0"/>
              <a:t>因为</a:t>
            </a:r>
            <a:r>
              <a:rPr lang="en-US" altLang="zh-CN" dirty="0" smtClean="0"/>
              <a:t>a-a=0=m·0</a:t>
            </a:r>
            <a:r>
              <a:rPr lang="zh-CN" altLang="en-US" dirty="0" smtClean="0"/>
              <a:t>。 </a:t>
            </a:r>
            <a:endParaRPr lang="en-US" altLang="zh-CN" dirty="0" smtClean="0"/>
          </a:p>
          <a:p>
            <a:pPr algn="just" eaLnBrk="1" hangingPunct="1">
              <a:defRPr/>
            </a:pPr>
            <a:r>
              <a:rPr lang="zh-CN" altLang="en-US" dirty="0" smtClean="0"/>
              <a:t>性质</a:t>
            </a:r>
            <a:r>
              <a:rPr lang="en-US" altLang="zh-CN" dirty="0" smtClean="0"/>
              <a:t>2</a:t>
            </a:r>
            <a:r>
              <a:rPr lang="zh-CN" altLang="en-US" dirty="0" smtClean="0"/>
              <a:t>：若</a:t>
            </a:r>
            <a:r>
              <a:rPr lang="en-US" altLang="zh-CN" dirty="0" err="1" smtClean="0"/>
              <a:t>a≡b</a:t>
            </a:r>
            <a:r>
              <a:rPr lang="zh-CN" altLang="en-US" dirty="0" smtClean="0"/>
              <a:t>（</a:t>
            </a:r>
            <a:r>
              <a:rPr lang="en-US" altLang="zh-CN" dirty="0" smtClean="0"/>
              <a:t>mod m</a:t>
            </a:r>
            <a:r>
              <a:rPr lang="zh-CN" altLang="en-US" dirty="0" smtClean="0"/>
              <a:t>），那么</a:t>
            </a:r>
            <a:r>
              <a:rPr lang="en-US" altLang="zh-CN" dirty="0" err="1" smtClean="0"/>
              <a:t>b≡a</a:t>
            </a:r>
            <a:r>
              <a:rPr lang="zh-CN" altLang="en-US" dirty="0" smtClean="0"/>
              <a:t>（</a:t>
            </a:r>
            <a:r>
              <a:rPr lang="en-US" altLang="zh-CN" dirty="0" smtClean="0"/>
              <a:t>mod m</a:t>
            </a:r>
            <a:r>
              <a:rPr lang="zh-CN" altLang="en-US" dirty="0" smtClean="0"/>
              <a:t>），（对称性）。</a:t>
            </a:r>
            <a:endParaRPr lang="en-US" altLang="zh-CN" dirty="0" smtClean="0"/>
          </a:p>
          <a:p>
            <a:pPr algn="just" eaLnBrk="1" hangingPunct="1">
              <a:defRPr/>
            </a:pPr>
            <a:r>
              <a:rPr lang="zh-CN" altLang="en-US" dirty="0" smtClean="0"/>
              <a:t>性质</a:t>
            </a:r>
            <a:r>
              <a:rPr lang="en-US" altLang="zh-CN" dirty="0" smtClean="0"/>
              <a:t>3</a:t>
            </a:r>
            <a:r>
              <a:rPr lang="zh-CN" altLang="en-US" dirty="0" smtClean="0"/>
              <a:t>：若</a:t>
            </a:r>
            <a:r>
              <a:rPr lang="en-US" altLang="zh-CN" dirty="0" err="1" smtClean="0"/>
              <a:t>a≡b</a:t>
            </a:r>
            <a:r>
              <a:rPr lang="zh-CN" altLang="en-US" dirty="0" smtClean="0"/>
              <a:t>（</a:t>
            </a:r>
            <a:r>
              <a:rPr lang="en-US" altLang="zh-CN" dirty="0" smtClean="0"/>
              <a:t>mod m</a:t>
            </a:r>
            <a:r>
              <a:rPr lang="zh-CN" altLang="en-US" dirty="0" smtClean="0"/>
              <a:t>），</a:t>
            </a:r>
            <a:r>
              <a:rPr lang="en-US" altLang="zh-CN" dirty="0" err="1" smtClean="0"/>
              <a:t>b≡c</a:t>
            </a:r>
            <a:r>
              <a:rPr lang="zh-CN" altLang="en-US" dirty="0" smtClean="0"/>
              <a:t>（</a:t>
            </a:r>
            <a:r>
              <a:rPr lang="en-US" altLang="zh-CN" dirty="0" smtClean="0"/>
              <a:t>mod m</a:t>
            </a:r>
            <a:r>
              <a:rPr lang="zh-CN" altLang="en-US" dirty="0" smtClean="0"/>
              <a:t>），那么</a:t>
            </a:r>
            <a:r>
              <a:rPr lang="en-US" altLang="zh-CN" dirty="0" err="1" smtClean="0"/>
              <a:t>a≡c</a:t>
            </a:r>
            <a:r>
              <a:rPr lang="zh-CN" altLang="en-US" dirty="0" smtClean="0"/>
              <a:t>（</a:t>
            </a:r>
            <a:r>
              <a:rPr lang="en-US" altLang="zh-CN" dirty="0" smtClean="0"/>
              <a:t>mod m</a:t>
            </a:r>
            <a:r>
              <a:rPr lang="zh-CN" altLang="en-US" dirty="0" smtClean="0"/>
              <a:t>），（传递性）。</a:t>
            </a:r>
            <a:endParaRPr lang="en-US" altLang="zh-CN" dirty="0" smtClean="0"/>
          </a:p>
          <a:p>
            <a:pPr algn="just" eaLnBrk="1" hangingPunct="1">
              <a:defRPr/>
            </a:pPr>
            <a:r>
              <a:rPr lang="zh-CN" altLang="en-US" dirty="0" smtClean="0"/>
              <a:t>性质</a:t>
            </a:r>
            <a:r>
              <a:rPr lang="en-US" altLang="zh-CN" dirty="0" smtClean="0"/>
              <a:t>4</a:t>
            </a:r>
            <a:r>
              <a:rPr lang="zh-CN" altLang="en-US" dirty="0" smtClean="0"/>
              <a:t>：若</a:t>
            </a:r>
            <a:r>
              <a:rPr lang="en-US" altLang="zh-CN" dirty="0" err="1" smtClean="0"/>
              <a:t>a≡b</a:t>
            </a:r>
            <a:r>
              <a:rPr lang="zh-CN" altLang="en-US" dirty="0" smtClean="0"/>
              <a:t>（</a:t>
            </a:r>
            <a:r>
              <a:rPr lang="en-US" altLang="zh-CN" dirty="0" smtClean="0"/>
              <a:t>mod m</a:t>
            </a:r>
            <a:r>
              <a:rPr lang="zh-CN" altLang="en-US" dirty="0" smtClean="0"/>
              <a:t>），</a:t>
            </a:r>
            <a:r>
              <a:rPr lang="en-US" altLang="zh-CN" dirty="0" err="1" smtClean="0"/>
              <a:t>c≡d</a:t>
            </a:r>
            <a:r>
              <a:rPr lang="zh-CN" altLang="en-US" dirty="0" smtClean="0"/>
              <a:t>（</a:t>
            </a:r>
            <a:r>
              <a:rPr lang="en-US" altLang="zh-CN" dirty="0" smtClean="0"/>
              <a:t>mod m</a:t>
            </a:r>
            <a:r>
              <a:rPr lang="zh-CN" altLang="en-US" dirty="0" smtClean="0"/>
              <a:t>），那么</a:t>
            </a:r>
            <a:r>
              <a:rPr lang="en-US" altLang="zh-CN" dirty="0" err="1" smtClean="0"/>
              <a:t>a±c≡b±d</a:t>
            </a:r>
            <a:r>
              <a:rPr lang="zh-CN" altLang="en-US" dirty="0" smtClean="0"/>
              <a:t>（</a:t>
            </a:r>
            <a:r>
              <a:rPr lang="en-US" altLang="zh-CN" dirty="0" smtClean="0"/>
              <a:t>mod m</a:t>
            </a:r>
            <a:r>
              <a:rPr lang="zh-CN" altLang="en-US" dirty="0" smtClean="0"/>
              <a:t>），（可加减性）。 </a:t>
            </a:r>
            <a:endParaRPr lang="en-US" altLang="zh-CN" dirty="0" smtClean="0"/>
          </a:p>
          <a:p>
            <a:pPr algn="just" eaLnBrk="1" hangingPunct="1">
              <a:defRPr/>
            </a:pPr>
            <a:r>
              <a:rPr lang="zh-CN" altLang="en-US" dirty="0" smtClean="0"/>
              <a:t>性质</a:t>
            </a:r>
            <a:r>
              <a:rPr lang="en-US" altLang="zh-CN" dirty="0" smtClean="0"/>
              <a:t>5</a:t>
            </a:r>
            <a:r>
              <a:rPr lang="zh-CN" altLang="en-US" dirty="0" smtClean="0"/>
              <a:t>：若</a:t>
            </a:r>
            <a:r>
              <a:rPr lang="en-US" altLang="zh-CN" dirty="0" err="1" smtClean="0"/>
              <a:t>a≡b</a:t>
            </a:r>
            <a:r>
              <a:rPr lang="zh-CN" altLang="en-US" dirty="0" smtClean="0"/>
              <a:t>（</a:t>
            </a:r>
            <a:r>
              <a:rPr lang="en-US" altLang="zh-CN" dirty="0" smtClean="0"/>
              <a:t>mod m</a:t>
            </a:r>
            <a:r>
              <a:rPr lang="zh-CN" altLang="en-US" dirty="0" smtClean="0"/>
              <a:t>），</a:t>
            </a:r>
            <a:r>
              <a:rPr lang="en-US" altLang="zh-CN" dirty="0" err="1" smtClean="0"/>
              <a:t>c≡d</a:t>
            </a:r>
            <a:r>
              <a:rPr lang="zh-CN" altLang="en-US" dirty="0" smtClean="0"/>
              <a:t>（</a:t>
            </a:r>
            <a:r>
              <a:rPr lang="en-US" altLang="zh-CN" dirty="0" smtClean="0"/>
              <a:t>mod m</a:t>
            </a:r>
            <a:r>
              <a:rPr lang="zh-CN" altLang="en-US" dirty="0" smtClean="0"/>
              <a:t>），那么</a:t>
            </a:r>
            <a:r>
              <a:rPr lang="en-US" altLang="zh-CN" dirty="0" err="1" smtClean="0"/>
              <a:t>ac≡bd</a:t>
            </a:r>
            <a:r>
              <a:rPr lang="zh-CN" altLang="en-US" dirty="0" smtClean="0"/>
              <a:t>（</a:t>
            </a:r>
            <a:r>
              <a:rPr lang="en-US" altLang="zh-CN" dirty="0" smtClean="0"/>
              <a:t>mod m</a:t>
            </a:r>
            <a:r>
              <a:rPr lang="zh-CN" altLang="en-US" dirty="0" smtClean="0"/>
              <a:t>）（可乘性）。 </a:t>
            </a:r>
            <a:endParaRPr lang="en-US" altLang="zh-CN" dirty="0" smtClean="0"/>
          </a:p>
          <a:p>
            <a:pPr algn="just" eaLnBrk="1" hangingPunct="1">
              <a:defRPr/>
            </a:pPr>
            <a:r>
              <a:rPr lang="zh-CN" altLang="en-US" dirty="0" smtClean="0"/>
              <a:t>性质</a:t>
            </a:r>
            <a:r>
              <a:rPr lang="en-US" altLang="zh-CN" dirty="0" smtClean="0"/>
              <a:t>6</a:t>
            </a:r>
            <a:r>
              <a:rPr lang="zh-CN" altLang="en-US" dirty="0" smtClean="0"/>
              <a:t>：若</a:t>
            </a:r>
            <a:r>
              <a:rPr lang="en-US" altLang="zh-CN" dirty="0" err="1" smtClean="0"/>
              <a:t>a≡b</a:t>
            </a:r>
            <a:r>
              <a:rPr lang="zh-CN" altLang="en-US" dirty="0" smtClean="0"/>
              <a:t>（</a:t>
            </a:r>
            <a:r>
              <a:rPr lang="en-US" altLang="zh-CN" dirty="0" smtClean="0"/>
              <a:t>mod m</a:t>
            </a:r>
            <a:r>
              <a:rPr lang="zh-CN" altLang="en-US" dirty="0" smtClean="0"/>
              <a:t>），那么</a:t>
            </a:r>
            <a:r>
              <a:rPr lang="en-US" altLang="zh-CN" dirty="0" err="1" smtClean="0"/>
              <a:t>an≡bn</a:t>
            </a:r>
            <a:r>
              <a:rPr lang="zh-CN" altLang="en-US" dirty="0" smtClean="0"/>
              <a:t>（</a:t>
            </a:r>
            <a:r>
              <a:rPr lang="en-US" altLang="zh-CN" dirty="0" smtClean="0"/>
              <a:t>mod m</a:t>
            </a:r>
            <a:r>
              <a:rPr lang="zh-CN" altLang="en-US" dirty="0" smtClean="0"/>
              <a:t>），（其中</a:t>
            </a:r>
            <a:r>
              <a:rPr lang="en-US" altLang="zh-CN" dirty="0" smtClean="0"/>
              <a:t>n</a:t>
            </a:r>
            <a:r>
              <a:rPr lang="zh-CN" altLang="en-US" dirty="0" smtClean="0"/>
              <a:t>为自然数）。 </a:t>
            </a:r>
            <a:endParaRPr lang="en-US" altLang="zh-CN" dirty="0" smtClean="0"/>
          </a:p>
          <a:p>
            <a:pPr algn="just" eaLnBrk="1" hangingPunct="1">
              <a:defRPr/>
            </a:pPr>
            <a:r>
              <a:rPr lang="zh-CN" altLang="en-US" dirty="0" smtClean="0"/>
              <a:t>性质</a:t>
            </a:r>
            <a:r>
              <a:rPr lang="en-US" altLang="zh-CN" dirty="0" smtClean="0"/>
              <a:t>7</a:t>
            </a:r>
            <a:r>
              <a:rPr lang="zh-CN" altLang="en-US" dirty="0" smtClean="0"/>
              <a:t>：若</a:t>
            </a:r>
            <a:r>
              <a:rPr lang="en-US" altLang="zh-CN" dirty="0" err="1" smtClean="0"/>
              <a:t>ac≡bc</a:t>
            </a:r>
            <a:r>
              <a:rPr lang="zh-CN" altLang="en-US" dirty="0" smtClean="0"/>
              <a:t>（</a:t>
            </a:r>
            <a:r>
              <a:rPr lang="en-US" altLang="zh-CN" dirty="0" smtClean="0"/>
              <a:t>mod m</a:t>
            </a:r>
            <a:r>
              <a:rPr lang="zh-CN" altLang="en-US" dirty="0" smtClean="0"/>
              <a:t>），（</a:t>
            </a:r>
            <a:r>
              <a:rPr lang="en-US" altLang="zh-CN" dirty="0" smtClean="0"/>
              <a:t>c</a:t>
            </a:r>
            <a:r>
              <a:rPr lang="zh-CN" altLang="en-US" dirty="0" smtClean="0"/>
              <a:t>，</a:t>
            </a:r>
            <a:r>
              <a:rPr lang="en-US" altLang="zh-CN" dirty="0" smtClean="0"/>
              <a:t>m</a:t>
            </a:r>
            <a:r>
              <a:rPr lang="zh-CN" altLang="en-US" dirty="0" smtClean="0"/>
              <a:t>）</a:t>
            </a:r>
            <a:r>
              <a:rPr lang="en-US" altLang="zh-CN" dirty="0" smtClean="0"/>
              <a:t>=1</a:t>
            </a:r>
            <a:r>
              <a:rPr lang="zh-CN" altLang="en-US" dirty="0" smtClean="0"/>
              <a:t>，那么</a:t>
            </a:r>
            <a:r>
              <a:rPr lang="en-US" altLang="zh-CN" dirty="0" err="1" smtClean="0"/>
              <a:t>a≡b</a:t>
            </a:r>
            <a:r>
              <a:rPr lang="zh-CN" altLang="en-US" dirty="0" smtClean="0"/>
              <a:t>（</a:t>
            </a:r>
            <a:r>
              <a:rPr lang="en-US" altLang="zh-CN" dirty="0" smtClean="0"/>
              <a:t>mod m</a:t>
            </a:r>
            <a:r>
              <a:rPr lang="zh-CN" altLang="en-US" dirty="0" smtClean="0"/>
              <a:t>），（记号（</a:t>
            </a:r>
            <a:r>
              <a:rPr lang="en-US" altLang="zh-CN" dirty="0" smtClean="0"/>
              <a:t>c</a:t>
            </a:r>
            <a:r>
              <a:rPr lang="zh-CN" altLang="en-US" dirty="0" smtClean="0"/>
              <a:t>，</a:t>
            </a:r>
            <a:r>
              <a:rPr lang="en-US" altLang="zh-CN" dirty="0" smtClean="0"/>
              <a:t>m</a:t>
            </a:r>
            <a:r>
              <a:rPr lang="zh-CN" altLang="en-US" dirty="0" smtClean="0"/>
              <a:t>）表示</a:t>
            </a:r>
            <a:r>
              <a:rPr lang="en-US" altLang="zh-CN" dirty="0" smtClean="0"/>
              <a:t>c</a:t>
            </a:r>
            <a:r>
              <a:rPr lang="zh-CN" altLang="en-US" dirty="0" smtClean="0"/>
              <a:t>与</a:t>
            </a:r>
            <a:r>
              <a:rPr lang="en-US" altLang="zh-CN" dirty="0" smtClean="0"/>
              <a:t>m</a:t>
            </a:r>
            <a:r>
              <a:rPr lang="zh-CN" altLang="en-US" dirty="0" smtClean="0"/>
              <a:t>的最大公约数）。 </a:t>
            </a:r>
            <a:endParaRPr lang="en-US" altLang="zh-CN" dirty="0" smtClean="0"/>
          </a:p>
          <a:p>
            <a:pPr algn="just" eaLnBrk="1" hangingPunct="1">
              <a:defRPr/>
            </a:pPr>
            <a:r>
              <a:rPr lang="zh-CN" altLang="en-US" dirty="0" smtClean="0"/>
              <a:t>性质</a:t>
            </a:r>
            <a:r>
              <a:rPr lang="en-US" altLang="zh-CN" dirty="0" smtClean="0"/>
              <a:t>8</a:t>
            </a:r>
            <a:r>
              <a:rPr lang="zh-CN" altLang="en-US" dirty="0" smtClean="0"/>
              <a:t>：若</a:t>
            </a:r>
            <a:r>
              <a:rPr lang="en-US" altLang="zh-CN" dirty="0" err="1" smtClean="0"/>
              <a:t>a≡b</a:t>
            </a:r>
            <a:r>
              <a:rPr lang="zh-CN" altLang="en-US" dirty="0" smtClean="0"/>
              <a:t>（</a:t>
            </a:r>
            <a:r>
              <a:rPr lang="en-US" altLang="zh-CN" dirty="0" smtClean="0"/>
              <a:t>mod m</a:t>
            </a:r>
            <a:r>
              <a:rPr lang="zh-CN" altLang="en-US" dirty="0" smtClean="0"/>
              <a:t>），那么</a:t>
            </a:r>
            <a:r>
              <a:rPr lang="en-US" altLang="zh-CN" dirty="0" smtClean="0"/>
              <a:t>a</a:t>
            </a:r>
            <a:r>
              <a:rPr lang="zh-CN" altLang="en-US" dirty="0" smtClean="0"/>
              <a:t>的</a:t>
            </a:r>
            <a:r>
              <a:rPr lang="en-US" altLang="zh-CN" dirty="0" smtClean="0"/>
              <a:t>n</a:t>
            </a:r>
            <a:r>
              <a:rPr lang="zh-CN" altLang="en-US" dirty="0" smtClean="0"/>
              <a:t>次方和</a:t>
            </a:r>
            <a:r>
              <a:rPr lang="en-US" altLang="zh-CN" dirty="0" smtClean="0"/>
              <a:t>b</a:t>
            </a:r>
            <a:r>
              <a:rPr lang="zh-CN" altLang="en-US" dirty="0" smtClean="0"/>
              <a:t>的</a:t>
            </a:r>
            <a:r>
              <a:rPr lang="en-US" altLang="zh-CN" dirty="0" smtClean="0"/>
              <a:t>n</a:t>
            </a:r>
            <a:r>
              <a:rPr lang="zh-CN" altLang="en-US" dirty="0" smtClean="0"/>
              <a:t>次方也对于</a:t>
            </a:r>
            <a:r>
              <a:rPr lang="en-US" altLang="zh-CN" dirty="0" smtClean="0"/>
              <a:t>m</a:t>
            </a:r>
            <a:r>
              <a:rPr lang="zh-CN" altLang="en-US" dirty="0" smtClean="0"/>
              <a:t>同余。 </a:t>
            </a:r>
            <a:endParaRPr lang="en-US" altLang="zh-CN" dirty="0" smtClean="0"/>
          </a:p>
          <a:p>
            <a:pPr algn="just" eaLnBrk="1" hangingPunct="1">
              <a:defRPr/>
            </a:pPr>
            <a:r>
              <a:rPr lang="zh-CN" altLang="en-US" dirty="0" smtClean="0"/>
              <a:t>性质</a:t>
            </a:r>
            <a:r>
              <a:rPr lang="en-US" altLang="zh-CN" dirty="0" smtClean="0"/>
              <a:t>9</a:t>
            </a:r>
            <a:r>
              <a:rPr lang="zh-CN" altLang="en-US" dirty="0" smtClean="0"/>
              <a:t>：若</a:t>
            </a:r>
            <a:r>
              <a:rPr lang="en-US" altLang="zh-CN" dirty="0" err="1" smtClean="0"/>
              <a:t>a≡b</a:t>
            </a:r>
            <a:r>
              <a:rPr lang="zh-CN" altLang="en-US" dirty="0" smtClean="0"/>
              <a:t>（</a:t>
            </a:r>
            <a:r>
              <a:rPr lang="en-US" altLang="zh-CN" dirty="0" smtClean="0"/>
              <a:t>mod m</a:t>
            </a:r>
            <a:r>
              <a:rPr lang="zh-CN" altLang="en-US" dirty="0" smtClean="0"/>
              <a:t>）、</a:t>
            </a:r>
            <a:r>
              <a:rPr lang="en-US" altLang="zh-CN" dirty="0" err="1" smtClean="0"/>
              <a:t>c≡d</a:t>
            </a:r>
            <a:r>
              <a:rPr lang="zh-CN" altLang="en-US" dirty="0" smtClean="0"/>
              <a:t>（</a:t>
            </a:r>
            <a:r>
              <a:rPr lang="en-US" altLang="zh-CN" dirty="0" smtClean="0"/>
              <a:t>mod m</a:t>
            </a:r>
            <a:r>
              <a:rPr lang="zh-CN" altLang="en-US" dirty="0" smtClean="0"/>
              <a:t>）、</a:t>
            </a:r>
            <a:r>
              <a:rPr lang="en-US" altLang="zh-CN" dirty="0" err="1" smtClean="0"/>
              <a:t>e≡f</a:t>
            </a:r>
            <a:r>
              <a:rPr lang="zh-CN" altLang="en-US" dirty="0" smtClean="0"/>
              <a:t>（</a:t>
            </a:r>
            <a:r>
              <a:rPr lang="en-US" altLang="zh-CN" dirty="0" smtClean="0"/>
              <a:t>mod m</a:t>
            </a:r>
            <a:r>
              <a:rPr lang="zh-CN" altLang="en-US" dirty="0" smtClean="0"/>
              <a:t>）</a:t>
            </a:r>
            <a:r>
              <a:rPr lang="en-US" altLang="zh-CN" dirty="0" smtClean="0"/>
              <a:t>……</a:t>
            </a:r>
            <a:r>
              <a:rPr lang="en-US" altLang="zh-CN" dirty="0" err="1" smtClean="0"/>
              <a:t>x≡y</a:t>
            </a:r>
            <a:r>
              <a:rPr lang="zh-CN" altLang="en-US" dirty="0" smtClean="0"/>
              <a:t>（</a:t>
            </a:r>
            <a:r>
              <a:rPr lang="en-US" altLang="zh-CN" dirty="0" smtClean="0"/>
              <a:t>mod m</a:t>
            </a:r>
            <a:r>
              <a:rPr lang="zh-CN" altLang="en-US" dirty="0" smtClean="0"/>
              <a:t>），那么：</a:t>
            </a:r>
            <a:r>
              <a:rPr lang="en-US" altLang="zh-CN" dirty="0" err="1" smtClean="0"/>
              <a:t>a+c+e</a:t>
            </a:r>
            <a:r>
              <a:rPr lang="en-US" altLang="zh-CN" dirty="0" smtClean="0"/>
              <a:t>+……+x</a:t>
            </a:r>
            <a:r>
              <a:rPr lang="zh-CN" altLang="en-US" dirty="0" smtClean="0"/>
              <a:t>和</a:t>
            </a:r>
            <a:r>
              <a:rPr lang="en-US" altLang="zh-CN" dirty="0" err="1" smtClean="0"/>
              <a:t>b+d+f</a:t>
            </a:r>
            <a:r>
              <a:rPr lang="en-US" altLang="zh-CN" dirty="0" smtClean="0"/>
              <a:t>+……+y</a:t>
            </a:r>
            <a:r>
              <a:rPr lang="zh-CN" altLang="en-US" dirty="0" smtClean="0"/>
              <a:t>也对于</a:t>
            </a:r>
            <a:r>
              <a:rPr lang="en-US" altLang="zh-CN" dirty="0" smtClean="0"/>
              <a:t>m</a:t>
            </a:r>
            <a:r>
              <a:rPr lang="zh-CN" altLang="en-US" dirty="0" smtClean="0"/>
              <a:t>同余。 </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灰太狼1.jpg"/>
          <p:cNvPicPr>
            <a:picLocks noChangeAspect="1"/>
          </p:cNvPicPr>
          <p:nvPr/>
        </p:nvPicPr>
        <p:blipFill>
          <a:blip r:embed="rId3" cstate="print"/>
          <a:stretch>
            <a:fillRect/>
          </a:stretch>
        </p:blipFill>
        <p:spPr>
          <a:xfrm>
            <a:off x="7696200" y="304800"/>
            <a:ext cx="1127125" cy="1371600"/>
          </a:xfrm>
          <a:prstGeom prst="rect">
            <a:avLst/>
          </a:prstGeom>
          <a:ln>
            <a:noFill/>
          </a:ln>
          <a:effectLst>
            <a:softEdge rad="112500"/>
          </a:effectLst>
        </p:spPr>
      </p:pic>
      <p:sp>
        <p:nvSpPr>
          <p:cNvPr id="2052" name="标题 1"/>
          <p:cNvSpPr>
            <a:spLocks noGrp="1"/>
          </p:cNvSpPr>
          <p:nvPr>
            <p:ph type="title"/>
          </p:nvPr>
        </p:nvSpPr>
        <p:spPr/>
        <p:txBody>
          <a:bodyPr/>
          <a:lstStyle/>
          <a:p>
            <a:r>
              <a:rPr lang="zh-CN" altLang="en-US" dirty="0" smtClean="0"/>
              <a:t>喜羊羊的困惑</a:t>
            </a:r>
          </a:p>
        </p:txBody>
      </p:sp>
      <p:sp>
        <p:nvSpPr>
          <p:cNvPr id="2053" name="TextBox 3"/>
          <p:cNvSpPr txBox="1">
            <a:spLocks noChangeArrowheads="1"/>
          </p:cNvSpPr>
          <p:nvPr/>
        </p:nvSpPr>
        <p:spPr bwMode="auto">
          <a:xfrm>
            <a:off x="609600" y="1371600"/>
            <a:ext cx="7772400" cy="2031325"/>
          </a:xfrm>
          <a:prstGeom prst="rect">
            <a:avLst/>
          </a:prstGeom>
          <a:noFill/>
          <a:ln w="9525">
            <a:noFill/>
            <a:miter lim="800000"/>
            <a:headEnd/>
            <a:tailEnd/>
          </a:ln>
        </p:spPr>
        <p:txBody>
          <a:bodyPr>
            <a:spAutoFit/>
          </a:bodyPr>
          <a:lstStyle/>
          <a:p>
            <a:pPr algn="just"/>
            <a:r>
              <a:rPr lang="zh-CN" altLang="en-US" dirty="0"/>
              <a:t>一天，羊村门口贴了一张</a:t>
            </a:r>
            <a:r>
              <a:rPr lang="en-US" altLang="zh-CN" dirty="0"/>
              <a:t>Google</a:t>
            </a:r>
            <a:r>
              <a:rPr lang="zh-CN" altLang="en-US" dirty="0"/>
              <a:t>的招聘单（？！）：</a:t>
            </a:r>
            <a:endParaRPr lang="en-US" altLang="zh-CN" dirty="0"/>
          </a:p>
          <a:p>
            <a:pPr algn="just"/>
            <a:r>
              <a:rPr lang="en-US" altLang="zh-CN" b="1" dirty="0">
                <a:solidFill>
                  <a:srgbClr val="92D050"/>
                </a:solidFill>
                <a:latin typeface="华文新魏" pitchFamily="2" charset="-122"/>
                <a:ea typeface="华文新魏" pitchFamily="2" charset="-122"/>
              </a:rPr>
              <a:t>	</a:t>
            </a:r>
            <a:r>
              <a:rPr lang="zh-CN" altLang="en-US" b="1" dirty="0">
                <a:solidFill>
                  <a:srgbClr val="92D050"/>
                </a:solidFill>
                <a:latin typeface="华文新魏" pitchFamily="2" charset="-122"/>
                <a:ea typeface="华文新魏" pitchFamily="2" charset="-122"/>
              </a:rPr>
              <a:t>亲爱的小羊们，给你一个数</a:t>
            </a:r>
            <a:r>
              <a:rPr lang="en-US" altLang="zh-CN" b="1" dirty="0">
                <a:solidFill>
                  <a:srgbClr val="92D050"/>
                </a:solidFill>
                <a:latin typeface="华文新魏" pitchFamily="2" charset="-122"/>
                <a:ea typeface="华文新魏" pitchFamily="2" charset="-122"/>
              </a:rPr>
              <a:t>N</a:t>
            </a:r>
            <a:r>
              <a:rPr lang="zh-CN" altLang="en-US" b="1" dirty="0">
                <a:solidFill>
                  <a:srgbClr val="92D050"/>
                </a:solidFill>
                <a:latin typeface="华文新魏" pitchFamily="2" charset="-122"/>
                <a:ea typeface="华文新魏" pitchFamily="2" charset="-122"/>
              </a:rPr>
              <a:t>，包含数字</a:t>
            </a:r>
            <a:r>
              <a:rPr lang="en-US" altLang="zh-CN" b="1" dirty="0">
                <a:solidFill>
                  <a:srgbClr val="92D050"/>
                </a:solidFill>
                <a:latin typeface="华文新魏" pitchFamily="2" charset="-122"/>
                <a:ea typeface="华文新魏" pitchFamily="2" charset="-122"/>
              </a:rPr>
              <a:t>1</a:t>
            </a:r>
            <a:r>
              <a:rPr lang="zh-CN" altLang="en-US" b="1" dirty="0">
                <a:solidFill>
                  <a:srgbClr val="92D050"/>
                </a:solidFill>
                <a:latin typeface="华文新魏" pitchFamily="2" charset="-122"/>
                <a:ea typeface="华文新魏" pitchFamily="2" charset="-122"/>
              </a:rPr>
              <a:t>、</a:t>
            </a:r>
            <a:r>
              <a:rPr lang="en-US" altLang="zh-CN" b="1" dirty="0">
                <a:solidFill>
                  <a:srgbClr val="92D050"/>
                </a:solidFill>
                <a:latin typeface="华文新魏" pitchFamily="2" charset="-122"/>
                <a:ea typeface="华文新魏" pitchFamily="2" charset="-122"/>
              </a:rPr>
              <a:t>2</a:t>
            </a:r>
            <a:r>
              <a:rPr lang="zh-CN" altLang="en-US" b="1" dirty="0">
                <a:solidFill>
                  <a:srgbClr val="92D050"/>
                </a:solidFill>
                <a:latin typeface="华文新魏" pitchFamily="2" charset="-122"/>
                <a:ea typeface="华文新魏" pitchFamily="2" charset="-122"/>
              </a:rPr>
              <a:t>、</a:t>
            </a:r>
            <a:r>
              <a:rPr lang="en-US" altLang="zh-CN" b="1" dirty="0">
                <a:solidFill>
                  <a:srgbClr val="92D050"/>
                </a:solidFill>
                <a:latin typeface="华文新魏" pitchFamily="2" charset="-122"/>
                <a:ea typeface="华文新魏" pitchFamily="2" charset="-122"/>
              </a:rPr>
              <a:t>3</a:t>
            </a:r>
            <a:r>
              <a:rPr lang="zh-CN" altLang="en-US" b="1" dirty="0">
                <a:solidFill>
                  <a:srgbClr val="92D050"/>
                </a:solidFill>
                <a:latin typeface="华文新魏" pitchFamily="2" charset="-122"/>
                <a:ea typeface="华文新魏" pitchFamily="2" charset="-122"/>
              </a:rPr>
              <a:t>、</a:t>
            </a:r>
            <a:r>
              <a:rPr lang="en-US" altLang="zh-CN" b="1" dirty="0">
                <a:solidFill>
                  <a:srgbClr val="92D050"/>
                </a:solidFill>
                <a:latin typeface="华文新魏" pitchFamily="2" charset="-122"/>
                <a:ea typeface="华文新魏" pitchFamily="2" charset="-122"/>
              </a:rPr>
              <a:t>4</a:t>
            </a:r>
            <a:r>
              <a:rPr lang="zh-CN" altLang="en-US" b="1" dirty="0">
                <a:solidFill>
                  <a:srgbClr val="92D050"/>
                </a:solidFill>
                <a:latin typeface="华文新魏" pitchFamily="2" charset="-122"/>
                <a:ea typeface="华文新魏" pitchFamily="2" charset="-122"/>
              </a:rPr>
              <a:t>，你可以重新排列</a:t>
            </a:r>
            <a:r>
              <a:rPr lang="en-US" altLang="zh-CN" b="1" dirty="0">
                <a:solidFill>
                  <a:srgbClr val="92D050"/>
                </a:solidFill>
                <a:latin typeface="华文新魏" pitchFamily="2" charset="-122"/>
                <a:ea typeface="华文新魏" pitchFamily="2" charset="-122"/>
              </a:rPr>
              <a:t>N</a:t>
            </a:r>
            <a:r>
              <a:rPr lang="zh-CN" altLang="en-US" b="1" dirty="0">
                <a:solidFill>
                  <a:srgbClr val="92D050"/>
                </a:solidFill>
                <a:latin typeface="华文新魏" pitchFamily="2" charset="-122"/>
                <a:ea typeface="华文新魏" pitchFamily="2" charset="-122"/>
              </a:rPr>
              <a:t>的所有数字，但不能添加和删除，如何使得到的新数可以被</a:t>
            </a:r>
            <a:r>
              <a:rPr lang="en-US" altLang="zh-CN" b="1" dirty="0">
                <a:solidFill>
                  <a:srgbClr val="92D050"/>
                </a:solidFill>
                <a:latin typeface="华文新魏" pitchFamily="2" charset="-122"/>
                <a:ea typeface="华文新魏" pitchFamily="2" charset="-122"/>
              </a:rPr>
              <a:t>7</a:t>
            </a:r>
            <a:r>
              <a:rPr lang="zh-CN" altLang="en-US" b="1" dirty="0">
                <a:solidFill>
                  <a:srgbClr val="92D050"/>
                </a:solidFill>
                <a:latin typeface="华文新魏" pitchFamily="2" charset="-122"/>
                <a:ea typeface="华文新魏" pitchFamily="2" charset="-122"/>
              </a:rPr>
              <a:t>整出？</a:t>
            </a:r>
            <a:endParaRPr lang="en-US" altLang="zh-CN" b="1" dirty="0">
              <a:solidFill>
                <a:srgbClr val="92D050"/>
              </a:solidFill>
              <a:latin typeface="华文新魏" pitchFamily="2" charset="-122"/>
              <a:ea typeface="华文新魏" pitchFamily="2" charset="-122"/>
            </a:endParaRPr>
          </a:p>
          <a:p>
            <a:pPr algn="just"/>
            <a:r>
              <a:rPr lang="en-US" altLang="zh-CN" b="1" dirty="0">
                <a:solidFill>
                  <a:srgbClr val="92D050"/>
                </a:solidFill>
                <a:latin typeface="华文新魏" pitchFamily="2" charset="-122"/>
                <a:ea typeface="华文新魏" pitchFamily="2" charset="-122"/>
              </a:rPr>
              <a:t>	</a:t>
            </a:r>
            <a:r>
              <a:rPr lang="zh-CN" altLang="en-US" b="1" dirty="0">
                <a:solidFill>
                  <a:srgbClr val="92D050"/>
                </a:solidFill>
                <a:latin typeface="华文新魏" pitchFamily="2" charset="-122"/>
                <a:ea typeface="华文新魏" pitchFamily="2" charset="-122"/>
              </a:rPr>
              <a:t>如果你知道答案，就来狼堡吧，年薪青青草原鲜草</a:t>
            </a:r>
            <a:r>
              <a:rPr lang="en-US" altLang="zh-CN" b="1" dirty="0">
                <a:solidFill>
                  <a:srgbClr val="92D050"/>
                </a:solidFill>
                <a:latin typeface="华文新魏" pitchFamily="2" charset="-122"/>
                <a:ea typeface="华文新魏" pitchFamily="2" charset="-122"/>
              </a:rPr>
              <a:t>10</a:t>
            </a:r>
            <a:r>
              <a:rPr lang="zh-CN" altLang="en-US" b="1" dirty="0">
                <a:solidFill>
                  <a:srgbClr val="92D050"/>
                </a:solidFill>
                <a:latin typeface="华文新魏" pitchFamily="2" charset="-122"/>
                <a:ea typeface="华文新魏" pitchFamily="2" charset="-122"/>
              </a:rPr>
              <a:t>吨。</a:t>
            </a:r>
            <a:endParaRPr lang="en-US" altLang="zh-CN" b="1" dirty="0">
              <a:solidFill>
                <a:srgbClr val="92D050"/>
              </a:solidFill>
              <a:latin typeface="华文新魏" pitchFamily="2" charset="-122"/>
              <a:ea typeface="华文新魏" pitchFamily="2" charset="-122"/>
            </a:endParaRPr>
          </a:p>
          <a:p>
            <a:pPr algn="just"/>
            <a:r>
              <a:rPr lang="en-US" altLang="zh-CN" b="1" dirty="0">
                <a:solidFill>
                  <a:srgbClr val="92D050"/>
                </a:solidFill>
                <a:latin typeface="华文新魏" pitchFamily="2" charset="-122"/>
                <a:ea typeface="华文新魏" pitchFamily="2" charset="-122"/>
              </a:rPr>
              <a:t>					Google</a:t>
            </a:r>
            <a:r>
              <a:rPr lang="zh-CN" altLang="en-US" b="1" dirty="0">
                <a:solidFill>
                  <a:srgbClr val="92D050"/>
                </a:solidFill>
                <a:latin typeface="华文新魏" pitchFamily="2" charset="-122"/>
                <a:ea typeface="华文新魏" pitchFamily="2" charset="-122"/>
              </a:rPr>
              <a:t>招聘团队</a:t>
            </a:r>
            <a:endParaRPr lang="en-US" altLang="zh-CN" b="1" dirty="0">
              <a:solidFill>
                <a:srgbClr val="92D050"/>
              </a:solidFill>
              <a:latin typeface="华文新魏" pitchFamily="2" charset="-122"/>
              <a:ea typeface="华文新魏" pitchFamily="2" charset="-122"/>
            </a:endParaRPr>
          </a:p>
          <a:p>
            <a:pPr algn="just"/>
            <a:r>
              <a:rPr lang="zh-CN" altLang="en-US" dirty="0"/>
              <a:t>喜羊羊一眼就看出这是灰太狼的字迹，但是这个问题却把他难住了，你知道答案么？</a:t>
            </a:r>
          </a:p>
        </p:txBody>
      </p:sp>
      <p:sp>
        <p:nvSpPr>
          <p:cNvPr id="2054" name="TextBox 4"/>
          <p:cNvSpPr txBox="1">
            <a:spLocks noChangeArrowheads="1"/>
          </p:cNvSpPr>
          <p:nvPr/>
        </p:nvSpPr>
        <p:spPr bwMode="auto">
          <a:xfrm>
            <a:off x="609600" y="3657600"/>
            <a:ext cx="7620000" cy="1754188"/>
          </a:xfrm>
          <a:prstGeom prst="rect">
            <a:avLst/>
          </a:prstGeom>
          <a:noFill/>
          <a:ln w="9525">
            <a:noFill/>
            <a:miter lim="800000"/>
            <a:headEnd/>
            <a:tailEnd/>
          </a:ln>
        </p:spPr>
        <p:txBody>
          <a:bodyPr>
            <a:spAutoFit/>
          </a:bodyPr>
          <a:lstStyle/>
          <a:p>
            <a:pPr algn="just"/>
            <a:r>
              <a:rPr lang="zh-CN" altLang="en-US" dirty="0">
                <a:solidFill>
                  <a:srgbClr val="92D050"/>
                </a:solidFill>
              </a:rPr>
              <a:t>分析</a:t>
            </a:r>
            <a:r>
              <a:rPr lang="zh-CN" altLang="en-US" dirty="0"/>
              <a:t>：</a:t>
            </a:r>
            <a:endParaRPr lang="en-US" altLang="zh-CN" dirty="0"/>
          </a:p>
          <a:p>
            <a:pPr algn="just"/>
            <a:r>
              <a:rPr lang="zh-CN" altLang="en-US" dirty="0"/>
              <a:t>把数字</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从</a:t>
            </a:r>
            <a:r>
              <a:rPr lang="en-US" altLang="zh-CN" dirty="0"/>
              <a:t>N</a:t>
            </a:r>
            <a:r>
              <a:rPr lang="zh-CN" altLang="en-US" dirty="0"/>
              <a:t>中抽出，把其他数字按照原顺序排列组成自然数</a:t>
            </a:r>
            <a:r>
              <a:rPr lang="en-US" altLang="zh-CN" dirty="0"/>
              <a:t>w</a:t>
            </a:r>
            <a:r>
              <a:rPr lang="zh-CN" altLang="en-US" dirty="0"/>
              <a:t>，令</a:t>
            </a:r>
            <a:r>
              <a:rPr lang="en-US" altLang="zh-CN" dirty="0"/>
              <a:t>a=w*10^4</a:t>
            </a:r>
            <a:r>
              <a:rPr lang="zh-CN" altLang="en-US" dirty="0"/>
              <a:t>，那么</a:t>
            </a:r>
            <a:r>
              <a:rPr lang="en-US" altLang="zh-CN" dirty="0"/>
              <a:t>a mod 7 </a:t>
            </a:r>
            <a:r>
              <a:rPr lang="zh-CN" altLang="en-US" dirty="0"/>
              <a:t>的结果有</a:t>
            </a:r>
            <a:r>
              <a:rPr lang="en-US" altLang="zh-CN" dirty="0"/>
              <a:t>7</a:t>
            </a:r>
            <a:r>
              <a:rPr lang="zh-CN" altLang="en-US" dirty="0"/>
              <a:t>中可能（同余等价类），即</a:t>
            </a:r>
            <a:r>
              <a:rPr lang="en-US" altLang="zh-CN" dirty="0"/>
              <a:t>0123456</a:t>
            </a:r>
            <a:r>
              <a:rPr lang="zh-CN" altLang="en-US" dirty="0"/>
              <a:t>，如果能用</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排列出</a:t>
            </a:r>
            <a:r>
              <a:rPr lang="en-US" altLang="zh-CN" dirty="0"/>
              <a:t>7</a:t>
            </a:r>
            <a:r>
              <a:rPr lang="zh-CN" altLang="en-US" dirty="0"/>
              <a:t>个数，使它们模</a:t>
            </a:r>
            <a:r>
              <a:rPr lang="en-US" altLang="zh-CN" dirty="0"/>
              <a:t>7</a:t>
            </a:r>
            <a:r>
              <a:rPr lang="zh-CN" altLang="en-US" dirty="0"/>
              <a:t>的值分别为</a:t>
            </a:r>
            <a:r>
              <a:rPr lang="en-US" altLang="zh-CN" dirty="0"/>
              <a:t>0123456</a:t>
            </a:r>
            <a:r>
              <a:rPr lang="zh-CN" altLang="en-US" dirty="0"/>
              <a:t>，那把相应的</a:t>
            </a:r>
            <a:r>
              <a:rPr lang="en-US" altLang="zh-CN" dirty="0"/>
              <a:t>4</a:t>
            </a:r>
            <a:r>
              <a:rPr lang="zh-CN" altLang="en-US" dirty="0"/>
              <a:t>位数接到</a:t>
            </a:r>
            <a:r>
              <a:rPr lang="en-US" altLang="zh-CN" dirty="0"/>
              <a:t>w</a:t>
            </a:r>
            <a:r>
              <a:rPr lang="zh-CN" altLang="en-US" dirty="0"/>
              <a:t>的后面就是问题的解。幸运的是我们可以找到：</a:t>
            </a:r>
          </a:p>
        </p:txBody>
      </p:sp>
      <p:graphicFrame>
        <p:nvGraphicFramePr>
          <p:cNvPr id="2050" name="Object 4"/>
          <p:cNvGraphicFramePr>
            <a:graphicFrameLocks noChangeAspect="1"/>
          </p:cNvGraphicFramePr>
          <p:nvPr/>
        </p:nvGraphicFramePr>
        <p:xfrm>
          <a:off x="642910" y="5643578"/>
          <a:ext cx="7904598" cy="509606"/>
        </p:xfrm>
        <a:graphic>
          <a:graphicData uri="http://schemas.openxmlformats.org/presentationml/2006/ole">
            <p:oleObj spid="_x0000_s75778" name="工作表" r:id="rId4" imgW="5495925" imgH="352425" progId="Excel.Sheet.12">
              <p:embed/>
            </p:oleObj>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additive="base">
                                        <p:cTn id="7" dur="500" fill="hold"/>
                                        <p:tgtEl>
                                          <p:spTgt spid="20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3">
                                            <p:txEl>
                                              <p:pRg st="1" end="1"/>
                                            </p:txEl>
                                          </p:spTgt>
                                        </p:tgtEl>
                                        <p:attrNameLst>
                                          <p:attrName>style.visibility</p:attrName>
                                        </p:attrNameLst>
                                      </p:cBhvr>
                                      <p:to>
                                        <p:strVal val="visible"/>
                                      </p:to>
                                    </p:set>
                                    <p:anim calcmode="lin" valueType="num">
                                      <p:cBhvr additive="base">
                                        <p:cTn id="11" dur="500" fill="hold"/>
                                        <p:tgtEl>
                                          <p:spTgt spid="205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5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53">
                                            <p:txEl>
                                              <p:pRg st="2" end="2"/>
                                            </p:txEl>
                                          </p:spTgt>
                                        </p:tgtEl>
                                        <p:attrNameLst>
                                          <p:attrName>style.visibility</p:attrName>
                                        </p:attrNameLst>
                                      </p:cBhvr>
                                      <p:to>
                                        <p:strVal val="visible"/>
                                      </p:to>
                                    </p:set>
                                    <p:anim calcmode="lin" valueType="num">
                                      <p:cBhvr additive="base">
                                        <p:cTn id="15" dur="500" fill="hold"/>
                                        <p:tgtEl>
                                          <p:spTgt spid="205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5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53">
                                            <p:txEl>
                                              <p:pRg st="3" end="3"/>
                                            </p:txEl>
                                          </p:spTgt>
                                        </p:tgtEl>
                                        <p:attrNameLst>
                                          <p:attrName>style.visibility</p:attrName>
                                        </p:attrNameLst>
                                      </p:cBhvr>
                                      <p:to>
                                        <p:strVal val="visible"/>
                                      </p:to>
                                    </p:set>
                                    <p:anim calcmode="lin" valueType="num">
                                      <p:cBhvr additive="base">
                                        <p:cTn id="19" dur="500" fill="hold"/>
                                        <p:tgtEl>
                                          <p:spTgt spid="205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53">
                                            <p:txEl>
                                              <p:pRg st="4" end="4"/>
                                            </p:txEl>
                                          </p:spTgt>
                                        </p:tgtEl>
                                        <p:attrNameLst>
                                          <p:attrName>style.visibility</p:attrName>
                                        </p:attrNameLst>
                                      </p:cBhvr>
                                      <p:to>
                                        <p:strVal val="visible"/>
                                      </p:to>
                                    </p:set>
                                    <p:anim calcmode="lin" valueType="num">
                                      <p:cBhvr additive="base">
                                        <p:cTn id="23" dur="500" fill="hold"/>
                                        <p:tgtEl>
                                          <p:spTgt spid="205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2054">
                                            <p:txEl>
                                              <p:pRg st="0" end="0"/>
                                            </p:txEl>
                                          </p:spTgt>
                                        </p:tgtEl>
                                        <p:attrNameLst>
                                          <p:attrName>style.visibility</p:attrName>
                                        </p:attrNameLst>
                                      </p:cBhvr>
                                      <p:to>
                                        <p:strVal val="visible"/>
                                      </p:to>
                                    </p:set>
                                    <p:anim calcmode="lin" valueType="num">
                                      <p:cBhvr>
                                        <p:cTn id="29" dur="500" fill="hold"/>
                                        <p:tgtEl>
                                          <p:spTgt spid="2054">
                                            <p:txEl>
                                              <p:pRg st="0" end="0"/>
                                            </p:txEl>
                                          </p:spTgt>
                                        </p:tgtEl>
                                        <p:attrNameLst>
                                          <p:attrName>ppt_w</p:attrName>
                                        </p:attrNameLst>
                                      </p:cBhvr>
                                      <p:tavLst>
                                        <p:tav tm="0">
                                          <p:val>
                                            <p:strVal val="#ppt_w*0.05"/>
                                          </p:val>
                                        </p:tav>
                                        <p:tav tm="100000">
                                          <p:val>
                                            <p:strVal val="#ppt_w"/>
                                          </p:val>
                                        </p:tav>
                                      </p:tavLst>
                                    </p:anim>
                                    <p:anim calcmode="lin" valueType="num">
                                      <p:cBhvr>
                                        <p:cTn id="30" dur="500" fill="hold"/>
                                        <p:tgtEl>
                                          <p:spTgt spid="2054">
                                            <p:txEl>
                                              <p:pRg st="0" end="0"/>
                                            </p:txEl>
                                          </p:spTgt>
                                        </p:tgtEl>
                                        <p:attrNameLst>
                                          <p:attrName>ppt_h</p:attrName>
                                        </p:attrNameLst>
                                      </p:cBhvr>
                                      <p:tavLst>
                                        <p:tav tm="0">
                                          <p:val>
                                            <p:strVal val="#ppt_h"/>
                                          </p:val>
                                        </p:tav>
                                        <p:tav tm="100000">
                                          <p:val>
                                            <p:strVal val="#ppt_h"/>
                                          </p:val>
                                        </p:tav>
                                      </p:tavLst>
                                    </p:anim>
                                    <p:anim calcmode="lin" valueType="num">
                                      <p:cBhvr>
                                        <p:cTn id="31" dur="500" fill="hold"/>
                                        <p:tgtEl>
                                          <p:spTgt spid="2054">
                                            <p:txEl>
                                              <p:pRg st="0" end="0"/>
                                            </p:txEl>
                                          </p:spTgt>
                                        </p:tgtEl>
                                        <p:attrNameLst>
                                          <p:attrName>ppt_x</p:attrName>
                                        </p:attrNameLst>
                                      </p:cBhvr>
                                      <p:tavLst>
                                        <p:tav tm="0">
                                          <p:val>
                                            <p:strVal val="#ppt_x-.2"/>
                                          </p:val>
                                        </p:tav>
                                        <p:tav tm="100000">
                                          <p:val>
                                            <p:strVal val="#ppt_x"/>
                                          </p:val>
                                        </p:tav>
                                      </p:tavLst>
                                    </p:anim>
                                    <p:anim calcmode="lin" valueType="num">
                                      <p:cBhvr>
                                        <p:cTn id="32" dur="500" fill="hold"/>
                                        <p:tgtEl>
                                          <p:spTgt spid="2054">
                                            <p:txEl>
                                              <p:pRg st="0" end="0"/>
                                            </p:txEl>
                                          </p:spTgt>
                                        </p:tgtEl>
                                        <p:attrNameLst>
                                          <p:attrName>ppt_y</p:attrName>
                                        </p:attrNameLst>
                                      </p:cBhvr>
                                      <p:tavLst>
                                        <p:tav tm="0">
                                          <p:val>
                                            <p:strVal val="#ppt_y"/>
                                          </p:val>
                                        </p:tav>
                                        <p:tav tm="100000">
                                          <p:val>
                                            <p:strVal val="#ppt_y"/>
                                          </p:val>
                                        </p:tav>
                                      </p:tavLst>
                                    </p:anim>
                                    <p:animEffect transition="in" filter="fade">
                                      <p:cBhvr>
                                        <p:cTn id="33" dur="500"/>
                                        <p:tgtEl>
                                          <p:spTgt spid="2054">
                                            <p:txEl>
                                              <p:pRg st="0" end="0"/>
                                            </p:txEl>
                                          </p:spTgt>
                                        </p:tgtEl>
                                      </p:cBhvr>
                                    </p:animEffect>
                                  </p:childTnLst>
                                </p:cTn>
                              </p:par>
                              <p:par>
                                <p:cTn id="34" presetID="54" presetClass="entr" presetSubtype="0" accel="100000" fill="hold" nodeType="withEffect">
                                  <p:stCondLst>
                                    <p:cond delay="0"/>
                                  </p:stCondLst>
                                  <p:childTnLst>
                                    <p:set>
                                      <p:cBhvr>
                                        <p:cTn id="35" dur="1" fill="hold">
                                          <p:stCondLst>
                                            <p:cond delay="0"/>
                                          </p:stCondLst>
                                        </p:cTn>
                                        <p:tgtEl>
                                          <p:spTgt spid="2054">
                                            <p:txEl>
                                              <p:pRg st="1" end="1"/>
                                            </p:txEl>
                                          </p:spTgt>
                                        </p:tgtEl>
                                        <p:attrNameLst>
                                          <p:attrName>style.visibility</p:attrName>
                                        </p:attrNameLst>
                                      </p:cBhvr>
                                      <p:to>
                                        <p:strVal val="visible"/>
                                      </p:to>
                                    </p:set>
                                    <p:anim calcmode="lin" valueType="num">
                                      <p:cBhvr>
                                        <p:cTn id="36" dur="500" fill="hold"/>
                                        <p:tgtEl>
                                          <p:spTgt spid="2054">
                                            <p:txEl>
                                              <p:pRg st="1" end="1"/>
                                            </p:txEl>
                                          </p:spTgt>
                                        </p:tgtEl>
                                        <p:attrNameLst>
                                          <p:attrName>ppt_w</p:attrName>
                                        </p:attrNameLst>
                                      </p:cBhvr>
                                      <p:tavLst>
                                        <p:tav tm="0">
                                          <p:val>
                                            <p:strVal val="#ppt_w*0.05"/>
                                          </p:val>
                                        </p:tav>
                                        <p:tav tm="100000">
                                          <p:val>
                                            <p:strVal val="#ppt_w"/>
                                          </p:val>
                                        </p:tav>
                                      </p:tavLst>
                                    </p:anim>
                                    <p:anim calcmode="lin" valueType="num">
                                      <p:cBhvr>
                                        <p:cTn id="37" dur="500" fill="hold"/>
                                        <p:tgtEl>
                                          <p:spTgt spid="2054">
                                            <p:txEl>
                                              <p:pRg st="1" end="1"/>
                                            </p:txEl>
                                          </p:spTgt>
                                        </p:tgtEl>
                                        <p:attrNameLst>
                                          <p:attrName>ppt_h</p:attrName>
                                        </p:attrNameLst>
                                      </p:cBhvr>
                                      <p:tavLst>
                                        <p:tav tm="0">
                                          <p:val>
                                            <p:strVal val="#ppt_h"/>
                                          </p:val>
                                        </p:tav>
                                        <p:tav tm="100000">
                                          <p:val>
                                            <p:strVal val="#ppt_h"/>
                                          </p:val>
                                        </p:tav>
                                      </p:tavLst>
                                    </p:anim>
                                    <p:anim calcmode="lin" valueType="num">
                                      <p:cBhvr>
                                        <p:cTn id="38" dur="500" fill="hold"/>
                                        <p:tgtEl>
                                          <p:spTgt spid="2054">
                                            <p:txEl>
                                              <p:pRg st="1" end="1"/>
                                            </p:txEl>
                                          </p:spTgt>
                                        </p:tgtEl>
                                        <p:attrNameLst>
                                          <p:attrName>ppt_x</p:attrName>
                                        </p:attrNameLst>
                                      </p:cBhvr>
                                      <p:tavLst>
                                        <p:tav tm="0">
                                          <p:val>
                                            <p:strVal val="#ppt_x-.2"/>
                                          </p:val>
                                        </p:tav>
                                        <p:tav tm="100000">
                                          <p:val>
                                            <p:strVal val="#ppt_x"/>
                                          </p:val>
                                        </p:tav>
                                      </p:tavLst>
                                    </p:anim>
                                    <p:anim calcmode="lin" valueType="num">
                                      <p:cBhvr>
                                        <p:cTn id="39" dur="500" fill="hold"/>
                                        <p:tgtEl>
                                          <p:spTgt spid="2054">
                                            <p:txEl>
                                              <p:pRg st="1" end="1"/>
                                            </p:txEl>
                                          </p:spTgt>
                                        </p:tgtEl>
                                        <p:attrNameLst>
                                          <p:attrName>ppt_y</p:attrName>
                                        </p:attrNameLst>
                                      </p:cBhvr>
                                      <p:tavLst>
                                        <p:tav tm="0">
                                          <p:val>
                                            <p:strVal val="#ppt_y"/>
                                          </p:val>
                                        </p:tav>
                                        <p:tav tm="100000">
                                          <p:val>
                                            <p:strVal val="#ppt_y"/>
                                          </p:val>
                                        </p:tav>
                                      </p:tavLst>
                                    </p:anim>
                                    <p:animEffect transition="in" filter="fade">
                                      <p:cBhvr>
                                        <p:cTn id="40" dur="500"/>
                                        <p:tgtEl>
                                          <p:spTgt spid="205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050"/>
                                        </p:tgtEl>
                                        <p:attrNameLst>
                                          <p:attrName>style.visibility</p:attrName>
                                        </p:attrNameLst>
                                      </p:cBhvr>
                                      <p:to>
                                        <p:strVal val="visible"/>
                                      </p:to>
                                    </p:set>
                                    <p:animEffect transition="in" filter="blinds(horizontal)">
                                      <p:cBhvr>
                                        <p:cTn id="4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群</a:t>
            </a:r>
          </a:p>
        </p:txBody>
      </p:sp>
      <p:sp>
        <p:nvSpPr>
          <p:cNvPr id="3" name="内容占位符 2"/>
          <p:cNvSpPr>
            <a:spLocks noGrp="1"/>
          </p:cNvSpPr>
          <p:nvPr>
            <p:ph idx="1"/>
          </p:nvPr>
        </p:nvSpPr>
        <p:spPr>
          <a:xfrm>
            <a:off x="457200" y="1600200"/>
            <a:ext cx="7467600" cy="4495800"/>
          </a:xfrm>
        </p:spPr>
        <p:txBody>
          <a:bodyPr>
            <a:normAutofit fontScale="92500" lnSpcReduction="20000"/>
          </a:bodyPr>
          <a:lstStyle/>
          <a:p>
            <a:pPr eaLnBrk="1" hangingPunct="1">
              <a:defRPr/>
            </a:pPr>
            <a:r>
              <a:rPr lang="zh-CN" altLang="en-US" dirty="0" smtClean="0"/>
              <a:t>群（</a:t>
            </a:r>
            <a:r>
              <a:rPr lang="en-US" altLang="zh-CN" dirty="0" smtClean="0"/>
              <a:t>S, ⊙</a:t>
            </a:r>
            <a:r>
              <a:rPr lang="zh-CN" altLang="en-US" dirty="0" smtClean="0"/>
              <a:t>）是一个集合</a:t>
            </a:r>
            <a:r>
              <a:rPr lang="en-US" altLang="zh-CN" dirty="0" smtClean="0"/>
              <a:t>S</a:t>
            </a:r>
            <a:r>
              <a:rPr lang="zh-CN" altLang="en-US" dirty="0" smtClean="0"/>
              <a:t>和定义在</a:t>
            </a:r>
            <a:r>
              <a:rPr lang="en-US" altLang="zh-CN" dirty="0" smtClean="0"/>
              <a:t>S</a:t>
            </a:r>
            <a:r>
              <a:rPr lang="zh-CN" altLang="en-US" dirty="0" smtClean="0"/>
              <a:t>上的二元运算</a:t>
            </a:r>
            <a:r>
              <a:rPr lang="en-US" altLang="zh-CN" dirty="0" smtClean="0"/>
              <a:t>⊙</a:t>
            </a:r>
            <a:r>
              <a:rPr lang="zh-CN" altLang="en-US" dirty="0" smtClean="0"/>
              <a:t>组成的。它满足如下性质：</a:t>
            </a:r>
            <a:endParaRPr lang="en-US" altLang="zh-CN" dirty="0" smtClean="0"/>
          </a:p>
          <a:p>
            <a:pPr lvl="1" eaLnBrk="1" hangingPunct="1">
              <a:defRPr/>
            </a:pPr>
            <a:r>
              <a:rPr lang="zh-CN" altLang="en-US" dirty="0" smtClean="0"/>
              <a:t>封闭性：对任意</a:t>
            </a:r>
            <a:r>
              <a:rPr lang="en-US" altLang="zh-CN" dirty="0" err="1" smtClean="0"/>
              <a:t>a,b</a:t>
            </a:r>
            <a:r>
              <a:rPr lang="en-US" altLang="zh-CN" dirty="0" smtClean="0"/>
              <a:t> ∈S,</a:t>
            </a:r>
            <a:r>
              <a:rPr lang="zh-CN" altLang="en-US" dirty="0" smtClean="0"/>
              <a:t>有</a:t>
            </a:r>
            <a:r>
              <a:rPr lang="en-US" altLang="zh-CN" dirty="0" smtClean="0"/>
              <a:t>a ⊙b ∈S</a:t>
            </a:r>
            <a:r>
              <a:rPr lang="zh-CN" altLang="en-US" dirty="0" smtClean="0"/>
              <a:t>。</a:t>
            </a:r>
            <a:endParaRPr lang="en-US" altLang="zh-CN" dirty="0" smtClean="0"/>
          </a:p>
          <a:p>
            <a:pPr lvl="1" eaLnBrk="1" hangingPunct="1">
              <a:defRPr/>
            </a:pPr>
            <a:r>
              <a:rPr lang="zh-CN" altLang="en-US" dirty="0" smtClean="0"/>
              <a:t>单位元：存在元素</a:t>
            </a:r>
            <a:r>
              <a:rPr lang="en-US" altLang="zh-CN" dirty="0" smtClean="0"/>
              <a:t>e ∈S</a:t>
            </a:r>
            <a:r>
              <a:rPr lang="zh-CN" altLang="en-US" dirty="0" smtClean="0"/>
              <a:t>，使得对于任意</a:t>
            </a:r>
            <a:r>
              <a:rPr lang="en-US" altLang="zh-CN" dirty="0" smtClean="0"/>
              <a:t>a ∈S</a:t>
            </a:r>
            <a:r>
              <a:rPr lang="zh-CN" altLang="en-US" dirty="0" smtClean="0"/>
              <a:t>都有</a:t>
            </a:r>
            <a:r>
              <a:rPr lang="en-US" altLang="zh-CN" dirty="0" smtClean="0"/>
              <a:t>e ⊙a=a ⊙e=a</a:t>
            </a:r>
            <a:r>
              <a:rPr lang="zh-CN" altLang="en-US" dirty="0" smtClean="0"/>
              <a:t>。我们称</a:t>
            </a:r>
            <a:r>
              <a:rPr lang="en-US" altLang="zh-CN" dirty="0" smtClean="0"/>
              <a:t>e</a:t>
            </a:r>
            <a:r>
              <a:rPr lang="zh-CN" altLang="en-US" dirty="0" smtClean="0"/>
              <a:t>为单位元。</a:t>
            </a:r>
            <a:endParaRPr lang="en-US" altLang="zh-CN" dirty="0" smtClean="0"/>
          </a:p>
          <a:p>
            <a:pPr lvl="1" eaLnBrk="1" hangingPunct="1">
              <a:defRPr/>
            </a:pPr>
            <a:r>
              <a:rPr lang="zh-CN" altLang="en-US" dirty="0" smtClean="0"/>
              <a:t>结合性：对于任意</a:t>
            </a:r>
            <a:r>
              <a:rPr lang="en-US" altLang="zh-CN" dirty="0" err="1" smtClean="0"/>
              <a:t>a,b,c</a:t>
            </a:r>
            <a:r>
              <a:rPr lang="en-US" altLang="zh-CN" dirty="0" smtClean="0"/>
              <a:t> ∈S</a:t>
            </a:r>
            <a:r>
              <a:rPr lang="zh-CN" altLang="en-US" dirty="0" smtClean="0"/>
              <a:t>有（</a:t>
            </a:r>
            <a:r>
              <a:rPr lang="en-US" altLang="zh-CN" dirty="0" smtClean="0"/>
              <a:t>a ⊙ b</a:t>
            </a:r>
            <a:r>
              <a:rPr lang="zh-CN" altLang="en-US" dirty="0" smtClean="0"/>
              <a:t>）</a:t>
            </a:r>
            <a:r>
              <a:rPr lang="en-US" altLang="zh-CN" dirty="0" smtClean="0"/>
              <a:t> ⊙c=a ⊙(b ⊙c)</a:t>
            </a:r>
            <a:r>
              <a:rPr lang="zh-CN" altLang="en-US" dirty="0" smtClean="0"/>
              <a:t>。</a:t>
            </a:r>
            <a:endParaRPr lang="en-US" altLang="zh-CN" dirty="0" smtClean="0"/>
          </a:p>
          <a:p>
            <a:pPr lvl="1" eaLnBrk="1" hangingPunct="1">
              <a:defRPr/>
            </a:pPr>
            <a:r>
              <a:rPr lang="zh-CN" altLang="en-US" dirty="0" smtClean="0"/>
              <a:t>逆元：对于任意</a:t>
            </a:r>
            <a:r>
              <a:rPr lang="en-US" altLang="zh-CN" dirty="0" smtClean="0"/>
              <a:t>a ∈S,</a:t>
            </a:r>
            <a:r>
              <a:rPr lang="zh-CN" altLang="en-US" dirty="0" smtClean="0"/>
              <a:t>存在唯一元素</a:t>
            </a:r>
            <a:r>
              <a:rPr lang="en-US" altLang="zh-CN" dirty="0" smtClean="0"/>
              <a:t>b ∈S,</a:t>
            </a:r>
            <a:r>
              <a:rPr lang="zh-CN" altLang="en-US" dirty="0" smtClean="0"/>
              <a:t>使得</a:t>
            </a:r>
            <a:r>
              <a:rPr lang="en-US" altLang="zh-CN" dirty="0" smtClean="0"/>
              <a:t>a ⊙b=b ⊙a=e</a:t>
            </a:r>
            <a:r>
              <a:rPr lang="zh-CN" altLang="en-US" dirty="0" smtClean="0"/>
              <a:t>。</a:t>
            </a:r>
            <a:endParaRPr lang="en-US" altLang="zh-CN" dirty="0" smtClean="0"/>
          </a:p>
          <a:p>
            <a:pPr eaLnBrk="1" hangingPunct="1">
              <a:defRPr/>
            </a:pPr>
            <a:r>
              <a:rPr lang="zh-CN" altLang="en-US" dirty="0" smtClean="0"/>
              <a:t>如果这个群还满足交换律则称它为交换群或</a:t>
            </a:r>
            <a:r>
              <a:rPr lang="en-US" altLang="zh-CN" dirty="0" smtClean="0"/>
              <a:t>Abel</a:t>
            </a:r>
            <a:r>
              <a:rPr lang="zh-CN" altLang="en-US" dirty="0" smtClean="0"/>
              <a:t>群。如果</a:t>
            </a:r>
            <a:r>
              <a:rPr lang="en-US" altLang="zh-CN" dirty="0" smtClean="0"/>
              <a:t>S</a:t>
            </a:r>
            <a:r>
              <a:rPr lang="zh-CN" altLang="en-US" dirty="0" smtClean="0"/>
              <a:t>是有限集，则称它为有限群。</a:t>
            </a:r>
            <a:endParaRPr lang="en-US" altLang="zh-CN" dirty="0" smtClean="0"/>
          </a:p>
          <a:p>
            <a:pPr eaLnBrk="1" hangingPunct="1">
              <a:defRPr/>
            </a:pPr>
            <a:r>
              <a:rPr lang="zh-CN" altLang="en-US" dirty="0" smtClean="0"/>
              <a:t>例如群（</a:t>
            </a:r>
            <a:r>
              <a:rPr lang="en-US" altLang="zh-CN" dirty="0" smtClean="0"/>
              <a:t>Z,+</a:t>
            </a:r>
            <a:r>
              <a:rPr lang="zh-CN" altLang="en-US" dirty="0" smtClean="0"/>
              <a:t>）</a:t>
            </a:r>
            <a:endParaRPr lang="en-US" altLang="zh-CN"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lstStyle/>
          <a:p>
            <a:r>
              <a:rPr lang="zh-CN" altLang="en-US" dirty="0" smtClean="0"/>
              <a:t>数域与集合</a:t>
            </a:r>
            <a:endParaRPr lang="en-US" altLang="zh-CN" dirty="0" smtClean="0"/>
          </a:p>
          <a:p>
            <a:r>
              <a:rPr lang="zh-CN" altLang="en-US" dirty="0" smtClean="0"/>
              <a:t>整除性与欧几里得除法</a:t>
            </a:r>
            <a:endParaRPr lang="en-US" altLang="zh-CN" dirty="0" smtClean="0"/>
          </a:p>
          <a:p>
            <a:r>
              <a:rPr lang="zh-CN" altLang="en-US" dirty="0" smtClean="0"/>
              <a:t>模</a:t>
            </a:r>
            <a:r>
              <a:rPr lang="en-US" altLang="zh-CN" dirty="0" smtClean="0"/>
              <a:t>n</a:t>
            </a:r>
            <a:r>
              <a:rPr lang="zh-CN" altLang="en-US" dirty="0" smtClean="0"/>
              <a:t>等价类</a:t>
            </a:r>
            <a:endParaRPr lang="en-US" altLang="zh-CN" dirty="0" smtClean="0"/>
          </a:p>
          <a:p>
            <a:r>
              <a:rPr lang="zh-CN" altLang="en-US" dirty="0" smtClean="0"/>
              <a:t>约数与倍数</a:t>
            </a:r>
            <a:endParaRPr lang="en-US" altLang="zh-CN" dirty="0" smtClean="0"/>
          </a:p>
          <a:p>
            <a:r>
              <a:rPr lang="zh-CN" altLang="en-US" dirty="0" smtClean="0"/>
              <a:t>素数与合数</a:t>
            </a:r>
            <a:endParaRPr lang="en-US" altLang="zh-CN" dirty="0" smtClean="0"/>
          </a:p>
          <a:p>
            <a:r>
              <a:rPr lang="zh-CN" altLang="en-US" dirty="0" smtClean="0"/>
              <a:t>群</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smtClean="0"/>
              <a:t>模算术群</a:t>
            </a:r>
          </a:p>
        </p:txBody>
      </p:sp>
      <p:sp>
        <p:nvSpPr>
          <p:cNvPr id="3" name="内容占位符 2"/>
          <p:cNvSpPr>
            <a:spLocks noGrp="1"/>
          </p:cNvSpPr>
          <p:nvPr>
            <p:ph idx="1"/>
          </p:nvPr>
        </p:nvSpPr>
        <p:spPr/>
        <p:txBody>
          <a:bodyPr>
            <a:normAutofit fontScale="77500" lnSpcReduction="20000"/>
          </a:bodyPr>
          <a:lstStyle/>
          <a:p>
            <a:pPr eaLnBrk="1" hangingPunct="1">
              <a:defRPr/>
            </a:pPr>
            <a:r>
              <a:rPr lang="zh-CN" altLang="en-US" dirty="0" smtClean="0"/>
              <a:t>群（</a:t>
            </a:r>
            <a:r>
              <a:rPr lang="en-US" altLang="zh-CN" dirty="0" err="1" smtClean="0"/>
              <a:t>Z</a:t>
            </a:r>
            <a:r>
              <a:rPr lang="en-US" altLang="zh-CN" sz="2000" dirty="0" err="1" smtClean="0"/>
              <a:t>n</a:t>
            </a:r>
            <a:r>
              <a:rPr lang="en-US" altLang="zh-CN" dirty="0" err="1" smtClean="0"/>
              <a:t>,+</a:t>
            </a:r>
            <a:r>
              <a:rPr lang="en-US" altLang="zh-CN" sz="2000" dirty="0" err="1" smtClean="0"/>
              <a:t>n</a:t>
            </a:r>
            <a:r>
              <a:rPr lang="zh-CN" altLang="en-US" dirty="0" smtClean="0"/>
              <a:t>）是一个有限</a:t>
            </a:r>
            <a:r>
              <a:rPr lang="en-US" altLang="zh-CN" dirty="0" smtClean="0"/>
              <a:t>Abel</a:t>
            </a:r>
            <a:r>
              <a:rPr lang="zh-CN" altLang="en-US" dirty="0" smtClean="0"/>
              <a:t>群。</a:t>
            </a:r>
            <a:endParaRPr lang="en-US" altLang="zh-CN" dirty="0" smtClean="0"/>
          </a:p>
          <a:p>
            <a:pPr lvl="1" eaLnBrk="1" hangingPunct="1">
              <a:defRPr/>
            </a:pPr>
            <a:r>
              <a:rPr lang="zh-CN" altLang="en-US" dirty="0" smtClean="0"/>
              <a:t>按照定义一一验证就行，略</a:t>
            </a:r>
            <a:endParaRPr lang="en-US" altLang="zh-CN" dirty="0" smtClean="0"/>
          </a:p>
          <a:p>
            <a:pPr lvl="1" eaLnBrk="1" hangingPunct="1">
              <a:defRPr/>
            </a:pPr>
            <a:r>
              <a:rPr lang="zh-CN" altLang="en-US" dirty="0" smtClean="0"/>
              <a:t>其中把一个等价类</a:t>
            </a:r>
            <a:r>
              <a:rPr lang="en-US" altLang="zh-CN" dirty="0" smtClean="0"/>
              <a:t>[a]</a:t>
            </a:r>
            <a:r>
              <a:rPr lang="en-US" altLang="zh-CN" sz="1800" dirty="0" smtClean="0"/>
              <a:t>n</a:t>
            </a:r>
            <a:r>
              <a:rPr lang="zh-CN" altLang="en-US" dirty="0" smtClean="0"/>
              <a:t>看成一个元素，则可以定义等价类加法</a:t>
            </a:r>
            <a:r>
              <a:rPr lang="en-US" altLang="zh-CN" dirty="0" smtClean="0"/>
              <a:t>[a]</a:t>
            </a:r>
            <a:r>
              <a:rPr lang="en-US" altLang="zh-CN" sz="1800" dirty="0" smtClean="0"/>
              <a:t>n</a:t>
            </a:r>
            <a:r>
              <a:rPr lang="en-US" altLang="zh-CN" dirty="0" smtClean="0"/>
              <a:t>+[b]</a:t>
            </a:r>
            <a:r>
              <a:rPr lang="en-US" altLang="zh-CN" sz="1800" dirty="0" smtClean="0"/>
              <a:t>n</a:t>
            </a:r>
            <a:r>
              <a:rPr lang="en-US" altLang="zh-CN" dirty="0" smtClean="0"/>
              <a:t>=[</a:t>
            </a:r>
            <a:r>
              <a:rPr lang="en-US" altLang="zh-CN" dirty="0" err="1" smtClean="0"/>
              <a:t>a+b</a:t>
            </a:r>
            <a:r>
              <a:rPr lang="en-US" altLang="zh-CN" dirty="0" smtClean="0"/>
              <a:t>]</a:t>
            </a:r>
            <a:r>
              <a:rPr lang="en-US" altLang="zh-CN" sz="1800" dirty="0" smtClean="0"/>
              <a:t>n</a:t>
            </a:r>
            <a:r>
              <a:rPr lang="en-US" altLang="zh-CN" dirty="0" smtClean="0"/>
              <a:t>.</a:t>
            </a:r>
            <a:r>
              <a:rPr lang="zh-CN" altLang="en-US" dirty="0" smtClean="0"/>
              <a:t>如果用</a:t>
            </a:r>
            <a:r>
              <a:rPr lang="en-US" altLang="zh-CN" dirty="0" smtClean="0"/>
              <a:t>{0, 1, ..., n-1}</a:t>
            </a:r>
            <a:r>
              <a:rPr lang="zh-CN" altLang="en-US" dirty="0" smtClean="0"/>
              <a:t>来代替各个等价类，则可以把等价类加法理解为两个</a:t>
            </a:r>
            <a:r>
              <a:rPr lang="en-US" altLang="zh-CN" dirty="0" smtClean="0"/>
              <a:t>0…n-1</a:t>
            </a:r>
            <a:r>
              <a:rPr lang="zh-CN" altLang="en-US" dirty="0" smtClean="0"/>
              <a:t>的整数相加后对</a:t>
            </a:r>
            <a:r>
              <a:rPr lang="en-US" altLang="zh-CN" dirty="0" smtClean="0"/>
              <a:t>n</a:t>
            </a:r>
            <a:r>
              <a:rPr lang="zh-CN" altLang="en-US" dirty="0" smtClean="0"/>
              <a:t>取模。</a:t>
            </a:r>
            <a:endParaRPr lang="en-US" altLang="zh-CN" dirty="0" smtClean="0"/>
          </a:p>
          <a:p>
            <a:pPr eaLnBrk="1" hangingPunct="1">
              <a:defRPr/>
            </a:pPr>
            <a:r>
              <a:rPr lang="zh-CN" altLang="en-US" dirty="0" smtClean="0"/>
              <a:t>类似的我们可以定义等价类乘法</a:t>
            </a:r>
            <a:r>
              <a:rPr lang="en-US" altLang="zh-CN" dirty="0" smtClean="0"/>
              <a:t>[a]</a:t>
            </a:r>
            <a:r>
              <a:rPr lang="en-US" altLang="zh-CN" sz="1800" dirty="0" smtClean="0"/>
              <a:t>n</a:t>
            </a:r>
            <a:r>
              <a:rPr lang="en-US" altLang="zh-CN" dirty="0" smtClean="0"/>
              <a:t> ·[b]</a:t>
            </a:r>
            <a:r>
              <a:rPr lang="en-US" altLang="zh-CN" sz="1800" dirty="0" smtClean="0"/>
              <a:t>n</a:t>
            </a:r>
            <a:r>
              <a:rPr lang="en-US" altLang="zh-CN" dirty="0" smtClean="0"/>
              <a:t>=[a · b]</a:t>
            </a:r>
            <a:r>
              <a:rPr lang="en-US" altLang="zh-CN" sz="1800" dirty="0" smtClean="0"/>
              <a:t>n</a:t>
            </a:r>
            <a:r>
              <a:rPr lang="zh-CN" altLang="en-US" sz="1800" dirty="0" smtClean="0"/>
              <a:t>。</a:t>
            </a:r>
            <a:r>
              <a:rPr lang="zh-CN" altLang="en-US" dirty="0" smtClean="0"/>
              <a:t>可是（</a:t>
            </a:r>
            <a:r>
              <a:rPr lang="en-US" altLang="zh-CN" dirty="0" smtClean="0"/>
              <a:t>Z</a:t>
            </a:r>
            <a:r>
              <a:rPr lang="en-US" altLang="zh-CN" sz="2000" dirty="0" smtClean="0"/>
              <a:t>n</a:t>
            </a:r>
            <a:r>
              <a:rPr lang="en-US" altLang="zh-CN" dirty="0" smtClean="0"/>
              <a:t>, · </a:t>
            </a:r>
            <a:r>
              <a:rPr lang="en-US" altLang="zh-CN" sz="2000" dirty="0" smtClean="0"/>
              <a:t>n</a:t>
            </a:r>
            <a:r>
              <a:rPr lang="zh-CN" altLang="en-US" dirty="0" smtClean="0"/>
              <a:t>）不是一个群！因为并不是所有元素都存在逆元。但是我们可以从中选择一些元素构成一个群：</a:t>
            </a:r>
            <a:endParaRPr lang="en-US" altLang="zh-CN" dirty="0" smtClean="0"/>
          </a:p>
          <a:p>
            <a:pPr lvl="1" eaLnBrk="1" hangingPunct="1">
              <a:defRPr/>
            </a:pPr>
            <a:r>
              <a:rPr lang="zh-CN" altLang="en-US" dirty="0" smtClean="0"/>
              <a:t>令 </a:t>
            </a:r>
            <a:r>
              <a:rPr lang="en-US" altLang="zh-CN" dirty="0" smtClean="0"/>
              <a:t>Z</a:t>
            </a:r>
            <a:r>
              <a:rPr lang="en-US" altLang="zh-CN" sz="1700" dirty="0" smtClean="0"/>
              <a:t>n</a:t>
            </a:r>
            <a:r>
              <a:rPr lang="en-US" altLang="zh-CN" dirty="0" smtClean="0"/>
              <a:t>*={[a]</a:t>
            </a:r>
            <a:r>
              <a:rPr lang="en-US" altLang="zh-CN" sz="1700" dirty="0" smtClean="0"/>
              <a:t>n</a:t>
            </a:r>
            <a:r>
              <a:rPr lang="en-US" altLang="zh-CN" dirty="0" smtClean="0"/>
              <a:t>:gcd(</a:t>
            </a:r>
            <a:r>
              <a:rPr lang="en-US" altLang="zh-CN" dirty="0" err="1" smtClean="0"/>
              <a:t>a,n</a:t>
            </a:r>
            <a:r>
              <a:rPr lang="en-US" altLang="zh-CN" dirty="0" smtClean="0"/>
              <a:t>)=1}</a:t>
            </a:r>
          </a:p>
          <a:p>
            <a:pPr eaLnBrk="1" hangingPunct="1">
              <a:defRPr/>
            </a:pPr>
            <a:r>
              <a:rPr lang="zh-CN" altLang="en-US" dirty="0" smtClean="0"/>
              <a:t>则（</a:t>
            </a:r>
            <a:r>
              <a:rPr lang="en-US" altLang="zh-CN" dirty="0" smtClean="0"/>
              <a:t>Z</a:t>
            </a:r>
            <a:r>
              <a:rPr lang="en-US" altLang="zh-CN" sz="1900" dirty="0" smtClean="0"/>
              <a:t>n</a:t>
            </a:r>
            <a:r>
              <a:rPr lang="en-US" altLang="zh-CN" dirty="0" smtClean="0"/>
              <a:t>*, ·</a:t>
            </a:r>
            <a:r>
              <a:rPr lang="en-US" altLang="zh-CN" sz="1900" dirty="0" smtClean="0"/>
              <a:t>n</a:t>
            </a:r>
            <a:r>
              <a:rPr lang="zh-CN" altLang="en-US" dirty="0" smtClean="0"/>
              <a:t>）是一个</a:t>
            </a:r>
            <a:r>
              <a:rPr lang="en-US" altLang="zh-CN" dirty="0" smtClean="0"/>
              <a:t>Abel</a:t>
            </a:r>
            <a:r>
              <a:rPr lang="zh-CN" altLang="en-US" dirty="0" smtClean="0"/>
              <a:t>群</a:t>
            </a:r>
            <a:endParaRPr lang="en-US" altLang="zh-CN" dirty="0" smtClean="0"/>
          </a:p>
          <a:p>
            <a:pPr lvl="1" eaLnBrk="1" hangingPunct="1">
              <a:defRPr/>
            </a:pPr>
            <a:r>
              <a:rPr lang="en-US" altLang="zh-CN" dirty="0" smtClean="0"/>
              <a:t>a</a:t>
            </a:r>
            <a:r>
              <a:rPr lang="zh-CN" altLang="en-US" dirty="0" smtClean="0"/>
              <a:t>关于乘法的逆通常用</a:t>
            </a:r>
            <a:r>
              <a:rPr lang="en-US" altLang="zh-CN" dirty="0" smtClean="0"/>
              <a:t>(a^-1 mod n)</a:t>
            </a:r>
            <a:r>
              <a:rPr lang="zh-CN" altLang="en-US" dirty="0" smtClean="0"/>
              <a:t>来表示，而除法定义为</a:t>
            </a:r>
            <a:r>
              <a:rPr lang="en-US" altLang="zh-CN" dirty="0" smtClean="0"/>
              <a:t>a/b ≡ </a:t>
            </a:r>
            <a:r>
              <a:rPr lang="en-US" altLang="zh-CN" dirty="0" err="1" smtClean="0"/>
              <a:t>ab</a:t>
            </a:r>
            <a:r>
              <a:rPr lang="en-US" altLang="zh-CN" dirty="0" smtClean="0"/>
              <a:t>^-1(</a:t>
            </a:r>
            <a:r>
              <a:rPr lang="en-US" altLang="zh-CN" dirty="0" err="1" smtClean="0"/>
              <a:t>modn</a:t>
            </a:r>
            <a:r>
              <a:rPr lang="en-US" altLang="zh-CN" dirty="0" smtClean="0"/>
              <a:t>)</a:t>
            </a:r>
            <a:r>
              <a:rPr lang="zh-CN" altLang="en-US" dirty="0" smtClean="0"/>
              <a:t>。如在</a:t>
            </a:r>
            <a:r>
              <a:rPr lang="en-US" altLang="zh-CN" dirty="0" smtClean="0"/>
              <a:t>Z</a:t>
            </a:r>
            <a:r>
              <a:rPr lang="en-US" altLang="zh-CN" sz="1700" dirty="0" smtClean="0"/>
              <a:t>15</a:t>
            </a:r>
            <a:r>
              <a:rPr lang="en-US" altLang="zh-CN" dirty="0" smtClean="0"/>
              <a:t>*</a:t>
            </a:r>
            <a:r>
              <a:rPr lang="zh-CN" altLang="en-US" dirty="0" smtClean="0"/>
              <a:t>中，我们有</a:t>
            </a:r>
            <a:r>
              <a:rPr lang="en-US" altLang="zh-CN" dirty="0" smtClean="0"/>
              <a:t>7*13 ≡ 91 ≡ 1(mod15)</a:t>
            </a:r>
            <a:r>
              <a:rPr lang="zh-CN" altLang="en-US" dirty="0" smtClean="0"/>
              <a:t>，因此</a:t>
            </a:r>
            <a:r>
              <a:rPr lang="en-US" altLang="zh-CN" dirty="0" smtClean="0"/>
              <a:t>7^-1 ≡ 13(mod15)</a:t>
            </a:r>
            <a:r>
              <a:rPr lang="zh-CN" altLang="en-US" dirty="0" smtClean="0"/>
              <a:t>，</a:t>
            </a:r>
            <a:r>
              <a:rPr lang="en-US" altLang="zh-CN" dirty="0" smtClean="0"/>
              <a:t>4/7 ≡ 4 *13 ≡ 7(mod15)</a:t>
            </a:r>
            <a:r>
              <a:rPr lang="zh-CN" altLang="en-US"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smtClean="0"/>
              <a:t>数羊</a:t>
            </a:r>
          </a:p>
        </p:txBody>
      </p:sp>
      <p:pic>
        <p:nvPicPr>
          <p:cNvPr id="4" name="图片 3" descr="manyangyang.jpg"/>
          <p:cNvPicPr>
            <a:picLocks noChangeAspect="1"/>
          </p:cNvPicPr>
          <p:nvPr/>
        </p:nvPicPr>
        <p:blipFill>
          <a:blip r:embed="rId2" cstate="print"/>
          <a:stretch>
            <a:fillRect/>
          </a:stretch>
        </p:blipFill>
        <p:spPr>
          <a:xfrm>
            <a:off x="6786578" y="4429132"/>
            <a:ext cx="1409700" cy="1774072"/>
          </a:xfrm>
          <a:prstGeom prst="rect">
            <a:avLst/>
          </a:prstGeom>
          <a:ln>
            <a:noFill/>
          </a:ln>
          <a:effectLst>
            <a:softEdge rad="112500"/>
          </a:effectLst>
        </p:spPr>
      </p:pic>
      <p:sp>
        <p:nvSpPr>
          <p:cNvPr id="30724" name="TextBox 4"/>
          <p:cNvSpPr txBox="1">
            <a:spLocks noChangeArrowheads="1"/>
          </p:cNvSpPr>
          <p:nvPr/>
        </p:nvSpPr>
        <p:spPr bwMode="auto">
          <a:xfrm>
            <a:off x="533400" y="1371600"/>
            <a:ext cx="7543800" cy="369888"/>
          </a:xfrm>
          <a:prstGeom prst="rect">
            <a:avLst/>
          </a:prstGeom>
          <a:noFill/>
          <a:ln w="9525">
            <a:noFill/>
            <a:miter lim="800000"/>
            <a:headEnd/>
            <a:tailEnd/>
          </a:ln>
        </p:spPr>
        <p:txBody>
          <a:bodyPr>
            <a:spAutoFit/>
          </a:bodyPr>
          <a:lstStyle/>
          <a:p>
            <a:endParaRPr lang="zh-CN" altLang="en-US"/>
          </a:p>
        </p:txBody>
      </p:sp>
      <p:sp>
        <p:nvSpPr>
          <p:cNvPr id="5" name="TextBox 4"/>
          <p:cNvSpPr txBox="1"/>
          <p:nvPr/>
        </p:nvSpPr>
        <p:spPr>
          <a:xfrm>
            <a:off x="571472" y="1500174"/>
            <a:ext cx="7215238" cy="2246769"/>
          </a:xfrm>
          <a:prstGeom prst="rect">
            <a:avLst/>
          </a:prstGeom>
          <a:noFill/>
        </p:spPr>
        <p:txBody>
          <a:bodyPr wrap="square" rtlCol="0">
            <a:spAutoFit/>
          </a:bodyPr>
          <a:lstStyle/>
          <a:p>
            <a:pPr algn="just"/>
            <a:r>
              <a:rPr lang="zh-CN" altLang="en-US" sz="2000" dirty="0" smtClean="0"/>
              <a:t>青青草原一直风调雨顺，羊草鲜美，加上灰太狼捉羊无术（不喜欢生吃）。羊村羊丁兴旺啊！</a:t>
            </a:r>
            <a:endParaRPr lang="en-US" altLang="zh-CN" sz="2000" dirty="0" smtClean="0"/>
          </a:p>
          <a:p>
            <a:pPr algn="just"/>
            <a:r>
              <a:rPr lang="zh-CN" altLang="en-US" sz="2000" dirty="0" smtClean="0"/>
              <a:t>一天村长慢羊羊想做一个羊口普查。他把所有羊都召集到广场上，让他们排</a:t>
            </a:r>
            <a:r>
              <a:rPr lang="en-US" altLang="zh-CN" sz="2000" dirty="0" smtClean="0"/>
              <a:t>5</a:t>
            </a:r>
            <a:r>
              <a:rPr lang="zh-CN" altLang="en-US" sz="2000" dirty="0" smtClean="0"/>
              <a:t>列，结果余下</a:t>
            </a:r>
            <a:r>
              <a:rPr lang="en-US" altLang="zh-CN" sz="2000" dirty="0" smtClean="0"/>
              <a:t>2</a:t>
            </a:r>
            <a:r>
              <a:rPr lang="zh-CN" altLang="en-US" sz="2000" dirty="0" smtClean="0"/>
              <a:t>只羊；排</a:t>
            </a:r>
            <a:r>
              <a:rPr lang="en-US" altLang="zh-CN" sz="2000" dirty="0" smtClean="0"/>
              <a:t>7</a:t>
            </a:r>
            <a:r>
              <a:rPr lang="zh-CN" altLang="en-US" sz="2000" dirty="0" smtClean="0"/>
              <a:t>列余下</a:t>
            </a:r>
            <a:r>
              <a:rPr lang="en-US" altLang="zh-CN" sz="2000" dirty="0" smtClean="0"/>
              <a:t>4</a:t>
            </a:r>
            <a:r>
              <a:rPr lang="zh-CN" altLang="en-US" sz="2000" dirty="0" smtClean="0"/>
              <a:t>只羊，排</a:t>
            </a:r>
            <a:r>
              <a:rPr lang="en-US" altLang="zh-CN" sz="2000" dirty="0" smtClean="0"/>
              <a:t>11</a:t>
            </a:r>
            <a:r>
              <a:rPr lang="zh-CN" altLang="en-US" sz="2000" dirty="0" smtClean="0"/>
              <a:t>列余下</a:t>
            </a:r>
            <a:r>
              <a:rPr lang="en-US" altLang="zh-CN" sz="2000" dirty="0" smtClean="0"/>
              <a:t>8</a:t>
            </a:r>
            <a:r>
              <a:rPr lang="zh-CN" altLang="en-US" sz="2000" dirty="0" smtClean="0"/>
              <a:t>只羊，村长说我知道有多少只羊了（羊口少于</a:t>
            </a:r>
            <a:r>
              <a:rPr lang="en-US" altLang="zh-CN" sz="2000" dirty="0" smtClean="0"/>
              <a:t>385</a:t>
            </a:r>
            <a:r>
              <a:rPr lang="zh-CN" altLang="en-US" sz="2000" dirty="0" smtClean="0"/>
              <a:t>只）</a:t>
            </a:r>
            <a:endParaRPr lang="en-US" altLang="zh-CN" sz="2000" dirty="0" smtClean="0"/>
          </a:p>
          <a:p>
            <a:pPr algn="just"/>
            <a:endParaRPr lang="en-US" altLang="zh-CN" sz="2000" dirty="0" smtClean="0"/>
          </a:p>
          <a:p>
            <a:pPr algn="just"/>
            <a:r>
              <a:rPr lang="zh-CN" altLang="en-US" sz="2000" dirty="0" smtClean="0"/>
              <a:t>你有村长的智慧么？</a:t>
            </a:r>
            <a:endParaRPr lang="zh-CN" altLang="en-US" sz="2000" dirty="0"/>
          </a:p>
        </p:txBody>
      </p:sp>
      <p:sp>
        <p:nvSpPr>
          <p:cNvPr id="6" name="TextBox 5"/>
          <p:cNvSpPr txBox="1"/>
          <p:nvPr/>
        </p:nvSpPr>
        <p:spPr>
          <a:xfrm>
            <a:off x="642910" y="3929066"/>
            <a:ext cx="6000792" cy="1938992"/>
          </a:xfrm>
          <a:prstGeom prst="rect">
            <a:avLst/>
          </a:prstGeom>
          <a:noFill/>
        </p:spPr>
        <p:txBody>
          <a:bodyPr wrap="square" rtlCol="0">
            <a:spAutoFit/>
          </a:bodyPr>
          <a:lstStyle/>
          <a:p>
            <a:pPr algn="just"/>
            <a:r>
              <a:rPr lang="zh-CN" altLang="en-US" sz="2000" dirty="0" smtClean="0">
                <a:solidFill>
                  <a:srgbClr val="92D050"/>
                </a:solidFill>
              </a:rPr>
              <a:t>分析</a:t>
            </a:r>
            <a:r>
              <a:rPr lang="zh-CN" altLang="en-US" sz="2000" dirty="0" smtClean="0"/>
              <a:t>：</a:t>
            </a:r>
            <a:endParaRPr lang="en-US" altLang="zh-CN" sz="2000" dirty="0" smtClean="0"/>
          </a:p>
          <a:p>
            <a:pPr algn="just"/>
            <a:r>
              <a:rPr lang="zh-CN" altLang="en-US" sz="2000" dirty="0" smtClean="0"/>
              <a:t>设羊口总数为</a:t>
            </a:r>
            <a:r>
              <a:rPr lang="en-US" altLang="zh-CN" sz="2000" dirty="0" smtClean="0"/>
              <a:t>x</a:t>
            </a:r>
            <a:r>
              <a:rPr lang="zh-CN" altLang="en-US" sz="2000" dirty="0" smtClean="0"/>
              <a:t>，则根据题意可得线性模方程组：</a:t>
            </a:r>
            <a:endParaRPr lang="en-US" altLang="zh-CN" sz="2000" dirty="0" smtClean="0"/>
          </a:p>
          <a:p>
            <a:pPr algn="just"/>
            <a:r>
              <a:rPr lang="en-US" altLang="zh-CN" sz="2000" dirty="0" smtClean="0"/>
              <a:t>	x</a:t>
            </a:r>
            <a:r>
              <a:rPr lang="en-US" altLang="zh-CN" sz="2000" dirty="0" smtClean="0"/>
              <a:t>≡2(mod  5 )</a:t>
            </a:r>
          </a:p>
          <a:p>
            <a:pPr algn="just"/>
            <a:r>
              <a:rPr lang="en-US" altLang="zh-CN" sz="2000" dirty="0" smtClean="0"/>
              <a:t>	</a:t>
            </a:r>
            <a:r>
              <a:rPr lang="en-US" altLang="zh-CN" sz="2000" dirty="0" smtClean="0"/>
              <a:t>x</a:t>
            </a:r>
            <a:r>
              <a:rPr lang="en-US" altLang="zh-CN" sz="2000" dirty="0" smtClean="0"/>
              <a:t>≡4(mod  7 )</a:t>
            </a:r>
          </a:p>
          <a:p>
            <a:pPr algn="just"/>
            <a:r>
              <a:rPr lang="en-US" altLang="zh-CN" sz="2000" dirty="0" smtClean="0"/>
              <a:t>	</a:t>
            </a:r>
            <a:r>
              <a:rPr lang="en-US" altLang="zh-CN" sz="2000" dirty="0" smtClean="0"/>
              <a:t>x</a:t>
            </a:r>
            <a:r>
              <a:rPr lang="en-US" altLang="zh-CN" sz="2000" dirty="0" smtClean="0"/>
              <a:t>≡8(mod  11)</a:t>
            </a:r>
          </a:p>
          <a:p>
            <a:pPr algn="just"/>
            <a:r>
              <a:rPr lang="zh-CN" altLang="en-US" sz="2000" dirty="0" smtClean="0"/>
              <a:t>如何解呢？</a:t>
            </a:r>
            <a:endParaRPr lang="en-US" altLang="zh-CN"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p:cTn id="21"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22"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3"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24"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25" dur="500"/>
                                        <p:tgtEl>
                                          <p:spTgt spid="6">
                                            <p:txEl>
                                              <p:pRg st="0" end="0"/>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 calcmode="lin" valueType="num">
                                      <p:cBhvr>
                                        <p:cTn id="28" dur="500" fill="hold"/>
                                        <p:tgtEl>
                                          <p:spTgt spid="6">
                                            <p:txEl>
                                              <p:pRg st="1" end="1"/>
                                            </p:txEl>
                                          </p:spTgt>
                                        </p:tgtEl>
                                        <p:attrNameLst>
                                          <p:attrName>ppt_w</p:attrName>
                                        </p:attrNameLst>
                                      </p:cBhvr>
                                      <p:tavLst>
                                        <p:tav tm="0">
                                          <p:val>
                                            <p:strVal val="#ppt_w*0.05"/>
                                          </p:val>
                                        </p:tav>
                                        <p:tav tm="100000">
                                          <p:val>
                                            <p:strVal val="#ppt_w"/>
                                          </p:val>
                                        </p:tav>
                                      </p:tavLst>
                                    </p:anim>
                                    <p:anim calcmode="lin" valueType="num">
                                      <p:cBhvr>
                                        <p:cTn id="29" dur="5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30" dur="5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31" dur="500" fill="hold"/>
                                        <p:tgtEl>
                                          <p:spTgt spid="6">
                                            <p:txEl>
                                              <p:pRg st="1" end="1"/>
                                            </p:txEl>
                                          </p:spTgt>
                                        </p:tgtEl>
                                        <p:attrNameLst>
                                          <p:attrName>ppt_y</p:attrName>
                                        </p:attrNameLst>
                                      </p:cBhvr>
                                      <p:tavLst>
                                        <p:tav tm="0">
                                          <p:val>
                                            <p:strVal val="#ppt_y"/>
                                          </p:val>
                                        </p:tav>
                                        <p:tav tm="100000">
                                          <p:val>
                                            <p:strVal val="#ppt_y"/>
                                          </p:val>
                                        </p:tav>
                                      </p:tavLst>
                                    </p:anim>
                                    <p:animEffect transition="in" filter="fade">
                                      <p:cBhvr>
                                        <p:cTn id="32" dur="500"/>
                                        <p:tgtEl>
                                          <p:spTgt spid="6">
                                            <p:txEl>
                                              <p:pRg st="1" end="1"/>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p:cTn id="35" dur="500" fill="hold"/>
                                        <p:tgtEl>
                                          <p:spTgt spid="6">
                                            <p:txEl>
                                              <p:pRg st="2" end="2"/>
                                            </p:txEl>
                                          </p:spTgt>
                                        </p:tgtEl>
                                        <p:attrNameLst>
                                          <p:attrName>ppt_w</p:attrName>
                                        </p:attrNameLst>
                                      </p:cBhvr>
                                      <p:tavLst>
                                        <p:tav tm="0">
                                          <p:val>
                                            <p:strVal val="#ppt_w*0.05"/>
                                          </p:val>
                                        </p:tav>
                                        <p:tav tm="100000">
                                          <p:val>
                                            <p:strVal val="#ppt_w"/>
                                          </p:val>
                                        </p:tav>
                                      </p:tavLst>
                                    </p:anim>
                                    <p:anim calcmode="lin" valueType="num">
                                      <p:cBhvr>
                                        <p:cTn id="36" dur="5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7" dur="5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38" dur="500" fill="hold"/>
                                        <p:tgtEl>
                                          <p:spTgt spid="6">
                                            <p:txEl>
                                              <p:pRg st="2" end="2"/>
                                            </p:txEl>
                                          </p:spTgt>
                                        </p:tgtEl>
                                        <p:attrNameLst>
                                          <p:attrName>ppt_y</p:attrName>
                                        </p:attrNameLst>
                                      </p:cBhvr>
                                      <p:tavLst>
                                        <p:tav tm="0">
                                          <p:val>
                                            <p:strVal val="#ppt_y"/>
                                          </p:val>
                                        </p:tav>
                                        <p:tav tm="100000">
                                          <p:val>
                                            <p:strVal val="#ppt_y"/>
                                          </p:val>
                                        </p:tav>
                                      </p:tavLst>
                                    </p:anim>
                                    <p:animEffect transition="in" filter="fade">
                                      <p:cBhvr>
                                        <p:cTn id="39" dur="500"/>
                                        <p:tgtEl>
                                          <p:spTgt spid="6">
                                            <p:txEl>
                                              <p:pRg st="2" end="2"/>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p:cTn id="42" dur="500" fill="hold"/>
                                        <p:tgtEl>
                                          <p:spTgt spid="6">
                                            <p:txEl>
                                              <p:pRg st="3" end="3"/>
                                            </p:txEl>
                                          </p:spTgt>
                                        </p:tgtEl>
                                        <p:attrNameLst>
                                          <p:attrName>ppt_w</p:attrName>
                                        </p:attrNameLst>
                                      </p:cBhvr>
                                      <p:tavLst>
                                        <p:tav tm="0">
                                          <p:val>
                                            <p:strVal val="#ppt_w*0.05"/>
                                          </p:val>
                                        </p:tav>
                                        <p:tav tm="100000">
                                          <p:val>
                                            <p:strVal val="#ppt_w"/>
                                          </p:val>
                                        </p:tav>
                                      </p:tavLst>
                                    </p:anim>
                                    <p:anim calcmode="lin" valueType="num">
                                      <p:cBhvr>
                                        <p:cTn id="43" dur="5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4" dur="5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45" dur="500" fill="hold"/>
                                        <p:tgtEl>
                                          <p:spTgt spid="6">
                                            <p:txEl>
                                              <p:pRg st="3" end="3"/>
                                            </p:txEl>
                                          </p:spTgt>
                                        </p:tgtEl>
                                        <p:attrNameLst>
                                          <p:attrName>ppt_y</p:attrName>
                                        </p:attrNameLst>
                                      </p:cBhvr>
                                      <p:tavLst>
                                        <p:tav tm="0">
                                          <p:val>
                                            <p:strVal val="#ppt_y"/>
                                          </p:val>
                                        </p:tav>
                                        <p:tav tm="100000">
                                          <p:val>
                                            <p:strVal val="#ppt_y"/>
                                          </p:val>
                                        </p:tav>
                                      </p:tavLst>
                                    </p:anim>
                                    <p:animEffect transition="in" filter="fade">
                                      <p:cBhvr>
                                        <p:cTn id="46" dur="500"/>
                                        <p:tgtEl>
                                          <p:spTgt spid="6">
                                            <p:txEl>
                                              <p:pRg st="3" end="3"/>
                                            </p:txEl>
                                          </p:spTgt>
                                        </p:tgtEl>
                                      </p:cBhvr>
                                    </p:animEffect>
                                  </p:childTnLst>
                                </p:cTn>
                              </p:par>
                              <p:par>
                                <p:cTn id="47" presetID="54" presetClass="entr" presetSubtype="0" accel="100000" fill="hold" nodeType="with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 calcmode="lin" valueType="num">
                                      <p:cBhvr>
                                        <p:cTn id="49" dur="500" fill="hold"/>
                                        <p:tgtEl>
                                          <p:spTgt spid="6">
                                            <p:txEl>
                                              <p:pRg st="4" end="4"/>
                                            </p:txEl>
                                          </p:spTgt>
                                        </p:tgtEl>
                                        <p:attrNameLst>
                                          <p:attrName>ppt_w</p:attrName>
                                        </p:attrNameLst>
                                      </p:cBhvr>
                                      <p:tavLst>
                                        <p:tav tm="0">
                                          <p:val>
                                            <p:strVal val="#ppt_w*0.05"/>
                                          </p:val>
                                        </p:tav>
                                        <p:tav tm="100000">
                                          <p:val>
                                            <p:strVal val="#ppt_w"/>
                                          </p:val>
                                        </p:tav>
                                      </p:tavLst>
                                    </p:anim>
                                    <p:anim calcmode="lin" valueType="num">
                                      <p:cBhvr>
                                        <p:cTn id="50" dur="5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51" dur="5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52" dur="500" fill="hold"/>
                                        <p:tgtEl>
                                          <p:spTgt spid="6">
                                            <p:txEl>
                                              <p:pRg st="4" end="4"/>
                                            </p:txEl>
                                          </p:spTgt>
                                        </p:tgtEl>
                                        <p:attrNameLst>
                                          <p:attrName>ppt_y</p:attrName>
                                        </p:attrNameLst>
                                      </p:cBhvr>
                                      <p:tavLst>
                                        <p:tav tm="0">
                                          <p:val>
                                            <p:strVal val="#ppt_y"/>
                                          </p:val>
                                        </p:tav>
                                        <p:tav tm="100000">
                                          <p:val>
                                            <p:strVal val="#ppt_y"/>
                                          </p:val>
                                        </p:tav>
                                      </p:tavLst>
                                    </p:anim>
                                    <p:animEffect transition="in" filter="fade">
                                      <p:cBhvr>
                                        <p:cTn id="53" dur="500"/>
                                        <p:tgtEl>
                                          <p:spTgt spid="6">
                                            <p:txEl>
                                              <p:pRg st="4" end="4"/>
                                            </p:txEl>
                                          </p:spTgt>
                                        </p:tgtEl>
                                      </p:cBhvr>
                                    </p:animEffect>
                                  </p:childTnLst>
                                </p:cTn>
                              </p:par>
                              <p:par>
                                <p:cTn id="54" presetID="54" presetClass="entr" presetSubtype="0" accel="100000" fill="hold" nodeType="withEffect">
                                  <p:stCondLst>
                                    <p:cond delay="0"/>
                                  </p:stCondLst>
                                  <p:childTnLst>
                                    <p:set>
                                      <p:cBhvr>
                                        <p:cTn id="55" dur="1" fill="hold">
                                          <p:stCondLst>
                                            <p:cond delay="0"/>
                                          </p:stCondLst>
                                        </p:cTn>
                                        <p:tgtEl>
                                          <p:spTgt spid="6">
                                            <p:txEl>
                                              <p:pRg st="5" end="5"/>
                                            </p:txEl>
                                          </p:spTgt>
                                        </p:tgtEl>
                                        <p:attrNameLst>
                                          <p:attrName>style.visibility</p:attrName>
                                        </p:attrNameLst>
                                      </p:cBhvr>
                                      <p:to>
                                        <p:strVal val="visible"/>
                                      </p:to>
                                    </p:set>
                                    <p:anim calcmode="lin" valueType="num">
                                      <p:cBhvr>
                                        <p:cTn id="56" dur="500" fill="hold"/>
                                        <p:tgtEl>
                                          <p:spTgt spid="6">
                                            <p:txEl>
                                              <p:pRg st="5" end="5"/>
                                            </p:txEl>
                                          </p:spTgt>
                                        </p:tgtEl>
                                        <p:attrNameLst>
                                          <p:attrName>ppt_w</p:attrName>
                                        </p:attrNameLst>
                                      </p:cBhvr>
                                      <p:tavLst>
                                        <p:tav tm="0">
                                          <p:val>
                                            <p:strVal val="#ppt_w*0.05"/>
                                          </p:val>
                                        </p:tav>
                                        <p:tav tm="100000">
                                          <p:val>
                                            <p:strVal val="#ppt_w"/>
                                          </p:val>
                                        </p:tav>
                                      </p:tavLst>
                                    </p:anim>
                                    <p:anim calcmode="lin" valueType="num">
                                      <p:cBhvr>
                                        <p:cTn id="57" dur="5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58" dur="500" fill="hold"/>
                                        <p:tgtEl>
                                          <p:spTgt spid="6">
                                            <p:txEl>
                                              <p:pRg st="5" end="5"/>
                                            </p:txEl>
                                          </p:spTgt>
                                        </p:tgtEl>
                                        <p:attrNameLst>
                                          <p:attrName>ppt_x</p:attrName>
                                        </p:attrNameLst>
                                      </p:cBhvr>
                                      <p:tavLst>
                                        <p:tav tm="0">
                                          <p:val>
                                            <p:strVal val="#ppt_x-.2"/>
                                          </p:val>
                                        </p:tav>
                                        <p:tav tm="100000">
                                          <p:val>
                                            <p:strVal val="#ppt_x"/>
                                          </p:val>
                                        </p:tav>
                                      </p:tavLst>
                                    </p:anim>
                                    <p:anim calcmode="lin" valueType="num">
                                      <p:cBhvr>
                                        <p:cTn id="59" dur="500" fill="hold"/>
                                        <p:tgtEl>
                                          <p:spTgt spid="6">
                                            <p:txEl>
                                              <p:pRg st="5" end="5"/>
                                            </p:txEl>
                                          </p:spTgt>
                                        </p:tgtEl>
                                        <p:attrNameLst>
                                          <p:attrName>ppt_y</p:attrName>
                                        </p:attrNameLst>
                                      </p:cBhvr>
                                      <p:tavLst>
                                        <p:tav tm="0">
                                          <p:val>
                                            <p:strVal val="#ppt_y"/>
                                          </p:val>
                                        </p:tav>
                                        <p:tav tm="100000">
                                          <p:val>
                                            <p:strVal val="#ppt_y"/>
                                          </p:val>
                                        </p:tav>
                                      </p:tavLst>
                                    </p:anim>
                                    <p:animEffect transition="in" filter="fade">
                                      <p:cBhvr>
                                        <p:cTn id="6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7467600" cy="1143000"/>
          </a:xfrm>
        </p:spPr>
        <p:txBody>
          <a:bodyPr/>
          <a:lstStyle/>
          <a:p>
            <a:r>
              <a:rPr lang="zh-CN" altLang="en-US" dirty="0" smtClean="0"/>
              <a:t>单变元模线性方程</a:t>
            </a:r>
            <a:endParaRPr lang="zh-CN" altLang="en-US" dirty="0"/>
          </a:p>
        </p:txBody>
      </p:sp>
      <p:sp>
        <p:nvSpPr>
          <p:cNvPr id="5" name="TextBox 4"/>
          <p:cNvSpPr txBox="1"/>
          <p:nvPr/>
        </p:nvSpPr>
        <p:spPr>
          <a:xfrm>
            <a:off x="642910" y="1214422"/>
            <a:ext cx="7429552" cy="6678751"/>
          </a:xfrm>
          <a:prstGeom prst="rect">
            <a:avLst/>
          </a:prstGeom>
          <a:noFill/>
        </p:spPr>
        <p:txBody>
          <a:bodyPr wrap="square" rtlCol="0">
            <a:spAutoFit/>
          </a:bodyPr>
          <a:lstStyle/>
          <a:p>
            <a:r>
              <a:rPr lang="zh-CN" altLang="en-US" sz="2400" dirty="0" smtClean="0"/>
              <a:t>形式：</a:t>
            </a:r>
            <a:r>
              <a:rPr lang="en-US" altLang="zh-CN" sz="2400" dirty="0" smtClean="0"/>
              <a:t>ax ≡b (mod n)</a:t>
            </a:r>
          </a:p>
          <a:p>
            <a:r>
              <a:rPr lang="zh-CN" altLang="en-US" sz="2400" dirty="0" smtClean="0"/>
              <a:t>转化：</a:t>
            </a:r>
            <a:r>
              <a:rPr lang="en-US" altLang="zh-CN" sz="2400" dirty="0" smtClean="0"/>
              <a:t>ax-</a:t>
            </a:r>
            <a:r>
              <a:rPr lang="en-US" altLang="zh-CN" sz="2400" dirty="0" err="1" smtClean="0"/>
              <a:t>ny</a:t>
            </a:r>
            <a:r>
              <a:rPr lang="en-US" altLang="zh-CN" sz="2400" dirty="0" smtClean="0"/>
              <a:t>=b</a:t>
            </a:r>
          </a:p>
          <a:p>
            <a:r>
              <a:rPr lang="zh-CN" altLang="en-US" sz="2400" dirty="0" smtClean="0"/>
              <a:t>解决：扩展欧几里得算法</a:t>
            </a:r>
            <a:endParaRPr lang="en-US" altLang="zh-CN" sz="2400" dirty="0" smtClean="0"/>
          </a:p>
          <a:p>
            <a:endParaRPr lang="en-US" altLang="zh-CN" sz="2400" dirty="0" smtClean="0"/>
          </a:p>
          <a:p>
            <a:r>
              <a:rPr lang="zh-CN" altLang="en-US" sz="2400" dirty="0" smtClean="0"/>
              <a:t>如何求</a:t>
            </a:r>
            <a:r>
              <a:rPr lang="en-US" altLang="zh-CN" sz="2400" dirty="0" smtClean="0"/>
              <a:t>a</a:t>
            </a:r>
            <a:r>
              <a:rPr lang="zh-CN" altLang="en-US" sz="2400" dirty="0" smtClean="0"/>
              <a:t>关于模</a:t>
            </a:r>
            <a:r>
              <a:rPr lang="en-US" altLang="zh-CN" sz="2400" dirty="0" smtClean="0"/>
              <a:t>n</a:t>
            </a:r>
            <a:r>
              <a:rPr lang="zh-CN" altLang="en-US" sz="2400" dirty="0" smtClean="0"/>
              <a:t>的逆</a:t>
            </a:r>
            <a:endParaRPr lang="en-US" altLang="zh-CN" sz="2400" dirty="0" smtClean="0"/>
          </a:p>
          <a:p>
            <a:r>
              <a:rPr lang="zh-CN" altLang="en-US" sz="2400" dirty="0" smtClean="0"/>
              <a:t>设</a:t>
            </a:r>
            <a:r>
              <a:rPr lang="en-US" altLang="zh-CN" sz="2400" dirty="0" smtClean="0"/>
              <a:t>x</a:t>
            </a:r>
            <a:r>
              <a:rPr lang="zh-CN" altLang="en-US" sz="2400" dirty="0" smtClean="0"/>
              <a:t>为</a:t>
            </a:r>
            <a:r>
              <a:rPr lang="en-US" altLang="zh-CN" sz="2400" dirty="0" smtClean="0"/>
              <a:t>a</a:t>
            </a:r>
            <a:r>
              <a:rPr lang="zh-CN" altLang="en-US" sz="2400" dirty="0" smtClean="0"/>
              <a:t>关于模</a:t>
            </a:r>
            <a:r>
              <a:rPr lang="en-US" altLang="zh-CN" sz="2400" dirty="0" smtClean="0"/>
              <a:t>n</a:t>
            </a:r>
            <a:r>
              <a:rPr lang="zh-CN" altLang="en-US" sz="2400" dirty="0" smtClean="0"/>
              <a:t>的逆，则</a:t>
            </a:r>
            <a:r>
              <a:rPr lang="en-US" altLang="zh-CN" sz="2400" dirty="0" smtClean="0"/>
              <a:t>x</a:t>
            </a:r>
            <a:r>
              <a:rPr lang="zh-CN" altLang="en-US" sz="2400" dirty="0" smtClean="0"/>
              <a:t>必定满足方程 </a:t>
            </a:r>
            <a:r>
              <a:rPr lang="en-US" altLang="zh-CN" sz="2400" dirty="0" smtClean="0"/>
              <a:t>ax ≡1(mod n)</a:t>
            </a:r>
          </a:p>
          <a:p>
            <a:r>
              <a:rPr lang="zh-CN" altLang="en-US" sz="2400" dirty="0" smtClean="0"/>
              <a:t>同上解决</a:t>
            </a:r>
            <a:endParaRPr lang="en-US" altLang="zh-CN" sz="2400" dirty="0" smtClean="0"/>
          </a:p>
          <a:p>
            <a:endParaRPr lang="en-US" altLang="zh-CN" sz="2400" dirty="0" smtClean="0"/>
          </a:p>
          <a:p>
            <a:r>
              <a:rPr lang="zh-CN" altLang="en-US" sz="2400" dirty="0" smtClean="0"/>
              <a:t>如何解线性方程组？</a:t>
            </a:r>
            <a:endParaRPr lang="en-US" altLang="zh-CN" sz="2400" dirty="0" smtClean="0"/>
          </a:p>
          <a:p>
            <a:endParaRPr lang="en-US" altLang="zh-CN" sz="2400" dirty="0" smtClean="0"/>
          </a:p>
          <a:p>
            <a:r>
              <a:rPr lang="zh-CN" altLang="en-US" sz="2400" dirty="0" smtClean="0"/>
              <a:t>首先简化问题，对于</a:t>
            </a:r>
            <a:r>
              <a:rPr lang="en-US" altLang="zh-CN" sz="2400" dirty="0" smtClean="0"/>
              <a:t>ax ≡b (mod n) ,</a:t>
            </a:r>
            <a:r>
              <a:rPr lang="zh-CN" altLang="en-US" sz="2400" dirty="0" smtClean="0"/>
              <a:t>若</a:t>
            </a:r>
            <a:r>
              <a:rPr lang="en-US" altLang="zh-CN" sz="2400" dirty="0" smtClean="0"/>
              <a:t>a</a:t>
            </a:r>
            <a:r>
              <a:rPr lang="zh-CN" altLang="en-US" sz="2400" dirty="0" smtClean="0"/>
              <a:t>有逆元，则可转化为</a:t>
            </a:r>
            <a:r>
              <a:rPr lang="en-US" altLang="zh-CN" sz="2400" dirty="0" smtClean="0"/>
              <a:t>x ≡a^(-1)*b(mod n)</a:t>
            </a:r>
            <a:r>
              <a:rPr lang="zh-CN" altLang="en-US" sz="2400" dirty="0" smtClean="0"/>
              <a:t>。 令</a:t>
            </a:r>
            <a:r>
              <a:rPr lang="en-US" altLang="zh-CN" sz="2400" dirty="0" smtClean="0"/>
              <a:t>p=a^(-1)*b,</a:t>
            </a:r>
            <a:r>
              <a:rPr lang="zh-CN" altLang="en-US" sz="2400" dirty="0" smtClean="0"/>
              <a:t>则</a:t>
            </a:r>
            <a:r>
              <a:rPr lang="en-US" altLang="zh-CN" sz="2400" dirty="0" smtClean="0"/>
              <a:t>x ≡p (mod n)</a:t>
            </a:r>
            <a:r>
              <a:rPr lang="zh-CN" altLang="en-US" sz="2400" dirty="0" smtClean="0"/>
              <a:t>。</a:t>
            </a:r>
            <a:endParaRPr lang="en-US" altLang="zh-CN" sz="2400" dirty="0" smtClean="0"/>
          </a:p>
          <a:p>
            <a:r>
              <a:rPr lang="zh-CN" altLang="en-US" sz="2400" dirty="0" smtClean="0"/>
              <a:t>如果</a:t>
            </a:r>
            <a:r>
              <a:rPr lang="en-US" altLang="zh-CN" sz="2400" dirty="0" smtClean="0"/>
              <a:t>p1,p2</a:t>
            </a:r>
            <a:r>
              <a:rPr lang="zh-CN" altLang="en-US" sz="2400" dirty="0" smtClean="0"/>
              <a:t>互素，而</a:t>
            </a:r>
            <a:r>
              <a:rPr lang="en-US" altLang="zh-CN" sz="2400" dirty="0" smtClean="0"/>
              <a:t>p=p1*p2</a:t>
            </a:r>
            <a:r>
              <a:rPr lang="zh-CN" altLang="en-US" sz="2400" dirty="0" smtClean="0"/>
              <a:t>，那么可以拆为</a:t>
            </a:r>
            <a:r>
              <a:rPr lang="en-US" altLang="zh-CN" sz="2400" dirty="0" smtClean="0"/>
              <a:t>x ≡p mod p1(mod p1)</a:t>
            </a:r>
            <a:r>
              <a:rPr lang="zh-CN" altLang="en-US" sz="2400" dirty="0" smtClean="0"/>
              <a:t>和</a:t>
            </a:r>
            <a:r>
              <a:rPr lang="en-US" altLang="zh-CN" sz="2400" dirty="0" smtClean="0"/>
              <a:t>x ≡p mod p2(mod p2)</a:t>
            </a:r>
          </a:p>
          <a:p>
            <a:endParaRPr lang="en-US" altLang="zh-CN" sz="2400" dirty="0" smtClean="0"/>
          </a:p>
          <a:p>
            <a:r>
              <a:rPr lang="zh-CN" altLang="en-US" sz="2400" dirty="0" smtClean="0"/>
              <a:t>则我们得到一系列形如</a:t>
            </a:r>
            <a:r>
              <a:rPr lang="en-US" altLang="zh-CN" sz="2400" dirty="0" smtClean="0"/>
              <a:t>x ≡p</a:t>
            </a:r>
            <a:r>
              <a:rPr lang="en-US" altLang="zh-CN" sz="1600" dirty="0" smtClean="0"/>
              <a:t>i</a:t>
            </a:r>
            <a:r>
              <a:rPr lang="en-US" altLang="zh-CN" sz="2400" dirty="0" smtClean="0"/>
              <a:t> (mod n)</a:t>
            </a:r>
            <a:r>
              <a:rPr lang="zh-CN" altLang="en-US" sz="2400" dirty="0" smtClean="0"/>
              <a:t>的方程，</a:t>
            </a:r>
            <a:r>
              <a:rPr lang="en-US" altLang="zh-CN" sz="2400" dirty="0" smtClean="0"/>
              <a:t>p</a:t>
            </a:r>
            <a:r>
              <a:rPr lang="en-US" altLang="zh-CN" sz="1600" dirty="0" smtClean="0"/>
              <a:t>i</a:t>
            </a:r>
            <a:r>
              <a:rPr lang="zh-CN" altLang="en-US" sz="2400" dirty="0" smtClean="0"/>
              <a:t>两两互素</a:t>
            </a:r>
            <a:endParaRPr lang="zh-CN" altLang="en-US" sz="24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sp>
        <p:nvSpPr>
          <p:cNvPr id="5" name="TextBox 4"/>
          <p:cNvSpPr txBox="1"/>
          <p:nvPr/>
        </p:nvSpPr>
        <p:spPr>
          <a:xfrm>
            <a:off x="642910" y="1500174"/>
            <a:ext cx="7572428" cy="4154984"/>
          </a:xfrm>
          <a:prstGeom prst="rect">
            <a:avLst/>
          </a:prstGeom>
          <a:noFill/>
        </p:spPr>
        <p:txBody>
          <a:bodyPr wrap="square" rtlCol="0">
            <a:spAutoFit/>
          </a:bodyPr>
          <a:lstStyle/>
          <a:p>
            <a:r>
              <a:rPr lang="zh-CN" altLang="en-US" sz="2400" dirty="0" smtClean="0"/>
              <a:t>设</a:t>
            </a:r>
            <a:r>
              <a:rPr lang="en-US" altLang="zh-CN" sz="2400" dirty="0" smtClean="0"/>
              <a:t>m1,m2,m3…</a:t>
            </a:r>
            <a:r>
              <a:rPr lang="en-US" altLang="zh-CN" sz="2400" dirty="0" err="1" smtClean="0"/>
              <a:t>mk</a:t>
            </a:r>
            <a:r>
              <a:rPr lang="zh-CN" altLang="en-US" sz="2400" dirty="0" smtClean="0"/>
              <a:t>两两互素，则下面同余方程组：</a:t>
            </a:r>
            <a:endParaRPr lang="en-US" altLang="zh-CN" sz="2400" dirty="0" smtClean="0"/>
          </a:p>
          <a:p>
            <a:r>
              <a:rPr lang="en-US" altLang="zh-CN" sz="2400" dirty="0" smtClean="0"/>
              <a:t>	x ≡a1(mod m1)</a:t>
            </a:r>
          </a:p>
          <a:p>
            <a:r>
              <a:rPr lang="en-US" altLang="zh-CN" sz="2400" dirty="0" smtClean="0"/>
              <a:t>	x ≡a2(mod m2)</a:t>
            </a:r>
          </a:p>
          <a:p>
            <a:r>
              <a:rPr lang="en-US" altLang="zh-CN" sz="2400" dirty="0" smtClean="0"/>
              <a:t>	…</a:t>
            </a:r>
          </a:p>
          <a:p>
            <a:r>
              <a:rPr lang="en-US" altLang="zh-CN" sz="2400" dirty="0" smtClean="0"/>
              <a:t>	x ≡</a:t>
            </a:r>
            <a:r>
              <a:rPr lang="en-US" altLang="zh-CN" sz="2400" dirty="0" err="1" smtClean="0"/>
              <a:t>ak</a:t>
            </a:r>
            <a:r>
              <a:rPr lang="en-US" altLang="zh-CN" sz="2400" dirty="0" smtClean="0"/>
              <a:t>(mod </a:t>
            </a:r>
            <a:r>
              <a:rPr lang="en-US" altLang="zh-CN" sz="2400" dirty="0" err="1" smtClean="0"/>
              <a:t>mk</a:t>
            </a:r>
            <a:r>
              <a:rPr lang="en-US" altLang="zh-CN" sz="2400" dirty="0" smtClean="0"/>
              <a:t>)</a:t>
            </a:r>
          </a:p>
          <a:p>
            <a:r>
              <a:rPr lang="zh-CN" altLang="en-US" sz="2400" dirty="0" smtClean="0"/>
              <a:t>在</a:t>
            </a:r>
            <a:r>
              <a:rPr lang="en-US" altLang="zh-CN" sz="2400" dirty="0" smtClean="0"/>
              <a:t>0&lt;=x&lt;M=m1m2m3…</a:t>
            </a:r>
            <a:r>
              <a:rPr lang="en-US" altLang="zh-CN" sz="2400" dirty="0" err="1" smtClean="0"/>
              <a:t>mk</a:t>
            </a:r>
            <a:r>
              <a:rPr lang="zh-CN" altLang="en-US" sz="2400" dirty="0" smtClean="0"/>
              <a:t>内有唯一解</a:t>
            </a:r>
            <a:endParaRPr lang="en-US" altLang="zh-CN" sz="2400" dirty="0" smtClean="0"/>
          </a:p>
          <a:p>
            <a:endParaRPr lang="en-US" altLang="zh-CN" sz="2400" dirty="0" smtClean="0"/>
          </a:p>
          <a:p>
            <a:r>
              <a:rPr lang="zh-CN" altLang="en-US" sz="2400" dirty="0" smtClean="0"/>
              <a:t>记</a:t>
            </a:r>
            <a:r>
              <a:rPr lang="en-US" altLang="zh-CN" sz="2400" dirty="0" smtClean="0"/>
              <a:t>Mi=M/mi(1&lt;=</a:t>
            </a:r>
            <a:r>
              <a:rPr lang="en-US" altLang="zh-CN" sz="2400" dirty="0" err="1" smtClean="0"/>
              <a:t>i</a:t>
            </a:r>
            <a:r>
              <a:rPr lang="en-US" altLang="zh-CN" sz="2400" dirty="0" smtClean="0"/>
              <a:t>&lt;=k),</a:t>
            </a:r>
            <a:r>
              <a:rPr lang="zh-CN" altLang="en-US" sz="2400" dirty="0" smtClean="0"/>
              <a:t>因为</a:t>
            </a:r>
            <a:r>
              <a:rPr lang="en-US" altLang="zh-CN" sz="2400" dirty="0" err="1" smtClean="0"/>
              <a:t>gcd</a:t>
            </a:r>
            <a:r>
              <a:rPr lang="en-US" altLang="zh-CN" sz="2400" dirty="0" smtClean="0"/>
              <a:t>(</a:t>
            </a:r>
            <a:r>
              <a:rPr lang="en-US" altLang="zh-CN" sz="2400" dirty="0" err="1" smtClean="0"/>
              <a:t>Mi,mi</a:t>
            </a:r>
            <a:r>
              <a:rPr lang="en-US" altLang="zh-CN" sz="2400" dirty="0" smtClean="0"/>
              <a:t>)=1,</a:t>
            </a:r>
            <a:r>
              <a:rPr lang="zh-CN" altLang="en-US" sz="2400" dirty="0" smtClean="0"/>
              <a:t>所以有</a:t>
            </a:r>
            <a:r>
              <a:rPr lang="en-US" altLang="zh-CN" sz="2400" dirty="0" err="1" smtClean="0"/>
              <a:t>pi,qi</a:t>
            </a:r>
            <a:r>
              <a:rPr lang="zh-CN" altLang="en-US" sz="2400" dirty="0" smtClean="0"/>
              <a:t>是</a:t>
            </a:r>
            <a:r>
              <a:rPr lang="en-US" altLang="zh-CN" sz="2400" dirty="0" err="1" smtClean="0"/>
              <a:t>Mipi+miqi</a:t>
            </a:r>
            <a:r>
              <a:rPr lang="en-US" altLang="zh-CN" sz="2400" dirty="0" smtClean="0"/>
              <a:t>=1</a:t>
            </a:r>
            <a:r>
              <a:rPr lang="zh-CN" altLang="en-US" sz="2400" dirty="0" smtClean="0"/>
              <a:t>，如果记</a:t>
            </a:r>
            <a:r>
              <a:rPr lang="en-US" altLang="zh-CN" sz="2400" dirty="0" err="1" smtClean="0"/>
              <a:t>ei</a:t>
            </a:r>
            <a:r>
              <a:rPr lang="en-US" altLang="zh-CN" sz="2400" dirty="0" smtClean="0"/>
              <a:t>=</a:t>
            </a:r>
            <a:r>
              <a:rPr lang="en-US" altLang="zh-CN" sz="2400" dirty="0" err="1" smtClean="0"/>
              <a:t>Mipi</a:t>
            </a:r>
            <a:r>
              <a:rPr lang="zh-CN" altLang="en-US" sz="2400" dirty="0" smtClean="0"/>
              <a:t>，很显然，</a:t>
            </a:r>
            <a:r>
              <a:rPr lang="en-US" altLang="zh-CN" sz="2400" dirty="0" smtClean="0"/>
              <a:t>e1a1+e2a2+…+</a:t>
            </a:r>
            <a:r>
              <a:rPr lang="en-US" altLang="zh-CN" sz="2400" dirty="0" err="1" smtClean="0"/>
              <a:t>ekak</a:t>
            </a:r>
            <a:r>
              <a:rPr lang="zh-CN" altLang="en-US" sz="2400" dirty="0" smtClean="0"/>
              <a:t>就是方程组的解</a:t>
            </a:r>
            <a:endParaRPr lang="en-US" altLang="zh-CN" sz="2400" dirty="0" smtClean="0"/>
          </a:p>
          <a:p>
            <a:r>
              <a:rPr lang="en-US" altLang="zh-CN" sz="2400" dirty="0" smtClean="0"/>
              <a:t>(</a:t>
            </a:r>
            <a:r>
              <a:rPr lang="en-US" altLang="zh-CN" sz="2400" dirty="0" err="1" smtClean="0"/>
              <a:t>Mipi+miqi</a:t>
            </a:r>
            <a:r>
              <a:rPr lang="en-US" altLang="zh-CN" sz="2400" dirty="0" smtClean="0"/>
              <a:t>=1</a:t>
            </a:r>
            <a:r>
              <a:rPr lang="zh-CN" altLang="en-US" sz="2400" dirty="0" smtClean="0"/>
              <a:t>两边模上</a:t>
            </a:r>
            <a:r>
              <a:rPr lang="en-US" altLang="zh-CN" sz="2400" dirty="0" smtClean="0"/>
              <a:t>mi,</a:t>
            </a:r>
            <a:r>
              <a:rPr lang="zh-CN" altLang="en-US" sz="2400" dirty="0" smtClean="0"/>
              <a:t>的</a:t>
            </a:r>
            <a:r>
              <a:rPr lang="en-US" altLang="zh-CN" sz="2400" dirty="0" err="1" smtClean="0"/>
              <a:t>ei</a:t>
            </a:r>
            <a:r>
              <a:rPr lang="en-US" altLang="zh-CN" sz="2400" dirty="0" smtClean="0"/>
              <a:t>=</a:t>
            </a:r>
            <a:r>
              <a:rPr lang="en-US" altLang="zh-CN" sz="2400" dirty="0" err="1" smtClean="0"/>
              <a:t>Mipi</a:t>
            </a:r>
            <a:r>
              <a:rPr lang="en-US" altLang="zh-CN" sz="2400" dirty="0" smtClean="0"/>
              <a:t> mod mi =1)</a:t>
            </a:r>
            <a:endParaRPr lang="zh-CN" altLang="en-US" sz="2400"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中国剩余定理实现</a:t>
            </a:r>
            <a:endParaRPr lang="zh-CN" altLang="en-US" dirty="0"/>
          </a:p>
        </p:txBody>
      </p:sp>
      <p:sp>
        <p:nvSpPr>
          <p:cNvPr id="4" name="TextBox 3"/>
          <p:cNvSpPr txBox="1"/>
          <p:nvPr/>
        </p:nvSpPr>
        <p:spPr>
          <a:xfrm>
            <a:off x="571472" y="1428736"/>
            <a:ext cx="7572428" cy="4524315"/>
          </a:xfrm>
          <a:prstGeom prst="rect">
            <a:avLst/>
          </a:prstGeom>
          <a:noFill/>
        </p:spPr>
        <p:txBody>
          <a:bodyPr wrap="square" rtlCol="0">
            <a:spAutoFit/>
          </a:bodyPr>
          <a:lstStyle/>
          <a:p>
            <a:r>
              <a:rPr lang="en-US" altLang="zh-CN" sz="2400" dirty="0" err="1" smtClean="0"/>
              <a:t>int</a:t>
            </a:r>
            <a:r>
              <a:rPr lang="en-US" altLang="zh-CN" sz="2400" dirty="0" smtClean="0"/>
              <a:t> china ( </a:t>
            </a:r>
            <a:r>
              <a:rPr lang="en-US" altLang="zh-CN" sz="2400" dirty="0" err="1" smtClean="0"/>
              <a:t>int</a:t>
            </a:r>
            <a:r>
              <a:rPr lang="en-US" altLang="zh-CN" sz="2400" dirty="0" smtClean="0"/>
              <a:t> n , </a:t>
            </a:r>
            <a:r>
              <a:rPr lang="en-US" altLang="zh-CN" sz="2400" dirty="0" err="1" smtClean="0"/>
              <a:t>int</a:t>
            </a:r>
            <a:r>
              <a:rPr lang="en-US" altLang="zh-CN" sz="2400" dirty="0" smtClean="0"/>
              <a:t> a[] , </a:t>
            </a:r>
            <a:r>
              <a:rPr lang="en-US" altLang="zh-CN" sz="2400" dirty="0" err="1" smtClean="0"/>
              <a:t>int</a:t>
            </a:r>
            <a:r>
              <a:rPr lang="en-US" altLang="zh-CN" sz="2400" dirty="0" smtClean="0"/>
              <a:t> m [])</a:t>
            </a:r>
          </a:p>
          <a:p>
            <a:r>
              <a:rPr lang="en-US" altLang="zh-CN" sz="2400" dirty="0" smtClean="0"/>
              <a:t>{</a:t>
            </a:r>
          </a:p>
          <a:p>
            <a:r>
              <a:rPr lang="en-US" altLang="zh-CN" sz="2400" dirty="0" smtClean="0"/>
              <a:t>	</a:t>
            </a:r>
            <a:r>
              <a:rPr lang="en-US" altLang="zh-CN" sz="2400" dirty="0" err="1" smtClean="0"/>
              <a:t>int</a:t>
            </a:r>
            <a:r>
              <a:rPr lang="en-US" altLang="zh-CN" sz="2400" dirty="0" smtClean="0"/>
              <a:t> M = 1 , dummy ;</a:t>
            </a:r>
          </a:p>
          <a:p>
            <a:r>
              <a:rPr lang="nn-NO" altLang="zh-CN" sz="2400" dirty="0" smtClean="0"/>
              <a:t>	for(i = 0; i &lt; n; i ++) M*=m[i];</a:t>
            </a:r>
          </a:p>
          <a:p>
            <a:r>
              <a:rPr lang="nn-NO" altLang="zh-CN" sz="2400" dirty="0" smtClean="0"/>
              <a:t>	for(i = 0; i &lt; n; i ++){</a:t>
            </a:r>
          </a:p>
          <a:p>
            <a:r>
              <a:rPr lang="en-US" altLang="zh-CN" sz="2400" dirty="0" smtClean="0"/>
              <a:t>		w = M / m[</a:t>
            </a:r>
            <a:r>
              <a:rPr lang="en-US" altLang="zh-CN" sz="2400" dirty="0" err="1" smtClean="0"/>
              <a:t>i</a:t>
            </a:r>
            <a:r>
              <a:rPr lang="en-US" altLang="zh-CN" sz="2400" dirty="0" smtClean="0"/>
              <a:t>];</a:t>
            </a:r>
          </a:p>
          <a:p>
            <a:r>
              <a:rPr lang="en-US" altLang="zh-CN" sz="2400" dirty="0" smtClean="0"/>
              <a:t>		</a:t>
            </a:r>
            <a:r>
              <a:rPr lang="en-US" altLang="zh-CN" sz="2400" dirty="0" err="1" smtClean="0"/>
              <a:t>gcd</a:t>
            </a:r>
            <a:r>
              <a:rPr lang="en-US" altLang="zh-CN" sz="2400" dirty="0" smtClean="0"/>
              <a:t>(m[</a:t>
            </a:r>
            <a:r>
              <a:rPr lang="en-US" altLang="zh-CN" sz="2400" dirty="0" err="1" smtClean="0"/>
              <a:t>i</a:t>
            </a:r>
            <a:r>
              <a:rPr lang="en-US" altLang="zh-CN" sz="2400" dirty="0" smtClean="0"/>
              <a:t>], w , dummy , dummy , y ); </a:t>
            </a:r>
          </a:p>
          <a:p>
            <a:r>
              <a:rPr lang="en-US" altLang="zh-CN" sz="2400" i="1" dirty="0" smtClean="0"/>
              <a:t>			// don 't care about others</a:t>
            </a:r>
          </a:p>
          <a:p>
            <a:r>
              <a:rPr lang="it-IT" altLang="zh-CN" sz="2400" dirty="0" smtClean="0"/>
              <a:t>		x = ( x + y*w*a[i ]) % M; </a:t>
            </a:r>
            <a:endParaRPr lang="it-IT" altLang="zh-CN" sz="2400" i="1" dirty="0" smtClean="0"/>
          </a:p>
          <a:p>
            <a:r>
              <a:rPr lang="en-US" altLang="zh-CN" sz="2400" dirty="0" smtClean="0"/>
              <a:t>	}</a:t>
            </a:r>
          </a:p>
          <a:p>
            <a:r>
              <a:rPr lang="en-US" altLang="zh-CN" sz="2400" dirty="0" smtClean="0"/>
              <a:t>	return (</a:t>
            </a:r>
            <a:r>
              <a:rPr lang="en-US" altLang="zh-CN" sz="2400" dirty="0" err="1" smtClean="0"/>
              <a:t>n+x%M</a:t>
            </a:r>
            <a:r>
              <a:rPr lang="en-US" altLang="zh-CN" sz="2400" dirty="0" smtClean="0"/>
              <a:t>)%M; </a:t>
            </a:r>
            <a:r>
              <a:rPr lang="en-US" altLang="zh-CN" sz="2400" i="1" dirty="0" smtClean="0"/>
              <a:t>// adjust to [0 , M -1]</a:t>
            </a:r>
          </a:p>
          <a:p>
            <a:r>
              <a:rPr lang="en-US" altLang="zh-CN" sz="2400" dirty="0" smtClean="0"/>
              <a:t>}</a:t>
            </a:r>
            <a:endParaRPr lang="zh-CN" altLang="en-US" sz="24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mtClean="0"/>
              <a:t>欧拉函数 </a:t>
            </a:r>
            <a:r>
              <a:rPr lang="en-US" altLang="zh-CN" smtClean="0"/>
              <a:t>phi</a:t>
            </a:r>
            <a:endParaRPr lang="zh-CN" altLang="en-US" smtClean="0"/>
          </a:p>
        </p:txBody>
      </p:sp>
      <p:sp>
        <p:nvSpPr>
          <p:cNvPr id="22531" name="内容占位符 2"/>
          <p:cNvSpPr>
            <a:spLocks noGrp="1"/>
          </p:cNvSpPr>
          <p:nvPr>
            <p:ph idx="1"/>
          </p:nvPr>
        </p:nvSpPr>
        <p:spPr/>
        <p:txBody>
          <a:bodyPr/>
          <a:lstStyle/>
          <a:p>
            <a:pPr eaLnBrk="1" hangingPunct="1"/>
            <a:r>
              <a:rPr lang="zh-CN" altLang="en-US" dirty="0" smtClean="0"/>
              <a:t>问题</a:t>
            </a:r>
            <a:r>
              <a:rPr lang="en-US" altLang="zh-CN" dirty="0" smtClean="0">
                <a:sym typeface="Wingdings" pitchFamily="2" charset="2"/>
              </a:rPr>
              <a:t>: |</a:t>
            </a:r>
            <a:r>
              <a:rPr lang="en-US" altLang="zh-CN" dirty="0" smtClean="0"/>
              <a:t>Z</a:t>
            </a:r>
            <a:r>
              <a:rPr lang="en-US" altLang="zh-CN" sz="2000" dirty="0" smtClean="0"/>
              <a:t>n</a:t>
            </a:r>
            <a:r>
              <a:rPr lang="en-US" altLang="zh-CN" dirty="0" smtClean="0"/>
              <a:t>|=</a:t>
            </a:r>
            <a:r>
              <a:rPr lang="en-US" altLang="zh-CN" dirty="0" err="1" smtClean="0"/>
              <a:t>n,|Z</a:t>
            </a:r>
            <a:r>
              <a:rPr lang="en-US" altLang="zh-CN" sz="2000" dirty="0" err="1" smtClean="0"/>
              <a:t>n</a:t>
            </a:r>
            <a:r>
              <a:rPr lang="en-US" altLang="zh-CN" dirty="0" smtClean="0"/>
              <a:t>*|=?</a:t>
            </a:r>
          </a:p>
          <a:p>
            <a:pPr lvl="1" eaLnBrk="1" hangingPunct="1"/>
            <a:r>
              <a:rPr lang="zh-CN" altLang="en-US" dirty="0" smtClean="0"/>
              <a:t>它应该等于比</a:t>
            </a:r>
            <a:r>
              <a:rPr lang="en-US" altLang="zh-CN" dirty="0" smtClean="0"/>
              <a:t>n</a:t>
            </a:r>
            <a:r>
              <a:rPr lang="zh-CN" altLang="en-US" dirty="0" smtClean="0"/>
              <a:t>小且于</a:t>
            </a:r>
            <a:r>
              <a:rPr lang="en-US" altLang="zh-CN" dirty="0" smtClean="0"/>
              <a:t>n</a:t>
            </a:r>
            <a:r>
              <a:rPr lang="zh-CN" altLang="en-US" dirty="0" smtClean="0"/>
              <a:t>互素的数的个数。我们把它记为</a:t>
            </a:r>
            <a:r>
              <a:rPr lang="el-GR" altLang="zh-CN" dirty="0" smtClean="0"/>
              <a:t>φ</a:t>
            </a:r>
            <a:r>
              <a:rPr lang="en-US" altLang="zh-CN" dirty="0" smtClean="0"/>
              <a:t>(n)</a:t>
            </a:r>
            <a:r>
              <a:rPr lang="zh-CN" altLang="en-US" dirty="0" smtClean="0"/>
              <a:t>，称为欧拉函数</a:t>
            </a:r>
            <a:r>
              <a:rPr lang="en-US" altLang="zh-CN" dirty="0" smtClean="0"/>
              <a:t>(Euler's phi function)</a:t>
            </a:r>
          </a:p>
          <a:p>
            <a:pPr eaLnBrk="1" hangingPunct="1"/>
            <a:r>
              <a:rPr lang="zh-CN" altLang="en-US" dirty="0" smtClean="0"/>
              <a:t>欧拉函数的性质</a:t>
            </a:r>
            <a:endParaRPr lang="en-US" altLang="zh-CN" dirty="0" smtClean="0"/>
          </a:p>
          <a:p>
            <a:pPr lvl="1" eaLnBrk="1" hangingPunct="1"/>
            <a:r>
              <a:rPr lang="zh-CN" altLang="en-US" dirty="0" smtClean="0"/>
              <a:t>对于大于</a:t>
            </a:r>
            <a:r>
              <a:rPr lang="en-US" altLang="zh-CN" dirty="0" smtClean="0"/>
              <a:t>1</a:t>
            </a:r>
            <a:r>
              <a:rPr lang="zh-CN" altLang="en-US" dirty="0" smtClean="0"/>
              <a:t>的素数</a:t>
            </a:r>
            <a:r>
              <a:rPr lang="en-US" altLang="zh-CN" dirty="0" smtClean="0"/>
              <a:t>n</a:t>
            </a:r>
            <a:r>
              <a:rPr lang="zh-CN" altLang="en-US" dirty="0" smtClean="0"/>
              <a:t>，显然</a:t>
            </a:r>
            <a:r>
              <a:rPr lang="el-GR" altLang="zh-CN" dirty="0" smtClean="0"/>
              <a:t>φ</a:t>
            </a:r>
            <a:r>
              <a:rPr lang="en-US" altLang="zh-CN" dirty="0" smtClean="0"/>
              <a:t>(n)=n-1</a:t>
            </a:r>
          </a:p>
          <a:p>
            <a:pPr lvl="1" eaLnBrk="1" hangingPunct="1"/>
            <a:r>
              <a:rPr lang="zh-CN" altLang="en-US" dirty="0" smtClean="0"/>
              <a:t>积性：对于互素</a:t>
            </a:r>
            <a:r>
              <a:rPr lang="en-US" altLang="zh-CN" dirty="0" err="1" smtClean="0"/>
              <a:t>m,n</a:t>
            </a:r>
            <a:r>
              <a:rPr lang="zh-CN" altLang="en-US" dirty="0" smtClean="0"/>
              <a:t>，有</a:t>
            </a:r>
            <a:r>
              <a:rPr lang="el-GR" altLang="zh-CN" dirty="0" smtClean="0"/>
              <a:t>φ</a:t>
            </a:r>
            <a:r>
              <a:rPr lang="en-US" altLang="zh-CN" dirty="0" smtClean="0"/>
              <a:t>(</a:t>
            </a:r>
            <a:r>
              <a:rPr lang="en-US" altLang="zh-CN" dirty="0" err="1" smtClean="0"/>
              <a:t>mn</a:t>
            </a:r>
            <a:r>
              <a:rPr lang="en-US" altLang="zh-CN" dirty="0" smtClean="0"/>
              <a:t>)=</a:t>
            </a:r>
            <a:r>
              <a:rPr lang="el-GR" altLang="zh-CN" dirty="0" smtClean="0"/>
              <a:t> φ</a:t>
            </a:r>
            <a:r>
              <a:rPr lang="en-US" altLang="zh-CN" dirty="0" smtClean="0"/>
              <a:t>(m)</a:t>
            </a:r>
            <a:r>
              <a:rPr lang="el-GR" altLang="zh-CN" dirty="0" smtClean="0"/>
              <a:t> φ</a:t>
            </a:r>
            <a:r>
              <a:rPr lang="en-US" altLang="zh-CN" dirty="0" smtClean="0"/>
              <a:t>(n</a:t>
            </a:r>
            <a:r>
              <a:rPr lang="en-US" altLang="zh-CN" dirty="0" smtClean="0"/>
              <a:t>)</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additive="base">
                                        <p:cTn id="1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additive="base">
                                        <p:cTn id="21"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 calcmode="lin" valueType="num">
                                      <p:cBhvr additive="base">
                                        <p:cTn id="2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欧拉果树</a:t>
            </a:r>
            <a:endParaRPr lang="zh-CN" altLang="en-US" dirty="0"/>
          </a:p>
        </p:txBody>
      </p:sp>
      <p:pic>
        <p:nvPicPr>
          <p:cNvPr id="4" name="图片 3" descr="pics_herundong_1219369306.JPG"/>
          <p:cNvPicPr>
            <a:picLocks noChangeAspect="1"/>
          </p:cNvPicPr>
          <p:nvPr/>
        </p:nvPicPr>
        <p:blipFill>
          <a:blip r:embed="rId2" cstate="print"/>
          <a:stretch>
            <a:fillRect/>
          </a:stretch>
        </p:blipFill>
        <p:spPr>
          <a:xfrm>
            <a:off x="6591312" y="714356"/>
            <a:ext cx="1428760" cy="1428760"/>
          </a:xfrm>
          <a:prstGeom prst="rect">
            <a:avLst/>
          </a:prstGeom>
          <a:ln>
            <a:noFill/>
          </a:ln>
          <a:effectLst>
            <a:softEdge rad="112500"/>
          </a:effectLst>
        </p:spPr>
      </p:pic>
      <p:sp>
        <p:nvSpPr>
          <p:cNvPr id="5" name="TextBox 4"/>
          <p:cNvSpPr txBox="1"/>
          <p:nvPr/>
        </p:nvSpPr>
        <p:spPr>
          <a:xfrm>
            <a:off x="500034" y="1357298"/>
            <a:ext cx="5786478" cy="2246769"/>
          </a:xfrm>
          <a:prstGeom prst="rect">
            <a:avLst/>
          </a:prstGeom>
          <a:noFill/>
        </p:spPr>
        <p:txBody>
          <a:bodyPr wrap="square" rtlCol="0">
            <a:spAutoFit/>
          </a:bodyPr>
          <a:lstStyle/>
          <a:p>
            <a:pPr algn="just"/>
            <a:r>
              <a:rPr lang="zh-CN" altLang="en-US" sz="2000" dirty="0" smtClean="0"/>
              <a:t>由于丈夫不争气，为了填饱肚子，红太郎决定种一些果树，又可以改善伙食还能美容。</a:t>
            </a:r>
            <a:endParaRPr lang="en-US" altLang="zh-CN" sz="2000" dirty="0" smtClean="0"/>
          </a:p>
          <a:p>
            <a:pPr algn="just"/>
            <a:r>
              <a:rPr lang="zh-CN" altLang="en-US" sz="2000" dirty="0" smtClean="0"/>
              <a:t>青青草原刚引进了一批新果树：欧拉果树，这种果树很神奇，它有</a:t>
            </a:r>
            <a:r>
              <a:rPr lang="en-US" altLang="zh-CN" sz="2000" dirty="0" smtClean="0"/>
              <a:t>1</a:t>
            </a:r>
            <a:r>
              <a:rPr lang="zh-CN" altLang="en-US" sz="2000" dirty="0" smtClean="0"/>
              <a:t>号</a:t>
            </a:r>
            <a:r>
              <a:rPr lang="en-US" altLang="zh-CN" sz="2000" dirty="0" smtClean="0"/>
              <a:t>2</a:t>
            </a:r>
            <a:r>
              <a:rPr lang="zh-CN" altLang="en-US" sz="2000" dirty="0" smtClean="0"/>
              <a:t>号</a:t>
            </a:r>
            <a:r>
              <a:rPr lang="en-US" altLang="zh-CN" sz="2000" dirty="0" smtClean="0"/>
              <a:t>…n</a:t>
            </a:r>
            <a:r>
              <a:rPr lang="zh-CN" altLang="en-US" sz="2000" dirty="0" smtClean="0"/>
              <a:t>号品种，每种果实能产出果实斤数等于它对应编号</a:t>
            </a:r>
            <a:r>
              <a:rPr lang="en-US" altLang="zh-CN" sz="2000" dirty="0" err="1" smtClean="0"/>
              <a:t>i</a:t>
            </a:r>
            <a:r>
              <a:rPr lang="zh-CN" altLang="en-US" sz="2000" dirty="0" smtClean="0"/>
              <a:t>的欧拉和。所谓欧拉和就是所有小于</a:t>
            </a:r>
            <a:r>
              <a:rPr lang="en-US" altLang="zh-CN" sz="2000" dirty="0" smtClean="0"/>
              <a:t>n</a:t>
            </a:r>
            <a:r>
              <a:rPr lang="zh-CN" altLang="en-US" sz="2000" dirty="0" smtClean="0"/>
              <a:t>且与</a:t>
            </a:r>
            <a:r>
              <a:rPr lang="en-US" altLang="zh-CN" sz="2000" dirty="0" smtClean="0"/>
              <a:t>n</a:t>
            </a:r>
            <a:r>
              <a:rPr lang="zh-CN" altLang="en-US" sz="2000" dirty="0" smtClean="0"/>
              <a:t>互质的正整数和。那么红太郎应选用哪种品种才能获得最大的收获呢？</a:t>
            </a:r>
            <a:endParaRPr lang="zh-CN" altLang="en-US" sz="2000" dirty="0"/>
          </a:p>
        </p:txBody>
      </p:sp>
      <p:sp>
        <p:nvSpPr>
          <p:cNvPr id="6" name="TextBox 5"/>
          <p:cNvSpPr txBox="1"/>
          <p:nvPr/>
        </p:nvSpPr>
        <p:spPr>
          <a:xfrm>
            <a:off x="642910" y="3857628"/>
            <a:ext cx="7500990" cy="2585323"/>
          </a:xfrm>
          <a:prstGeom prst="rect">
            <a:avLst/>
          </a:prstGeom>
          <a:noFill/>
        </p:spPr>
        <p:txBody>
          <a:bodyPr wrap="square" rtlCol="0">
            <a:spAutoFit/>
          </a:bodyPr>
          <a:lstStyle/>
          <a:p>
            <a:r>
              <a:rPr lang="zh-CN" altLang="en-US" dirty="0" smtClean="0">
                <a:solidFill>
                  <a:srgbClr val="92D050"/>
                </a:solidFill>
              </a:rPr>
              <a:t>分析</a:t>
            </a:r>
            <a:r>
              <a:rPr lang="zh-CN" altLang="en-US" dirty="0" smtClean="0"/>
              <a:t>：</a:t>
            </a:r>
            <a:endParaRPr lang="en-US" altLang="zh-CN" dirty="0" smtClean="0"/>
          </a:p>
          <a:p>
            <a:r>
              <a:rPr lang="zh-CN" altLang="en-US" dirty="0" smtClean="0"/>
              <a:t>此</a:t>
            </a:r>
            <a:r>
              <a:rPr lang="zh-CN" altLang="en-US" dirty="0" smtClean="0"/>
              <a:t>题的关键是如何计算欧拉和数。（看题目也知道必定和欧拉函数有一腿）</a:t>
            </a:r>
            <a:endParaRPr lang="en-US" altLang="zh-CN" dirty="0" smtClean="0"/>
          </a:p>
          <a:p>
            <a:endParaRPr lang="en-US" altLang="zh-CN" dirty="0" smtClean="0"/>
          </a:p>
          <a:p>
            <a:r>
              <a:rPr lang="zh-CN" altLang="en-US" dirty="0" smtClean="0"/>
              <a:t>我们发现这样的规律，对于</a:t>
            </a:r>
            <a:r>
              <a:rPr lang="en-US" altLang="zh-CN" dirty="0" smtClean="0"/>
              <a:t>a&gt;b,</a:t>
            </a:r>
            <a:r>
              <a:rPr lang="zh-CN" altLang="en-US" dirty="0" smtClean="0"/>
              <a:t>如果</a:t>
            </a:r>
            <a:r>
              <a:rPr lang="en-US" altLang="zh-CN" dirty="0" err="1" smtClean="0"/>
              <a:t>gcd</a:t>
            </a:r>
            <a:r>
              <a:rPr lang="en-US" altLang="zh-CN" dirty="0" smtClean="0"/>
              <a:t>(</a:t>
            </a:r>
            <a:r>
              <a:rPr lang="en-US" altLang="zh-CN" dirty="0" err="1" smtClean="0"/>
              <a:t>a,b</a:t>
            </a:r>
            <a:r>
              <a:rPr lang="en-US" altLang="zh-CN" dirty="0" smtClean="0"/>
              <a:t>)=1,</a:t>
            </a:r>
            <a:r>
              <a:rPr lang="zh-CN" altLang="en-US" dirty="0" smtClean="0"/>
              <a:t>那么</a:t>
            </a:r>
            <a:r>
              <a:rPr lang="en-US" altLang="zh-CN" dirty="0" err="1" smtClean="0"/>
              <a:t>gcd</a:t>
            </a:r>
            <a:r>
              <a:rPr lang="en-US" altLang="zh-CN" dirty="0" smtClean="0"/>
              <a:t>(a-</a:t>
            </a:r>
            <a:r>
              <a:rPr lang="en-US" altLang="zh-CN" dirty="0" err="1" smtClean="0"/>
              <a:t>b,b</a:t>
            </a:r>
            <a:r>
              <a:rPr lang="en-US" altLang="zh-CN" dirty="0" smtClean="0"/>
              <a:t>)=1</a:t>
            </a:r>
          </a:p>
          <a:p>
            <a:r>
              <a:rPr lang="zh-CN" altLang="en-US" dirty="0" smtClean="0"/>
              <a:t>证明：</a:t>
            </a:r>
            <a:r>
              <a:rPr lang="en-US" altLang="zh-CN" dirty="0" err="1" smtClean="0"/>
              <a:t>ax+by</a:t>
            </a:r>
            <a:r>
              <a:rPr lang="en-US" altLang="zh-CN" dirty="0" smtClean="0"/>
              <a:t>=1,</a:t>
            </a:r>
            <a:r>
              <a:rPr lang="zh-CN" altLang="en-US" dirty="0" smtClean="0"/>
              <a:t>那么</a:t>
            </a:r>
            <a:r>
              <a:rPr lang="en-US" altLang="zh-CN" dirty="0" smtClean="0"/>
              <a:t>bx0+(a-b)y0=ay0+b(x0-y0)=</a:t>
            </a:r>
            <a:r>
              <a:rPr lang="en-US" altLang="zh-CN" dirty="0" err="1" smtClean="0"/>
              <a:t>ax+by</a:t>
            </a:r>
            <a:r>
              <a:rPr lang="en-US" altLang="zh-CN" dirty="0" smtClean="0"/>
              <a:t>=1</a:t>
            </a:r>
          </a:p>
          <a:p>
            <a:endParaRPr lang="en-US" altLang="zh-CN" dirty="0" smtClean="0"/>
          </a:p>
          <a:p>
            <a:r>
              <a:rPr lang="zh-CN" altLang="en-US" dirty="0" smtClean="0"/>
              <a:t>那么与</a:t>
            </a:r>
            <a:r>
              <a:rPr lang="en-US" altLang="zh-CN" dirty="0" smtClean="0"/>
              <a:t>n</a:t>
            </a:r>
            <a:r>
              <a:rPr lang="zh-CN" altLang="en-US" dirty="0" smtClean="0"/>
              <a:t>互质的数必定是成对出现的且和为</a:t>
            </a:r>
            <a:r>
              <a:rPr lang="en-US" altLang="zh-CN" dirty="0" smtClean="0"/>
              <a:t>n</a:t>
            </a:r>
            <a:r>
              <a:rPr lang="zh-CN" altLang="en-US" dirty="0" smtClean="0"/>
              <a:t>，共有</a:t>
            </a:r>
            <a:r>
              <a:rPr lang="el-GR" altLang="zh-CN" dirty="0" smtClean="0"/>
              <a:t>φ</a:t>
            </a:r>
            <a:r>
              <a:rPr lang="en-US" altLang="zh-CN" dirty="0" smtClean="0"/>
              <a:t>(n) </a:t>
            </a:r>
            <a:r>
              <a:rPr lang="en-US" altLang="zh-CN" dirty="0" smtClean="0"/>
              <a:t>/2</a:t>
            </a:r>
            <a:r>
              <a:rPr lang="zh-CN" altLang="en-US" dirty="0" smtClean="0"/>
              <a:t>对</a:t>
            </a:r>
            <a:endParaRPr lang="en-US" altLang="zh-CN" dirty="0" smtClean="0"/>
          </a:p>
          <a:p>
            <a:r>
              <a:rPr lang="zh-CN" altLang="en-US" dirty="0" smtClean="0"/>
              <a:t>所以</a:t>
            </a:r>
            <a:r>
              <a:rPr lang="en-US" altLang="zh-CN" dirty="0" smtClean="0"/>
              <a:t>n</a:t>
            </a:r>
            <a:r>
              <a:rPr lang="zh-CN" altLang="en-US" dirty="0" smtClean="0"/>
              <a:t>的欧拉和</a:t>
            </a:r>
            <a:r>
              <a:rPr lang="en-US" altLang="zh-CN" dirty="0" smtClean="0"/>
              <a:t>=n*</a:t>
            </a:r>
            <a:r>
              <a:rPr lang="el-GR" altLang="zh-CN" dirty="0" smtClean="0"/>
              <a:t> φ</a:t>
            </a:r>
            <a:r>
              <a:rPr lang="en-US" altLang="zh-CN" dirty="0" smtClean="0"/>
              <a:t>(n) /</a:t>
            </a:r>
            <a:r>
              <a:rPr lang="en-US" altLang="zh-CN" dirty="0" smtClean="0"/>
              <a:t>2</a:t>
            </a:r>
          </a:p>
          <a:p>
            <a:r>
              <a:rPr lang="zh-CN" altLang="en-US" dirty="0" smtClean="0"/>
              <a:t>如何计算欧拉函数呢</a:t>
            </a:r>
            <a:r>
              <a:rPr lang="zh-CN" altLang="en-US" dirty="0" smtClean="0"/>
              <a:t>？</a:t>
            </a:r>
            <a:endParaRPr lang="zh-CN" alt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p:cTn id="1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1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21" dur="500"/>
                                        <p:tgtEl>
                                          <p:spTgt spid="6">
                                            <p:txEl>
                                              <p:pRg st="0" end="0"/>
                                            </p:txEl>
                                          </p:spTgt>
                                        </p:tgtEl>
                                      </p:cBhvr>
                                    </p:animEffect>
                                  </p:childTnLst>
                                </p:cTn>
                              </p:par>
                              <p:par>
                                <p:cTn id="22" presetID="54" presetClass="entr" presetSubtype="0" accel="10000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p:cTn id="24" dur="500" fill="hold"/>
                                        <p:tgtEl>
                                          <p:spTgt spid="6">
                                            <p:txEl>
                                              <p:pRg st="1" end="1"/>
                                            </p:txEl>
                                          </p:spTgt>
                                        </p:tgtEl>
                                        <p:attrNameLst>
                                          <p:attrName>ppt_w</p:attrName>
                                        </p:attrNameLst>
                                      </p:cBhvr>
                                      <p:tavLst>
                                        <p:tav tm="0">
                                          <p:val>
                                            <p:strVal val="#ppt_w*0.05"/>
                                          </p:val>
                                        </p:tav>
                                        <p:tav tm="100000">
                                          <p:val>
                                            <p:strVal val="#ppt_w"/>
                                          </p:val>
                                        </p:tav>
                                      </p:tavLst>
                                    </p:anim>
                                    <p:anim calcmode="lin" valueType="num">
                                      <p:cBhvr>
                                        <p:cTn id="25" dur="5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6" dur="5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27" dur="500" fill="hold"/>
                                        <p:tgtEl>
                                          <p:spTgt spid="6">
                                            <p:txEl>
                                              <p:pRg st="1" end="1"/>
                                            </p:txEl>
                                          </p:spTgt>
                                        </p:tgtEl>
                                        <p:attrNameLst>
                                          <p:attrName>ppt_y</p:attrName>
                                        </p:attrNameLst>
                                      </p:cBhvr>
                                      <p:tavLst>
                                        <p:tav tm="0">
                                          <p:val>
                                            <p:strVal val="#ppt_y"/>
                                          </p:val>
                                        </p:tav>
                                        <p:tav tm="100000">
                                          <p:val>
                                            <p:strVal val="#ppt_y"/>
                                          </p:val>
                                        </p:tav>
                                      </p:tavLst>
                                    </p:anim>
                                    <p:animEffect transition="in" filter="fade">
                                      <p:cBhvr>
                                        <p:cTn id="28" dur="500"/>
                                        <p:tgtEl>
                                          <p:spTgt spid="6">
                                            <p:txEl>
                                              <p:pRg st="1" end="1"/>
                                            </p:txEl>
                                          </p:spTgt>
                                        </p:tgtEl>
                                      </p:cBhvr>
                                    </p:animEffect>
                                  </p:childTnLst>
                                </p:cTn>
                              </p:par>
                              <p:par>
                                <p:cTn id="29" presetID="54" presetClass="entr" presetSubtype="0" accel="10000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ppt_w</p:attrName>
                                        </p:attrNameLst>
                                      </p:cBhvr>
                                      <p:tavLst>
                                        <p:tav tm="0">
                                          <p:val>
                                            <p:strVal val="#ppt_w*0.05"/>
                                          </p:val>
                                        </p:tav>
                                        <p:tav tm="100000">
                                          <p:val>
                                            <p:strVal val="#ppt_w"/>
                                          </p:val>
                                        </p:tav>
                                      </p:tavLst>
                                    </p:anim>
                                    <p:anim calcmode="lin" valueType="num">
                                      <p:cBhvr>
                                        <p:cTn id="32" dur="5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33" dur="5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34" dur="500" fill="hold"/>
                                        <p:tgtEl>
                                          <p:spTgt spid="6">
                                            <p:txEl>
                                              <p:pRg st="3" end="3"/>
                                            </p:txEl>
                                          </p:spTgt>
                                        </p:tgtEl>
                                        <p:attrNameLst>
                                          <p:attrName>ppt_y</p:attrName>
                                        </p:attrNameLst>
                                      </p:cBhvr>
                                      <p:tavLst>
                                        <p:tav tm="0">
                                          <p:val>
                                            <p:strVal val="#ppt_y"/>
                                          </p:val>
                                        </p:tav>
                                        <p:tav tm="100000">
                                          <p:val>
                                            <p:strVal val="#ppt_y"/>
                                          </p:val>
                                        </p:tav>
                                      </p:tavLst>
                                    </p:anim>
                                    <p:animEffect transition="in" filter="fade">
                                      <p:cBhvr>
                                        <p:cTn id="35" dur="500"/>
                                        <p:tgtEl>
                                          <p:spTgt spid="6">
                                            <p:txEl>
                                              <p:pRg st="3" end="3"/>
                                            </p:txEl>
                                          </p:spTgt>
                                        </p:tgtEl>
                                      </p:cBhvr>
                                    </p:animEffect>
                                  </p:childTnLst>
                                </p:cTn>
                              </p:par>
                              <p:par>
                                <p:cTn id="36" presetID="54" presetClass="entr" presetSubtype="0" accel="100000" fill="hold"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p:cTn id="38" dur="500" fill="hold"/>
                                        <p:tgtEl>
                                          <p:spTgt spid="6">
                                            <p:txEl>
                                              <p:pRg st="4" end="4"/>
                                            </p:txEl>
                                          </p:spTgt>
                                        </p:tgtEl>
                                        <p:attrNameLst>
                                          <p:attrName>ppt_w</p:attrName>
                                        </p:attrNameLst>
                                      </p:cBhvr>
                                      <p:tavLst>
                                        <p:tav tm="0">
                                          <p:val>
                                            <p:strVal val="#ppt_w*0.05"/>
                                          </p:val>
                                        </p:tav>
                                        <p:tav tm="100000">
                                          <p:val>
                                            <p:strVal val="#ppt_w"/>
                                          </p:val>
                                        </p:tav>
                                      </p:tavLst>
                                    </p:anim>
                                    <p:anim calcmode="lin" valueType="num">
                                      <p:cBhvr>
                                        <p:cTn id="39" dur="5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40" dur="5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41" dur="500" fill="hold"/>
                                        <p:tgtEl>
                                          <p:spTgt spid="6">
                                            <p:txEl>
                                              <p:pRg st="4" end="4"/>
                                            </p:txEl>
                                          </p:spTgt>
                                        </p:tgtEl>
                                        <p:attrNameLst>
                                          <p:attrName>ppt_y</p:attrName>
                                        </p:attrNameLst>
                                      </p:cBhvr>
                                      <p:tavLst>
                                        <p:tav tm="0">
                                          <p:val>
                                            <p:strVal val="#ppt_y"/>
                                          </p:val>
                                        </p:tav>
                                        <p:tav tm="100000">
                                          <p:val>
                                            <p:strVal val="#ppt_y"/>
                                          </p:val>
                                        </p:tav>
                                      </p:tavLst>
                                    </p:anim>
                                    <p:animEffect transition="in" filter="fade">
                                      <p:cBhvr>
                                        <p:cTn id="42" dur="500"/>
                                        <p:tgtEl>
                                          <p:spTgt spid="6">
                                            <p:txEl>
                                              <p:pRg st="4" end="4"/>
                                            </p:txEl>
                                          </p:spTgt>
                                        </p:tgtEl>
                                      </p:cBhvr>
                                    </p:animEffect>
                                  </p:childTnLst>
                                </p:cTn>
                              </p:par>
                              <p:par>
                                <p:cTn id="43" presetID="54" presetClass="entr" presetSubtype="0" accel="100000" fill="hold"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 calcmode="lin" valueType="num">
                                      <p:cBhvr>
                                        <p:cTn id="45" dur="500" fill="hold"/>
                                        <p:tgtEl>
                                          <p:spTgt spid="6">
                                            <p:txEl>
                                              <p:pRg st="6" end="6"/>
                                            </p:txEl>
                                          </p:spTgt>
                                        </p:tgtEl>
                                        <p:attrNameLst>
                                          <p:attrName>ppt_w</p:attrName>
                                        </p:attrNameLst>
                                      </p:cBhvr>
                                      <p:tavLst>
                                        <p:tav tm="0">
                                          <p:val>
                                            <p:strVal val="#ppt_w*0.05"/>
                                          </p:val>
                                        </p:tav>
                                        <p:tav tm="100000">
                                          <p:val>
                                            <p:strVal val="#ppt_w"/>
                                          </p:val>
                                        </p:tav>
                                      </p:tavLst>
                                    </p:anim>
                                    <p:anim calcmode="lin" valueType="num">
                                      <p:cBhvr>
                                        <p:cTn id="46" dur="500" fill="hold"/>
                                        <p:tgtEl>
                                          <p:spTgt spid="6">
                                            <p:txEl>
                                              <p:pRg st="6" end="6"/>
                                            </p:txEl>
                                          </p:spTgt>
                                        </p:tgtEl>
                                        <p:attrNameLst>
                                          <p:attrName>ppt_h</p:attrName>
                                        </p:attrNameLst>
                                      </p:cBhvr>
                                      <p:tavLst>
                                        <p:tav tm="0">
                                          <p:val>
                                            <p:strVal val="#ppt_h"/>
                                          </p:val>
                                        </p:tav>
                                        <p:tav tm="100000">
                                          <p:val>
                                            <p:strVal val="#ppt_h"/>
                                          </p:val>
                                        </p:tav>
                                      </p:tavLst>
                                    </p:anim>
                                    <p:anim calcmode="lin" valueType="num">
                                      <p:cBhvr>
                                        <p:cTn id="47" dur="500" fill="hold"/>
                                        <p:tgtEl>
                                          <p:spTgt spid="6">
                                            <p:txEl>
                                              <p:pRg st="6" end="6"/>
                                            </p:txEl>
                                          </p:spTgt>
                                        </p:tgtEl>
                                        <p:attrNameLst>
                                          <p:attrName>ppt_x</p:attrName>
                                        </p:attrNameLst>
                                      </p:cBhvr>
                                      <p:tavLst>
                                        <p:tav tm="0">
                                          <p:val>
                                            <p:strVal val="#ppt_x-.2"/>
                                          </p:val>
                                        </p:tav>
                                        <p:tav tm="100000">
                                          <p:val>
                                            <p:strVal val="#ppt_x"/>
                                          </p:val>
                                        </p:tav>
                                      </p:tavLst>
                                    </p:anim>
                                    <p:anim calcmode="lin" valueType="num">
                                      <p:cBhvr>
                                        <p:cTn id="48" dur="500" fill="hold"/>
                                        <p:tgtEl>
                                          <p:spTgt spid="6">
                                            <p:txEl>
                                              <p:pRg st="6" end="6"/>
                                            </p:txEl>
                                          </p:spTgt>
                                        </p:tgtEl>
                                        <p:attrNameLst>
                                          <p:attrName>ppt_y</p:attrName>
                                        </p:attrNameLst>
                                      </p:cBhvr>
                                      <p:tavLst>
                                        <p:tav tm="0">
                                          <p:val>
                                            <p:strVal val="#ppt_y"/>
                                          </p:val>
                                        </p:tav>
                                        <p:tav tm="100000">
                                          <p:val>
                                            <p:strVal val="#ppt_y"/>
                                          </p:val>
                                        </p:tav>
                                      </p:tavLst>
                                    </p:anim>
                                    <p:animEffect transition="in" filter="fade">
                                      <p:cBhvr>
                                        <p:cTn id="49" dur="500"/>
                                        <p:tgtEl>
                                          <p:spTgt spid="6">
                                            <p:txEl>
                                              <p:pRg st="6" end="6"/>
                                            </p:txEl>
                                          </p:spTgt>
                                        </p:tgtEl>
                                      </p:cBhvr>
                                    </p:animEffect>
                                  </p:childTnLst>
                                </p:cTn>
                              </p:par>
                              <p:par>
                                <p:cTn id="50" presetID="54" presetClass="entr" presetSubtype="0" accel="100000" fill="hold" nodeType="with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 calcmode="lin" valueType="num">
                                      <p:cBhvr>
                                        <p:cTn id="52" dur="500" fill="hold"/>
                                        <p:tgtEl>
                                          <p:spTgt spid="6">
                                            <p:txEl>
                                              <p:pRg st="7" end="7"/>
                                            </p:txEl>
                                          </p:spTgt>
                                        </p:tgtEl>
                                        <p:attrNameLst>
                                          <p:attrName>ppt_w</p:attrName>
                                        </p:attrNameLst>
                                      </p:cBhvr>
                                      <p:tavLst>
                                        <p:tav tm="0">
                                          <p:val>
                                            <p:strVal val="#ppt_w*0.05"/>
                                          </p:val>
                                        </p:tav>
                                        <p:tav tm="100000">
                                          <p:val>
                                            <p:strVal val="#ppt_w"/>
                                          </p:val>
                                        </p:tav>
                                      </p:tavLst>
                                    </p:anim>
                                    <p:anim calcmode="lin" valueType="num">
                                      <p:cBhvr>
                                        <p:cTn id="53" dur="500" fill="hold"/>
                                        <p:tgtEl>
                                          <p:spTgt spid="6">
                                            <p:txEl>
                                              <p:pRg st="7" end="7"/>
                                            </p:txEl>
                                          </p:spTgt>
                                        </p:tgtEl>
                                        <p:attrNameLst>
                                          <p:attrName>ppt_h</p:attrName>
                                        </p:attrNameLst>
                                      </p:cBhvr>
                                      <p:tavLst>
                                        <p:tav tm="0">
                                          <p:val>
                                            <p:strVal val="#ppt_h"/>
                                          </p:val>
                                        </p:tav>
                                        <p:tav tm="100000">
                                          <p:val>
                                            <p:strVal val="#ppt_h"/>
                                          </p:val>
                                        </p:tav>
                                      </p:tavLst>
                                    </p:anim>
                                    <p:anim calcmode="lin" valueType="num">
                                      <p:cBhvr>
                                        <p:cTn id="54" dur="500" fill="hold"/>
                                        <p:tgtEl>
                                          <p:spTgt spid="6">
                                            <p:txEl>
                                              <p:pRg st="7" end="7"/>
                                            </p:txEl>
                                          </p:spTgt>
                                        </p:tgtEl>
                                        <p:attrNameLst>
                                          <p:attrName>ppt_x</p:attrName>
                                        </p:attrNameLst>
                                      </p:cBhvr>
                                      <p:tavLst>
                                        <p:tav tm="0">
                                          <p:val>
                                            <p:strVal val="#ppt_x-.2"/>
                                          </p:val>
                                        </p:tav>
                                        <p:tav tm="100000">
                                          <p:val>
                                            <p:strVal val="#ppt_x"/>
                                          </p:val>
                                        </p:tav>
                                      </p:tavLst>
                                    </p:anim>
                                    <p:anim calcmode="lin" valueType="num">
                                      <p:cBhvr>
                                        <p:cTn id="55" dur="500" fill="hold"/>
                                        <p:tgtEl>
                                          <p:spTgt spid="6">
                                            <p:txEl>
                                              <p:pRg st="7" end="7"/>
                                            </p:txEl>
                                          </p:spTgt>
                                        </p:tgtEl>
                                        <p:attrNameLst>
                                          <p:attrName>ppt_y</p:attrName>
                                        </p:attrNameLst>
                                      </p:cBhvr>
                                      <p:tavLst>
                                        <p:tav tm="0">
                                          <p:val>
                                            <p:strVal val="#ppt_y"/>
                                          </p:val>
                                        </p:tav>
                                        <p:tav tm="100000">
                                          <p:val>
                                            <p:strVal val="#ppt_y"/>
                                          </p:val>
                                        </p:tav>
                                      </p:tavLst>
                                    </p:anim>
                                    <p:animEffect transition="in" filter="fade">
                                      <p:cBhvr>
                                        <p:cTn id="56" dur="500"/>
                                        <p:tgtEl>
                                          <p:spTgt spid="6">
                                            <p:txEl>
                                              <p:pRg st="7" end="7"/>
                                            </p:txEl>
                                          </p:spTgt>
                                        </p:tgtEl>
                                      </p:cBhvr>
                                    </p:animEffect>
                                  </p:childTnLst>
                                </p:cTn>
                              </p:par>
                              <p:par>
                                <p:cTn id="57" presetID="54" presetClass="entr" presetSubtype="0" accel="100000" fill="hold" nodeType="with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 calcmode="lin" valueType="num">
                                      <p:cBhvr>
                                        <p:cTn id="59" dur="500" fill="hold"/>
                                        <p:tgtEl>
                                          <p:spTgt spid="6">
                                            <p:txEl>
                                              <p:pRg st="8" end="8"/>
                                            </p:txEl>
                                          </p:spTgt>
                                        </p:tgtEl>
                                        <p:attrNameLst>
                                          <p:attrName>ppt_w</p:attrName>
                                        </p:attrNameLst>
                                      </p:cBhvr>
                                      <p:tavLst>
                                        <p:tav tm="0">
                                          <p:val>
                                            <p:strVal val="#ppt_w*0.05"/>
                                          </p:val>
                                        </p:tav>
                                        <p:tav tm="100000">
                                          <p:val>
                                            <p:strVal val="#ppt_w"/>
                                          </p:val>
                                        </p:tav>
                                      </p:tavLst>
                                    </p:anim>
                                    <p:anim calcmode="lin" valueType="num">
                                      <p:cBhvr>
                                        <p:cTn id="60" dur="500" fill="hold"/>
                                        <p:tgtEl>
                                          <p:spTgt spid="6">
                                            <p:txEl>
                                              <p:pRg st="8" end="8"/>
                                            </p:txEl>
                                          </p:spTgt>
                                        </p:tgtEl>
                                        <p:attrNameLst>
                                          <p:attrName>ppt_h</p:attrName>
                                        </p:attrNameLst>
                                      </p:cBhvr>
                                      <p:tavLst>
                                        <p:tav tm="0">
                                          <p:val>
                                            <p:strVal val="#ppt_h"/>
                                          </p:val>
                                        </p:tav>
                                        <p:tav tm="100000">
                                          <p:val>
                                            <p:strVal val="#ppt_h"/>
                                          </p:val>
                                        </p:tav>
                                      </p:tavLst>
                                    </p:anim>
                                    <p:anim calcmode="lin" valueType="num">
                                      <p:cBhvr>
                                        <p:cTn id="61" dur="500" fill="hold"/>
                                        <p:tgtEl>
                                          <p:spTgt spid="6">
                                            <p:txEl>
                                              <p:pRg st="8" end="8"/>
                                            </p:txEl>
                                          </p:spTgt>
                                        </p:tgtEl>
                                        <p:attrNameLst>
                                          <p:attrName>ppt_x</p:attrName>
                                        </p:attrNameLst>
                                      </p:cBhvr>
                                      <p:tavLst>
                                        <p:tav tm="0">
                                          <p:val>
                                            <p:strVal val="#ppt_x-.2"/>
                                          </p:val>
                                        </p:tav>
                                        <p:tav tm="100000">
                                          <p:val>
                                            <p:strVal val="#ppt_x"/>
                                          </p:val>
                                        </p:tav>
                                      </p:tavLst>
                                    </p:anim>
                                    <p:anim calcmode="lin" valueType="num">
                                      <p:cBhvr>
                                        <p:cTn id="62" dur="500" fill="hold"/>
                                        <p:tgtEl>
                                          <p:spTgt spid="6">
                                            <p:txEl>
                                              <p:pRg st="8" end="8"/>
                                            </p:txEl>
                                          </p:spTgt>
                                        </p:tgtEl>
                                        <p:attrNameLst>
                                          <p:attrName>ppt_y</p:attrName>
                                        </p:attrNameLst>
                                      </p:cBhvr>
                                      <p:tavLst>
                                        <p:tav tm="0">
                                          <p:val>
                                            <p:strVal val="#ppt_y"/>
                                          </p:val>
                                        </p:tav>
                                        <p:tav tm="100000">
                                          <p:val>
                                            <p:strVal val="#ppt_y"/>
                                          </p:val>
                                        </p:tav>
                                      </p:tavLst>
                                    </p:anim>
                                    <p:animEffect transition="in" filter="fade">
                                      <p:cBhvr>
                                        <p:cTn id="6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计算欧拉函数</a:t>
            </a:r>
          </a:p>
        </p:txBody>
      </p:sp>
      <p:sp>
        <p:nvSpPr>
          <p:cNvPr id="3" name="内容占位符 2"/>
          <p:cNvSpPr>
            <a:spLocks noGrp="1"/>
          </p:cNvSpPr>
          <p:nvPr>
            <p:ph idx="1"/>
          </p:nvPr>
        </p:nvSpPr>
        <p:spPr>
          <a:xfrm>
            <a:off x="457200" y="1600200"/>
            <a:ext cx="7467600" cy="2514600"/>
          </a:xfrm>
        </p:spPr>
        <p:txBody>
          <a:bodyPr>
            <a:normAutofit fontScale="85000" lnSpcReduction="20000"/>
          </a:bodyPr>
          <a:lstStyle/>
          <a:p>
            <a:pPr eaLnBrk="1" hangingPunct="1">
              <a:defRPr/>
            </a:pPr>
            <a:r>
              <a:rPr lang="zh-CN" altLang="en-US" dirty="0" smtClean="0"/>
              <a:t>考虑</a:t>
            </a:r>
            <a:r>
              <a:rPr lang="el-GR" altLang="zh-CN" dirty="0" smtClean="0"/>
              <a:t>φ</a:t>
            </a:r>
            <a:r>
              <a:rPr lang="en-US" altLang="zh-CN" dirty="0" smtClean="0"/>
              <a:t>(</a:t>
            </a:r>
            <a:r>
              <a:rPr lang="en-US" altLang="zh-CN" dirty="0" err="1" smtClean="0"/>
              <a:t>p^k</a:t>
            </a:r>
            <a:r>
              <a:rPr lang="en-US" altLang="zh-CN" dirty="0" smtClean="0"/>
              <a:t>) </a:t>
            </a:r>
            <a:r>
              <a:rPr lang="zh-CN" altLang="en-US" dirty="0" smtClean="0"/>
              <a:t>，其中</a:t>
            </a:r>
            <a:r>
              <a:rPr lang="en-US" altLang="zh-CN" dirty="0" smtClean="0"/>
              <a:t>p</a:t>
            </a:r>
            <a:r>
              <a:rPr lang="zh-CN" altLang="en-US" dirty="0" smtClean="0"/>
              <a:t>是素数，</a:t>
            </a:r>
            <a:r>
              <a:rPr lang="en-US" altLang="zh-CN" dirty="0" smtClean="0"/>
              <a:t>k</a:t>
            </a:r>
            <a:r>
              <a:rPr lang="zh-CN" altLang="en-US" dirty="0" smtClean="0"/>
              <a:t>是正整数。显然</a:t>
            </a:r>
            <a:r>
              <a:rPr lang="en-US" altLang="zh-CN" dirty="0" smtClean="0"/>
              <a:t>1…</a:t>
            </a:r>
            <a:r>
              <a:rPr lang="en-US" altLang="zh-CN" dirty="0" err="1" smtClean="0"/>
              <a:t>p^k</a:t>
            </a:r>
            <a:r>
              <a:rPr lang="zh-CN" altLang="en-US" dirty="0" smtClean="0"/>
              <a:t>中与</a:t>
            </a:r>
            <a:r>
              <a:rPr lang="en-US" altLang="zh-CN" dirty="0" err="1" smtClean="0"/>
              <a:t>p^k</a:t>
            </a:r>
            <a:r>
              <a:rPr lang="zh-CN" altLang="en-US" dirty="0" smtClean="0"/>
              <a:t>不互素的数只有</a:t>
            </a:r>
            <a:r>
              <a:rPr lang="en-US" altLang="zh-CN" dirty="0" smtClean="0"/>
              <a:t>p; 2p; 3p; … p^(k-1)p</a:t>
            </a:r>
            <a:r>
              <a:rPr lang="zh-CN" altLang="en-US" dirty="0" smtClean="0"/>
              <a:t>这些，一共</a:t>
            </a:r>
            <a:r>
              <a:rPr lang="en-US" altLang="zh-CN" dirty="0" smtClean="0"/>
              <a:t>p^(k-1)</a:t>
            </a:r>
            <a:r>
              <a:rPr lang="zh-CN" altLang="en-US" dirty="0" smtClean="0"/>
              <a:t>个。</a:t>
            </a:r>
            <a:endParaRPr lang="en-US" altLang="zh-CN" dirty="0" smtClean="0"/>
          </a:p>
          <a:p>
            <a:pPr eaLnBrk="1" hangingPunct="1">
              <a:defRPr/>
            </a:pPr>
            <a:r>
              <a:rPr lang="zh-CN" altLang="en-US" dirty="0" smtClean="0"/>
              <a:t>由加法原理，与它互素的数有</a:t>
            </a:r>
            <a:r>
              <a:rPr lang="en-US" altLang="zh-CN" dirty="0" err="1" smtClean="0"/>
              <a:t>p^k</a:t>
            </a:r>
            <a:r>
              <a:rPr lang="en-US" altLang="zh-CN" dirty="0" smtClean="0"/>
              <a:t>-p^(k-1)= </a:t>
            </a:r>
            <a:r>
              <a:rPr lang="en-US" altLang="zh-CN" dirty="0" err="1" smtClean="0"/>
              <a:t>p^k</a:t>
            </a:r>
            <a:r>
              <a:rPr lang="en-US" altLang="zh-CN" dirty="0" smtClean="0"/>
              <a:t>(1-1/p)</a:t>
            </a:r>
            <a:r>
              <a:rPr lang="zh-CN" altLang="en-US" dirty="0" smtClean="0"/>
              <a:t>个。</a:t>
            </a:r>
          </a:p>
          <a:p>
            <a:pPr eaLnBrk="1" hangingPunct="1">
              <a:defRPr/>
            </a:pPr>
            <a:r>
              <a:rPr lang="zh-CN" altLang="en-US" dirty="0" smtClean="0"/>
              <a:t>把任意</a:t>
            </a:r>
            <a:r>
              <a:rPr lang="en-US" altLang="zh-CN" dirty="0" smtClean="0"/>
              <a:t>n</a:t>
            </a:r>
            <a:r>
              <a:rPr lang="zh-CN" altLang="en-US" dirty="0" smtClean="0"/>
              <a:t>分解素因数，由刚才的讨论以及欧拉函数的积性可知：</a:t>
            </a:r>
            <a:r>
              <a:rPr lang="el-GR" altLang="zh-CN" dirty="0" smtClean="0"/>
              <a:t> φ</a:t>
            </a:r>
            <a:r>
              <a:rPr lang="en-US" altLang="zh-CN" dirty="0" smtClean="0"/>
              <a:t>(n) = n ∏(1-1/p)</a:t>
            </a:r>
            <a:r>
              <a:rPr lang="zh-CN" altLang="en-US"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单个欧拉函数</a:t>
            </a:r>
          </a:p>
        </p:txBody>
      </p:sp>
      <p:sp>
        <p:nvSpPr>
          <p:cNvPr id="3" name="内容占位符 2"/>
          <p:cNvSpPr>
            <a:spLocks noGrp="1"/>
          </p:cNvSpPr>
          <p:nvPr>
            <p:ph idx="1"/>
          </p:nvPr>
        </p:nvSpPr>
        <p:spPr/>
        <p:txBody>
          <a:bodyPr>
            <a:normAutofit fontScale="62500" lnSpcReduction="20000"/>
          </a:bodyPr>
          <a:lstStyle/>
          <a:p>
            <a:pPr eaLnBrk="1" hangingPunct="1">
              <a:defRPr/>
            </a:pPr>
            <a:r>
              <a:rPr lang="zh-CN" altLang="en-US" dirty="0" smtClean="0"/>
              <a:t>由刚才的讨论，只需要设置初始结果为</a:t>
            </a:r>
            <a:r>
              <a:rPr lang="en-US" altLang="zh-CN" dirty="0" smtClean="0"/>
              <a:t>n</a:t>
            </a:r>
            <a:r>
              <a:rPr lang="zh-CN" altLang="en-US" dirty="0" smtClean="0"/>
              <a:t>，然后对</a:t>
            </a:r>
            <a:r>
              <a:rPr lang="en-US" altLang="zh-CN" dirty="0" smtClean="0"/>
              <a:t>n</a:t>
            </a:r>
            <a:r>
              <a:rPr lang="zh-CN" altLang="en-US" dirty="0" smtClean="0"/>
              <a:t>做素因数分解，对于所有素因子</a:t>
            </a:r>
            <a:r>
              <a:rPr lang="en-US" altLang="zh-CN" dirty="0" smtClean="0"/>
              <a:t>p</a:t>
            </a:r>
            <a:r>
              <a:rPr lang="zh-CN" altLang="en-US" dirty="0" smtClean="0"/>
              <a:t>，乘以</a:t>
            </a:r>
            <a:r>
              <a:rPr lang="en-US" altLang="zh-CN" dirty="0" smtClean="0"/>
              <a:t>1 – 1/p = (p - 1)=p</a:t>
            </a:r>
            <a:r>
              <a:rPr lang="zh-CN" altLang="en-US" dirty="0" smtClean="0"/>
              <a:t>即可。代码如下：</a:t>
            </a:r>
          </a:p>
          <a:p>
            <a:pPr eaLnBrk="1" hangingPunct="1">
              <a:defRPr/>
            </a:pPr>
            <a:r>
              <a:rPr lang="en-US" altLang="zh-CN" dirty="0" err="1" smtClean="0"/>
              <a:t>int</a:t>
            </a:r>
            <a:r>
              <a:rPr lang="en-US" altLang="zh-CN" dirty="0" smtClean="0"/>
              <a:t> </a:t>
            </a:r>
            <a:r>
              <a:rPr lang="en-US" altLang="zh-CN" dirty="0" err="1" smtClean="0"/>
              <a:t>euler_phi</a:t>
            </a:r>
            <a:r>
              <a:rPr lang="en-US" altLang="zh-CN" dirty="0" smtClean="0"/>
              <a:t> ( </a:t>
            </a:r>
            <a:r>
              <a:rPr lang="en-US" altLang="zh-CN" dirty="0" err="1" smtClean="0"/>
              <a:t>int</a:t>
            </a:r>
            <a:r>
              <a:rPr lang="en-US" altLang="zh-CN" dirty="0" smtClean="0"/>
              <a:t> n)</a:t>
            </a:r>
          </a:p>
          <a:p>
            <a:pPr eaLnBrk="1" hangingPunct="1">
              <a:buFont typeface="Wingdings 2" pitchFamily="18" charset="2"/>
              <a:buNone/>
              <a:defRPr/>
            </a:pPr>
            <a:r>
              <a:rPr lang="en-US" altLang="zh-CN" dirty="0" smtClean="0"/>
              <a:t>	{</a:t>
            </a:r>
          </a:p>
          <a:p>
            <a:pPr lvl="1" eaLnBrk="1" hangingPunct="1">
              <a:buFont typeface="Wingdings 2" pitchFamily="18" charset="2"/>
              <a:buNone/>
              <a:defRPr/>
            </a:pPr>
            <a:r>
              <a:rPr lang="en-US" altLang="zh-CN" dirty="0" smtClean="0"/>
              <a:t>	</a:t>
            </a:r>
            <a:r>
              <a:rPr lang="en-US" altLang="zh-CN" sz="3000" dirty="0" smtClean="0"/>
              <a:t>phi = n;</a:t>
            </a:r>
          </a:p>
          <a:p>
            <a:pPr lvl="1" eaLnBrk="1" hangingPunct="1">
              <a:buFont typeface="Wingdings 2" pitchFamily="18" charset="2"/>
              <a:buNone/>
              <a:defRPr/>
            </a:pPr>
            <a:r>
              <a:rPr lang="en-US" altLang="zh-CN" sz="3000" dirty="0" smtClean="0"/>
              <a:t>	for (</a:t>
            </a:r>
            <a:r>
              <a:rPr lang="en-US" altLang="zh-CN" sz="3000" dirty="0" err="1" smtClean="0"/>
              <a:t>i</a:t>
            </a:r>
            <a:r>
              <a:rPr lang="en-US" altLang="zh-CN" sz="3000" dirty="0" smtClean="0"/>
              <a:t>=2,j =4;j &lt;=</a:t>
            </a:r>
            <a:r>
              <a:rPr lang="en-US" altLang="zh-CN" sz="3000" dirty="0" err="1" smtClean="0"/>
              <a:t>n;i</a:t>
            </a:r>
            <a:r>
              <a:rPr lang="en-US" altLang="zh-CN" sz="3000" dirty="0" smtClean="0"/>
              <a:t>++,j+=</a:t>
            </a:r>
            <a:r>
              <a:rPr lang="en-US" altLang="zh-CN" sz="3000" dirty="0" err="1" smtClean="0"/>
              <a:t>i+i</a:t>
            </a:r>
            <a:r>
              <a:rPr lang="en-US" altLang="zh-CN" sz="3000" dirty="0" smtClean="0"/>
              <a:t> -1)</a:t>
            </a:r>
          </a:p>
          <a:p>
            <a:pPr lvl="2" eaLnBrk="1" hangingPunct="1">
              <a:buFont typeface="Arial" charset="0"/>
              <a:buNone/>
              <a:defRPr/>
            </a:pPr>
            <a:r>
              <a:rPr lang="en-US" altLang="zh-CN" sz="3000" dirty="0" smtClean="0"/>
              <a:t>	if (!( </a:t>
            </a:r>
            <a:r>
              <a:rPr lang="en-US" altLang="zh-CN" sz="3000" dirty="0" err="1" smtClean="0"/>
              <a:t>n%i</a:t>
            </a:r>
            <a:r>
              <a:rPr lang="en-US" altLang="zh-CN" sz="3000" dirty="0" smtClean="0"/>
              <a:t> )){</a:t>
            </a:r>
          </a:p>
          <a:p>
            <a:pPr lvl="2" eaLnBrk="1" hangingPunct="1">
              <a:buFont typeface="Arial" charset="0"/>
              <a:buNone/>
              <a:defRPr/>
            </a:pPr>
            <a:r>
              <a:rPr lang="en-US" altLang="zh-CN" sz="3000" dirty="0" smtClean="0"/>
              <a:t>		phi = phi / </a:t>
            </a:r>
            <a:r>
              <a:rPr lang="en-US" altLang="zh-CN" sz="3000" dirty="0" err="1" smtClean="0"/>
              <a:t>i</a:t>
            </a:r>
            <a:r>
              <a:rPr lang="en-US" altLang="zh-CN" sz="3000" dirty="0" smtClean="0"/>
              <a:t> * (</a:t>
            </a:r>
            <a:r>
              <a:rPr lang="en-US" altLang="zh-CN" sz="3000" dirty="0" err="1" smtClean="0"/>
              <a:t>i</a:t>
            </a:r>
            <a:r>
              <a:rPr lang="en-US" altLang="zh-CN" sz="3000" dirty="0" smtClean="0"/>
              <a:t> -1);</a:t>
            </a:r>
          </a:p>
          <a:p>
            <a:pPr lvl="2" eaLnBrk="1" hangingPunct="1">
              <a:buFont typeface="Arial" charset="0"/>
              <a:buNone/>
              <a:defRPr/>
            </a:pPr>
            <a:r>
              <a:rPr lang="en-US" altLang="zh-CN" sz="3000" dirty="0" smtClean="0"/>
              <a:t>		while (!( </a:t>
            </a:r>
            <a:r>
              <a:rPr lang="en-US" altLang="zh-CN" sz="3000" dirty="0" err="1" smtClean="0"/>
              <a:t>n%i</a:t>
            </a:r>
            <a:r>
              <a:rPr lang="en-US" altLang="zh-CN" sz="3000" dirty="0" smtClean="0"/>
              <a:t> )) n /= </a:t>
            </a:r>
            <a:r>
              <a:rPr lang="en-US" altLang="zh-CN" sz="3000" dirty="0" err="1" smtClean="0"/>
              <a:t>i</a:t>
            </a:r>
            <a:r>
              <a:rPr lang="en-US" altLang="zh-CN" sz="3000" dirty="0" smtClean="0"/>
              <a:t>;</a:t>
            </a:r>
          </a:p>
          <a:p>
            <a:pPr lvl="2" eaLnBrk="1" hangingPunct="1">
              <a:buFont typeface="Arial" charset="0"/>
              <a:buNone/>
              <a:defRPr/>
            </a:pPr>
            <a:r>
              <a:rPr lang="en-US" altLang="zh-CN" sz="3000" dirty="0" smtClean="0"/>
              <a:t>	}</a:t>
            </a:r>
          </a:p>
          <a:p>
            <a:pPr lvl="1" eaLnBrk="1" hangingPunct="1">
              <a:buFont typeface="Wingdings 2" pitchFamily="18" charset="2"/>
              <a:buNone/>
              <a:defRPr/>
            </a:pPr>
            <a:r>
              <a:rPr lang="en-US" altLang="zh-CN" sz="3000" dirty="0" smtClean="0"/>
              <a:t>	if(n &gt;1) phi = phi / n * (n -1);</a:t>
            </a:r>
          </a:p>
          <a:p>
            <a:pPr lvl="1" eaLnBrk="1" hangingPunct="1">
              <a:buFont typeface="Wingdings 2" pitchFamily="18" charset="2"/>
              <a:buNone/>
              <a:defRPr/>
            </a:pPr>
            <a:r>
              <a:rPr lang="en-US" altLang="zh-CN" sz="3000" dirty="0" smtClean="0"/>
              <a:t>	return phi ;</a:t>
            </a:r>
          </a:p>
          <a:p>
            <a:pPr eaLnBrk="1" hangingPunct="1">
              <a:buFont typeface="Wingdings 2" pitchFamily="18" charset="2"/>
              <a:buNone/>
              <a:defRPr/>
            </a:pPr>
            <a:r>
              <a:rPr lang="en-US" altLang="zh-CN" dirty="0" smtClean="0"/>
              <a:t>	}</a:t>
            </a:r>
          </a:p>
          <a:p>
            <a:pPr eaLnBrk="1" hangingPunct="1">
              <a:defRPr/>
            </a:pPr>
            <a:r>
              <a:rPr lang="zh-CN" altLang="en-US" dirty="0" smtClean="0"/>
              <a:t>这里有个技巧是：得到一个素因子</a:t>
            </a:r>
            <a:r>
              <a:rPr lang="en-US" altLang="zh-CN" dirty="0" err="1" smtClean="0"/>
              <a:t>i</a:t>
            </a:r>
            <a:r>
              <a:rPr lang="zh-CN" altLang="en-US" dirty="0" smtClean="0"/>
              <a:t>后，立刻把</a:t>
            </a:r>
            <a:r>
              <a:rPr lang="en-US" altLang="zh-CN" dirty="0" smtClean="0"/>
              <a:t>n</a:t>
            </a:r>
            <a:r>
              <a:rPr lang="zh-CN" altLang="en-US" dirty="0" smtClean="0"/>
              <a:t>全部消去，因此这样不会找到非素因子</a:t>
            </a:r>
            <a:r>
              <a:rPr lang="en-US" altLang="zh-CN" dirty="0" err="1" smtClean="0"/>
              <a:t>pq</a:t>
            </a:r>
            <a:r>
              <a:rPr lang="zh-CN" altLang="en-US" dirty="0" smtClean="0"/>
              <a:t>，因为在这之前已经消去了</a:t>
            </a:r>
            <a:r>
              <a:rPr lang="en-US" altLang="zh-CN" dirty="0" smtClean="0"/>
              <a:t>p</a:t>
            </a:r>
            <a:r>
              <a:rPr lang="zh-CN" altLang="en-US" dirty="0" smtClean="0"/>
              <a:t>和</a:t>
            </a:r>
            <a:r>
              <a:rPr lang="en-US" altLang="zh-CN" dirty="0" smtClean="0"/>
              <a:t>q</a:t>
            </a:r>
            <a:r>
              <a:rPr lang="zh-CN" altLang="en-US" dirty="0" smtClean="0"/>
              <a:t>的所有幂，不再有因子</a:t>
            </a:r>
            <a:r>
              <a:rPr lang="en-US" altLang="zh-CN" dirty="0" err="1" smtClean="0"/>
              <a:t>pq</a:t>
            </a:r>
            <a:r>
              <a:rPr lang="zh-CN" altLang="en-US" dirty="0" smtClean="0"/>
              <a:t>了。</a:t>
            </a:r>
            <a:endParaRPr lang="zh-CN" alt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smtClean="0"/>
              <a:t>1…n</a:t>
            </a:r>
            <a:r>
              <a:rPr lang="zh-CN" altLang="en-US" smtClean="0"/>
              <a:t>的所有欧拉函数</a:t>
            </a:r>
          </a:p>
        </p:txBody>
      </p:sp>
      <p:sp>
        <p:nvSpPr>
          <p:cNvPr id="3" name="内容占位符 2"/>
          <p:cNvSpPr>
            <a:spLocks noGrp="1"/>
          </p:cNvSpPr>
          <p:nvPr>
            <p:ph idx="1"/>
          </p:nvPr>
        </p:nvSpPr>
        <p:spPr/>
        <p:txBody>
          <a:bodyPr>
            <a:normAutofit fontScale="62500" lnSpcReduction="20000"/>
          </a:bodyPr>
          <a:lstStyle/>
          <a:p>
            <a:pPr eaLnBrk="1" hangingPunct="1">
              <a:defRPr/>
            </a:pPr>
            <a:r>
              <a:rPr lang="zh-CN" altLang="en-US" dirty="0" smtClean="0"/>
              <a:t>和素数的筛法是类似，求出一个素数</a:t>
            </a:r>
            <a:r>
              <a:rPr lang="en-US" altLang="zh-CN" dirty="0" smtClean="0"/>
              <a:t>p</a:t>
            </a:r>
            <a:r>
              <a:rPr lang="zh-CN" altLang="en-US" dirty="0" smtClean="0"/>
              <a:t>后，它对所有倍数</a:t>
            </a:r>
            <a:r>
              <a:rPr lang="en-US" altLang="zh-CN" dirty="0" smtClean="0"/>
              <a:t>2p,3p, … </a:t>
            </a:r>
            <a:r>
              <a:rPr lang="zh-CN" altLang="en-US" dirty="0" smtClean="0"/>
              <a:t>都有</a:t>
            </a:r>
            <a:r>
              <a:rPr lang="en-US" altLang="zh-CN" dirty="0" smtClean="0"/>
              <a:t>(p - 1)/p</a:t>
            </a:r>
            <a:r>
              <a:rPr lang="zh-CN" altLang="en-US" dirty="0" smtClean="0"/>
              <a:t>的贡献，用一个循环即可完成求解。初始设所有</a:t>
            </a:r>
            <a:r>
              <a:rPr lang="el-GR" altLang="zh-CN" dirty="0" smtClean="0"/>
              <a:t>φ</a:t>
            </a:r>
            <a:r>
              <a:rPr lang="zh-CN" altLang="en-US" dirty="0" smtClean="0"/>
              <a:t>值为</a:t>
            </a:r>
            <a:r>
              <a:rPr lang="en-US" altLang="zh-CN" dirty="0" smtClean="0"/>
              <a:t>0</a:t>
            </a:r>
            <a:r>
              <a:rPr lang="zh-CN" altLang="en-US" dirty="0" smtClean="0"/>
              <a:t>，因此如果再累乘时发现一个</a:t>
            </a:r>
            <a:r>
              <a:rPr lang="en-US" altLang="zh-CN" dirty="0" smtClean="0"/>
              <a:t>0</a:t>
            </a:r>
            <a:r>
              <a:rPr lang="zh-CN" altLang="en-US" dirty="0" smtClean="0"/>
              <a:t>值，先初始化为</a:t>
            </a:r>
            <a:r>
              <a:rPr lang="en-US" altLang="zh-CN" dirty="0" smtClean="0"/>
              <a:t>n</a:t>
            </a:r>
            <a:r>
              <a:rPr lang="zh-CN" altLang="en-US" dirty="0" smtClean="0"/>
              <a:t>，再乘以</a:t>
            </a:r>
            <a:r>
              <a:rPr lang="en-US" altLang="zh-CN" dirty="0" smtClean="0"/>
              <a:t>(p-1)/p</a:t>
            </a:r>
            <a:r>
              <a:rPr lang="zh-CN" altLang="en-US" dirty="0" smtClean="0"/>
              <a:t>。另外由于还没有被筛过的数</a:t>
            </a:r>
            <a:r>
              <a:rPr lang="el-GR" altLang="zh-CN" dirty="0" smtClean="0"/>
              <a:t>φ</a:t>
            </a:r>
            <a:r>
              <a:rPr lang="zh-CN" altLang="en-US" dirty="0" smtClean="0"/>
              <a:t>值为</a:t>
            </a:r>
            <a:r>
              <a:rPr lang="en-US" altLang="zh-CN" dirty="0" smtClean="0"/>
              <a:t>0</a:t>
            </a:r>
            <a:r>
              <a:rPr lang="zh-CN" altLang="en-US" dirty="0" smtClean="0"/>
              <a:t>，因此这同时也是素数标志。</a:t>
            </a:r>
          </a:p>
          <a:p>
            <a:pPr eaLnBrk="1" hangingPunct="1">
              <a:defRPr/>
            </a:pPr>
            <a:r>
              <a:rPr lang="en-US" altLang="zh-CN" dirty="0" smtClean="0"/>
              <a:t>void </a:t>
            </a:r>
            <a:r>
              <a:rPr lang="en-US" altLang="zh-CN" dirty="0" err="1" smtClean="0"/>
              <a:t>all_phi</a:t>
            </a:r>
            <a:r>
              <a:rPr lang="en-US" altLang="zh-CN" dirty="0" smtClean="0"/>
              <a:t> ( </a:t>
            </a:r>
            <a:r>
              <a:rPr lang="en-US" altLang="zh-CN" dirty="0" err="1" smtClean="0"/>
              <a:t>int</a:t>
            </a:r>
            <a:r>
              <a:rPr lang="en-US" altLang="zh-CN" dirty="0" smtClean="0"/>
              <a:t> n , </a:t>
            </a:r>
            <a:r>
              <a:rPr lang="en-US" altLang="zh-CN" dirty="0" err="1" smtClean="0"/>
              <a:t>int</a:t>
            </a:r>
            <a:r>
              <a:rPr lang="en-US" altLang="zh-CN" dirty="0" smtClean="0"/>
              <a:t> phi [])</a:t>
            </a:r>
          </a:p>
          <a:p>
            <a:pPr eaLnBrk="1" hangingPunct="1">
              <a:buFont typeface="Wingdings 2" pitchFamily="18" charset="2"/>
              <a:buNone/>
              <a:defRPr/>
            </a:pPr>
            <a:r>
              <a:rPr lang="en-US" altLang="zh-CN" dirty="0" smtClean="0"/>
              <a:t>	{</a:t>
            </a:r>
          </a:p>
          <a:p>
            <a:pPr lvl="1" eaLnBrk="1" hangingPunct="1">
              <a:buFont typeface="Wingdings 2" pitchFamily="18" charset="2"/>
              <a:buNone/>
              <a:defRPr/>
            </a:pPr>
            <a:r>
              <a:rPr lang="en-US" altLang="zh-CN" dirty="0" smtClean="0"/>
              <a:t>	</a:t>
            </a:r>
            <a:r>
              <a:rPr lang="en-US" altLang="zh-CN" sz="3000" dirty="0" smtClean="0"/>
              <a:t>phi [1] = 1;</a:t>
            </a:r>
          </a:p>
          <a:p>
            <a:pPr lvl="1" eaLnBrk="1" hangingPunct="1">
              <a:buFont typeface="Wingdings 2" pitchFamily="18" charset="2"/>
              <a:buNone/>
              <a:defRPr/>
            </a:pPr>
            <a:r>
              <a:rPr lang="en-US" altLang="zh-CN" sz="3000" dirty="0" smtClean="0"/>
              <a:t>	for (</a:t>
            </a:r>
            <a:r>
              <a:rPr lang="en-US" altLang="zh-CN" sz="3000" dirty="0" err="1" smtClean="0"/>
              <a:t>i</a:t>
            </a:r>
            <a:r>
              <a:rPr lang="en-US" altLang="zh-CN" sz="3000" dirty="0" smtClean="0"/>
              <a:t> = 2; </a:t>
            </a:r>
            <a:r>
              <a:rPr lang="en-US" altLang="zh-CN" sz="3000" dirty="0" err="1" smtClean="0"/>
              <a:t>i</a:t>
            </a:r>
            <a:r>
              <a:rPr lang="en-US" altLang="zh-CN" sz="3000" dirty="0" smtClean="0"/>
              <a:t> &lt;= n; </a:t>
            </a:r>
            <a:r>
              <a:rPr lang="en-US" altLang="zh-CN" sz="3000" dirty="0" err="1" smtClean="0"/>
              <a:t>i</a:t>
            </a:r>
            <a:r>
              <a:rPr lang="en-US" altLang="zh-CN" sz="3000" dirty="0" smtClean="0"/>
              <a:t> ++)</a:t>
            </a:r>
          </a:p>
          <a:p>
            <a:pPr lvl="2" eaLnBrk="1" hangingPunct="1">
              <a:buFont typeface="Arial" charset="0"/>
              <a:buNone/>
              <a:defRPr/>
            </a:pPr>
            <a:r>
              <a:rPr lang="en-US" altLang="zh-CN" sz="3000" dirty="0" smtClean="0"/>
              <a:t>	if (! phi [</a:t>
            </a:r>
            <a:r>
              <a:rPr lang="en-US" altLang="zh-CN" sz="3000" dirty="0" err="1" smtClean="0"/>
              <a:t>i</a:t>
            </a:r>
            <a:r>
              <a:rPr lang="en-US" altLang="zh-CN" sz="3000" dirty="0" smtClean="0"/>
              <a:t> ]) // prime242 </a:t>
            </a:r>
            <a:r>
              <a:rPr lang="zh-CN" altLang="en-US" sz="3000" dirty="0" smtClean="0"/>
              <a:t>数学概念与算法</a:t>
            </a:r>
          </a:p>
          <a:p>
            <a:pPr lvl="2" eaLnBrk="1" hangingPunct="1">
              <a:buFont typeface="Arial" charset="0"/>
              <a:buNone/>
              <a:defRPr/>
            </a:pPr>
            <a:r>
              <a:rPr lang="en-US" altLang="zh-CN" sz="3000" dirty="0" smtClean="0"/>
              <a:t>	for (j=</a:t>
            </a:r>
            <a:r>
              <a:rPr lang="en-US" altLang="zh-CN" sz="3000" dirty="0" err="1" smtClean="0"/>
              <a:t>i</a:t>
            </a:r>
            <a:r>
              <a:rPr lang="en-US" altLang="zh-CN" sz="3000" dirty="0" smtClean="0"/>
              <a:t>; j &lt;=n; j+=</a:t>
            </a:r>
            <a:r>
              <a:rPr lang="en-US" altLang="zh-CN" sz="3000" dirty="0" err="1" smtClean="0"/>
              <a:t>i</a:t>
            </a:r>
            <a:r>
              <a:rPr lang="en-US" altLang="zh-CN" sz="3000" dirty="0" smtClean="0"/>
              <a:t> ){ 		// for each multiple</a:t>
            </a:r>
          </a:p>
          <a:p>
            <a:pPr lvl="3" eaLnBrk="1" hangingPunct="1">
              <a:buFont typeface="Wingdings 2" pitchFamily="18" charset="2"/>
              <a:buNone/>
              <a:defRPr/>
            </a:pPr>
            <a:r>
              <a:rPr lang="en-US" altLang="zh-CN" sz="3000" dirty="0" smtClean="0"/>
              <a:t>	if (! phi [j ]) phi [j ] = j; 		// first time , initialize</a:t>
            </a:r>
          </a:p>
          <a:p>
            <a:pPr lvl="3" eaLnBrk="1" hangingPunct="1">
              <a:buFont typeface="Wingdings 2" pitchFamily="18" charset="2"/>
              <a:buNone/>
              <a:defRPr/>
            </a:pPr>
            <a:r>
              <a:rPr lang="en-US" altLang="zh-CN" sz="3000" dirty="0" smtClean="0"/>
              <a:t>	phi [j ] = phi [j ] / </a:t>
            </a:r>
            <a:r>
              <a:rPr lang="en-US" altLang="zh-CN" sz="3000" dirty="0" err="1" smtClean="0"/>
              <a:t>i</a:t>
            </a:r>
            <a:r>
              <a:rPr lang="en-US" altLang="zh-CN" sz="3000" dirty="0" smtClean="0"/>
              <a:t> * (</a:t>
            </a:r>
            <a:r>
              <a:rPr lang="en-US" altLang="zh-CN" sz="3000" dirty="0" err="1" smtClean="0"/>
              <a:t>i</a:t>
            </a:r>
            <a:r>
              <a:rPr lang="en-US" altLang="zh-CN" sz="3000" dirty="0" smtClean="0"/>
              <a:t> -1); 	// multiply</a:t>
            </a:r>
          </a:p>
          <a:p>
            <a:pPr lvl="2" eaLnBrk="1" hangingPunct="1">
              <a:buFont typeface="Arial" charset="0"/>
              <a:buNone/>
              <a:defRPr/>
            </a:pPr>
            <a:r>
              <a:rPr lang="en-US" altLang="zh-CN" sz="3000" dirty="0" smtClean="0"/>
              <a:t>	}</a:t>
            </a:r>
          </a:p>
          <a:p>
            <a:pPr eaLnBrk="1" hangingPunct="1">
              <a:buFont typeface="Wingdings 2" pitchFamily="18" charset="2"/>
              <a:buNone/>
              <a:defRPr/>
            </a:pPr>
            <a:r>
              <a:rPr lang="en-US" altLang="zh-CN" dirty="0" smtClean="0"/>
              <a:t>	}</a:t>
            </a:r>
          </a:p>
          <a:p>
            <a:pPr eaLnBrk="1" hangingPunct="1">
              <a:defRPr/>
            </a:pPr>
            <a:r>
              <a:rPr lang="zh-CN" altLang="en-US" dirty="0" smtClean="0"/>
              <a:t>和素数筛法一样，时间复杂度为</a:t>
            </a:r>
            <a:r>
              <a:rPr lang="en-US" altLang="zh-CN" dirty="0" smtClean="0"/>
              <a:t>O(n log </a:t>
            </a:r>
            <a:r>
              <a:rPr lang="en-US" altLang="zh-CN" dirty="0" err="1" smtClean="0"/>
              <a:t>log</a:t>
            </a:r>
            <a:r>
              <a:rPr lang="en-US" altLang="zh-CN" dirty="0" smtClean="0"/>
              <a:t> n)</a:t>
            </a:r>
            <a:r>
              <a:rPr lang="zh-CN" altLang="en-US" dirty="0" smtClean="0"/>
              <a:t>。</a:t>
            </a:r>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说说集合（</a:t>
            </a:r>
            <a:r>
              <a:rPr lang="en-US" altLang="zh-CN" smtClean="0"/>
              <a:t>set</a:t>
            </a:r>
            <a:r>
              <a:rPr lang="zh-CN" altLang="en-US" smtClean="0"/>
              <a:t>）</a:t>
            </a:r>
          </a:p>
        </p:txBody>
      </p:sp>
      <p:sp>
        <p:nvSpPr>
          <p:cNvPr id="3" name="内容占位符 2"/>
          <p:cNvSpPr>
            <a:spLocks noGrp="1"/>
          </p:cNvSpPr>
          <p:nvPr>
            <p:ph idx="1"/>
          </p:nvPr>
        </p:nvSpPr>
        <p:spPr>
          <a:xfrm>
            <a:off x="457200" y="1600200"/>
            <a:ext cx="8229600" cy="4114816"/>
          </a:xfrm>
        </p:spPr>
        <p:txBody>
          <a:bodyPr>
            <a:normAutofit fontScale="85000" lnSpcReduction="20000"/>
          </a:bodyPr>
          <a:lstStyle/>
          <a:p>
            <a:pPr marL="420624" indent="-384048" fontAlgn="auto">
              <a:spcAft>
                <a:spcPts val="0"/>
              </a:spcAft>
              <a:buFont typeface="Wingdings 2"/>
              <a:buChar char=""/>
              <a:defRPr/>
            </a:pPr>
            <a:r>
              <a:rPr lang="zh-CN" altLang="en-US" dirty="0" smtClean="0"/>
              <a:t>朴素集合论与公理集合论</a:t>
            </a:r>
            <a:endParaRPr lang="en-US" altLang="zh-CN" dirty="0" smtClean="0"/>
          </a:p>
          <a:p>
            <a:pPr marL="722376" lvl="1" indent="-274320" fontAlgn="auto">
              <a:spcAft>
                <a:spcPts val="0"/>
              </a:spcAft>
              <a:buFont typeface="Wingdings 2"/>
              <a:buChar char=""/>
              <a:defRPr/>
            </a:pPr>
            <a:r>
              <a:rPr lang="zh-CN" altLang="en-US" dirty="0" smtClean="0"/>
              <a:t>在纯数学中，朴素集合论是由德国数学家</a:t>
            </a:r>
            <a:r>
              <a:rPr lang="zh-CN" altLang="en-US" dirty="0" smtClean="0">
                <a:solidFill>
                  <a:srgbClr val="92D050"/>
                </a:solidFill>
              </a:rPr>
              <a:t>康托</a:t>
            </a:r>
            <a:r>
              <a:rPr lang="zh-CN" altLang="en-US" dirty="0" smtClean="0"/>
              <a:t>最早创立的第一个集合论，它后来被更加仔细的构架为公理化集合论。（两者区别的根源在于对集合的定义，朴素论中简单的把集合定义为“</a:t>
            </a:r>
            <a:r>
              <a:rPr lang="zh-CN" altLang="en-US" dirty="0" smtClean="0">
                <a:solidFill>
                  <a:srgbClr val="92D050"/>
                </a:solidFill>
              </a:rPr>
              <a:t>一堆东西</a:t>
            </a:r>
            <a:r>
              <a:rPr lang="zh-CN" altLang="en-US" dirty="0" smtClean="0"/>
              <a:t>”，公理论则给出更加严格的数学描述。）</a:t>
            </a:r>
            <a:endParaRPr lang="en-US" altLang="zh-CN" dirty="0" smtClean="0"/>
          </a:p>
          <a:p>
            <a:pPr marL="722376" lvl="1" indent="-274320" fontAlgn="auto">
              <a:spcAft>
                <a:spcPts val="0"/>
              </a:spcAft>
              <a:buFont typeface="Wingdings 2"/>
              <a:buChar char=""/>
              <a:defRPr/>
            </a:pPr>
            <a:r>
              <a:rPr lang="zh-CN" altLang="en-US" dirty="0"/>
              <a:t>罗</a:t>
            </a:r>
            <a:r>
              <a:rPr lang="zh-CN" altLang="en-US" dirty="0" smtClean="0"/>
              <a:t>素悖论与数学界的</a:t>
            </a:r>
            <a:r>
              <a:rPr lang="zh-CN" altLang="en-US" dirty="0" smtClean="0">
                <a:solidFill>
                  <a:srgbClr val="92D050"/>
                </a:solidFill>
              </a:rPr>
              <a:t>危机</a:t>
            </a:r>
            <a:endParaRPr lang="en-US" altLang="zh-CN" dirty="0" smtClean="0">
              <a:solidFill>
                <a:srgbClr val="92D050"/>
              </a:solidFill>
            </a:endParaRPr>
          </a:p>
          <a:p>
            <a:pPr marL="1005840" lvl="2" indent="-256032" fontAlgn="auto">
              <a:spcAft>
                <a:spcPts val="0"/>
              </a:spcAft>
              <a:buFont typeface="Arial"/>
              <a:buChar char="○"/>
              <a:defRPr/>
            </a:pPr>
            <a:r>
              <a:rPr lang="zh-CN" altLang="en-US" dirty="0" smtClean="0"/>
              <a:t>一位理发师说：“我只帮所有不自己刮脸的人刮脸。”那么理发师是否给自己刮脸呢？</a:t>
            </a:r>
            <a:endParaRPr lang="en-US" altLang="zh-CN" dirty="0" smtClean="0"/>
          </a:p>
          <a:p>
            <a:pPr marL="1005840" lvl="2" indent="-256032" fontAlgn="auto">
              <a:spcAft>
                <a:spcPts val="0"/>
              </a:spcAft>
              <a:buFont typeface="Arial"/>
              <a:buChar char="○"/>
              <a:defRPr/>
            </a:pPr>
            <a:r>
              <a:rPr lang="zh-CN" altLang="en-US" dirty="0" smtClean="0"/>
              <a:t>设性质</a:t>
            </a:r>
            <a:r>
              <a:rPr lang="en-US" altLang="zh-CN" dirty="0" smtClean="0"/>
              <a:t>P(x)</a:t>
            </a:r>
            <a:r>
              <a:rPr lang="zh-CN" altLang="en-US" dirty="0" smtClean="0"/>
              <a:t>表示“</a:t>
            </a:r>
            <a:r>
              <a:rPr lang="en-US" altLang="zh-CN" dirty="0" err="1" smtClean="0"/>
              <a:t>x∉x</a:t>
            </a:r>
            <a:r>
              <a:rPr lang="en-US" altLang="zh-CN" dirty="0" smtClean="0"/>
              <a:t>”</a:t>
            </a:r>
            <a:r>
              <a:rPr lang="zh-CN" altLang="en-US" dirty="0" smtClean="0"/>
              <a:t>，现假设由性质</a:t>
            </a:r>
            <a:r>
              <a:rPr lang="en-US" altLang="zh-CN" dirty="0" smtClean="0"/>
              <a:t>P</a:t>
            </a:r>
            <a:r>
              <a:rPr lang="zh-CN" altLang="en-US" dirty="0" smtClean="0"/>
              <a:t>确定了一个类</a:t>
            </a:r>
            <a:r>
              <a:rPr lang="en-US" altLang="zh-CN" dirty="0" smtClean="0"/>
              <a:t>A——</a:t>
            </a:r>
            <a:r>
              <a:rPr lang="zh-CN" altLang="en-US" dirty="0" smtClean="0"/>
              <a:t>也就是说“</a:t>
            </a:r>
            <a:r>
              <a:rPr lang="en-US" altLang="zh-CN" dirty="0" smtClean="0"/>
              <a:t>A={</a:t>
            </a:r>
            <a:r>
              <a:rPr lang="en-US" altLang="zh-CN" dirty="0" err="1" smtClean="0"/>
              <a:t>x|x</a:t>
            </a:r>
            <a:r>
              <a:rPr lang="en-US" altLang="zh-CN" dirty="0" smtClean="0"/>
              <a:t> ∉ x}”</a:t>
            </a:r>
            <a:r>
              <a:rPr lang="zh-CN" altLang="en-US" dirty="0" smtClean="0"/>
              <a:t>。那么现在的问题是：</a:t>
            </a:r>
            <a:r>
              <a:rPr lang="en-US" altLang="zh-CN" dirty="0" smtClean="0"/>
              <a:t>A∈A</a:t>
            </a:r>
            <a:r>
              <a:rPr lang="zh-CN" altLang="en-US" dirty="0" smtClean="0"/>
              <a:t>是否成立？首先，若</a:t>
            </a:r>
            <a:r>
              <a:rPr lang="en-US" altLang="zh-CN" dirty="0" smtClean="0"/>
              <a:t>A∈A</a:t>
            </a:r>
            <a:r>
              <a:rPr lang="zh-CN" altLang="en-US" dirty="0" smtClean="0"/>
              <a:t>，则</a:t>
            </a:r>
            <a:r>
              <a:rPr lang="en-US" altLang="zh-CN" dirty="0" smtClean="0"/>
              <a:t>A</a:t>
            </a:r>
            <a:r>
              <a:rPr lang="zh-CN" altLang="en-US" dirty="0" smtClean="0"/>
              <a:t>是</a:t>
            </a:r>
            <a:r>
              <a:rPr lang="en-US" altLang="zh-CN" dirty="0" smtClean="0"/>
              <a:t>A</a:t>
            </a:r>
            <a:r>
              <a:rPr lang="zh-CN" altLang="en-US" dirty="0" smtClean="0"/>
              <a:t>的元素，那么</a:t>
            </a:r>
            <a:r>
              <a:rPr lang="en-US" altLang="zh-CN" dirty="0" smtClean="0"/>
              <a:t>A</a:t>
            </a:r>
            <a:r>
              <a:rPr lang="zh-CN" altLang="en-US" dirty="0" smtClean="0"/>
              <a:t>具有性质</a:t>
            </a:r>
            <a:r>
              <a:rPr lang="en-US" altLang="zh-CN" dirty="0" smtClean="0"/>
              <a:t>P</a:t>
            </a:r>
            <a:r>
              <a:rPr lang="zh-CN" altLang="en-US" dirty="0" smtClean="0"/>
              <a:t>，由性质</a:t>
            </a:r>
            <a:r>
              <a:rPr lang="en-US" altLang="zh-CN" dirty="0" smtClean="0"/>
              <a:t>P</a:t>
            </a:r>
            <a:r>
              <a:rPr lang="zh-CN" altLang="en-US" dirty="0" smtClean="0"/>
              <a:t>知</a:t>
            </a:r>
            <a:r>
              <a:rPr lang="en-US" altLang="zh-CN" dirty="0" smtClean="0"/>
              <a:t>A∉A</a:t>
            </a:r>
            <a:r>
              <a:rPr lang="zh-CN" altLang="en-US" dirty="0" smtClean="0"/>
              <a:t>；其次，若</a:t>
            </a:r>
            <a:r>
              <a:rPr lang="en-US" altLang="zh-CN" dirty="0" smtClean="0"/>
              <a:t>A∉A</a:t>
            </a:r>
            <a:r>
              <a:rPr lang="zh-CN" altLang="en-US" dirty="0" smtClean="0"/>
              <a:t>，也就是说</a:t>
            </a:r>
            <a:r>
              <a:rPr lang="en-US" altLang="zh-CN" dirty="0" smtClean="0"/>
              <a:t>A</a:t>
            </a:r>
            <a:r>
              <a:rPr lang="zh-CN" altLang="en-US" dirty="0" smtClean="0"/>
              <a:t>具有性质 </a:t>
            </a:r>
            <a:r>
              <a:rPr lang="en-US" altLang="zh-CN" dirty="0" smtClean="0"/>
              <a:t>P</a:t>
            </a:r>
            <a:r>
              <a:rPr lang="zh-CN" altLang="en-US" dirty="0" smtClean="0"/>
              <a:t>，而</a:t>
            </a:r>
            <a:r>
              <a:rPr lang="en-US" altLang="zh-CN" dirty="0" smtClean="0"/>
              <a:t>A</a:t>
            </a:r>
            <a:r>
              <a:rPr lang="zh-CN" altLang="en-US" dirty="0" smtClean="0"/>
              <a:t>是由所有具有性质</a:t>
            </a:r>
            <a:r>
              <a:rPr lang="en-US" altLang="zh-CN" dirty="0" smtClean="0"/>
              <a:t>P</a:t>
            </a:r>
            <a:r>
              <a:rPr lang="zh-CN" altLang="en-US" dirty="0" smtClean="0"/>
              <a:t>的类组成的，所以</a:t>
            </a:r>
            <a:r>
              <a:rPr lang="en-US" altLang="zh-CN" dirty="0" smtClean="0"/>
              <a:t>A∈A</a:t>
            </a:r>
            <a:r>
              <a:rPr lang="zh-CN" altLang="en-US" dirty="0" smtClean="0"/>
              <a:t>。</a:t>
            </a:r>
            <a:endParaRPr lang="en-US" altLang="zh-CN" dirty="0" smtClean="0"/>
          </a:p>
        </p:txBody>
      </p:sp>
      <p:sp>
        <p:nvSpPr>
          <p:cNvPr id="9220" name="TextBox 3"/>
          <p:cNvSpPr txBox="1">
            <a:spLocks noChangeArrowheads="1"/>
          </p:cNvSpPr>
          <p:nvPr/>
        </p:nvSpPr>
        <p:spPr bwMode="auto">
          <a:xfrm>
            <a:off x="642910" y="5783283"/>
            <a:ext cx="8272490" cy="646113"/>
          </a:xfrm>
          <a:prstGeom prst="rect">
            <a:avLst/>
          </a:prstGeom>
          <a:noFill/>
          <a:ln w="9525">
            <a:noFill/>
            <a:miter lim="800000"/>
            <a:headEnd/>
            <a:tailEnd/>
          </a:ln>
        </p:spPr>
        <p:txBody>
          <a:bodyPr wrap="square">
            <a:spAutoFit/>
          </a:bodyPr>
          <a:lstStyle/>
          <a:p>
            <a:r>
              <a:rPr lang="zh-CN" altLang="en-US" dirty="0">
                <a:solidFill>
                  <a:srgbClr val="92D050"/>
                </a:solidFill>
              </a:rPr>
              <a:t>初等数论是研究自然数性质的数学分支，主要讨论都建立在自然数集</a:t>
            </a:r>
            <a:r>
              <a:rPr lang="en-US" altLang="zh-CN" dirty="0">
                <a:solidFill>
                  <a:srgbClr val="92D050"/>
                </a:solidFill>
              </a:rPr>
              <a:t>N</a:t>
            </a:r>
            <a:r>
              <a:rPr lang="zh-CN" altLang="en-US" dirty="0">
                <a:solidFill>
                  <a:srgbClr val="92D050"/>
                </a:solidFill>
              </a:rPr>
              <a:t>（初等数论中一般不包括</a:t>
            </a:r>
            <a:r>
              <a:rPr lang="en-US" altLang="zh-CN" dirty="0">
                <a:solidFill>
                  <a:srgbClr val="92D050"/>
                </a:solidFill>
              </a:rPr>
              <a:t>0</a:t>
            </a:r>
            <a:r>
              <a:rPr lang="zh-CN" altLang="en-US" dirty="0">
                <a:solidFill>
                  <a:srgbClr val="92D050"/>
                </a:solidFill>
              </a:rPr>
              <a:t>）和整数集</a:t>
            </a:r>
            <a:r>
              <a:rPr lang="en-US" altLang="zh-CN" dirty="0">
                <a:solidFill>
                  <a:srgbClr val="92D050"/>
                </a:solidFill>
              </a:rPr>
              <a:t>Z</a:t>
            </a:r>
            <a:r>
              <a:rPr lang="zh-CN" altLang="en-US" dirty="0">
                <a:solidFill>
                  <a:srgbClr val="92D050"/>
                </a:solidFill>
              </a:rPr>
              <a:t>。</a:t>
            </a:r>
            <a:endParaRPr lang="en-US" altLang="zh-CN" dirty="0">
              <a:solidFill>
                <a:srgbClr val="92D05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20">
                                            <p:txEl>
                                              <p:pRg st="0" end="0"/>
                                            </p:txEl>
                                          </p:spTgt>
                                        </p:tgtEl>
                                        <p:attrNameLst>
                                          <p:attrName>style.visibility</p:attrName>
                                        </p:attrNameLst>
                                      </p:cBhvr>
                                      <p:to>
                                        <p:strVal val="visible"/>
                                      </p:to>
                                    </p:set>
                                    <p:anim calcmode="lin" valueType="num">
                                      <p:cBhvr additive="base">
                                        <p:cTn id="3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子群</a:t>
            </a:r>
          </a:p>
        </p:txBody>
      </p:sp>
      <p:sp>
        <p:nvSpPr>
          <p:cNvPr id="26627" name="TextBox 4"/>
          <p:cNvSpPr txBox="1">
            <a:spLocks noChangeArrowheads="1"/>
          </p:cNvSpPr>
          <p:nvPr/>
        </p:nvSpPr>
        <p:spPr bwMode="auto">
          <a:xfrm>
            <a:off x="533400" y="1371600"/>
            <a:ext cx="7620000" cy="3785652"/>
          </a:xfrm>
          <a:prstGeom prst="rect">
            <a:avLst/>
          </a:prstGeom>
          <a:noFill/>
          <a:ln w="9525">
            <a:noFill/>
            <a:miter lim="800000"/>
            <a:headEnd/>
            <a:tailEnd/>
          </a:ln>
        </p:spPr>
        <p:txBody>
          <a:bodyPr>
            <a:spAutoFit/>
          </a:bodyPr>
          <a:lstStyle/>
          <a:p>
            <a:r>
              <a:rPr lang="zh-CN" altLang="en-US" sz="2000" dirty="0"/>
              <a:t>子群</a:t>
            </a:r>
            <a:r>
              <a:rPr lang="en-US" altLang="zh-CN" sz="2000" dirty="0"/>
              <a:t>(subgroup) </a:t>
            </a:r>
            <a:r>
              <a:rPr lang="zh-CN" altLang="en-US" sz="2000" dirty="0"/>
              <a:t>对于群</a:t>
            </a:r>
            <a:r>
              <a:rPr lang="en-US" altLang="zh-CN" sz="2000" dirty="0"/>
              <a:t>(S,</a:t>
            </a:r>
            <a:r>
              <a:rPr lang="zh-CN" altLang="en-US" sz="2000" dirty="0"/>
              <a:t>⊙</a:t>
            </a:r>
            <a:r>
              <a:rPr lang="en-US" altLang="zh-CN" sz="2000" dirty="0"/>
              <a:t>)</a:t>
            </a:r>
            <a:r>
              <a:rPr lang="zh-CN" altLang="en-US" sz="2000" dirty="0"/>
              <a:t>，如果</a:t>
            </a:r>
            <a:r>
              <a:rPr lang="en-US" altLang="zh-CN" sz="2000" dirty="0"/>
              <a:t>S</a:t>
            </a:r>
            <a:r>
              <a:rPr lang="zh-CN" altLang="en-US" sz="2000" dirty="0"/>
              <a:t>的某个子集</a:t>
            </a:r>
            <a:r>
              <a:rPr lang="en-US" altLang="zh-CN" sz="2000" dirty="0"/>
              <a:t>Sˊ </a:t>
            </a:r>
            <a:r>
              <a:rPr lang="zh-CN" altLang="en-US" sz="2000" dirty="0"/>
              <a:t>满足</a:t>
            </a:r>
            <a:r>
              <a:rPr lang="en-US" altLang="zh-CN" sz="2000" dirty="0"/>
              <a:t>(Sˊ,</a:t>
            </a:r>
            <a:r>
              <a:rPr lang="zh-CN" altLang="en-US" sz="2000" dirty="0"/>
              <a:t>⊙</a:t>
            </a:r>
            <a:r>
              <a:rPr lang="en-US" altLang="zh-CN" sz="2000" dirty="0"/>
              <a:t>)</a:t>
            </a:r>
            <a:r>
              <a:rPr lang="zh-CN" altLang="en-US" sz="2000" dirty="0"/>
              <a:t>也是群，那么称</a:t>
            </a:r>
            <a:r>
              <a:rPr lang="en-US" altLang="zh-CN" sz="2000" dirty="0"/>
              <a:t>(Sˊ,</a:t>
            </a:r>
            <a:r>
              <a:rPr lang="zh-CN" altLang="en-US" sz="2000" dirty="0"/>
              <a:t>⊙</a:t>
            </a:r>
            <a:r>
              <a:rPr lang="en-US" altLang="zh-CN" sz="2000" dirty="0"/>
              <a:t>)</a:t>
            </a:r>
            <a:r>
              <a:rPr lang="zh-CN" altLang="en-US" sz="2000" dirty="0"/>
              <a:t>是</a:t>
            </a:r>
            <a:r>
              <a:rPr lang="en-US" altLang="zh-CN" sz="2000" dirty="0"/>
              <a:t>(S,</a:t>
            </a:r>
            <a:r>
              <a:rPr lang="zh-CN" altLang="en-US" sz="2000" dirty="0"/>
              <a:t> ⊙</a:t>
            </a:r>
            <a:r>
              <a:rPr lang="en-US" altLang="zh-CN" sz="2000" dirty="0"/>
              <a:t>)</a:t>
            </a:r>
            <a:r>
              <a:rPr lang="zh-CN" altLang="en-US" sz="2000" dirty="0"/>
              <a:t>的子群。例如所有偶数关于整数加法构成的群是</a:t>
            </a:r>
            <a:r>
              <a:rPr lang="en-US" altLang="zh-CN" sz="2000" dirty="0"/>
              <a:t>(Z,+)</a:t>
            </a:r>
            <a:r>
              <a:rPr lang="zh-CN" altLang="en-US" sz="2000" dirty="0"/>
              <a:t>的子群。关于子群有两个很有用的定理：</a:t>
            </a:r>
          </a:p>
          <a:p>
            <a:endParaRPr lang="en-US" altLang="zh-CN" sz="2000" dirty="0"/>
          </a:p>
          <a:p>
            <a:r>
              <a:rPr lang="zh-CN" altLang="en-US" sz="2000" dirty="0"/>
              <a:t>定理一：对于有限群</a:t>
            </a:r>
            <a:r>
              <a:rPr lang="en-US" altLang="zh-CN" sz="2000" dirty="0"/>
              <a:t>(S,</a:t>
            </a:r>
            <a:r>
              <a:rPr lang="zh-CN" altLang="en-US" sz="2000" dirty="0"/>
              <a:t> ⊙</a:t>
            </a:r>
            <a:r>
              <a:rPr lang="en-US" altLang="zh-CN" sz="2000" dirty="0"/>
              <a:t>)</a:t>
            </a:r>
            <a:r>
              <a:rPr lang="zh-CN" altLang="en-US" sz="2000" dirty="0"/>
              <a:t>，如果</a:t>
            </a:r>
            <a:r>
              <a:rPr lang="en-US" altLang="zh-CN" sz="2000" dirty="0"/>
              <a:t>S</a:t>
            </a:r>
            <a:r>
              <a:rPr lang="zh-CN" altLang="en-US" sz="2000" dirty="0"/>
              <a:t>的子集</a:t>
            </a:r>
            <a:r>
              <a:rPr lang="en-US" altLang="zh-CN" sz="2000" dirty="0"/>
              <a:t>Sˊ</a:t>
            </a:r>
            <a:r>
              <a:rPr lang="zh-CN" altLang="en-US" sz="2000" dirty="0"/>
              <a:t>关于运算封闭，则</a:t>
            </a:r>
            <a:r>
              <a:rPr lang="en-US" altLang="zh-CN" sz="2000" dirty="0"/>
              <a:t>(Sˊ,</a:t>
            </a:r>
            <a:r>
              <a:rPr lang="zh-CN" altLang="en-US" sz="2000" dirty="0"/>
              <a:t> ⊙</a:t>
            </a:r>
            <a:r>
              <a:rPr lang="en-US" altLang="zh-CN" sz="2000" dirty="0"/>
              <a:t>)</a:t>
            </a:r>
            <a:r>
              <a:rPr lang="zh-CN" altLang="en-US" sz="2000" dirty="0"/>
              <a:t>是</a:t>
            </a:r>
            <a:r>
              <a:rPr lang="en-US" altLang="zh-CN" sz="2000" dirty="0"/>
              <a:t>(S,</a:t>
            </a:r>
            <a:r>
              <a:rPr lang="zh-CN" altLang="en-US" sz="2000" dirty="0"/>
              <a:t> ⊙</a:t>
            </a:r>
            <a:r>
              <a:rPr lang="en-US" altLang="zh-CN" sz="2000" dirty="0"/>
              <a:t>)</a:t>
            </a:r>
            <a:r>
              <a:rPr lang="zh-CN" altLang="en-US" sz="2000" dirty="0"/>
              <a:t>的子群。</a:t>
            </a:r>
          </a:p>
          <a:p>
            <a:endParaRPr lang="en-US" altLang="zh-CN" sz="2000" dirty="0"/>
          </a:p>
          <a:p>
            <a:r>
              <a:rPr lang="zh-CN" altLang="en-US" sz="2000" dirty="0"/>
              <a:t>定理二</a:t>
            </a:r>
            <a:r>
              <a:rPr lang="en-US" altLang="zh-CN" sz="2000" dirty="0"/>
              <a:t>(Lagrange</a:t>
            </a:r>
            <a:r>
              <a:rPr lang="zh-CN" altLang="en-US" sz="2000" dirty="0"/>
              <a:t>定理</a:t>
            </a:r>
            <a:r>
              <a:rPr lang="en-US" altLang="zh-CN" sz="2000" dirty="0"/>
              <a:t>)</a:t>
            </a:r>
            <a:r>
              <a:rPr lang="zh-CN" altLang="en-US" sz="2000" dirty="0"/>
              <a:t>：如果有限群</a:t>
            </a:r>
            <a:r>
              <a:rPr lang="en-US" altLang="zh-CN" sz="2000" dirty="0"/>
              <a:t>(Sˊ,</a:t>
            </a:r>
            <a:r>
              <a:rPr lang="zh-CN" altLang="en-US" sz="2000" dirty="0"/>
              <a:t> ⊙</a:t>
            </a:r>
            <a:r>
              <a:rPr lang="en-US" altLang="zh-CN" sz="2000" dirty="0"/>
              <a:t>)</a:t>
            </a:r>
            <a:r>
              <a:rPr lang="zh-CN" altLang="en-US" sz="2000" dirty="0"/>
              <a:t>是有限群</a:t>
            </a:r>
            <a:r>
              <a:rPr lang="en-US" altLang="zh-CN" sz="2000" dirty="0"/>
              <a:t>(S,</a:t>
            </a:r>
            <a:r>
              <a:rPr lang="zh-CN" altLang="en-US" sz="2000" dirty="0"/>
              <a:t> ⊙</a:t>
            </a:r>
            <a:r>
              <a:rPr lang="en-US" altLang="zh-CN" sz="2000" dirty="0"/>
              <a:t>)</a:t>
            </a:r>
            <a:r>
              <a:rPr lang="zh-CN" altLang="en-US" sz="2000" dirty="0"/>
              <a:t>的子群，则</a:t>
            </a:r>
            <a:r>
              <a:rPr lang="en-US" altLang="zh-CN" sz="2000" dirty="0"/>
              <a:t>|Sˊ|</a:t>
            </a:r>
            <a:r>
              <a:rPr lang="zh-CN" altLang="en-US" sz="2000" dirty="0"/>
              <a:t>是</a:t>
            </a:r>
            <a:r>
              <a:rPr lang="en-US" altLang="zh-CN" sz="2000" dirty="0"/>
              <a:t>|S|</a:t>
            </a:r>
            <a:r>
              <a:rPr lang="zh-CN" altLang="en-US" sz="2000" dirty="0"/>
              <a:t>的约数。</a:t>
            </a:r>
          </a:p>
          <a:p>
            <a:endParaRPr lang="en-US" altLang="zh-CN" sz="2000" dirty="0"/>
          </a:p>
          <a:p>
            <a:r>
              <a:rPr lang="zh-CN" altLang="en-US" sz="2000" dirty="0"/>
              <a:t>定理一提供了一个证明子群的好办法（只需要验证封闭而不用管其他条目），而定理二揭示了一个有限群及其子群的大小关系。</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生成子群</a:t>
            </a:r>
          </a:p>
        </p:txBody>
      </p:sp>
      <p:sp>
        <p:nvSpPr>
          <p:cNvPr id="27651" name="内容占位符 2"/>
          <p:cNvSpPr>
            <a:spLocks noGrp="1"/>
          </p:cNvSpPr>
          <p:nvPr>
            <p:ph idx="1"/>
          </p:nvPr>
        </p:nvSpPr>
        <p:spPr/>
        <p:txBody>
          <a:bodyPr/>
          <a:lstStyle/>
          <a:p>
            <a:pPr eaLnBrk="1" hangingPunct="1"/>
            <a:r>
              <a:rPr lang="en-US" altLang="zh-CN" smtClean="0"/>
              <a:t>a</a:t>
            </a:r>
            <a:r>
              <a:rPr lang="zh-CN" altLang="en-US" smtClean="0"/>
              <a:t>的生成子群的定义如下：</a:t>
            </a:r>
            <a:endParaRPr lang="en-US" altLang="zh-CN" smtClean="0"/>
          </a:p>
          <a:p>
            <a:pPr lvl="1" eaLnBrk="1" hangingPunct="1"/>
            <a:r>
              <a:rPr lang="en-US" altLang="zh-CN" smtClean="0"/>
              <a:t>&lt;a&gt;={a^k:k&gt;=1}</a:t>
            </a:r>
            <a:r>
              <a:rPr lang="zh-CN" altLang="en-US" smtClean="0"/>
              <a:t>，其中</a:t>
            </a:r>
            <a:r>
              <a:rPr lang="en-US" altLang="zh-CN" smtClean="0"/>
              <a:t>a^k=a</a:t>
            </a:r>
            <a:r>
              <a:rPr lang="zh-CN" altLang="en-US" smtClean="0"/>
              <a:t> ⊙</a:t>
            </a:r>
            <a:r>
              <a:rPr lang="en-US" altLang="zh-CN" smtClean="0"/>
              <a:t>a</a:t>
            </a:r>
            <a:r>
              <a:rPr lang="zh-CN" altLang="en-US" smtClean="0"/>
              <a:t> ⊙</a:t>
            </a:r>
            <a:r>
              <a:rPr lang="en-US" altLang="zh-CN" smtClean="0"/>
              <a:t>…</a:t>
            </a:r>
            <a:r>
              <a:rPr lang="zh-CN" altLang="en-US" smtClean="0"/>
              <a:t> ⊙</a:t>
            </a:r>
            <a:r>
              <a:rPr lang="en-US" altLang="zh-CN" smtClean="0"/>
              <a:t>a</a:t>
            </a:r>
          </a:p>
          <a:p>
            <a:pPr lvl="1" eaLnBrk="1" hangingPunct="1"/>
            <a:r>
              <a:rPr lang="zh-CN" altLang="en-US" smtClean="0"/>
              <a:t>例如在</a:t>
            </a:r>
            <a:r>
              <a:rPr lang="en-US" altLang="zh-CN" smtClean="0"/>
              <a:t>Z</a:t>
            </a:r>
            <a:r>
              <a:rPr lang="en-US" altLang="zh-CN" sz="1800" smtClean="0"/>
              <a:t>6</a:t>
            </a:r>
            <a:r>
              <a:rPr lang="zh-CN" altLang="en-US" smtClean="0"/>
              <a:t>中，对于</a:t>
            </a:r>
            <a:r>
              <a:rPr lang="en-US" altLang="zh-CN" smtClean="0"/>
              <a:t>a = 2</a:t>
            </a:r>
            <a:r>
              <a:rPr lang="zh-CN" altLang="en-US" smtClean="0"/>
              <a:t>有：</a:t>
            </a:r>
            <a:r>
              <a:rPr lang="en-US" altLang="zh-CN" smtClean="0"/>
              <a:t>a^1, a^2…:</a:t>
            </a:r>
            <a:r>
              <a:rPr lang="zh-CN" altLang="en-US" smtClean="0"/>
              <a:t>是</a:t>
            </a:r>
            <a:r>
              <a:rPr lang="en-US" altLang="zh-CN" smtClean="0"/>
              <a:t>2; 4; 0; 2; 4; 0; 2; 4; 0; …</a:t>
            </a:r>
            <a:r>
              <a:rPr lang="zh-CN" altLang="en-US" smtClean="0"/>
              <a:t>。特别地，在</a:t>
            </a:r>
            <a:r>
              <a:rPr lang="en-US" altLang="zh-CN" smtClean="0"/>
              <a:t>Z</a:t>
            </a:r>
            <a:r>
              <a:rPr lang="en-US" altLang="zh-CN" sz="1800" smtClean="0"/>
              <a:t>n</a:t>
            </a:r>
            <a:r>
              <a:rPr lang="zh-CN" altLang="en-US" smtClean="0"/>
              <a:t>中有</a:t>
            </a:r>
            <a:r>
              <a:rPr lang="en-US" altLang="zh-CN" smtClean="0"/>
              <a:t>a^k= ka mod n</a:t>
            </a:r>
            <a:r>
              <a:rPr lang="zh-CN" altLang="en-US" smtClean="0"/>
              <a:t>，而</a:t>
            </a:r>
            <a:r>
              <a:rPr lang="en-US" altLang="zh-CN" smtClean="0"/>
              <a:t>Z</a:t>
            </a:r>
            <a:r>
              <a:rPr lang="en-US" altLang="zh-CN" sz="1800" smtClean="0"/>
              <a:t>n</a:t>
            </a:r>
            <a:r>
              <a:rPr lang="en-US" altLang="zh-CN" smtClean="0"/>
              <a:t>*</a:t>
            </a:r>
            <a:r>
              <a:rPr lang="zh-CN" altLang="en-US" smtClean="0"/>
              <a:t>中</a:t>
            </a:r>
            <a:r>
              <a:rPr lang="en-US" altLang="zh-CN" smtClean="0"/>
              <a:t>a^k = a^k mod n</a:t>
            </a:r>
            <a:r>
              <a:rPr lang="zh-CN" altLang="en-US" smtClean="0"/>
              <a:t>。</a:t>
            </a:r>
            <a:endParaRPr lang="en-US" altLang="zh-CN" smtClean="0"/>
          </a:p>
          <a:p>
            <a:pPr lvl="1" eaLnBrk="1" hangingPunct="1"/>
            <a:r>
              <a:rPr lang="zh-CN" altLang="en-US" smtClean="0"/>
              <a:t>它显然满足封闭性，由定理一可知它是子群。我们说</a:t>
            </a:r>
            <a:r>
              <a:rPr lang="en-US" altLang="zh-CN" smtClean="0"/>
              <a:t>a</a:t>
            </a:r>
            <a:r>
              <a:rPr lang="zh-CN" altLang="en-US" smtClean="0"/>
              <a:t>生成</a:t>
            </a:r>
            <a:r>
              <a:rPr lang="en-US" altLang="zh-CN" smtClean="0"/>
              <a:t>&lt;a&gt;,</a:t>
            </a:r>
            <a:r>
              <a:rPr lang="zh-CN" altLang="en-US" smtClean="0"/>
              <a:t>或称</a:t>
            </a:r>
            <a:r>
              <a:rPr lang="en-US" altLang="zh-CN" smtClean="0"/>
              <a:t>a</a:t>
            </a:r>
            <a:r>
              <a:rPr lang="zh-CN" altLang="en-US" smtClean="0"/>
              <a:t>为</a:t>
            </a:r>
            <a:r>
              <a:rPr lang="en-US" altLang="zh-CN" smtClean="0"/>
              <a:t>&lt;a&gt;</a:t>
            </a:r>
            <a:r>
              <a:rPr lang="zh-CN" altLang="en-US" smtClean="0"/>
              <a:t>的生成元。</a:t>
            </a:r>
            <a:endParaRPr lang="en-US" altLang="zh-CN" smtClean="0"/>
          </a:p>
          <a:p>
            <a:pPr eaLnBrk="1" hangingPunct="1"/>
            <a:endParaRPr lang="en-US" altLang="zh-CN" smtClean="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28596" y="142852"/>
            <a:ext cx="7467600" cy="1143000"/>
          </a:xfrm>
        </p:spPr>
        <p:txBody>
          <a:bodyPr/>
          <a:lstStyle/>
          <a:p>
            <a:pPr eaLnBrk="1" hangingPunct="1"/>
            <a:r>
              <a:rPr lang="zh-CN" altLang="en-US" dirty="0" smtClean="0"/>
              <a:t>阶</a:t>
            </a:r>
          </a:p>
        </p:txBody>
      </p:sp>
      <p:sp>
        <p:nvSpPr>
          <p:cNvPr id="28675" name="TextBox 3"/>
          <p:cNvSpPr txBox="1">
            <a:spLocks noChangeArrowheads="1"/>
          </p:cNvSpPr>
          <p:nvPr/>
        </p:nvSpPr>
        <p:spPr bwMode="auto">
          <a:xfrm>
            <a:off x="571472" y="1225689"/>
            <a:ext cx="7391400" cy="5632311"/>
          </a:xfrm>
          <a:prstGeom prst="rect">
            <a:avLst/>
          </a:prstGeom>
          <a:noFill/>
          <a:ln w="9525">
            <a:noFill/>
            <a:miter lim="800000"/>
            <a:headEnd/>
            <a:tailEnd/>
          </a:ln>
        </p:spPr>
        <p:txBody>
          <a:bodyPr>
            <a:spAutoFit/>
          </a:bodyPr>
          <a:lstStyle/>
          <a:p>
            <a:pPr algn="just"/>
            <a:r>
              <a:rPr lang="zh-CN" altLang="en-US" sz="2400" dirty="0"/>
              <a:t>我们把满足</a:t>
            </a:r>
            <a:r>
              <a:rPr lang="en-US" altLang="zh-CN" sz="2400" dirty="0" err="1"/>
              <a:t>a^t</a:t>
            </a:r>
            <a:r>
              <a:rPr lang="en-US" altLang="zh-CN" sz="2400" dirty="0"/>
              <a:t>=e</a:t>
            </a:r>
            <a:r>
              <a:rPr lang="zh-CN" altLang="en-US" sz="2400" dirty="0"/>
              <a:t>的最小正整数</a:t>
            </a:r>
            <a:r>
              <a:rPr lang="en-US" altLang="zh-CN" sz="2400" dirty="0"/>
              <a:t>t</a:t>
            </a:r>
            <a:r>
              <a:rPr lang="zh-CN" altLang="en-US" sz="2400" dirty="0"/>
              <a:t>称为</a:t>
            </a:r>
            <a:r>
              <a:rPr lang="en-US" altLang="zh-CN" sz="2400" dirty="0"/>
              <a:t>a</a:t>
            </a:r>
            <a:r>
              <a:rPr lang="zh-CN" altLang="en-US" sz="2400" dirty="0"/>
              <a:t>的阶（</a:t>
            </a:r>
            <a:r>
              <a:rPr lang="en-US" altLang="zh-CN" sz="2400" dirty="0"/>
              <a:t>order</a:t>
            </a:r>
            <a:r>
              <a:rPr lang="zh-CN" altLang="en-US" sz="2400" dirty="0"/>
              <a:t>）</a:t>
            </a:r>
            <a:r>
              <a:rPr lang="en-US" altLang="zh-CN" sz="2400" dirty="0"/>
              <a:t>,</a:t>
            </a:r>
            <a:r>
              <a:rPr lang="zh-CN" altLang="en-US" sz="2400" dirty="0"/>
              <a:t>记为</a:t>
            </a:r>
            <a:r>
              <a:rPr lang="en-US" altLang="zh-CN" sz="2400" dirty="0" err="1"/>
              <a:t>ord</a:t>
            </a:r>
            <a:r>
              <a:rPr lang="en-US" altLang="zh-CN" sz="2400" dirty="0"/>
              <a:t>(a)</a:t>
            </a:r>
            <a:r>
              <a:rPr lang="zh-CN" altLang="en-US" sz="2400" dirty="0"/>
              <a:t>。</a:t>
            </a:r>
            <a:endParaRPr lang="en-US" altLang="zh-CN" sz="2400" dirty="0"/>
          </a:p>
          <a:p>
            <a:pPr algn="just"/>
            <a:endParaRPr lang="en-US" altLang="zh-CN" sz="2400" dirty="0"/>
          </a:p>
          <a:p>
            <a:pPr algn="just"/>
            <a:r>
              <a:rPr lang="zh-CN" altLang="en-US" sz="2400" dirty="0"/>
              <a:t>下在有限群内证明</a:t>
            </a:r>
            <a:r>
              <a:rPr lang="en-US" altLang="zh-CN" sz="2400" dirty="0" err="1"/>
              <a:t>ord</a:t>
            </a:r>
            <a:r>
              <a:rPr lang="zh-CN" altLang="en-US" sz="2400" dirty="0"/>
              <a:t>（</a:t>
            </a:r>
            <a:r>
              <a:rPr lang="en-US" altLang="zh-CN" sz="2400" dirty="0"/>
              <a:t>a</a:t>
            </a:r>
            <a:r>
              <a:rPr lang="zh-CN" altLang="en-US" sz="2400" dirty="0"/>
              <a:t>）的存在性：</a:t>
            </a:r>
            <a:endParaRPr lang="en-US" altLang="zh-CN" sz="2400" dirty="0"/>
          </a:p>
          <a:p>
            <a:pPr algn="just"/>
            <a:r>
              <a:rPr lang="zh-CN" altLang="en-US" sz="2400" dirty="0"/>
              <a:t>反证法，假设</a:t>
            </a:r>
            <a:r>
              <a:rPr lang="en-US" altLang="zh-CN" sz="2400" dirty="0"/>
              <a:t>t</a:t>
            </a:r>
            <a:r>
              <a:rPr lang="zh-CN" altLang="en-US" sz="2400" dirty="0"/>
              <a:t>不存在，那么</a:t>
            </a:r>
            <a:r>
              <a:rPr lang="en-US" altLang="zh-CN" sz="2400" dirty="0"/>
              <a:t>a</a:t>
            </a:r>
            <a:r>
              <a:rPr lang="zh-CN" altLang="en-US" sz="2400" dirty="0"/>
              <a:t>永远变不到</a:t>
            </a:r>
            <a:r>
              <a:rPr lang="en-US" altLang="zh-CN" sz="2400" dirty="0"/>
              <a:t>e</a:t>
            </a:r>
            <a:r>
              <a:rPr lang="zh-CN" altLang="en-US" sz="2400" dirty="0"/>
              <a:t>，只有一种可能：</a:t>
            </a:r>
            <a:r>
              <a:rPr lang="en-US" altLang="zh-CN" sz="2400" dirty="0"/>
              <a:t>a</a:t>
            </a:r>
            <a:r>
              <a:rPr lang="zh-CN" altLang="en-US" sz="2400" dirty="0"/>
              <a:t>在中途开始循环，即存在</a:t>
            </a:r>
            <a:r>
              <a:rPr lang="en-US" altLang="zh-CN" sz="2400" dirty="0" err="1"/>
              <a:t>i</a:t>
            </a:r>
            <a:r>
              <a:rPr lang="en-US" altLang="zh-CN" sz="2400" dirty="0"/>
              <a:t> &lt; j</a:t>
            </a:r>
            <a:r>
              <a:rPr lang="zh-CN" altLang="en-US" sz="2400" dirty="0"/>
              <a:t>使得</a:t>
            </a:r>
            <a:r>
              <a:rPr lang="en-US" altLang="zh-CN" sz="2400" dirty="0" err="1"/>
              <a:t>a^i</a:t>
            </a:r>
            <a:r>
              <a:rPr lang="en-US" altLang="zh-CN" sz="2400" dirty="0"/>
              <a:t>= </a:t>
            </a:r>
            <a:r>
              <a:rPr lang="en-US" altLang="zh-CN" sz="2400" dirty="0" err="1"/>
              <a:t>a^j</a:t>
            </a:r>
            <a:r>
              <a:rPr lang="zh-CN" altLang="en-US" sz="2400" dirty="0"/>
              <a:t>，而根据结合律</a:t>
            </a:r>
            <a:r>
              <a:rPr lang="en-US" altLang="zh-CN" sz="2400" dirty="0" err="1"/>
              <a:t>a^j</a:t>
            </a:r>
            <a:r>
              <a:rPr lang="en-US" altLang="zh-CN" sz="2400" dirty="0"/>
              <a:t>= </a:t>
            </a:r>
            <a:r>
              <a:rPr lang="en-US" altLang="zh-CN" sz="2400" dirty="0" err="1"/>
              <a:t>a^i</a:t>
            </a:r>
            <a:r>
              <a:rPr lang="zh-CN" altLang="en-US" sz="2400" dirty="0"/>
              <a:t> ⊙ </a:t>
            </a:r>
            <a:r>
              <a:rPr lang="en-US" altLang="zh-CN" sz="2400" dirty="0"/>
              <a:t>a(j-</a:t>
            </a:r>
            <a:r>
              <a:rPr lang="en-US" altLang="zh-CN" sz="2400" dirty="0" err="1"/>
              <a:t>i</a:t>
            </a:r>
            <a:r>
              <a:rPr lang="en-US" altLang="zh-CN" sz="2400" dirty="0"/>
              <a:t>)</a:t>
            </a:r>
            <a:r>
              <a:rPr lang="zh-CN" altLang="en-US" sz="2400" dirty="0"/>
              <a:t>，两边左消去</a:t>
            </a:r>
            <a:r>
              <a:rPr lang="en-US" altLang="zh-CN" sz="2400" dirty="0" err="1"/>
              <a:t>a^i</a:t>
            </a:r>
            <a:r>
              <a:rPr lang="zh-CN" altLang="en-US" sz="2400" dirty="0"/>
              <a:t>得 </a:t>
            </a:r>
            <a:r>
              <a:rPr lang="en-US" altLang="zh-CN" sz="2400" dirty="0"/>
              <a:t>a^(j-</a:t>
            </a:r>
            <a:r>
              <a:rPr lang="en-US" altLang="zh-CN" sz="2400" dirty="0" err="1"/>
              <a:t>i</a:t>
            </a:r>
            <a:r>
              <a:rPr lang="en-US" altLang="zh-CN" sz="2400" dirty="0"/>
              <a:t>)=e</a:t>
            </a:r>
            <a:r>
              <a:rPr lang="zh-CN" altLang="en-US" sz="2400" dirty="0"/>
              <a:t>。这说明</a:t>
            </a:r>
            <a:r>
              <a:rPr lang="en-US" altLang="zh-CN" sz="2400" dirty="0"/>
              <a:t>a</a:t>
            </a:r>
            <a:r>
              <a:rPr lang="zh-CN" altLang="en-US" sz="2400" dirty="0"/>
              <a:t>最终是会变成</a:t>
            </a:r>
            <a:r>
              <a:rPr lang="en-US" altLang="zh-CN" sz="2400" dirty="0"/>
              <a:t>e</a:t>
            </a:r>
            <a:r>
              <a:rPr lang="zh-CN" altLang="en-US" sz="2400" dirty="0"/>
              <a:t>的，矛盾！另外，证明的过程还提示我们：一个元素</a:t>
            </a:r>
            <a:r>
              <a:rPr lang="en-US" altLang="zh-CN" sz="2400" dirty="0"/>
              <a:t>a</a:t>
            </a:r>
            <a:r>
              <a:rPr lang="zh-CN" altLang="en-US" sz="2400" dirty="0"/>
              <a:t>和它的逆的阶是相同的（把循环倒过来）。</a:t>
            </a:r>
            <a:endParaRPr lang="en-US" altLang="zh-CN" sz="2400" dirty="0"/>
          </a:p>
          <a:p>
            <a:pPr algn="just"/>
            <a:endParaRPr lang="en-US" altLang="zh-CN" sz="2400" dirty="0"/>
          </a:p>
          <a:p>
            <a:pPr algn="just"/>
            <a:r>
              <a:rPr lang="zh-CN" altLang="en-US" sz="2400" dirty="0"/>
              <a:t>显然</a:t>
            </a:r>
            <a:r>
              <a:rPr lang="en-US" altLang="zh-CN" sz="2400" dirty="0" err="1"/>
              <a:t>ord</a:t>
            </a:r>
            <a:r>
              <a:rPr lang="en-US" altLang="zh-CN" sz="2400" dirty="0"/>
              <a:t>(a)=|&lt;a&gt;|.</a:t>
            </a:r>
            <a:r>
              <a:rPr lang="zh-CN" altLang="en-US" sz="2400" dirty="0"/>
              <a:t>且序列</a:t>
            </a:r>
            <a:r>
              <a:rPr lang="en-US" altLang="zh-CN" sz="2400" dirty="0" err="1"/>
              <a:t>a^I</a:t>
            </a:r>
            <a:r>
              <a:rPr lang="en-US" altLang="zh-CN" sz="2400" dirty="0"/>
              <a:t> </a:t>
            </a:r>
            <a:r>
              <a:rPr lang="zh-CN" altLang="en-US" sz="2400" dirty="0"/>
              <a:t>是周期性的，周期</a:t>
            </a:r>
            <a:r>
              <a:rPr lang="en-US" altLang="zh-CN" sz="2400" dirty="0"/>
              <a:t>t=</a:t>
            </a:r>
            <a:r>
              <a:rPr lang="en-US" altLang="zh-CN" sz="2400" dirty="0" err="1"/>
              <a:t>ord</a:t>
            </a:r>
            <a:r>
              <a:rPr lang="en-US" altLang="zh-CN" sz="2400" dirty="0"/>
              <a:t>(a).</a:t>
            </a:r>
          </a:p>
          <a:p>
            <a:pPr algn="just"/>
            <a:r>
              <a:rPr lang="en-US" altLang="zh-CN" sz="2400" dirty="0" err="1"/>
              <a:t>a^i</a:t>
            </a:r>
            <a:r>
              <a:rPr lang="en-US" altLang="zh-CN" sz="2400" dirty="0"/>
              <a:t>=</a:t>
            </a:r>
            <a:r>
              <a:rPr lang="en-US" altLang="zh-CN" sz="2400" dirty="0" err="1"/>
              <a:t>a^j</a:t>
            </a:r>
            <a:r>
              <a:rPr lang="en-US" altLang="zh-CN" sz="2400" dirty="0"/>
              <a:t> </a:t>
            </a:r>
            <a:r>
              <a:rPr lang="zh-CN" altLang="en-US" sz="2400" dirty="0"/>
              <a:t>当且仅当 </a:t>
            </a:r>
            <a:r>
              <a:rPr lang="en-US" altLang="zh-CN" sz="2400" dirty="0" err="1"/>
              <a:t>i</a:t>
            </a:r>
            <a:r>
              <a:rPr lang="en-US" altLang="zh-CN" sz="2400" dirty="0"/>
              <a:t> ≡ j(mod t) </a:t>
            </a:r>
          </a:p>
          <a:p>
            <a:pPr algn="just"/>
            <a:r>
              <a:rPr lang="zh-CN" altLang="en-US" sz="2400" dirty="0"/>
              <a:t>定义</a:t>
            </a:r>
            <a:r>
              <a:rPr lang="en-US" altLang="zh-CN" sz="2400" dirty="0"/>
              <a:t>a^0=e</a:t>
            </a:r>
            <a:endParaRPr lang="zh-CN" altLang="en-US" sz="24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smtClean="0"/>
              <a:t>欧拉定理与费马小定理</a:t>
            </a:r>
          </a:p>
        </p:txBody>
      </p:sp>
      <p:sp>
        <p:nvSpPr>
          <p:cNvPr id="29699" name="内容占位符 2"/>
          <p:cNvSpPr>
            <a:spLocks noGrp="1"/>
          </p:cNvSpPr>
          <p:nvPr>
            <p:ph idx="1"/>
          </p:nvPr>
        </p:nvSpPr>
        <p:spPr/>
        <p:txBody>
          <a:bodyPr/>
          <a:lstStyle/>
          <a:p>
            <a:pPr eaLnBrk="1" hangingPunct="1"/>
            <a:r>
              <a:rPr lang="en-US" altLang="zh-CN" dirty="0" smtClean="0"/>
              <a:t>Euler</a:t>
            </a:r>
            <a:r>
              <a:rPr lang="zh-CN" altLang="en-US" dirty="0" smtClean="0"/>
              <a:t>定理</a:t>
            </a:r>
            <a:r>
              <a:rPr lang="en-US" altLang="zh-CN" dirty="0" smtClean="0">
                <a:sym typeface="Wingdings" pitchFamily="2" charset="2"/>
              </a:rPr>
              <a:t>: </a:t>
            </a:r>
          </a:p>
          <a:p>
            <a:pPr lvl="1" eaLnBrk="1" hangingPunct="1"/>
            <a:r>
              <a:rPr lang="en-US" altLang="zh-CN" dirty="0" smtClean="0">
                <a:sym typeface="Wingdings" pitchFamily="2" charset="2"/>
              </a:rPr>
              <a:t>(S,</a:t>
            </a:r>
            <a:r>
              <a:rPr lang="zh-CN" altLang="en-US" dirty="0" smtClean="0"/>
              <a:t> ⊙</a:t>
            </a:r>
            <a:r>
              <a:rPr lang="en-US" altLang="zh-CN" dirty="0" smtClean="0">
                <a:sym typeface="Wingdings" pitchFamily="2" charset="2"/>
              </a:rPr>
              <a:t>)</a:t>
            </a:r>
            <a:r>
              <a:rPr lang="zh-CN" altLang="en-US" dirty="0" smtClean="0">
                <a:sym typeface="Wingdings" pitchFamily="2" charset="2"/>
              </a:rPr>
              <a:t>为一个有限群，单位元为</a:t>
            </a:r>
            <a:r>
              <a:rPr lang="en-US" altLang="zh-CN" dirty="0" smtClean="0">
                <a:sym typeface="Wingdings" pitchFamily="2" charset="2"/>
              </a:rPr>
              <a:t>e</a:t>
            </a:r>
            <a:r>
              <a:rPr lang="zh-CN" altLang="en-US" dirty="0" smtClean="0">
                <a:sym typeface="Wingdings" pitchFamily="2" charset="2"/>
              </a:rPr>
              <a:t>，则对于任意</a:t>
            </a:r>
            <a:r>
              <a:rPr lang="en-US" altLang="zh-CN" dirty="0" smtClean="0">
                <a:sym typeface="Wingdings" pitchFamily="2" charset="2"/>
              </a:rPr>
              <a:t>a ∈S, a^(|S|)=e</a:t>
            </a:r>
          </a:p>
          <a:p>
            <a:pPr lvl="2" eaLnBrk="1" hangingPunct="1"/>
            <a:r>
              <a:rPr lang="zh-CN" altLang="en-US" dirty="0" smtClean="0">
                <a:sym typeface="Wingdings" pitchFamily="2" charset="2"/>
              </a:rPr>
              <a:t>证明 根据</a:t>
            </a:r>
            <a:r>
              <a:rPr lang="en-US" altLang="zh-CN" dirty="0" err="1" smtClean="0">
                <a:sym typeface="Wingdings" pitchFamily="2" charset="2"/>
              </a:rPr>
              <a:t>lagrange</a:t>
            </a:r>
            <a:r>
              <a:rPr lang="zh-CN" altLang="en-US" dirty="0" smtClean="0">
                <a:sym typeface="Wingdings" pitchFamily="2" charset="2"/>
              </a:rPr>
              <a:t>定理，</a:t>
            </a:r>
            <a:r>
              <a:rPr lang="en-US" altLang="zh-CN" dirty="0" smtClean="0">
                <a:sym typeface="Wingdings" pitchFamily="2" charset="2"/>
              </a:rPr>
              <a:t>&lt;a&gt;</a:t>
            </a:r>
            <a:r>
              <a:rPr lang="zh-CN" altLang="en-US" dirty="0" smtClean="0">
                <a:sym typeface="Wingdings" pitchFamily="2" charset="2"/>
              </a:rPr>
              <a:t>为</a:t>
            </a:r>
            <a:r>
              <a:rPr lang="en-US" altLang="zh-CN" dirty="0" smtClean="0">
                <a:sym typeface="Wingdings" pitchFamily="2" charset="2"/>
              </a:rPr>
              <a:t>S</a:t>
            </a:r>
            <a:r>
              <a:rPr lang="zh-CN" altLang="en-US" dirty="0" smtClean="0">
                <a:sym typeface="Wingdings" pitchFamily="2" charset="2"/>
              </a:rPr>
              <a:t>的生成子群，所以</a:t>
            </a:r>
            <a:r>
              <a:rPr lang="en-US" altLang="zh-CN" dirty="0" err="1" smtClean="0">
                <a:sym typeface="Wingdings" pitchFamily="2" charset="2"/>
              </a:rPr>
              <a:t>ord</a:t>
            </a:r>
            <a:r>
              <a:rPr lang="en-US" altLang="zh-CN" dirty="0" smtClean="0">
                <a:sym typeface="Wingdings" pitchFamily="2" charset="2"/>
              </a:rPr>
              <a:t>(a) | |S|</a:t>
            </a:r>
            <a:r>
              <a:rPr lang="zh-CN" altLang="en-US" dirty="0" smtClean="0">
                <a:sym typeface="Wingdings" pitchFamily="2" charset="2"/>
              </a:rPr>
              <a:t>，</a:t>
            </a:r>
            <a:r>
              <a:rPr lang="en-US" altLang="zh-CN" dirty="0" smtClean="0">
                <a:sym typeface="Wingdings" pitchFamily="2" charset="2"/>
              </a:rPr>
              <a:t>|S| ≡ 0 (mod t)</a:t>
            </a:r>
            <a:r>
              <a:rPr lang="zh-CN" altLang="en-US" dirty="0" smtClean="0">
                <a:sym typeface="Wingdings" pitchFamily="2" charset="2"/>
              </a:rPr>
              <a:t>故</a:t>
            </a:r>
            <a:r>
              <a:rPr lang="en-US" altLang="zh-CN" dirty="0" smtClean="0">
                <a:sym typeface="Wingdings" pitchFamily="2" charset="2"/>
              </a:rPr>
              <a:t>a^(|S|)=a^0=e.</a:t>
            </a:r>
          </a:p>
          <a:p>
            <a:pPr lvl="1" eaLnBrk="1" hangingPunct="1"/>
            <a:r>
              <a:rPr lang="zh-CN" altLang="en-US" dirty="0" smtClean="0">
                <a:sym typeface="Wingdings" pitchFamily="2" charset="2"/>
              </a:rPr>
              <a:t>在群</a:t>
            </a:r>
            <a:r>
              <a:rPr lang="en-US" altLang="zh-CN" dirty="0" smtClean="0">
                <a:sym typeface="Wingdings" pitchFamily="2" charset="2"/>
              </a:rPr>
              <a:t>Z</a:t>
            </a:r>
            <a:r>
              <a:rPr lang="en-US" altLang="zh-CN" sz="1800" dirty="0" smtClean="0">
                <a:sym typeface="Wingdings" pitchFamily="2" charset="2"/>
              </a:rPr>
              <a:t>n</a:t>
            </a:r>
            <a:r>
              <a:rPr lang="en-US" altLang="zh-CN" dirty="0" smtClean="0">
                <a:sym typeface="Wingdings" pitchFamily="2" charset="2"/>
              </a:rPr>
              <a:t>*</a:t>
            </a:r>
            <a:r>
              <a:rPr lang="zh-CN" altLang="en-US" dirty="0" smtClean="0">
                <a:sym typeface="Wingdings" pitchFamily="2" charset="2"/>
              </a:rPr>
              <a:t>上，</a:t>
            </a:r>
            <a:r>
              <a:rPr lang="en-US" altLang="zh-CN" dirty="0" smtClean="0">
                <a:sym typeface="Wingdings" pitchFamily="2" charset="2"/>
              </a:rPr>
              <a:t>a^(|S|) ≡ a^</a:t>
            </a:r>
            <a:r>
              <a:rPr lang="el-GR" altLang="zh-CN" dirty="0" smtClean="0"/>
              <a:t>φ</a:t>
            </a:r>
            <a:r>
              <a:rPr lang="en-US" altLang="zh-CN" dirty="0" smtClean="0"/>
              <a:t>(n) ≡1 (mod n)</a:t>
            </a:r>
          </a:p>
          <a:p>
            <a:pPr eaLnBrk="1" hangingPunct="1"/>
            <a:r>
              <a:rPr lang="zh-CN" altLang="en-US" dirty="0" smtClean="0">
                <a:sym typeface="Wingdings" pitchFamily="2" charset="2"/>
              </a:rPr>
              <a:t>费马小定理：</a:t>
            </a:r>
            <a:endParaRPr lang="en-US" altLang="zh-CN" dirty="0" smtClean="0">
              <a:sym typeface="Wingdings" pitchFamily="2" charset="2"/>
            </a:endParaRPr>
          </a:p>
          <a:p>
            <a:pPr lvl="1" eaLnBrk="1" hangingPunct="1"/>
            <a:r>
              <a:rPr lang="zh-CN" altLang="en-US" dirty="0" smtClean="0">
                <a:sym typeface="Wingdings" pitchFamily="2" charset="2"/>
              </a:rPr>
              <a:t>若</a:t>
            </a:r>
            <a:r>
              <a:rPr lang="en-US" altLang="zh-CN" dirty="0" smtClean="0">
                <a:sym typeface="Wingdings" pitchFamily="2" charset="2"/>
              </a:rPr>
              <a:t>p</a:t>
            </a:r>
            <a:r>
              <a:rPr lang="zh-CN" altLang="en-US" dirty="0" smtClean="0">
                <a:sym typeface="Wingdings" pitchFamily="2" charset="2"/>
              </a:rPr>
              <a:t>为素数，则对于任意</a:t>
            </a:r>
            <a:r>
              <a:rPr lang="en-US" altLang="zh-CN" dirty="0" smtClean="0">
                <a:sym typeface="Wingdings" pitchFamily="2" charset="2"/>
              </a:rPr>
              <a:t>a ∈</a:t>
            </a:r>
            <a:r>
              <a:rPr lang="en-US" altLang="zh-CN" dirty="0" err="1" smtClean="0">
                <a:sym typeface="Wingdings" pitchFamily="2" charset="2"/>
              </a:rPr>
              <a:t>Z</a:t>
            </a:r>
            <a:r>
              <a:rPr lang="en-US" altLang="zh-CN" sz="1800" dirty="0" err="1" smtClean="0">
                <a:sym typeface="Wingdings" pitchFamily="2" charset="2"/>
              </a:rPr>
              <a:t>p</a:t>
            </a:r>
            <a:r>
              <a:rPr lang="en-US" altLang="zh-CN" dirty="0" smtClean="0">
                <a:sym typeface="Wingdings" pitchFamily="2" charset="2"/>
              </a:rPr>
              <a:t>*, a^(p-1) ≡1(mod p)</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Miller-Rabin</a:t>
            </a:r>
            <a:r>
              <a:rPr lang="zh-CN" altLang="en-US" dirty="0" smtClean="0"/>
              <a:t>素数测试</a:t>
            </a:r>
            <a:endParaRPr lang="zh-CN" altLang="en-US" dirty="0"/>
          </a:p>
        </p:txBody>
      </p:sp>
      <p:sp>
        <p:nvSpPr>
          <p:cNvPr id="5" name="TextBox 4"/>
          <p:cNvSpPr txBox="1"/>
          <p:nvPr/>
        </p:nvSpPr>
        <p:spPr>
          <a:xfrm>
            <a:off x="642910" y="1428736"/>
            <a:ext cx="7500990" cy="3785652"/>
          </a:xfrm>
          <a:prstGeom prst="rect">
            <a:avLst/>
          </a:prstGeom>
          <a:noFill/>
        </p:spPr>
        <p:txBody>
          <a:bodyPr wrap="square" rtlCol="0">
            <a:spAutoFit/>
          </a:bodyPr>
          <a:lstStyle/>
          <a:p>
            <a:r>
              <a:rPr lang="zh-CN" altLang="en-US" sz="2000" dirty="0" smtClean="0">
                <a:solidFill>
                  <a:srgbClr val="92D050"/>
                </a:solidFill>
              </a:rPr>
              <a:t>基于</a:t>
            </a:r>
            <a:r>
              <a:rPr lang="en-US" altLang="zh-CN" sz="2000" dirty="0" smtClean="0">
                <a:solidFill>
                  <a:srgbClr val="92D050"/>
                </a:solidFill>
              </a:rPr>
              <a:t>Fermat</a:t>
            </a:r>
            <a:r>
              <a:rPr lang="zh-CN" altLang="en-US" sz="2000" dirty="0" smtClean="0">
                <a:solidFill>
                  <a:srgbClr val="92D050"/>
                </a:solidFill>
              </a:rPr>
              <a:t>小定理</a:t>
            </a:r>
            <a:r>
              <a:rPr lang="zh-CN" altLang="en-US" sz="2000" dirty="0" smtClean="0">
                <a:solidFill>
                  <a:srgbClr val="92D050"/>
                </a:solidFill>
              </a:rPr>
              <a:t>：</a:t>
            </a:r>
            <a:endParaRPr lang="en-US" altLang="zh-CN" sz="2000" dirty="0" smtClean="0">
              <a:solidFill>
                <a:srgbClr val="92D050"/>
              </a:solidFill>
            </a:endParaRPr>
          </a:p>
          <a:p>
            <a:r>
              <a:rPr lang="zh-CN" altLang="en-US" sz="2000" dirty="0" smtClean="0"/>
              <a:t>如果</a:t>
            </a:r>
            <a:r>
              <a:rPr lang="en-US" altLang="zh-CN" sz="2000" dirty="0" smtClean="0"/>
              <a:t>n</a:t>
            </a:r>
            <a:r>
              <a:rPr lang="zh-CN" altLang="en-US" sz="2000" dirty="0" smtClean="0"/>
              <a:t>是素数，则对于所有不是</a:t>
            </a:r>
            <a:r>
              <a:rPr lang="en-US" altLang="zh-CN" sz="2000" dirty="0" smtClean="0"/>
              <a:t>n</a:t>
            </a:r>
            <a:r>
              <a:rPr lang="zh-CN" altLang="en-US" sz="2000" dirty="0" smtClean="0"/>
              <a:t>倍数的</a:t>
            </a:r>
            <a:r>
              <a:rPr lang="en-US" altLang="zh-CN" sz="2000" dirty="0" smtClean="0"/>
              <a:t>a</a:t>
            </a:r>
            <a:r>
              <a:rPr lang="zh-CN" altLang="en-US" sz="2000" dirty="0" smtClean="0"/>
              <a:t>，有</a:t>
            </a:r>
            <a:r>
              <a:rPr lang="en-US" altLang="zh-CN" sz="2000" dirty="0" smtClean="0"/>
              <a:t>a^(n-1) ≡</a:t>
            </a:r>
            <a:r>
              <a:rPr lang="en-US" altLang="zh-CN" sz="2000" dirty="0" smtClean="0"/>
              <a:t>1(mod n)</a:t>
            </a:r>
          </a:p>
          <a:p>
            <a:endParaRPr lang="en-US" altLang="zh-CN" sz="2000" dirty="0" smtClean="0"/>
          </a:p>
          <a:p>
            <a:r>
              <a:rPr lang="zh-CN" altLang="en-US" sz="2000" dirty="0" smtClean="0"/>
              <a:t>由此</a:t>
            </a:r>
            <a:r>
              <a:rPr lang="zh-CN" altLang="en-US" sz="2000" dirty="0" smtClean="0"/>
              <a:t>定理，假设</a:t>
            </a:r>
            <a:r>
              <a:rPr lang="en-US" altLang="zh-CN" sz="2000" dirty="0" smtClean="0"/>
              <a:t>a = 2</a:t>
            </a:r>
            <a:r>
              <a:rPr lang="zh-CN" altLang="en-US" sz="2000" dirty="0" smtClean="0"/>
              <a:t>时不满足此式，可以确定的说</a:t>
            </a:r>
            <a:r>
              <a:rPr lang="en-US" altLang="zh-CN" sz="2000" dirty="0" smtClean="0"/>
              <a:t>n</a:t>
            </a:r>
            <a:r>
              <a:rPr lang="zh-CN" altLang="en-US" sz="2000" dirty="0" smtClean="0"/>
              <a:t>是合数。然而如果</a:t>
            </a:r>
            <a:r>
              <a:rPr lang="en-US" altLang="zh-CN" sz="2000" dirty="0" smtClean="0"/>
              <a:t>a = 2</a:t>
            </a:r>
            <a:r>
              <a:rPr lang="zh-CN" altLang="en-US" sz="2000" dirty="0" smtClean="0"/>
              <a:t>时</a:t>
            </a:r>
            <a:r>
              <a:rPr lang="zh-CN" altLang="en-US" sz="2000" dirty="0" smtClean="0"/>
              <a:t>成立</a:t>
            </a:r>
            <a:r>
              <a:rPr lang="zh-CN" altLang="en-US" sz="2000" dirty="0" smtClean="0"/>
              <a:t>，并不能确定</a:t>
            </a:r>
            <a:r>
              <a:rPr lang="en-US" altLang="zh-CN" sz="2000" dirty="0" smtClean="0"/>
              <a:t>n</a:t>
            </a:r>
            <a:r>
              <a:rPr lang="zh-CN" altLang="en-US" sz="2000" dirty="0" smtClean="0"/>
              <a:t>是素数</a:t>
            </a:r>
            <a:r>
              <a:rPr lang="zh-CN" altLang="en-US" sz="2000" dirty="0" smtClean="0"/>
              <a:t>，</a:t>
            </a:r>
            <a:r>
              <a:rPr lang="zh-CN" altLang="en-US" sz="2000" dirty="0" smtClean="0"/>
              <a:t>如</a:t>
            </a:r>
            <a:r>
              <a:rPr lang="en-US" altLang="zh-CN" sz="2000" dirty="0" smtClean="0"/>
              <a:t>2^340 </a:t>
            </a:r>
            <a:r>
              <a:rPr lang="en-US" altLang="zh-CN" sz="2000" dirty="0" smtClean="0"/>
              <a:t>mod 341 = 1</a:t>
            </a:r>
            <a:r>
              <a:rPr lang="zh-CN" altLang="en-US" sz="2000" dirty="0" smtClean="0"/>
              <a:t>，而</a:t>
            </a:r>
            <a:r>
              <a:rPr lang="en-US" altLang="zh-CN" sz="2000" dirty="0" smtClean="0"/>
              <a:t>341 = 11 </a:t>
            </a:r>
            <a:r>
              <a:rPr lang="en-US" altLang="zh-CN" sz="2000" dirty="0" smtClean="0"/>
              <a:t>* </a:t>
            </a:r>
            <a:r>
              <a:rPr lang="en-US" altLang="zh-CN" sz="2000" dirty="0" smtClean="0"/>
              <a:t>31</a:t>
            </a:r>
            <a:r>
              <a:rPr lang="zh-CN" altLang="en-US" sz="2000" dirty="0" smtClean="0"/>
              <a:t>不是素数</a:t>
            </a:r>
            <a:r>
              <a:rPr lang="zh-CN" altLang="en-US" sz="2000" dirty="0" smtClean="0"/>
              <a:t>。</a:t>
            </a:r>
            <a:r>
              <a:rPr lang="en-US" altLang="zh-CN" sz="2000" dirty="0" smtClean="0"/>
              <a:t>(</a:t>
            </a:r>
            <a:r>
              <a:rPr lang="zh-CN" altLang="en-US" sz="2000" dirty="0" smtClean="0">
                <a:solidFill>
                  <a:srgbClr val="92D050"/>
                </a:solidFill>
              </a:rPr>
              <a:t>必要不充分</a:t>
            </a:r>
            <a:r>
              <a:rPr lang="en-US" altLang="zh-CN" sz="2000" dirty="0" smtClean="0"/>
              <a:t>)</a:t>
            </a:r>
          </a:p>
          <a:p>
            <a:endParaRPr lang="en-US" altLang="zh-CN" sz="2000" dirty="0" smtClean="0"/>
          </a:p>
          <a:p>
            <a:r>
              <a:rPr lang="zh-CN" altLang="en-US" sz="2000" dirty="0" smtClean="0"/>
              <a:t>最</a:t>
            </a:r>
            <a:r>
              <a:rPr lang="zh-CN" altLang="en-US" sz="2000" dirty="0" smtClean="0">
                <a:solidFill>
                  <a:srgbClr val="92D050"/>
                </a:solidFill>
              </a:rPr>
              <a:t>糟糕</a:t>
            </a:r>
            <a:r>
              <a:rPr lang="zh-CN" altLang="en-US" sz="2000" dirty="0" smtClean="0"/>
              <a:t>的情况</a:t>
            </a:r>
            <a:r>
              <a:rPr lang="zh-CN" altLang="en-US" sz="2000" dirty="0" smtClean="0"/>
              <a:t>是：</a:t>
            </a:r>
            <a:r>
              <a:rPr lang="en-US" altLang="zh-CN" sz="2000" dirty="0" smtClean="0"/>
              <a:t>n</a:t>
            </a:r>
            <a:r>
              <a:rPr lang="zh-CN" altLang="en-US" sz="2000" dirty="0" smtClean="0"/>
              <a:t>是合数，但</a:t>
            </a:r>
            <a:r>
              <a:rPr lang="en-US" altLang="zh-CN" sz="2000" dirty="0" smtClean="0"/>
              <a:t>1 </a:t>
            </a:r>
            <a:r>
              <a:rPr lang="en-US" altLang="zh-CN" sz="2000" dirty="0" smtClean="0"/>
              <a:t>…n - </a:t>
            </a:r>
            <a:r>
              <a:rPr lang="en-US" altLang="zh-CN" sz="2000" dirty="0" smtClean="0"/>
              <a:t>1</a:t>
            </a:r>
            <a:r>
              <a:rPr lang="zh-CN" altLang="en-US" sz="2000" dirty="0" smtClean="0"/>
              <a:t>中所有与</a:t>
            </a:r>
            <a:r>
              <a:rPr lang="en-US" altLang="zh-CN" sz="2000" dirty="0" smtClean="0"/>
              <a:t>n</a:t>
            </a:r>
            <a:r>
              <a:rPr lang="zh-CN" altLang="en-US" sz="2000" dirty="0" smtClean="0"/>
              <a:t>互素的</a:t>
            </a:r>
            <a:r>
              <a:rPr lang="en-US" altLang="zh-CN" sz="2000" dirty="0" smtClean="0"/>
              <a:t>a</a:t>
            </a:r>
            <a:r>
              <a:rPr lang="zh-CN" altLang="en-US" sz="2000" dirty="0" smtClean="0"/>
              <a:t>全部满足上式，这样</a:t>
            </a:r>
            <a:r>
              <a:rPr lang="zh-CN" altLang="en-US" sz="2000" dirty="0" smtClean="0"/>
              <a:t>我们</a:t>
            </a:r>
            <a:r>
              <a:rPr lang="zh-CN" altLang="en-US" sz="2000" dirty="0" smtClean="0"/>
              <a:t>不管选哪个</a:t>
            </a:r>
            <a:r>
              <a:rPr lang="en-US" altLang="zh-CN" sz="2000" dirty="0" smtClean="0"/>
              <a:t>a</a:t>
            </a:r>
            <a:r>
              <a:rPr lang="zh-CN" altLang="en-US" sz="2000" dirty="0" smtClean="0"/>
              <a:t>都将得到错误的结果。我们称这样的数</a:t>
            </a:r>
            <a:r>
              <a:rPr lang="zh-CN" altLang="en-US" sz="2000" dirty="0" smtClean="0"/>
              <a:t>为卡米切尔</a:t>
            </a:r>
            <a:r>
              <a:rPr lang="en-US" altLang="zh-CN" sz="2000" dirty="0" smtClean="0"/>
              <a:t>(Carmichael)</a:t>
            </a:r>
            <a:r>
              <a:rPr lang="zh-CN" altLang="en-US" sz="2000" dirty="0" smtClean="0"/>
              <a:t>数。</a:t>
            </a:r>
            <a:endParaRPr lang="en-US" altLang="zh-CN" sz="2000" dirty="0" smtClean="0"/>
          </a:p>
          <a:p>
            <a:endParaRPr lang="en-US" altLang="zh-CN" sz="2000" dirty="0" smtClean="0"/>
          </a:p>
          <a:p>
            <a:r>
              <a:rPr lang="zh-CN" altLang="en-US" sz="2000" dirty="0" smtClean="0"/>
              <a:t>没有最糟糕，只有更糟糕：</a:t>
            </a:r>
            <a:r>
              <a:rPr lang="zh-CN" altLang="en-US" sz="2000" dirty="0" smtClean="0">
                <a:solidFill>
                  <a:srgbClr val="92D050"/>
                </a:solidFill>
              </a:rPr>
              <a:t>卡米切尔</a:t>
            </a:r>
            <a:r>
              <a:rPr lang="en-US" altLang="zh-CN" sz="2000" dirty="0" smtClean="0">
                <a:solidFill>
                  <a:srgbClr val="92D050"/>
                </a:solidFill>
              </a:rPr>
              <a:t>(Carmichael)</a:t>
            </a:r>
            <a:r>
              <a:rPr lang="zh-CN" altLang="en-US" sz="2000" dirty="0" smtClean="0">
                <a:solidFill>
                  <a:srgbClr val="92D050"/>
                </a:solidFill>
              </a:rPr>
              <a:t>数有无穷 个！！</a:t>
            </a:r>
            <a:endParaRPr lang="zh-CN" altLang="en-US" sz="2000" dirty="0" smtClean="0">
              <a:solidFill>
                <a:srgbClr val="92D050"/>
              </a:solidFil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Miller-Rabin</a:t>
            </a:r>
            <a:r>
              <a:rPr lang="zh-CN" altLang="en-US" dirty="0" smtClean="0"/>
              <a:t>素数测试</a:t>
            </a:r>
            <a:endParaRPr lang="zh-CN" altLang="en-US" dirty="0"/>
          </a:p>
        </p:txBody>
      </p:sp>
      <p:sp>
        <p:nvSpPr>
          <p:cNvPr id="4" name="TextBox 3"/>
          <p:cNvSpPr txBox="1"/>
          <p:nvPr/>
        </p:nvSpPr>
        <p:spPr>
          <a:xfrm>
            <a:off x="714348" y="1571612"/>
            <a:ext cx="7286676" cy="1477328"/>
          </a:xfrm>
          <a:prstGeom prst="rect">
            <a:avLst/>
          </a:prstGeom>
          <a:noFill/>
        </p:spPr>
        <p:txBody>
          <a:bodyPr wrap="square" rtlCol="0">
            <a:spAutoFit/>
          </a:bodyPr>
          <a:lstStyle/>
          <a:p>
            <a:r>
              <a:rPr lang="zh-CN" altLang="en-US" dirty="0" smtClean="0"/>
              <a:t>定理：如果</a:t>
            </a:r>
            <a:r>
              <a:rPr lang="en-US" altLang="zh-CN" dirty="0" smtClean="0"/>
              <a:t>n</a:t>
            </a:r>
            <a:r>
              <a:rPr lang="zh-CN" altLang="en-US" dirty="0" smtClean="0"/>
              <a:t>不是</a:t>
            </a:r>
            <a:r>
              <a:rPr lang="en-US" altLang="zh-CN" dirty="0" smtClean="0"/>
              <a:t>Carmichael</a:t>
            </a:r>
            <a:r>
              <a:rPr lang="zh-CN" altLang="en-US" dirty="0" smtClean="0"/>
              <a:t>数，那么用</a:t>
            </a:r>
            <a:r>
              <a:rPr lang="en-US" altLang="zh-CN" dirty="0" smtClean="0"/>
              <a:t>Fermat</a:t>
            </a:r>
            <a:r>
              <a:rPr lang="zh-CN" altLang="en-US" dirty="0" smtClean="0"/>
              <a:t>定理判定素数的准确率至少是</a:t>
            </a:r>
            <a:r>
              <a:rPr lang="en-US" altLang="zh-CN" dirty="0" smtClean="0"/>
              <a:t>0.5 </a:t>
            </a:r>
            <a:r>
              <a:rPr lang="zh-CN" altLang="en-US" dirty="0" smtClean="0"/>
              <a:t>（证明用到概率论的知识）</a:t>
            </a:r>
            <a:endParaRPr lang="en-US" altLang="zh-CN" dirty="0" smtClean="0"/>
          </a:p>
          <a:p>
            <a:endParaRPr lang="en-US" altLang="zh-CN" dirty="0" smtClean="0"/>
          </a:p>
          <a:p>
            <a:r>
              <a:rPr lang="zh-CN" altLang="en-US" dirty="0" smtClean="0"/>
              <a:t>这样我们给出一种</a:t>
            </a:r>
            <a:r>
              <a:rPr lang="en-US" altLang="zh-CN" dirty="0" smtClean="0"/>
              <a:t>RP</a:t>
            </a:r>
            <a:r>
              <a:rPr lang="zh-CN" altLang="en-US" dirty="0" smtClean="0"/>
              <a:t>算法，打表小范围以内的</a:t>
            </a:r>
            <a:r>
              <a:rPr lang="en-US" altLang="zh-CN" dirty="0" smtClean="0"/>
              <a:t>Carmichael</a:t>
            </a:r>
            <a:r>
              <a:rPr lang="zh-CN" altLang="en-US" dirty="0" smtClean="0"/>
              <a:t>数，用</a:t>
            </a:r>
            <a:r>
              <a:rPr lang="en-US" altLang="zh-CN" dirty="0" smtClean="0"/>
              <a:t>Fermat</a:t>
            </a:r>
            <a:r>
              <a:rPr lang="zh-CN" altLang="en-US" dirty="0" smtClean="0"/>
              <a:t>小定理测试</a:t>
            </a:r>
            <a:r>
              <a:rPr lang="en-US" altLang="zh-CN" dirty="0" smtClean="0"/>
              <a:t>n</a:t>
            </a:r>
            <a:r>
              <a:rPr lang="zh-CN" altLang="en-US" dirty="0" smtClean="0"/>
              <a:t>遍，则正确率为</a:t>
            </a:r>
            <a:r>
              <a:rPr lang="en-US" altLang="zh-CN" dirty="0" smtClean="0"/>
              <a:t>1-(0.5)^n</a:t>
            </a:r>
            <a:r>
              <a:rPr lang="zh-CN" altLang="en-US" dirty="0" smtClean="0"/>
              <a:t>；</a:t>
            </a:r>
            <a:r>
              <a:rPr lang="en-US" altLang="zh-CN" dirty="0" smtClean="0"/>
              <a:t>n</a:t>
            </a:r>
            <a:r>
              <a:rPr lang="zh-CN" altLang="en-US" dirty="0" smtClean="0"/>
              <a:t>取</a:t>
            </a:r>
            <a:r>
              <a:rPr lang="en-US" altLang="zh-CN" dirty="0" smtClean="0"/>
              <a:t>50</a:t>
            </a:r>
            <a:r>
              <a:rPr lang="zh-CN" altLang="en-US" dirty="0" smtClean="0"/>
              <a:t>就已经很高了。</a:t>
            </a:r>
            <a:endParaRPr lang="zh-CN" altLang="en-US" dirty="0"/>
          </a:p>
        </p:txBody>
      </p:sp>
      <p:sp>
        <p:nvSpPr>
          <p:cNvPr id="5" name="TextBox 4"/>
          <p:cNvSpPr txBox="1"/>
          <p:nvPr/>
        </p:nvSpPr>
        <p:spPr>
          <a:xfrm>
            <a:off x="857224" y="3429000"/>
            <a:ext cx="6786610" cy="2585323"/>
          </a:xfrm>
          <a:prstGeom prst="rect">
            <a:avLst/>
          </a:prstGeom>
          <a:noFill/>
        </p:spPr>
        <p:txBody>
          <a:bodyPr wrap="square" rtlCol="0">
            <a:spAutoFit/>
          </a:bodyPr>
          <a:lstStyle/>
          <a:p>
            <a:r>
              <a:rPr lang="zh-CN" altLang="en-US" dirty="0" smtClean="0">
                <a:solidFill>
                  <a:srgbClr val="92D050"/>
                </a:solidFill>
              </a:rPr>
              <a:t>贴代码</a:t>
            </a:r>
            <a:r>
              <a:rPr lang="zh-CN" altLang="en-US" dirty="0" smtClean="0"/>
              <a:t>：</a:t>
            </a:r>
            <a:endParaRPr lang="en-US" altLang="zh-CN" dirty="0" smtClean="0"/>
          </a:p>
          <a:p>
            <a:r>
              <a:rPr lang="en-US" altLang="zh-CN" dirty="0" err="1" smtClean="0"/>
              <a:t>bool</a:t>
            </a:r>
            <a:r>
              <a:rPr lang="en-US" altLang="zh-CN" dirty="0" smtClean="0"/>
              <a:t> </a:t>
            </a:r>
            <a:r>
              <a:rPr lang="en-US" altLang="zh-CN" dirty="0" err="1" smtClean="0"/>
              <a:t>isprime</a:t>
            </a:r>
            <a:r>
              <a:rPr lang="en-US" altLang="zh-CN" dirty="0" smtClean="0"/>
              <a:t> (</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smtClean="0"/>
              <a:t>for (</a:t>
            </a:r>
            <a:r>
              <a:rPr lang="en-US" altLang="zh-CN" dirty="0" err="1" smtClean="0"/>
              <a:t>int</a:t>
            </a:r>
            <a:r>
              <a:rPr lang="en-US" altLang="zh-CN" dirty="0" smtClean="0"/>
              <a:t> j=0;j&lt;50;j++){</a:t>
            </a:r>
            <a:endParaRPr lang="en-US" altLang="zh-CN" dirty="0" smtClean="0"/>
          </a:p>
          <a:p>
            <a:r>
              <a:rPr lang="pt-BR" altLang="zh-CN" dirty="0" smtClean="0"/>
              <a:t>		int </a:t>
            </a:r>
            <a:r>
              <a:rPr lang="pt-BR" altLang="zh-CN" dirty="0" smtClean="0"/>
              <a:t>a = random (2 , n -2);</a:t>
            </a:r>
          </a:p>
          <a:p>
            <a:r>
              <a:rPr lang="en-US" altLang="zh-CN" dirty="0" smtClean="0"/>
              <a:t>		if </a:t>
            </a:r>
            <a:r>
              <a:rPr lang="en-US" altLang="zh-CN" dirty="0" smtClean="0"/>
              <a:t>( </a:t>
            </a:r>
            <a:r>
              <a:rPr lang="en-US" altLang="zh-CN" dirty="0" err="1" smtClean="0"/>
              <a:t>pow_mod</a:t>
            </a:r>
            <a:r>
              <a:rPr lang="en-US" altLang="zh-CN" dirty="0" smtClean="0"/>
              <a:t> (a , n -1 , n ) </a:t>
            </a:r>
            <a:r>
              <a:rPr lang="en-US" altLang="zh-CN" dirty="0" smtClean="0"/>
              <a:t>!= </a:t>
            </a:r>
            <a:r>
              <a:rPr lang="en-US" altLang="zh-CN" dirty="0" smtClean="0"/>
              <a:t>1) return </a:t>
            </a:r>
            <a:r>
              <a:rPr lang="en-US" altLang="zh-CN" dirty="0" smtClean="0"/>
              <a:t>false; </a:t>
            </a:r>
            <a:endParaRPr lang="en-US" altLang="zh-CN" i="1" dirty="0" smtClean="0"/>
          </a:p>
          <a:p>
            <a:r>
              <a:rPr lang="en-US" altLang="zh-CN" i="1" dirty="0" smtClean="0"/>
              <a:t>	</a:t>
            </a:r>
            <a:r>
              <a:rPr lang="en-US" altLang="zh-CN" dirty="0" smtClean="0"/>
              <a:t>}</a:t>
            </a:r>
          </a:p>
          <a:p>
            <a:r>
              <a:rPr lang="en-US" altLang="zh-CN" dirty="0" smtClean="0"/>
              <a:t>	</a:t>
            </a:r>
            <a:r>
              <a:rPr lang="en-US" altLang="zh-CN" dirty="0" smtClean="0"/>
              <a:t>return true </a:t>
            </a:r>
            <a:r>
              <a:rPr lang="en-US" altLang="zh-CN" dirty="0" smtClean="0"/>
              <a:t>; </a:t>
            </a:r>
            <a:endParaRPr lang="en-US" altLang="zh-CN" i="1" dirty="0" smtClean="0"/>
          </a:p>
          <a:p>
            <a:r>
              <a:rPr lang="en-US" altLang="zh-CN" dirty="0" smtClean="0"/>
              <a: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5">
                                            <p:txEl>
                                              <p:pRg st="1" end="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5">
                                            <p:txEl>
                                              <p:pRg st="2" end="2"/>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5">
                                            <p:txEl>
                                              <p:pRg st="3" end="3"/>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500" fill="hold"/>
                                        <p:tgtEl>
                                          <p:spTgt spid="5">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5">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5">
                                            <p:txEl>
                                              <p:pRg st="4" end="4"/>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 calcmode="lin" valueType="num">
                                      <p:cBhvr>
                                        <p:cTn id="42" dur="500" fill="hold"/>
                                        <p:tgtEl>
                                          <p:spTgt spid="5">
                                            <p:txEl>
                                              <p:pRg st="5" end="5"/>
                                            </p:txEl>
                                          </p:spTgt>
                                        </p:tgtEl>
                                        <p:attrNameLst>
                                          <p:attrName>ppt_w</p:attrName>
                                        </p:attrNameLst>
                                      </p:cBhvr>
                                      <p:tavLst>
                                        <p:tav tm="0">
                                          <p:val>
                                            <p:strVal val="#ppt_w*0.05"/>
                                          </p:val>
                                        </p:tav>
                                        <p:tav tm="100000">
                                          <p:val>
                                            <p:strVal val="#ppt_w"/>
                                          </p:val>
                                        </p:tav>
                                      </p:tavLst>
                                    </p:anim>
                                    <p:anim calcmode="lin" valueType="num">
                                      <p:cBhvr>
                                        <p:cTn id="43" dur="5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44" dur="5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45" dur="500" fill="hold"/>
                                        <p:tgtEl>
                                          <p:spTgt spid="5">
                                            <p:txEl>
                                              <p:pRg st="5" end="5"/>
                                            </p:txEl>
                                          </p:spTgt>
                                        </p:tgtEl>
                                        <p:attrNameLst>
                                          <p:attrName>ppt_y</p:attrName>
                                        </p:attrNameLst>
                                      </p:cBhvr>
                                      <p:tavLst>
                                        <p:tav tm="0">
                                          <p:val>
                                            <p:strVal val="#ppt_y"/>
                                          </p:val>
                                        </p:tav>
                                        <p:tav tm="100000">
                                          <p:val>
                                            <p:strVal val="#ppt_y"/>
                                          </p:val>
                                        </p:tav>
                                      </p:tavLst>
                                    </p:anim>
                                    <p:animEffect transition="in" filter="fade">
                                      <p:cBhvr>
                                        <p:cTn id="46" dur="500"/>
                                        <p:tgtEl>
                                          <p:spTgt spid="5">
                                            <p:txEl>
                                              <p:pRg st="5" end="5"/>
                                            </p:txEl>
                                          </p:spTgt>
                                        </p:tgtEl>
                                      </p:cBhvr>
                                    </p:animEffect>
                                  </p:childTnLst>
                                </p:cTn>
                              </p:par>
                              <p:par>
                                <p:cTn id="47" presetID="54" presetClass="entr" presetSubtype="0" accel="10000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p:cTn id="49" dur="500" fill="hold"/>
                                        <p:tgtEl>
                                          <p:spTgt spid="5">
                                            <p:txEl>
                                              <p:pRg st="6" end="6"/>
                                            </p:txEl>
                                          </p:spTgt>
                                        </p:tgtEl>
                                        <p:attrNameLst>
                                          <p:attrName>ppt_w</p:attrName>
                                        </p:attrNameLst>
                                      </p:cBhvr>
                                      <p:tavLst>
                                        <p:tav tm="0">
                                          <p:val>
                                            <p:strVal val="#ppt_w*0.05"/>
                                          </p:val>
                                        </p:tav>
                                        <p:tav tm="100000">
                                          <p:val>
                                            <p:strVal val="#ppt_w"/>
                                          </p:val>
                                        </p:tav>
                                      </p:tavLst>
                                    </p:anim>
                                    <p:anim calcmode="lin" valueType="num">
                                      <p:cBhvr>
                                        <p:cTn id="50" dur="500" fill="hold"/>
                                        <p:tgtEl>
                                          <p:spTgt spid="5">
                                            <p:txEl>
                                              <p:pRg st="6" end="6"/>
                                            </p:txEl>
                                          </p:spTgt>
                                        </p:tgtEl>
                                        <p:attrNameLst>
                                          <p:attrName>ppt_h</p:attrName>
                                        </p:attrNameLst>
                                      </p:cBhvr>
                                      <p:tavLst>
                                        <p:tav tm="0">
                                          <p:val>
                                            <p:strVal val="#ppt_h"/>
                                          </p:val>
                                        </p:tav>
                                        <p:tav tm="100000">
                                          <p:val>
                                            <p:strVal val="#ppt_h"/>
                                          </p:val>
                                        </p:tav>
                                      </p:tavLst>
                                    </p:anim>
                                    <p:anim calcmode="lin" valueType="num">
                                      <p:cBhvr>
                                        <p:cTn id="51" dur="500" fill="hold"/>
                                        <p:tgtEl>
                                          <p:spTgt spid="5">
                                            <p:txEl>
                                              <p:pRg st="6" end="6"/>
                                            </p:txEl>
                                          </p:spTgt>
                                        </p:tgtEl>
                                        <p:attrNameLst>
                                          <p:attrName>ppt_x</p:attrName>
                                        </p:attrNameLst>
                                      </p:cBhvr>
                                      <p:tavLst>
                                        <p:tav tm="0">
                                          <p:val>
                                            <p:strVal val="#ppt_x-.2"/>
                                          </p:val>
                                        </p:tav>
                                        <p:tav tm="100000">
                                          <p:val>
                                            <p:strVal val="#ppt_x"/>
                                          </p:val>
                                        </p:tav>
                                      </p:tavLst>
                                    </p:anim>
                                    <p:anim calcmode="lin" valueType="num">
                                      <p:cBhvr>
                                        <p:cTn id="52" dur="500" fill="hold"/>
                                        <p:tgtEl>
                                          <p:spTgt spid="5">
                                            <p:txEl>
                                              <p:pRg st="6" end="6"/>
                                            </p:txEl>
                                          </p:spTgt>
                                        </p:tgtEl>
                                        <p:attrNameLst>
                                          <p:attrName>ppt_y</p:attrName>
                                        </p:attrNameLst>
                                      </p:cBhvr>
                                      <p:tavLst>
                                        <p:tav tm="0">
                                          <p:val>
                                            <p:strVal val="#ppt_y"/>
                                          </p:val>
                                        </p:tav>
                                        <p:tav tm="100000">
                                          <p:val>
                                            <p:strVal val="#ppt_y"/>
                                          </p:val>
                                        </p:tav>
                                      </p:tavLst>
                                    </p:anim>
                                    <p:animEffect transition="in" filter="fade">
                                      <p:cBhvr>
                                        <p:cTn id="53" dur="500"/>
                                        <p:tgtEl>
                                          <p:spTgt spid="5">
                                            <p:txEl>
                                              <p:pRg st="6" end="6"/>
                                            </p:txEl>
                                          </p:spTgt>
                                        </p:tgtEl>
                                      </p:cBhvr>
                                    </p:animEffect>
                                  </p:childTnLst>
                                </p:cTn>
                              </p:par>
                              <p:par>
                                <p:cTn id="54" presetID="54" presetClass="entr" presetSubtype="0" accel="100000" fill="hold" nodeType="with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 calcmode="lin" valueType="num">
                                      <p:cBhvr>
                                        <p:cTn id="56" dur="500" fill="hold"/>
                                        <p:tgtEl>
                                          <p:spTgt spid="5">
                                            <p:txEl>
                                              <p:pRg st="7" end="7"/>
                                            </p:txEl>
                                          </p:spTgt>
                                        </p:tgtEl>
                                        <p:attrNameLst>
                                          <p:attrName>ppt_w</p:attrName>
                                        </p:attrNameLst>
                                      </p:cBhvr>
                                      <p:tavLst>
                                        <p:tav tm="0">
                                          <p:val>
                                            <p:strVal val="#ppt_w*0.05"/>
                                          </p:val>
                                        </p:tav>
                                        <p:tav tm="100000">
                                          <p:val>
                                            <p:strVal val="#ppt_w"/>
                                          </p:val>
                                        </p:tav>
                                      </p:tavLst>
                                    </p:anim>
                                    <p:anim calcmode="lin" valueType="num">
                                      <p:cBhvr>
                                        <p:cTn id="57" dur="500" fill="hold"/>
                                        <p:tgtEl>
                                          <p:spTgt spid="5">
                                            <p:txEl>
                                              <p:pRg st="7" end="7"/>
                                            </p:txEl>
                                          </p:spTgt>
                                        </p:tgtEl>
                                        <p:attrNameLst>
                                          <p:attrName>ppt_h</p:attrName>
                                        </p:attrNameLst>
                                      </p:cBhvr>
                                      <p:tavLst>
                                        <p:tav tm="0">
                                          <p:val>
                                            <p:strVal val="#ppt_h"/>
                                          </p:val>
                                        </p:tav>
                                        <p:tav tm="100000">
                                          <p:val>
                                            <p:strVal val="#ppt_h"/>
                                          </p:val>
                                        </p:tav>
                                      </p:tavLst>
                                    </p:anim>
                                    <p:anim calcmode="lin" valueType="num">
                                      <p:cBhvr>
                                        <p:cTn id="58" dur="500" fill="hold"/>
                                        <p:tgtEl>
                                          <p:spTgt spid="5">
                                            <p:txEl>
                                              <p:pRg st="7" end="7"/>
                                            </p:txEl>
                                          </p:spTgt>
                                        </p:tgtEl>
                                        <p:attrNameLst>
                                          <p:attrName>ppt_x</p:attrName>
                                        </p:attrNameLst>
                                      </p:cBhvr>
                                      <p:tavLst>
                                        <p:tav tm="0">
                                          <p:val>
                                            <p:strVal val="#ppt_x-.2"/>
                                          </p:val>
                                        </p:tav>
                                        <p:tav tm="100000">
                                          <p:val>
                                            <p:strVal val="#ppt_x"/>
                                          </p:val>
                                        </p:tav>
                                      </p:tavLst>
                                    </p:anim>
                                    <p:anim calcmode="lin" valueType="num">
                                      <p:cBhvr>
                                        <p:cTn id="59" dur="500" fill="hold"/>
                                        <p:tgtEl>
                                          <p:spTgt spid="5">
                                            <p:txEl>
                                              <p:pRg st="7" end="7"/>
                                            </p:txEl>
                                          </p:spTgt>
                                        </p:tgtEl>
                                        <p:attrNameLst>
                                          <p:attrName>ppt_y</p:attrName>
                                        </p:attrNameLst>
                                      </p:cBhvr>
                                      <p:tavLst>
                                        <p:tav tm="0">
                                          <p:val>
                                            <p:strVal val="#ppt_y"/>
                                          </p:val>
                                        </p:tav>
                                        <p:tav tm="100000">
                                          <p:val>
                                            <p:strVal val="#ppt_y"/>
                                          </p:val>
                                        </p:tav>
                                      </p:tavLst>
                                    </p:anim>
                                    <p:animEffect transition="in" filter="fade">
                                      <p:cBhvr>
                                        <p:cTn id="60" dur="500"/>
                                        <p:tgtEl>
                                          <p:spTgt spid="5">
                                            <p:txEl>
                                              <p:pRg st="7" end="7"/>
                                            </p:txEl>
                                          </p:spTgt>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p:cTn id="63" dur="500" fill="hold"/>
                                        <p:tgtEl>
                                          <p:spTgt spid="5">
                                            <p:txEl>
                                              <p:pRg st="8" end="8"/>
                                            </p:txEl>
                                          </p:spTgt>
                                        </p:tgtEl>
                                        <p:attrNameLst>
                                          <p:attrName>ppt_w</p:attrName>
                                        </p:attrNameLst>
                                      </p:cBhvr>
                                      <p:tavLst>
                                        <p:tav tm="0">
                                          <p:val>
                                            <p:strVal val="#ppt_w*0.05"/>
                                          </p:val>
                                        </p:tav>
                                        <p:tav tm="100000">
                                          <p:val>
                                            <p:strVal val="#ppt_w"/>
                                          </p:val>
                                        </p:tav>
                                      </p:tavLst>
                                    </p:anim>
                                    <p:anim calcmode="lin" valueType="num">
                                      <p:cBhvr>
                                        <p:cTn id="64" dur="500" fill="hold"/>
                                        <p:tgtEl>
                                          <p:spTgt spid="5">
                                            <p:txEl>
                                              <p:pRg st="8" end="8"/>
                                            </p:txEl>
                                          </p:spTgt>
                                        </p:tgtEl>
                                        <p:attrNameLst>
                                          <p:attrName>ppt_h</p:attrName>
                                        </p:attrNameLst>
                                      </p:cBhvr>
                                      <p:tavLst>
                                        <p:tav tm="0">
                                          <p:val>
                                            <p:strVal val="#ppt_h"/>
                                          </p:val>
                                        </p:tav>
                                        <p:tav tm="100000">
                                          <p:val>
                                            <p:strVal val="#ppt_h"/>
                                          </p:val>
                                        </p:tav>
                                      </p:tavLst>
                                    </p:anim>
                                    <p:anim calcmode="lin" valueType="num">
                                      <p:cBhvr>
                                        <p:cTn id="65" dur="500" fill="hold"/>
                                        <p:tgtEl>
                                          <p:spTgt spid="5">
                                            <p:txEl>
                                              <p:pRg st="8" end="8"/>
                                            </p:txEl>
                                          </p:spTgt>
                                        </p:tgtEl>
                                        <p:attrNameLst>
                                          <p:attrName>ppt_x</p:attrName>
                                        </p:attrNameLst>
                                      </p:cBhvr>
                                      <p:tavLst>
                                        <p:tav tm="0">
                                          <p:val>
                                            <p:strVal val="#ppt_x-.2"/>
                                          </p:val>
                                        </p:tav>
                                        <p:tav tm="100000">
                                          <p:val>
                                            <p:strVal val="#ppt_x"/>
                                          </p:val>
                                        </p:tav>
                                      </p:tavLst>
                                    </p:anim>
                                    <p:anim calcmode="lin" valueType="num">
                                      <p:cBhvr>
                                        <p:cTn id="66" dur="500" fill="hold"/>
                                        <p:tgtEl>
                                          <p:spTgt spid="5">
                                            <p:txEl>
                                              <p:pRg st="8" end="8"/>
                                            </p:txEl>
                                          </p:spTgt>
                                        </p:tgtEl>
                                        <p:attrNameLst>
                                          <p:attrName>ppt_y</p:attrName>
                                        </p:attrNameLst>
                                      </p:cBhvr>
                                      <p:tavLst>
                                        <p:tav tm="0">
                                          <p:val>
                                            <p:strVal val="#ppt_y"/>
                                          </p:val>
                                        </p:tav>
                                        <p:tav tm="100000">
                                          <p:val>
                                            <p:strVal val="#ppt_y"/>
                                          </p:val>
                                        </p:tav>
                                      </p:tavLst>
                                    </p:anim>
                                    <p:animEffect transition="in" filter="fade">
                                      <p:cBhvr>
                                        <p:cTn id="6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7467600" cy="1143000"/>
          </a:xfrm>
        </p:spPr>
        <p:txBody>
          <a:bodyPr/>
          <a:lstStyle/>
          <a:p>
            <a:r>
              <a:rPr lang="en-US" altLang="zh-CN" dirty="0" smtClean="0"/>
              <a:t>Miller-Rabin</a:t>
            </a:r>
            <a:r>
              <a:rPr lang="zh-CN" altLang="en-US" dirty="0" smtClean="0"/>
              <a:t>素数</a:t>
            </a:r>
            <a:r>
              <a:rPr lang="zh-CN" altLang="en-US" dirty="0" smtClean="0"/>
              <a:t>测试</a:t>
            </a:r>
            <a:r>
              <a:rPr lang="zh-CN" altLang="en-US" dirty="0" smtClean="0"/>
              <a:t>改进</a:t>
            </a:r>
            <a:endParaRPr lang="zh-CN" altLang="en-US" dirty="0"/>
          </a:p>
        </p:txBody>
      </p:sp>
      <p:sp>
        <p:nvSpPr>
          <p:cNvPr id="4" name="TextBox 3"/>
          <p:cNvSpPr txBox="1"/>
          <p:nvPr/>
        </p:nvSpPr>
        <p:spPr>
          <a:xfrm>
            <a:off x="571472" y="1142984"/>
            <a:ext cx="7572428" cy="2554545"/>
          </a:xfrm>
          <a:prstGeom prst="rect">
            <a:avLst/>
          </a:prstGeom>
          <a:noFill/>
        </p:spPr>
        <p:txBody>
          <a:bodyPr wrap="square" rtlCol="0">
            <a:spAutoFit/>
          </a:bodyPr>
          <a:lstStyle/>
          <a:p>
            <a:pPr algn="just"/>
            <a:r>
              <a:rPr lang="zh-CN" altLang="en-US" sz="2000" dirty="0" smtClean="0"/>
              <a:t>设</a:t>
            </a:r>
            <a:r>
              <a:rPr lang="en-US" altLang="zh-CN" sz="2000" dirty="0" smtClean="0"/>
              <a:t>n</a:t>
            </a:r>
            <a:r>
              <a:rPr lang="zh-CN" altLang="en-US" sz="2000" dirty="0" smtClean="0"/>
              <a:t>为</a:t>
            </a:r>
            <a:r>
              <a:rPr lang="zh-CN" altLang="en-US" sz="2000" dirty="0" smtClean="0"/>
              <a:t>大于等于</a:t>
            </a:r>
            <a:r>
              <a:rPr lang="en-US" altLang="zh-CN" sz="2000" dirty="0" smtClean="0"/>
              <a:t>5</a:t>
            </a:r>
            <a:r>
              <a:rPr lang="zh-CN" altLang="en-US" sz="2000" dirty="0" smtClean="0"/>
              <a:t>的奇素数，写成</a:t>
            </a:r>
            <a:r>
              <a:rPr lang="en-US" altLang="zh-CN" sz="2000" dirty="0" smtClean="0"/>
              <a:t>n-1 </a:t>
            </a:r>
            <a:r>
              <a:rPr lang="en-US" altLang="zh-CN" sz="2000" dirty="0" smtClean="0"/>
              <a:t>= </a:t>
            </a:r>
            <a:r>
              <a:rPr lang="en-US" altLang="zh-CN" sz="2000" dirty="0" smtClean="0"/>
              <a:t>2^r*s</a:t>
            </a:r>
            <a:r>
              <a:rPr lang="zh-CN" altLang="en-US" sz="2000" dirty="0" smtClean="0"/>
              <a:t>。由于</a:t>
            </a:r>
            <a:r>
              <a:rPr lang="en-US" altLang="zh-CN" sz="2000" dirty="0" smtClean="0"/>
              <a:t>n-1</a:t>
            </a:r>
            <a:r>
              <a:rPr lang="zh-CN" altLang="en-US" sz="2000" dirty="0" smtClean="0"/>
              <a:t>是偶数，因此</a:t>
            </a:r>
            <a:r>
              <a:rPr lang="en-US" altLang="zh-CN" sz="2000" dirty="0" smtClean="0"/>
              <a:t>r </a:t>
            </a:r>
            <a:r>
              <a:rPr lang="en-US" altLang="zh-CN" sz="2000" dirty="0" smtClean="0"/>
              <a:t>&gt;=1</a:t>
            </a:r>
            <a:r>
              <a:rPr lang="zh-CN" altLang="en-US" sz="2000" dirty="0" smtClean="0"/>
              <a:t>。由</a:t>
            </a:r>
            <a:r>
              <a:rPr lang="en-US" altLang="zh-CN" sz="2000" dirty="0" smtClean="0"/>
              <a:t>Fermat</a:t>
            </a:r>
            <a:r>
              <a:rPr lang="zh-CN" altLang="en-US" sz="2000" dirty="0" smtClean="0"/>
              <a:t>定理，</a:t>
            </a:r>
            <a:r>
              <a:rPr lang="zh-CN" altLang="en-US" sz="2000" dirty="0" smtClean="0"/>
              <a:t>序列</a:t>
            </a:r>
            <a:endParaRPr lang="en-US" altLang="zh-CN" sz="2000" dirty="0" smtClean="0"/>
          </a:p>
          <a:p>
            <a:pPr algn="just"/>
            <a:r>
              <a:rPr lang="en-US" altLang="zh-CN" sz="2000" dirty="0" smtClean="0"/>
              <a:t>	</a:t>
            </a:r>
            <a:r>
              <a:rPr lang="pt-BR" altLang="zh-CN" sz="2000" dirty="0" smtClean="0"/>
              <a:t>a^s </a:t>
            </a:r>
            <a:r>
              <a:rPr lang="pt-BR" altLang="zh-CN" sz="2000" dirty="0" smtClean="0"/>
              <a:t>mod n; </a:t>
            </a:r>
            <a:r>
              <a:rPr lang="pt-BR" altLang="zh-CN" sz="2000" dirty="0" smtClean="0"/>
              <a:t>a^2s </a:t>
            </a:r>
            <a:r>
              <a:rPr lang="pt-BR" altLang="zh-CN" sz="2000" dirty="0" smtClean="0"/>
              <a:t>mod n; </a:t>
            </a:r>
            <a:r>
              <a:rPr lang="pt-BR" altLang="zh-CN" sz="2000" dirty="0" smtClean="0"/>
              <a:t>a^4s </a:t>
            </a:r>
            <a:r>
              <a:rPr lang="pt-BR" altLang="zh-CN" sz="2000" dirty="0" smtClean="0"/>
              <a:t>mod n; </a:t>
            </a:r>
            <a:r>
              <a:rPr lang="pt-BR" altLang="zh-CN" sz="2000" dirty="0" smtClean="0"/>
              <a:t>... </a:t>
            </a:r>
            <a:r>
              <a:rPr lang="pt-BR" altLang="zh-CN" sz="2000" dirty="0" smtClean="0"/>
              <a:t>; </a:t>
            </a:r>
            <a:r>
              <a:rPr lang="pt-BR" altLang="zh-CN" sz="2000" dirty="0" smtClean="0"/>
              <a:t>a^(n-1) </a:t>
            </a:r>
            <a:r>
              <a:rPr lang="pt-BR" altLang="zh-CN" sz="2000" dirty="0" smtClean="0"/>
              <a:t>mod n </a:t>
            </a:r>
          </a:p>
          <a:p>
            <a:pPr algn="just"/>
            <a:r>
              <a:rPr lang="zh-CN" altLang="en-US" sz="2000" dirty="0" smtClean="0"/>
              <a:t>必定以</a:t>
            </a:r>
            <a:r>
              <a:rPr lang="en-US" altLang="zh-CN" sz="2000" dirty="0" smtClean="0"/>
              <a:t>1</a:t>
            </a:r>
            <a:r>
              <a:rPr lang="zh-CN" altLang="en-US" sz="2000" dirty="0" smtClean="0"/>
              <a:t>结束，而且在第一次出现</a:t>
            </a:r>
            <a:r>
              <a:rPr lang="en-US" altLang="zh-CN" sz="2000" dirty="0" smtClean="0"/>
              <a:t>1</a:t>
            </a:r>
            <a:r>
              <a:rPr lang="zh-CN" altLang="en-US" sz="2000" dirty="0" smtClean="0"/>
              <a:t>之前的值必定是</a:t>
            </a:r>
            <a:r>
              <a:rPr lang="en-US" altLang="zh-CN" sz="2000" dirty="0" smtClean="0"/>
              <a:t>n </a:t>
            </a:r>
            <a:r>
              <a:rPr lang="en-US" altLang="zh-CN" sz="2000" dirty="0" smtClean="0"/>
              <a:t>- </a:t>
            </a:r>
            <a:r>
              <a:rPr lang="en-US" altLang="zh-CN" sz="2000" dirty="0" smtClean="0"/>
              <a:t>1</a:t>
            </a:r>
            <a:r>
              <a:rPr lang="zh-CN" altLang="en-US" sz="2000" dirty="0" smtClean="0"/>
              <a:t>。这是因为</a:t>
            </a:r>
            <a:r>
              <a:rPr lang="en-US" altLang="zh-CN" sz="2000" dirty="0" smtClean="0"/>
              <a:t>n</a:t>
            </a:r>
            <a:r>
              <a:rPr lang="zh-CN" altLang="en-US" sz="2000" dirty="0" smtClean="0"/>
              <a:t>是</a:t>
            </a:r>
            <a:r>
              <a:rPr lang="zh-CN" altLang="en-US" sz="2000" dirty="0" smtClean="0"/>
              <a:t>素数时</a:t>
            </a:r>
            <a:r>
              <a:rPr lang="zh-CN" altLang="en-US" sz="2000" dirty="0" smtClean="0"/>
              <a:t>，</a:t>
            </a:r>
            <a:r>
              <a:rPr lang="en-US" altLang="zh-CN" sz="2000" dirty="0" smtClean="0"/>
              <a:t>x^2  ≡1(</a:t>
            </a:r>
            <a:r>
              <a:rPr lang="en-US" altLang="zh-CN" sz="2000" dirty="0" err="1" smtClean="0"/>
              <a:t>modn</a:t>
            </a:r>
            <a:r>
              <a:rPr lang="en-US" altLang="zh-CN" sz="2000" dirty="0" smtClean="0"/>
              <a:t>)</a:t>
            </a:r>
            <a:r>
              <a:rPr lang="zh-CN" altLang="en-US" sz="2000" dirty="0" smtClean="0"/>
              <a:t>的唯一解为</a:t>
            </a:r>
            <a:r>
              <a:rPr lang="en-US" altLang="zh-CN" sz="2000" dirty="0" smtClean="0"/>
              <a:t>x = ±1</a:t>
            </a:r>
            <a:r>
              <a:rPr lang="zh-CN" altLang="en-US" sz="2000" dirty="0" smtClean="0"/>
              <a:t>（方程两边取离散对数即可）。</a:t>
            </a:r>
          </a:p>
          <a:p>
            <a:pPr algn="just"/>
            <a:r>
              <a:rPr lang="zh-CN" altLang="en-US" sz="2000" dirty="0" smtClean="0"/>
              <a:t>考虑除了最后一个数外的其他数。如果第一个数是</a:t>
            </a:r>
            <a:r>
              <a:rPr lang="en-US" altLang="zh-CN" sz="2000" dirty="0" smtClean="0"/>
              <a:t>1</a:t>
            </a:r>
            <a:r>
              <a:rPr lang="zh-CN" altLang="en-US" sz="2000" dirty="0" smtClean="0"/>
              <a:t>或者任何一个数为</a:t>
            </a:r>
            <a:r>
              <a:rPr lang="en-US" altLang="zh-CN" sz="2000" dirty="0" smtClean="0"/>
              <a:t>-1</a:t>
            </a:r>
            <a:r>
              <a:rPr lang="zh-CN" altLang="en-US" sz="2000" dirty="0" smtClean="0"/>
              <a:t>（</a:t>
            </a:r>
            <a:r>
              <a:rPr lang="zh-CN" altLang="en-US" sz="2000" dirty="0" smtClean="0"/>
              <a:t>意味着下</a:t>
            </a:r>
            <a:r>
              <a:rPr lang="zh-CN" altLang="en-US" sz="2000" dirty="0" smtClean="0"/>
              <a:t>一个数为</a:t>
            </a:r>
            <a:r>
              <a:rPr lang="en-US" altLang="zh-CN" sz="2000" dirty="0" smtClean="0"/>
              <a:t>1</a:t>
            </a:r>
            <a:r>
              <a:rPr lang="zh-CN" altLang="en-US" sz="2000" dirty="0" smtClean="0"/>
              <a:t>），都说明</a:t>
            </a:r>
            <a:r>
              <a:rPr lang="en-US" altLang="zh-CN" sz="2000" dirty="0" smtClean="0"/>
              <a:t>n</a:t>
            </a:r>
            <a:r>
              <a:rPr lang="zh-CN" altLang="en-US" sz="2000" dirty="0" smtClean="0"/>
              <a:t>可能是素数，否则是合数。</a:t>
            </a:r>
          </a:p>
        </p:txBody>
      </p:sp>
      <p:sp>
        <p:nvSpPr>
          <p:cNvPr id="5" name="TextBox 4"/>
          <p:cNvSpPr txBox="1"/>
          <p:nvPr/>
        </p:nvSpPr>
        <p:spPr>
          <a:xfrm>
            <a:off x="714348" y="3718679"/>
            <a:ext cx="7143800" cy="3139321"/>
          </a:xfrm>
          <a:prstGeom prst="rect">
            <a:avLst/>
          </a:prstGeom>
          <a:noFill/>
        </p:spPr>
        <p:txBody>
          <a:bodyPr wrap="square" rtlCol="0">
            <a:spAutoFit/>
          </a:bodyPr>
          <a:lstStyle/>
          <a:p>
            <a:r>
              <a:rPr lang="zh-CN" altLang="en-US" dirty="0" smtClean="0">
                <a:solidFill>
                  <a:srgbClr val="92D050"/>
                </a:solidFill>
              </a:rPr>
              <a:t>贴代码</a:t>
            </a:r>
            <a:r>
              <a:rPr lang="zh-CN" altLang="en-US" dirty="0" smtClean="0"/>
              <a:t>：</a:t>
            </a:r>
            <a:endParaRPr lang="en-US" altLang="zh-CN" dirty="0" smtClean="0"/>
          </a:p>
          <a:p>
            <a:r>
              <a:rPr lang="en-US" altLang="zh-CN" dirty="0" err="1" smtClean="0"/>
              <a:t>bool</a:t>
            </a:r>
            <a:r>
              <a:rPr lang="en-US" altLang="zh-CN" dirty="0" smtClean="0"/>
              <a:t> </a:t>
            </a:r>
            <a:r>
              <a:rPr lang="en-US" altLang="zh-CN" dirty="0" err="1" smtClean="0"/>
              <a:t>miller_rabin</a:t>
            </a:r>
            <a:r>
              <a:rPr lang="en-US" altLang="zh-CN" dirty="0" smtClean="0"/>
              <a:t> (</a:t>
            </a:r>
            <a:r>
              <a:rPr lang="en-US" altLang="zh-CN" dirty="0" err="1" smtClean="0"/>
              <a:t>ll</a:t>
            </a:r>
            <a:r>
              <a:rPr lang="en-US" altLang="zh-CN" dirty="0" smtClean="0"/>
              <a:t> a , </a:t>
            </a:r>
            <a:r>
              <a:rPr lang="en-US" altLang="zh-CN" dirty="0" err="1" smtClean="0"/>
              <a:t>ll</a:t>
            </a:r>
            <a:r>
              <a:rPr lang="en-US" altLang="zh-CN" dirty="0" smtClean="0"/>
              <a:t> n)</a:t>
            </a:r>
          </a:p>
          <a:p>
            <a:r>
              <a:rPr lang="en-US" altLang="zh-CN" dirty="0" smtClean="0"/>
              <a:t>{</a:t>
            </a:r>
          </a:p>
          <a:p>
            <a:r>
              <a:rPr lang="pt-BR" altLang="zh-CN" dirty="0" smtClean="0"/>
              <a:t>	ll </a:t>
            </a:r>
            <a:r>
              <a:rPr lang="pt-BR" altLang="zh-CN" dirty="0" smtClean="0"/>
              <a:t>r = 0 , s = n - 1 , j;</a:t>
            </a:r>
          </a:p>
          <a:p>
            <a:r>
              <a:rPr lang="en-US" altLang="zh-CN" dirty="0" smtClean="0"/>
              <a:t>	while </a:t>
            </a:r>
            <a:r>
              <a:rPr lang="en-US" altLang="zh-CN" dirty="0" smtClean="0"/>
              <a:t>(!(s &amp;1)){ s &gt; &gt;= 1; r ++; }</a:t>
            </a:r>
          </a:p>
          <a:p>
            <a:r>
              <a:rPr lang="pt-BR" altLang="zh-CN" dirty="0" smtClean="0"/>
              <a:t>	ll </a:t>
            </a:r>
            <a:r>
              <a:rPr lang="pt-BR" altLang="zh-CN" dirty="0" smtClean="0"/>
              <a:t>x = pow_mod (a , s , n);</a:t>
            </a:r>
          </a:p>
          <a:p>
            <a:r>
              <a:rPr lang="en-US" altLang="zh-CN" dirty="0" smtClean="0"/>
              <a:t>	if(x </a:t>
            </a:r>
            <a:r>
              <a:rPr lang="en-US" altLang="zh-CN" dirty="0" smtClean="0"/>
              <a:t>== 1) return true ;</a:t>
            </a:r>
          </a:p>
          <a:p>
            <a:r>
              <a:rPr lang="en-US" altLang="zh-CN" dirty="0" smtClean="0"/>
              <a:t>	for(j </a:t>
            </a:r>
            <a:r>
              <a:rPr lang="en-US" altLang="zh-CN" dirty="0" smtClean="0"/>
              <a:t>= 0; j &lt; r; j++ , x = </a:t>
            </a:r>
            <a:r>
              <a:rPr lang="en-US" altLang="zh-CN" dirty="0" err="1" smtClean="0"/>
              <a:t>mul_mod</a:t>
            </a:r>
            <a:r>
              <a:rPr lang="en-US" altLang="zh-CN" dirty="0" smtClean="0"/>
              <a:t> (x , x , n))</a:t>
            </a:r>
          </a:p>
          <a:p>
            <a:r>
              <a:rPr lang="en-US" altLang="zh-CN" dirty="0" smtClean="0"/>
              <a:t>	if(x </a:t>
            </a:r>
            <a:r>
              <a:rPr lang="en-US" altLang="zh-CN" dirty="0" smtClean="0"/>
              <a:t>== n - 1) return true </a:t>
            </a:r>
            <a:r>
              <a:rPr lang="en-US" altLang="zh-CN" dirty="0" smtClean="0"/>
              <a:t>;</a:t>
            </a:r>
          </a:p>
          <a:p>
            <a:r>
              <a:rPr lang="en-US" altLang="zh-CN" dirty="0" smtClean="0"/>
              <a:t>	return </a:t>
            </a:r>
            <a:r>
              <a:rPr lang="en-US" altLang="zh-CN" dirty="0" smtClean="0"/>
              <a:t>false ;</a:t>
            </a:r>
          </a:p>
          <a:p>
            <a:r>
              <a:rPr lang="en-US" altLang="zh-CN" dirty="0" smtClean="0"/>
              <a:t>}</a:t>
            </a:r>
            <a:endParaRPr lang="zh-CN" altLang="en-US" dirty="0"/>
          </a:p>
        </p:txBody>
      </p:sp>
      <p:sp>
        <p:nvSpPr>
          <p:cNvPr id="6" name="TextBox 5"/>
          <p:cNvSpPr txBox="1"/>
          <p:nvPr/>
        </p:nvSpPr>
        <p:spPr>
          <a:xfrm>
            <a:off x="1785918" y="3714752"/>
            <a:ext cx="2786082" cy="369332"/>
          </a:xfrm>
          <a:prstGeom prst="rect">
            <a:avLst/>
          </a:prstGeom>
          <a:noFill/>
        </p:spPr>
        <p:txBody>
          <a:bodyPr wrap="square" rtlCol="0">
            <a:spAutoFit/>
          </a:bodyPr>
          <a:lstStyle/>
          <a:p>
            <a:r>
              <a:rPr lang="zh-CN" altLang="en-US" dirty="0" smtClean="0">
                <a:solidFill>
                  <a:srgbClr val="92D050"/>
                </a:solidFill>
              </a:rPr>
              <a:t>对</a:t>
            </a:r>
            <a:r>
              <a:rPr lang="en-US" altLang="zh-CN" dirty="0" smtClean="0">
                <a:solidFill>
                  <a:srgbClr val="92D050"/>
                </a:solidFill>
              </a:rPr>
              <a:t>Carmichael</a:t>
            </a:r>
            <a:r>
              <a:rPr lang="zh-CN" altLang="en-US" dirty="0" smtClean="0">
                <a:solidFill>
                  <a:srgbClr val="92D050"/>
                </a:solidFill>
              </a:rPr>
              <a:t>数也奏效</a:t>
            </a:r>
            <a:endParaRPr lang="zh-CN" altLang="en-US" dirty="0">
              <a:solidFill>
                <a:srgbClr val="92D05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5">
                                            <p:txEl>
                                              <p:pRg st="1" end="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5">
                                            <p:txEl>
                                              <p:pRg st="2" end="2"/>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5">
                                            <p:txEl>
                                              <p:pRg st="3" end="3"/>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500" fill="hold"/>
                                        <p:tgtEl>
                                          <p:spTgt spid="5">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5">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5">
                                            <p:txEl>
                                              <p:pRg st="4" end="4"/>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 calcmode="lin" valueType="num">
                                      <p:cBhvr>
                                        <p:cTn id="42" dur="500" fill="hold"/>
                                        <p:tgtEl>
                                          <p:spTgt spid="5">
                                            <p:txEl>
                                              <p:pRg st="5" end="5"/>
                                            </p:txEl>
                                          </p:spTgt>
                                        </p:tgtEl>
                                        <p:attrNameLst>
                                          <p:attrName>ppt_w</p:attrName>
                                        </p:attrNameLst>
                                      </p:cBhvr>
                                      <p:tavLst>
                                        <p:tav tm="0">
                                          <p:val>
                                            <p:strVal val="#ppt_w*0.05"/>
                                          </p:val>
                                        </p:tav>
                                        <p:tav tm="100000">
                                          <p:val>
                                            <p:strVal val="#ppt_w"/>
                                          </p:val>
                                        </p:tav>
                                      </p:tavLst>
                                    </p:anim>
                                    <p:anim calcmode="lin" valueType="num">
                                      <p:cBhvr>
                                        <p:cTn id="43" dur="5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44" dur="5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45" dur="500" fill="hold"/>
                                        <p:tgtEl>
                                          <p:spTgt spid="5">
                                            <p:txEl>
                                              <p:pRg st="5" end="5"/>
                                            </p:txEl>
                                          </p:spTgt>
                                        </p:tgtEl>
                                        <p:attrNameLst>
                                          <p:attrName>ppt_y</p:attrName>
                                        </p:attrNameLst>
                                      </p:cBhvr>
                                      <p:tavLst>
                                        <p:tav tm="0">
                                          <p:val>
                                            <p:strVal val="#ppt_y"/>
                                          </p:val>
                                        </p:tav>
                                        <p:tav tm="100000">
                                          <p:val>
                                            <p:strVal val="#ppt_y"/>
                                          </p:val>
                                        </p:tav>
                                      </p:tavLst>
                                    </p:anim>
                                    <p:animEffect transition="in" filter="fade">
                                      <p:cBhvr>
                                        <p:cTn id="46" dur="500"/>
                                        <p:tgtEl>
                                          <p:spTgt spid="5">
                                            <p:txEl>
                                              <p:pRg st="5" end="5"/>
                                            </p:txEl>
                                          </p:spTgt>
                                        </p:tgtEl>
                                      </p:cBhvr>
                                    </p:animEffect>
                                  </p:childTnLst>
                                </p:cTn>
                              </p:par>
                              <p:par>
                                <p:cTn id="47" presetID="54" presetClass="entr" presetSubtype="0" accel="10000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p:cTn id="49" dur="500" fill="hold"/>
                                        <p:tgtEl>
                                          <p:spTgt spid="5">
                                            <p:txEl>
                                              <p:pRg st="6" end="6"/>
                                            </p:txEl>
                                          </p:spTgt>
                                        </p:tgtEl>
                                        <p:attrNameLst>
                                          <p:attrName>ppt_w</p:attrName>
                                        </p:attrNameLst>
                                      </p:cBhvr>
                                      <p:tavLst>
                                        <p:tav tm="0">
                                          <p:val>
                                            <p:strVal val="#ppt_w*0.05"/>
                                          </p:val>
                                        </p:tav>
                                        <p:tav tm="100000">
                                          <p:val>
                                            <p:strVal val="#ppt_w"/>
                                          </p:val>
                                        </p:tav>
                                      </p:tavLst>
                                    </p:anim>
                                    <p:anim calcmode="lin" valueType="num">
                                      <p:cBhvr>
                                        <p:cTn id="50" dur="500" fill="hold"/>
                                        <p:tgtEl>
                                          <p:spTgt spid="5">
                                            <p:txEl>
                                              <p:pRg st="6" end="6"/>
                                            </p:txEl>
                                          </p:spTgt>
                                        </p:tgtEl>
                                        <p:attrNameLst>
                                          <p:attrName>ppt_h</p:attrName>
                                        </p:attrNameLst>
                                      </p:cBhvr>
                                      <p:tavLst>
                                        <p:tav tm="0">
                                          <p:val>
                                            <p:strVal val="#ppt_h"/>
                                          </p:val>
                                        </p:tav>
                                        <p:tav tm="100000">
                                          <p:val>
                                            <p:strVal val="#ppt_h"/>
                                          </p:val>
                                        </p:tav>
                                      </p:tavLst>
                                    </p:anim>
                                    <p:anim calcmode="lin" valueType="num">
                                      <p:cBhvr>
                                        <p:cTn id="51" dur="500" fill="hold"/>
                                        <p:tgtEl>
                                          <p:spTgt spid="5">
                                            <p:txEl>
                                              <p:pRg st="6" end="6"/>
                                            </p:txEl>
                                          </p:spTgt>
                                        </p:tgtEl>
                                        <p:attrNameLst>
                                          <p:attrName>ppt_x</p:attrName>
                                        </p:attrNameLst>
                                      </p:cBhvr>
                                      <p:tavLst>
                                        <p:tav tm="0">
                                          <p:val>
                                            <p:strVal val="#ppt_x-.2"/>
                                          </p:val>
                                        </p:tav>
                                        <p:tav tm="100000">
                                          <p:val>
                                            <p:strVal val="#ppt_x"/>
                                          </p:val>
                                        </p:tav>
                                      </p:tavLst>
                                    </p:anim>
                                    <p:anim calcmode="lin" valueType="num">
                                      <p:cBhvr>
                                        <p:cTn id="52" dur="500" fill="hold"/>
                                        <p:tgtEl>
                                          <p:spTgt spid="5">
                                            <p:txEl>
                                              <p:pRg st="6" end="6"/>
                                            </p:txEl>
                                          </p:spTgt>
                                        </p:tgtEl>
                                        <p:attrNameLst>
                                          <p:attrName>ppt_y</p:attrName>
                                        </p:attrNameLst>
                                      </p:cBhvr>
                                      <p:tavLst>
                                        <p:tav tm="0">
                                          <p:val>
                                            <p:strVal val="#ppt_y"/>
                                          </p:val>
                                        </p:tav>
                                        <p:tav tm="100000">
                                          <p:val>
                                            <p:strVal val="#ppt_y"/>
                                          </p:val>
                                        </p:tav>
                                      </p:tavLst>
                                    </p:anim>
                                    <p:animEffect transition="in" filter="fade">
                                      <p:cBhvr>
                                        <p:cTn id="53" dur="500"/>
                                        <p:tgtEl>
                                          <p:spTgt spid="5">
                                            <p:txEl>
                                              <p:pRg st="6" end="6"/>
                                            </p:txEl>
                                          </p:spTgt>
                                        </p:tgtEl>
                                      </p:cBhvr>
                                    </p:animEffect>
                                  </p:childTnLst>
                                </p:cTn>
                              </p:par>
                              <p:par>
                                <p:cTn id="54" presetID="54" presetClass="entr" presetSubtype="0" accel="100000" fill="hold" nodeType="with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 calcmode="lin" valueType="num">
                                      <p:cBhvr>
                                        <p:cTn id="56" dur="500" fill="hold"/>
                                        <p:tgtEl>
                                          <p:spTgt spid="5">
                                            <p:txEl>
                                              <p:pRg st="7" end="7"/>
                                            </p:txEl>
                                          </p:spTgt>
                                        </p:tgtEl>
                                        <p:attrNameLst>
                                          <p:attrName>ppt_w</p:attrName>
                                        </p:attrNameLst>
                                      </p:cBhvr>
                                      <p:tavLst>
                                        <p:tav tm="0">
                                          <p:val>
                                            <p:strVal val="#ppt_w*0.05"/>
                                          </p:val>
                                        </p:tav>
                                        <p:tav tm="100000">
                                          <p:val>
                                            <p:strVal val="#ppt_w"/>
                                          </p:val>
                                        </p:tav>
                                      </p:tavLst>
                                    </p:anim>
                                    <p:anim calcmode="lin" valueType="num">
                                      <p:cBhvr>
                                        <p:cTn id="57" dur="500" fill="hold"/>
                                        <p:tgtEl>
                                          <p:spTgt spid="5">
                                            <p:txEl>
                                              <p:pRg st="7" end="7"/>
                                            </p:txEl>
                                          </p:spTgt>
                                        </p:tgtEl>
                                        <p:attrNameLst>
                                          <p:attrName>ppt_h</p:attrName>
                                        </p:attrNameLst>
                                      </p:cBhvr>
                                      <p:tavLst>
                                        <p:tav tm="0">
                                          <p:val>
                                            <p:strVal val="#ppt_h"/>
                                          </p:val>
                                        </p:tav>
                                        <p:tav tm="100000">
                                          <p:val>
                                            <p:strVal val="#ppt_h"/>
                                          </p:val>
                                        </p:tav>
                                      </p:tavLst>
                                    </p:anim>
                                    <p:anim calcmode="lin" valueType="num">
                                      <p:cBhvr>
                                        <p:cTn id="58" dur="500" fill="hold"/>
                                        <p:tgtEl>
                                          <p:spTgt spid="5">
                                            <p:txEl>
                                              <p:pRg st="7" end="7"/>
                                            </p:txEl>
                                          </p:spTgt>
                                        </p:tgtEl>
                                        <p:attrNameLst>
                                          <p:attrName>ppt_x</p:attrName>
                                        </p:attrNameLst>
                                      </p:cBhvr>
                                      <p:tavLst>
                                        <p:tav tm="0">
                                          <p:val>
                                            <p:strVal val="#ppt_x-.2"/>
                                          </p:val>
                                        </p:tav>
                                        <p:tav tm="100000">
                                          <p:val>
                                            <p:strVal val="#ppt_x"/>
                                          </p:val>
                                        </p:tav>
                                      </p:tavLst>
                                    </p:anim>
                                    <p:anim calcmode="lin" valueType="num">
                                      <p:cBhvr>
                                        <p:cTn id="59" dur="500" fill="hold"/>
                                        <p:tgtEl>
                                          <p:spTgt spid="5">
                                            <p:txEl>
                                              <p:pRg st="7" end="7"/>
                                            </p:txEl>
                                          </p:spTgt>
                                        </p:tgtEl>
                                        <p:attrNameLst>
                                          <p:attrName>ppt_y</p:attrName>
                                        </p:attrNameLst>
                                      </p:cBhvr>
                                      <p:tavLst>
                                        <p:tav tm="0">
                                          <p:val>
                                            <p:strVal val="#ppt_y"/>
                                          </p:val>
                                        </p:tav>
                                        <p:tav tm="100000">
                                          <p:val>
                                            <p:strVal val="#ppt_y"/>
                                          </p:val>
                                        </p:tav>
                                      </p:tavLst>
                                    </p:anim>
                                    <p:animEffect transition="in" filter="fade">
                                      <p:cBhvr>
                                        <p:cTn id="60" dur="500"/>
                                        <p:tgtEl>
                                          <p:spTgt spid="5">
                                            <p:txEl>
                                              <p:pRg st="7" end="7"/>
                                            </p:txEl>
                                          </p:spTgt>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p:cTn id="63" dur="500" fill="hold"/>
                                        <p:tgtEl>
                                          <p:spTgt spid="5">
                                            <p:txEl>
                                              <p:pRg st="8" end="8"/>
                                            </p:txEl>
                                          </p:spTgt>
                                        </p:tgtEl>
                                        <p:attrNameLst>
                                          <p:attrName>ppt_w</p:attrName>
                                        </p:attrNameLst>
                                      </p:cBhvr>
                                      <p:tavLst>
                                        <p:tav tm="0">
                                          <p:val>
                                            <p:strVal val="#ppt_w*0.05"/>
                                          </p:val>
                                        </p:tav>
                                        <p:tav tm="100000">
                                          <p:val>
                                            <p:strVal val="#ppt_w"/>
                                          </p:val>
                                        </p:tav>
                                      </p:tavLst>
                                    </p:anim>
                                    <p:anim calcmode="lin" valueType="num">
                                      <p:cBhvr>
                                        <p:cTn id="64" dur="500" fill="hold"/>
                                        <p:tgtEl>
                                          <p:spTgt spid="5">
                                            <p:txEl>
                                              <p:pRg st="8" end="8"/>
                                            </p:txEl>
                                          </p:spTgt>
                                        </p:tgtEl>
                                        <p:attrNameLst>
                                          <p:attrName>ppt_h</p:attrName>
                                        </p:attrNameLst>
                                      </p:cBhvr>
                                      <p:tavLst>
                                        <p:tav tm="0">
                                          <p:val>
                                            <p:strVal val="#ppt_h"/>
                                          </p:val>
                                        </p:tav>
                                        <p:tav tm="100000">
                                          <p:val>
                                            <p:strVal val="#ppt_h"/>
                                          </p:val>
                                        </p:tav>
                                      </p:tavLst>
                                    </p:anim>
                                    <p:anim calcmode="lin" valueType="num">
                                      <p:cBhvr>
                                        <p:cTn id="65" dur="500" fill="hold"/>
                                        <p:tgtEl>
                                          <p:spTgt spid="5">
                                            <p:txEl>
                                              <p:pRg st="8" end="8"/>
                                            </p:txEl>
                                          </p:spTgt>
                                        </p:tgtEl>
                                        <p:attrNameLst>
                                          <p:attrName>ppt_x</p:attrName>
                                        </p:attrNameLst>
                                      </p:cBhvr>
                                      <p:tavLst>
                                        <p:tav tm="0">
                                          <p:val>
                                            <p:strVal val="#ppt_x-.2"/>
                                          </p:val>
                                        </p:tav>
                                        <p:tav tm="100000">
                                          <p:val>
                                            <p:strVal val="#ppt_x"/>
                                          </p:val>
                                        </p:tav>
                                      </p:tavLst>
                                    </p:anim>
                                    <p:anim calcmode="lin" valueType="num">
                                      <p:cBhvr>
                                        <p:cTn id="66" dur="500" fill="hold"/>
                                        <p:tgtEl>
                                          <p:spTgt spid="5">
                                            <p:txEl>
                                              <p:pRg st="8" end="8"/>
                                            </p:txEl>
                                          </p:spTgt>
                                        </p:tgtEl>
                                        <p:attrNameLst>
                                          <p:attrName>ppt_y</p:attrName>
                                        </p:attrNameLst>
                                      </p:cBhvr>
                                      <p:tavLst>
                                        <p:tav tm="0">
                                          <p:val>
                                            <p:strVal val="#ppt_y"/>
                                          </p:val>
                                        </p:tav>
                                        <p:tav tm="100000">
                                          <p:val>
                                            <p:strVal val="#ppt_y"/>
                                          </p:val>
                                        </p:tav>
                                      </p:tavLst>
                                    </p:anim>
                                    <p:animEffect transition="in" filter="fade">
                                      <p:cBhvr>
                                        <p:cTn id="67" dur="500"/>
                                        <p:tgtEl>
                                          <p:spTgt spid="5">
                                            <p:txEl>
                                              <p:pRg st="8" end="8"/>
                                            </p:txEl>
                                          </p:spTgt>
                                        </p:tgtEl>
                                      </p:cBhvr>
                                    </p:animEffect>
                                  </p:childTnLst>
                                </p:cTn>
                              </p:par>
                              <p:par>
                                <p:cTn id="68" presetID="54" presetClass="entr" presetSubtype="0" accel="100000" fill="hold" nodeType="withEffect">
                                  <p:stCondLst>
                                    <p:cond delay="0"/>
                                  </p:stCondLst>
                                  <p:childTnLst>
                                    <p:set>
                                      <p:cBhvr>
                                        <p:cTn id="69" dur="1" fill="hold">
                                          <p:stCondLst>
                                            <p:cond delay="0"/>
                                          </p:stCondLst>
                                        </p:cTn>
                                        <p:tgtEl>
                                          <p:spTgt spid="5">
                                            <p:txEl>
                                              <p:pRg st="9" end="9"/>
                                            </p:txEl>
                                          </p:spTgt>
                                        </p:tgtEl>
                                        <p:attrNameLst>
                                          <p:attrName>style.visibility</p:attrName>
                                        </p:attrNameLst>
                                      </p:cBhvr>
                                      <p:to>
                                        <p:strVal val="visible"/>
                                      </p:to>
                                    </p:set>
                                    <p:anim calcmode="lin" valueType="num">
                                      <p:cBhvr>
                                        <p:cTn id="70" dur="500" fill="hold"/>
                                        <p:tgtEl>
                                          <p:spTgt spid="5">
                                            <p:txEl>
                                              <p:pRg st="9" end="9"/>
                                            </p:txEl>
                                          </p:spTgt>
                                        </p:tgtEl>
                                        <p:attrNameLst>
                                          <p:attrName>ppt_w</p:attrName>
                                        </p:attrNameLst>
                                      </p:cBhvr>
                                      <p:tavLst>
                                        <p:tav tm="0">
                                          <p:val>
                                            <p:strVal val="#ppt_w*0.05"/>
                                          </p:val>
                                        </p:tav>
                                        <p:tav tm="100000">
                                          <p:val>
                                            <p:strVal val="#ppt_w"/>
                                          </p:val>
                                        </p:tav>
                                      </p:tavLst>
                                    </p:anim>
                                    <p:anim calcmode="lin" valueType="num">
                                      <p:cBhvr>
                                        <p:cTn id="71" dur="500" fill="hold"/>
                                        <p:tgtEl>
                                          <p:spTgt spid="5">
                                            <p:txEl>
                                              <p:pRg st="9" end="9"/>
                                            </p:txEl>
                                          </p:spTgt>
                                        </p:tgtEl>
                                        <p:attrNameLst>
                                          <p:attrName>ppt_h</p:attrName>
                                        </p:attrNameLst>
                                      </p:cBhvr>
                                      <p:tavLst>
                                        <p:tav tm="0">
                                          <p:val>
                                            <p:strVal val="#ppt_h"/>
                                          </p:val>
                                        </p:tav>
                                        <p:tav tm="100000">
                                          <p:val>
                                            <p:strVal val="#ppt_h"/>
                                          </p:val>
                                        </p:tav>
                                      </p:tavLst>
                                    </p:anim>
                                    <p:anim calcmode="lin" valueType="num">
                                      <p:cBhvr>
                                        <p:cTn id="72" dur="500" fill="hold"/>
                                        <p:tgtEl>
                                          <p:spTgt spid="5">
                                            <p:txEl>
                                              <p:pRg st="9" end="9"/>
                                            </p:txEl>
                                          </p:spTgt>
                                        </p:tgtEl>
                                        <p:attrNameLst>
                                          <p:attrName>ppt_x</p:attrName>
                                        </p:attrNameLst>
                                      </p:cBhvr>
                                      <p:tavLst>
                                        <p:tav tm="0">
                                          <p:val>
                                            <p:strVal val="#ppt_x-.2"/>
                                          </p:val>
                                        </p:tav>
                                        <p:tav tm="100000">
                                          <p:val>
                                            <p:strVal val="#ppt_x"/>
                                          </p:val>
                                        </p:tav>
                                      </p:tavLst>
                                    </p:anim>
                                    <p:anim calcmode="lin" valueType="num">
                                      <p:cBhvr>
                                        <p:cTn id="73" dur="500" fill="hold"/>
                                        <p:tgtEl>
                                          <p:spTgt spid="5">
                                            <p:txEl>
                                              <p:pRg st="9" end="9"/>
                                            </p:txEl>
                                          </p:spTgt>
                                        </p:tgtEl>
                                        <p:attrNameLst>
                                          <p:attrName>ppt_y</p:attrName>
                                        </p:attrNameLst>
                                      </p:cBhvr>
                                      <p:tavLst>
                                        <p:tav tm="0">
                                          <p:val>
                                            <p:strVal val="#ppt_y"/>
                                          </p:val>
                                        </p:tav>
                                        <p:tav tm="100000">
                                          <p:val>
                                            <p:strVal val="#ppt_y"/>
                                          </p:val>
                                        </p:tav>
                                      </p:tavLst>
                                    </p:anim>
                                    <p:animEffect transition="in" filter="fade">
                                      <p:cBhvr>
                                        <p:cTn id="74" dur="500"/>
                                        <p:tgtEl>
                                          <p:spTgt spid="5">
                                            <p:txEl>
                                              <p:pRg st="9" end="9"/>
                                            </p:txEl>
                                          </p:spTgt>
                                        </p:tgtEl>
                                      </p:cBhvr>
                                    </p:animEffect>
                                  </p:childTnLst>
                                </p:cTn>
                              </p:par>
                              <p:par>
                                <p:cTn id="75" presetID="54" presetClass="entr" presetSubtype="0" accel="100000" fill="hold" nodeType="with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 calcmode="lin" valueType="num">
                                      <p:cBhvr>
                                        <p:cTn id="77" dur="500" fill="hold"/>
                                        <p:tgtEl>
                                          <p:spTgt spid="5">
                                            <p:txEl>
                                              <p:pRg st="10" end="10"/>
                                            </p:txEl>
                                          </p:spTgt>
                                        </p:tgtEl>
                                        <p:attrNameLst>
                                          <p:attrName>ppt_w</p:attrName>
                                        </p:attrNameLst>
                                      </p:cBhvr>
                                      <p:tavLst>
                                        <p:tav tm="0">
                                          <p:val>
                                            <p:strVal val="#ppt_w*0.05"/>
                                          </p:val>
                                        </p:tav>
                                        <p:tav tm="100000">
                                          <p:val>
                                            <p:strVal val="#ppt_w"/>
                                          </p:val>
                                        </p:tav>
                                      </p:tavLst>
                                    </p:anim>
                                    <p:anim calcmode="lin" valueType="num">
                                      <p:cBhvr>
                                        <p:cTn id="78" dur="500" fill="hold"/>
                                        <p:tgtEl>
                                          <p:spTgt spid="5">
                                            <p:txEl>
                                              <p:pRg st="10" end="10"/>
                                            </p:txEl>
                                          </p:spTgt>
                                        </p:tgtEl>
                                        <p:attrNameLst>
                                          <p:attrName>ppt_h</p:attrName>
                                        </p:attrNameLst>
                                      </p:cBhvr>
                                      <p:tavLst>
                                        <p:tav tm="0">
                                          <p:val>
                                            <p:strVal val="#ppt_h"/>
                                          </p:val>
                                        </p:tav>
                                        <p:tav tm="100000">
                                          <p:val>
                                            <p:strVal val="#ppt_h"/>
                                          </p:val>
                                        </p:tav>
                                      </p:tavLst>
                                    </p:anim>
                                    <p:anim calcmode="lin" valueType="num">
                                      <p:cBhvr>
                                        <p:cTn id="79" dur="500" fill="hold"/>
                                        <p:tgtEl>
                                          <p:spTgt spid="5">
                                            <p:txEl>
                                              <p:pRg st="10" end="10"/>
                                            </p:txEl>
                                          </p:spTgt>
                                        </p:tgtEl>
                                        <p:attrNameLst>
                                          <p:attrName>ppt_x</p:attrName>
                                        </p:attrNameLst>
                                      </p:cBhvr>
                                      <p:tavLst>
                                        <p:tav tm="0">
                                          <p:val>
                                            <p:strVal val="#ppt_x-.2"/>
                                          </p:val>
                                        </p:tav>
                                        <p:tav tm="100000">
                                          <p:val>
                                            <p:strVal val="#ppt_x"/>
                                          </p:val>
                                        </p:tav>
                                      </p:tavLst>
                                    </p:anim>
                                    <p:anim calcmode="lin" valueType="num">
                                      <p:cBhvr>
                                        <p:cTn id="80" dur="500" fill="hold"/>
                                        <p:tgtEl>
                                          <p:spTgt spid="5">
                                            <p:txEl>
                                              <p:pRg st="10" end="10"/>
                                            </p:txEl>
                                          </p:spTgt>
                                        </p:tgtEl>
                                        <p:attrNameLst>
                                          <p:attrName>ppt_y</p:attrName>
                                        </p:attrNameLst>
                                      </p:cBhvr>
                                      <p:tavLst>
                                        <p:tav tm="0">
                                          <p:val>
                                            <p:strVal val="#ppt_y"/>
                                          </p:val>
                                        </p:tav>
                                        <p:tav tm="100000">
                                          <p:val>
                                            <p:strVal val="#ppt_y"/>
                                          </p:val>
                                        </p:tav>
                                      </p:tavLst>
                                    </p:anim>
                                    <p:animEffect transition="in" filter="fade">
                                      <p:cBhvr>
                                        <p:cTn id="8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2714620"/>
            <a:ext cx="7467600" cy="1143000"/>
          </a:xfrm>
        </p:spPr>
        <p:txBody>
          <a:bodyPr>
            <a:noAutofit/>
          </a:bodyPr>
          <a:lstStyle/>
          <a:p>
            <a:pPr algn="ctr"/>
            <a:r>
              <a:rPr lang="en-US" altLang="zh-CN" sz="8000" dirty="0" smtClean="0">
                <a:latin typeface="华文行楷" pitchFamily="2" charset="-122"/>
                <a:ea typeface="华文行楷" pitchFamily="2" charset="-122"/>
              </a:rPr>
              <a:t>Thanks</a:t>
            </a:r>
            <a:endParaRPr lang="zh-CN" altLang="en-US" sz="80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膜拜一下康托和罗素</a:t>
            </a:r>
            <a:r>
              <a:rPr lang="en-US" altLang="zh-CN" dirty="0" smtClean="0">
                <a:solidFill>
                  <a:srgbClr val="92D050"/>
                </a:solidFill>
              </a:rPr>
              <a:t>OTZ</a:t>
            </a:r>
            <a:endParaRPr lang="zh-CN" altLang="en-US" dirty="0" smtClean="0">
              <a:solidFill>
                <a:srgbClr val="92D050"/>
              </a:solidFill>
            </a:endParaRPr>
          </a:p>
        </p:txBody>
      </p:sp>
      <p:sp>
        <p:nvSpPr>
          <p:cNvPr id="3" name="内容占位符 2"/>
          <p:cNvSpPr>
            <a:spLocks noGrp="1"/>
          </p:cNvSpPr>
          <p:nvPr>
            <p:ph idx="1"/>
          </p:nvPr>
        </p:nvSpPr>
        <p:spPr>
          <a:xfrm>
            <a:off x="228600" y="1600200"/>
            <a:ext cx="8458200" cy="4614882"/>
          </a:xfrm>
        </p:spPr>
        <p:txBody>
          <a:bodyPr>
            <a:normAutofit fontScale="62500" lnSpcReduction="20000"/>
          </a:bodyPr>
          <a:lstStyle/>
          <a:p>
            <a:pPr marL="420624" indent="-384048" fontAlgn="auto">
              <a:spcAft>
                <a:spcPts val="0"/>
              </a:spcAft>
              <a:buFont typeface="Wingdings 2"/>
              <a:buChar char=""/>
              <a:defRPr/>
            </a:pPr>
            <a:r>
              <a:rPr lang="zh-CN" altLang="en-US" b="1" dirty="0" smtClean="0"/>
              <a:t>格奥尔格</a:t>
            </a:r>
            <a:r>
              <a:rPr lang="en-US" altLang="zh-CN" b="1" dirty="0" smtClean="0"/>
              <a:t>·</a:t>
            </a:r>
            <a:r>
              <a:rPr lang="zh-CN" altLang="en-US" b="1" dirty="0" smtClean="0"/>
              <a:t>费迪南德</a:t>
            </a:r>
            <a:r>
              <a:rPr lang="en-US" altLang="zh-CN" b="1" dirty="0" smtClean="0"/>
              <a:t>·</a:t>
            </a:r>
            <a:r>
              <a:rPr lang="zh-CN" altLang="en-US" b="1" dirty="0" smtClean="0"/>
              <a:t>路德维希</a:t>
            </a:r>
            <a:r>
              <a:rPr lang="en-US" altLang="zh-CN" b="1" dirty="0" smtClean="0"/>
              <a:t>·</a:t>
            </a:r>
            <a:r>
              <a:rPr lang="zh-CN" altLang="en-US" b="1" dirty="0" smtClean="0"/>
              <a:t>菲利普</a:t>
            </a:r>
            <a:r>
              <a:rPr lang="en-US" altLang="zh-CN" b="1" dirty="0" smtClean="0"/>
              <a:t>·</a:t>
            </a:r>
            <a:r>
              <a:rPr lang="zh-CN" altLang="en-US" b="1" dirty="0" smtClean="0"/>
              <a:t>康托尔</a:t>
            </a:r>
            <a:r>
              <a:rPr lang="zh-CN" altLang="en-US" dirty="0" smtClean="0"/>
              <a:t>（</a:t>
            </a:r>
            <a:r>
              <a:rPr lang="en-US" altLang="zh-CN" dirty="0" smtClean="0"/>
              <a:t>Georg Ferdinand Ludwig Philipp Cantor</a:t>
            </a:r>
            <a:r>
              <a:rPr lang="zh-CN" altLang="en-US" dirty="0" smtClean="0"/>
              <a:t>）（稍微有点长</a:t>
            </a:r>
            <a:r>
              <a:rPr lang="en-US" altLang="zh-CN" dirty="0" smtClean="0"/>
              <a:t>…</a:t>
            </a:r>
            <a:r>
              <a:rPr lang="zh-CN" altLang="en-US" dirty="0" smtClean="0"/>
              <a:t>）</a:t>
            </a:r>
            <a:endParaRPr lang="en-US" altLang="zh-CN" dirty="0" smtClean="0"/>
          </a:p>
          <a:p>
            <a:pPr marL="420624" indent="-384048" fontAlgn="auto">
              <a:spcAft>
                <a:spcPts val="0"/>
              </a:spcAft>
              <a:buFont typeface="Wingdings 2"/>
              <a:buChar char=""/>
              <a:defRPr/>
            </a:pPr>
            <a:r>
              <a:rPr lang="en-US" altLang="zh-CN" dirty="0" smtClean="0"/>
              <a:t>1845</a:t>
            </a:r>
            <a:r>
              <a:rPr lang="zh-CN" altLang="en-US" dirty="0" smtClean="0"/>
              <a:t>年，出生于俄国的德国数学家。</a:t>
            </a:r>
            <a:endParaRPr lang="en-US" altLang="zh-CN" dirty="0" smtClean="0"/>
          </a:p>
          <a:p>
            <a:pPr marL="420624" indent="-384048" fontAlgn="auto">
              <a:spcAft>
                <a:spcPts val="0"/>
              </a:spcAft>
              <a:buFont typeface="Wingdings 2"/>
              <a:buChar char=""/>
              <a:defRPr/>
            </a:pPr>
            <a:r>
              <a:rPr lang="zh-CN" altLang="en-US" dirty="0" smtClean="0"/>
              <a:t>创立了现代集合论作为实数理 论以至整个微积分理论体系的基础。</a:t>
            </a:r>
            <a:endParaRPr lang="en-US" altLang="zh-CN" dirty="0" smtClean="0"/>
          </a:p>
          <a:p>
            <a:pPr marL="420624" indent="-384048" fontAlgn="auto">
              <a:spcAft>
                <a:spcPts val="0"/>
              </a:spcAft>
              <a:buFont typeface="Wingdings 2"/>
              <a:buChar char=""/>
              <a:defRPr/>
            </a:pPr>
            <a:r>
              <a:rPr lang="zh-CN" altLang="en-US" dirty="0" smtClean="0"/>
              <a:t>他还提出了集合的</a:t>
            </a:r>
            <a:r>
              <a:rPr lang="zh-CN" altLang="en-US" dirty="0" smtClean="0">
                <a:solidFill>
                  <a:srgbClr val="92D050"/>
                </a:solidFill>
              </a:rPr>
              <a:t>势</a:t>
            </a:r>
            <a:r>
              <a:rPr lang="zh-CN" altLang="en-US" dirty="0" smtClean="0"/>
              <a:t>和</a:t>
            </a:r>
            <a:r>
              <a:rPr lang="zh-CN" altLang="en-US" dirty="0" smtClean="0">
                <a:solidFill>
                  <a:srgbClr val="92D050"/>
                </a:solidFill>
              </a:rPr>
              <a:t>序</a:t>
            </a:r>
            <a:r>
              <a:rPr lang="zh-CN" altLang="en-US" dirty="0" smtClean="0"/>
              <a:t>的概念。引入</a:t>
            </a:r>
            <a:r>
              <a:rPr lang="zh-CN" altLang="en-US" dirty="0" smtClean="0">
                <a:solidFill>
                  <a:srgbClr val="92D050"/>
                </a:solidFill>
              </a:rPr>
              <a:t>可数无穷</a:t>
            </a:r>
            <a:r>
              <a:rPr lang="zh-CN" altLang="en-US" dirty="0" smtClean="0"/>
              <a:t>的概念，证明</a:t>
            </a:r>
            <a:r>
              <a:rPr lang="en-US" altLang="zh-CN" dirty="0" smtClean="0"/>
              <a:t>n</a:t>
            </a:r>
            <a:r>
              <a:rPr lang="zh-CN" altLang="en-US" dirty="0" smtClean="0"/>
              <a:t>维空间与一维空间存在一一对应，提出</a:t>
            </a:r>
            <a:r>
              <a:rPr lang="zh-CN" altLang="en-US" dirty="0" smtClean="0">
                <a:solidFill>
                  <a:srgbClr val="92D050"/>
                </a:solidFill>
              </a:rPr>
              <a:t>良序定理</a:t>
            </a:r>
            <a:r>
              <a:rPr lang="zh-CN" altLang="en-US" dirty="0" smtClean="0"/>
              <a:t>。</a:t>
            </a:r>
            <a:endParaRPr lang="en-US" altLang="zh-CN" dirty="0" smtClean="0"/>
          </a:p>
          <a:p>
            <a:pPr marL="420624" indent="-384048" fontAlgn="auto">
              <a:spcAft>
                <a:spcPts val="0"/>
              </a:spcAft>
              <a:buFont typeface="Wingdings 2"/>
              <a:buChar char=""/>
              <a:defRPr/>
            </a:pPr>
            <a:r>
              <a:rPr lang="zh-CN" altLang="en-US" dirty="0" smtClean="0"/>
              <a:t>由于一些研究成果得不到认可，并受到以利奥波德</a:t>
            </a:r>
            <a:r>
              <a:rPr lang="en-US" altLang="zh-CN" dirty="0" smtClean="0"/>
              <a:t>·</a:t>
            </a:r>
            <a:r>
              <a:rPr lang="zh-CN" altLang="en-US" dirty="0" smtClean="0"/>
              <a:t>克罗内克为首的众多数学家的长期攻击，患抑郁症，最后精神失常。</a:t>
            </a:r>
            <a:r>
              <a:rPr lang="en-US" altLang="zh-CN" dirty="0" smtClean="0"/>
              <a:t>1918</a:t>
            </a:r>
            <a:r>
              <a:rPr lang="zh-CN" altLang="en-US" dirty="0" smtClean="0"/>
              <a:t>年， 在德国哈雷</a:t>
            </a:r>
            <a:r>
              <a:rPr lang="en-US" altLang="zh-CN" dirty="0" smtClean="0"/>
              <a:t>-</a:t>
            </a:r>
            <a:r>
              <a:rPr lang="zh-CN" altLang="en-US" dirty="0" smtClean="0"/>
              <a:t>维滕贝格大学附属精神病院去世。</a:t>
            </a:r>
            <a:endParaRPr lang="en-US" altLang="zh-CN" dirty="0" smtClean="0"/>
          </a:p>
          <a:p>
            <a:pPr marL="420624" indent="-384048" fontAlgn="auto">
              <a:spcAft>
                <a:spcPts val="0"/>
              </a:spcAft>
              <a:buFont typeface="Wingdings 2"/>
              <a:buChar char=""/>
              <a:defRPr/>
            </a:pPr>
            <a:endParaRPr lang="en-US" altLang="zh-CN" dirty="0" smtClean="0"/>
          </a:p>
          <a:p>
            <a:pPr marL="420624" indent="-384048" fontAlgn="auto">
              <a:spcAft>
                <a:spcPts val="0"/>
              </a:spcAft>
              <a:buFont typeface="Wingdings 2"/>
              <a:buChar char=""/>
              <a:defRPr/>
            </a:pPr>
            <a:r>
              <a:rPr lang="zh-CN" altLang="en-US" b="1" dirty="0" smtClean="0"/>
              <a:t>伯特兰</a:t>
            </a:r>
            <a:r>
              <a:rPr lang="en-US" altLang="zh-CN" b="1" dirty="0" smtClean="0"/>
              <a:t>·</a:t>
            </a:r>
            <a:r>
              <a:rPr lang="zh-CN" altLang="en-US" b="1" dirty="0" smtClean="0"/>
              <a:t>阿瑟</a:t>
            </a:r>
            <a:r>
              <a:rPr lang="en-US" altLang="zh-CN" b="1" dirty="0" smtClean="0"/>
              <a:t>·</a:t>
            </a:r>
            <a:r>
              <a:rPr lang="zh-CN" altLang="en-US" b="1" dirty="0" smtClean="0"/>
              <a:t>威廉</a:t>
            </a:r>
            <a:r>
              <a:rPr lang="en-US" altLang="zh-CN" b="1" dirty="0" smtClean="0"/>
              <a:t>·</a:t>
            </a:r>
            <a:r>
              <a:rPr lang="zh-CN" altLang="en-US" b="1" dirty="0" smtClean="0"/>
              <a:t>罗素，第三代罗素伯爵</a:t>
            </a:r>
            <a:r>
              <a:rPr lang="zh-CN" altLang="en-US" dirty="0" smtClean="0"/>
              <a:t>（</a:t>
            </a:r>
            <a:r>
              <a:rPr lang="en-US" altLang="zh-CN" dirty="0" smtClean="0"/>
              <a:t>Bertrand Arthur William Russell, 3rd Earl Russell</a:t>
            </a:r>
            <a:r>
              <a:rPr lang="zh-CN" altLang="en-US" dirty="0" smtClean="0"/>
              <a:t>，</a:t>
            </a:r>
            <a:r>
              <a:rPr lang="en-US" altLang="zh-CN" dirty="0" smtClean="0"/>
              <a:t>1872</a:t>
            </a:r>
            <a:r>
              <a:rPr lang="zh-CN" altLang="en-US" dirty="0" smtClean="0"/>
              <a:t>年</a:t>
            </a:r>
            <a:r>
              <a:rPr lang="en-US" altLang="zh-CN" dirty="0" smtClean="0"/>
              <a:t>5</a:t>
            </a:r>
            <a:r>
              <a:rPr lang="zh-CN" altLang="en-US" dirty="0" smtClean="0"/>
              <a:t>月</a:t>
            </a:r>
            <a:r>
              <a:rPr lang="en-US" altLang="zh-CN" dirty="0" smtClean="0"/>
              <a:t>18</a:t>
            </a:r>
            <a:r>
              <a:rPr lang="zh-CN" altLang="en-US" dirty="0" smtClean="0"/>
              <a:t>日－</a:t>
            </a:r>
            <a:r>
              <a:rPr lang="en-US" altLang="zh-CN" dirty="0" smtClean="0"/>
              <a:t>1970</a:t>
            </a:r>
            <a:r>
              <a:rPr lang="zh-CN" altLang="en-US" dirty="0" smtClean="0"/>
              <a:t>年</a:t>
            </a:r>
            <a:r>
              <a:rPr lang="en-US" altLang="zh-CN" dirty="0" smtClean="0"/>
              <a:t>2 </a:t>
            </a:r>
            <a:r>
              <a:rPr lang="zh-CN" altLang="en-US" dirty="0" smtClean="0"/>
              <a:t>月</a:t>
            </a:r>
            <a:r>
              <a:rPr lang="en-US" altLang="zh-CN" dirty="0" smtClean="0"/>
              <a:t>2</a:t>
            </a:r>
            <a:r>
              <a:rPr lang="zh-CN" altLang="en-US" dirty="0" smtClean="0"/>
              <a:t>日）是二十世纪最有影响力的</a:t>
            </a:r>
            <a:r>
              <a:rPr lang="zh-CN" altLang="en-US" dirty="0" smtClean="0">
                <a:solidFill>
                  <a:srgbClr val="92D050"/>
                </a:solidFill>
              </a:rPr>
              <a:t>哲学家</a:t>
            </a:r>
            <a:r>
              <a:rPr lang="zh-CN" altLang="en-US" dirty="0" smtClean="0"/>
              <a:t>、</a:t>
            </a:r>
            <a:r>
              <a:rPr lang="zh-CN" altLang="en-US" dirty="0" smtClean="0">
                <a:solidFill>
                  <a:srgbClr val="92D050"/>
                </a:solidFill>
              </a:rPr>
              <a:t>数学家</a:t>
            </a:r>
            <a:r>
              <a:rPr lang="zh-CN" altLang="en-US" dirty="0" smtClean="0"/>
              <a:t>和</a:t>
            </a:r>
            <a:r>
              <a:rPr lang="zh-CN" altLang="en-US" dirty="0" smtClean="0">
                <a:solidFill>
                  <a:srgbClr val="92D050"/>
                </a:solidFill>
              </a:rPr>
              <a:t>逻辑学家</a:t>
            </a:r>
            <a:r>
              <a:rPr lang="zh-CN" altLang="en-US" dirty="0" smtClean="0"/>
              <a:t>之一，同时也是活跃的</a:t>
            </a:r>
            <a:r>
              <a:rPr lang="zh-CN" altLang="en-US" dirty="0" smtClean="0">
                <a:solidFill>
                  <a:srgbClr val="92D050"/>
                </a:solidFill>
              </a:rPr>
              <a:t>政治活动家</a:t>
            </a:r>
            <a:r>
              <a:rPr lang="zh-CN" altLang="en-US" dirty="0" smtClean="0"/>
              <a:t>。他出生于</a:t>
            </a:r>
            <a:r>
              <a:rPr lang="en-US" altLang="zh-CN" dirty="0" smtClean="0"/>
              <a:t>1872 </a:t>
            </a:r>
            <a:r>
              <a:rPr lang="zh-CN" altLang="en-US" dirty="0" smtClean="0"/>
              <a:t>年，当时大英帝国正值巅峰，逝于</a:t>
            </a:r>
            <a:r>
              <a:rPr lang="en-US" altLang="zh-CN" dirty="0" smtClean="0"/>
              <a:t>1970</a:t>
            </a:r>
            <a:r>
              <a:rPr lang="zh-CN" altLang="en-US" dirty="0" smtClean="0"/>
              <a:t>年， 此时英国经历过两次世界大战，其帝国已经没落。</a:t>
            </a:r>
            <a:endParaRPr lang="en-US" altLang="zh-CN" dirty="0" smtClean="0"/>
          </a:p>
          <a:p>
            <a:pPr marL="420624" indent="-384048" fontAlgn="auto">
              <a:spcAft>
                <a:spcPts val="0"/>
              </a:spcAft>
              <a:buFont typeface="Wingdings 2"/>
              <a:buChar char=""/>
              <a:defRPr/>
            </a:pPr>
            <a:r>
              <a:rPr lang="zh-CN" altLang="en-US" dirty="0" smtClean="0"/>
              <a:t>但是他却获得了</a:t>
            </a:r>
            <a:r>
              <a:rPr lang="zh-CN" altLang="en-US" dirty="0" smtClean="0">
                <a:solidFill>
                  <a:srgbClr val="92D050"/>
                </a:solidFill>
              </a:rPr>
              <a:t>诺贝尔文学奖</a:t>
            </a:r>
            <a:r>
              <a:rPr lang="zh-CN" altLang="en-US" dirty="0" smtClean="0"/>
              <a:t>。（</a:t>
            </a:r>
            <a:r>
              <a:rPr lang="en-US" altLang="zh-CN" dirty="0" smtClean="0"/>
              <a:t>《</a:t>
            </a:r>
            <a:r>
              <a:rPr lang="zh-CN" altLang="en-US" dirty="0" smtClean="0"/>
              <a:t>西方哲学史</a:t>
            </a:r>
            <a:r>
              <a:rPr lang="en-US" altLang="zh-CN" dirty="0" smtClean="0"/>
              <a:t>》</a:t>
            </a:r>
            <a:r>
              <a:rPr lang="zh-CN" altLang="en-US" dirty="0" smtClean="0"/>
              <a:t>）</a:t>
            </a:r>
            <a:endParaRPr lang="zh-CN" altLang="en-US" dirty="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3">
                                            <p:txEl>
                                              <p:pRg st="1" end="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3">
                                            <p:txEl>
                                              <p:pRg st="2" end="2"/>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3">
                                            <p:txEl>
                                              <p:pRg st="3" end="3"/>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p:cTn id="44" dur="5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45" dur="5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46"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47"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48" dur="500"/>
                                        <p:tgtEl>
                                          <p:spTgt spid="3">
                                            <p:txEl>
                                              <p:pRg st="6" end="6"/>
                                            </p:txEl>
                                          </p:spTgt>
                                        </p:tgtEl>
                                      </p:cBhvr>
                                    </p:animEffect>
                                  </p:childTnLst>
                                </p:cTn>
                              </p:par>
                              <p:par>
                                <p:cTn id="49" presetID="54" presetClass="entr" presetSubtype="0" accel="10000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p:cTn id="51" dur="5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52" dur="5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53" dur="5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54" dur="5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5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r>
              <a:rPr lang="zh-CN" altLang="en-US" dirty="0" smtClean="0"/>
              <a:t>欧几里得除法</a:t>
            </a:r>
          </a:p>
        </p:txBody>
      </p:sp>
      <p:sp>
        <p:nvSpPr>
          <p:cNvPr id="4102" name="Rectangle 6"/>
          <p:cNvSpPr>
            <a:spLocks noGrp="1" noChangeArrowheads="1"/>
          </p:cNvSpPr>
          <p:nvPr>
            <p:ph idx="1"/>
          </p:nvPr>
        </p:nvSpPr>
        <p:spPr>
          <a:xfrm>
            <a:off x="457200" y="1600200"/>
            <a:ext cx="8229600" cy="3200400"/>
          </a:xfrm>
        </p:spPr>
        <p:txBody>
          <a:bodyPr>
            <a:normAutofit fontScale="92500" lnSpcReduction="20000"/>
          </a:bodyPr>
          <a:lstStyle/>
          <a:p>
            <a:pPr marL="420624" indent="-384048" fontAlgn="auto">
              <a:spcAft>
                <a:spcPts val="0"/>
              </a:spcAft>
              <a:buFont typeface="Wingdings 2"/>
              <a:buChar char=""/>
              <a:defRPr/>
            </a:pPr>
            <a:r>
              <a:rPr lang="zh-CN" altLang="en-US" dirty="0"/>
              <a:t>定理：对于任意整数</a:t>
            </a:r>
            <a:r>
              <a:rPr lang="en-US" altLang="zh-CN" dirty="0"/>
              <a:t>a</a:t>
            </a:r>
            <a:r>
              <a:rPr lang="zh-CN" altLang="en-US" dirty="0"/>
              <a:t>和正整数</a:t>
            </a:r>
            <a:r>
              <a:rPr lang="en-US" altLang="zh-CN" dirty="0"/>
              <a:t>n</a:t>
            </a:r>
            <a:r>
              <a:rPr lang="zh-CN" altLang="en-US" dirty="0"/>
              <a:t>，存在唯一的整数对（</a:t>
            </a:r>
            <a:r>
              <a:rPr lang="en-US" altLang="zh-CN" dirty="0"/>
              <a:t>q</a:t>
            </a:r>
            <a:r>
              <a:rPr lang="zh-CN" altLang="en-US" dirty="0"/>
              <a:t>，</a:t>
            </a:r>
            <a:r>
              <a:rPr lang="en-US" altLang="zh-CN" dirty="0"/>
              <a:t>r</a:t>
            </a:r>
            <a:r>
              <a:rPr lang="zh-CN" altLang="en-US" dirty="0"/>
              <a:t>）满足</a:t>
            </a:r>
            <a:r>
              <a:rPr lang="en-US" altLang="zh-CN" dirty="0"/>
              <a:t>0&lt;=r&lt;n </a:t>
            </a:r>
            <a:r>
              <a:rPr lang="zh-CN" altLang="en-US" dirty="0"/>
              <a:t>且 </a:t>
            </a:r>
            <a:r>
              <a:rPr lang="en-US" altLang="zh-CN" dirty="0"/>
              <a:t>a=</a:t>
            </a:r>
            <a:r>
              <a:rPr lang="en-US" altLang="zh-CN" dirty="0" err="1"/>
              <a:t>qn+r</a:t>
            </a:r>
            <a:r>
              <a:rPr lang="en-US" altLang="zh-CN" dirty="0"/>
              <a:t>.</a:t>
            </a:r>
          </a:p>
          <a:p>
            <a:pPr marL="420624" indent="-384048" fontAlgn="auto">
              <a:spcAft>
                <a:spcPts val="0"/>
              </a:spcAft>
              <a:buFont typeface="Wingdings 2"/>
              <a:buChar char=""/>
              <a:defRPr/>
            </a:pPr>
            <a:r>
              <a:rPr lang="zh-CN" altLang="en-US" dirty="0"/>
              <a:t>我们把</a:t>
            </a:r>
            <a:r>
              <a:rPr lang="en-US" altLang="zh-CN" dirty="0"/>
              <a:t>q=[a/n]</a:t>
            </a:r>
            <a:r>
              <a:rPr lang="zh-CN" altLang="en-US" dirty="0"/>
              <a:t>称为除法的</a:t>
            </a:r>
            <a:r>
              <a:rPr lang="zh-CN" altLang="en-US" dirty="0">
                <a:solidFill>
                  <a:srgbClr val="92D050"/>
                </a:solidFill>
              </a:rPr>
              <a:t>商</a:t>
            </a:r>
            <a:r>
              <a:rPr lang="zh-CN" altLang="en-US" dirty="0"/>
              <a:t>，</a:t>
            </a:r>
            <a:r>
              <a:rPr lang="en-US" altLang="zh-CN" dirty="0"/>
              <a:t>r=a mod n</a:t>
            </a:r>
            <a:r>
              <a:rPr lang="zh-CN" altLang="en-US" dirty="0"/>
              <a:t>称为除法的</a:t>
            </a:r>
            <a:r>
              <a:rPr lang="zh-CN" altLang="en-US" dirty="0">
                <a:solidFill>
                  <a:srgbClr val="92D050"/>
                </a:solidFill>
              </a:rPr>
              <a:t>余数</a:t>
            </a:r>
            <a:r>
              <a:rPr lang="zh-CN" altLang="en-US" dirty="0"/>
              <a:t>。</a:t>
            </a:r>
          </a:p>
          <a:p>
            <a:pPr marL="420624" indent="-384048" fontAlgn="auto">
              <a:spcAft>
                <a:spcPts val="0"/>
              </a:spcAft>
              <a:buFont typeface="Wingdings 2"/>
              <a:buChar char=""/>
              <a:defRPr/>
            </a:pPr>
            <a:r>
              <a:rPr lang="en-US" altLang="zh-CN" dirty="0"/>
              <a:t>If a mod n=0</a:t>
            </a:r>
            <a:r>
              <a:rPr lang="zh-CN" altLang="en-US" dirty="0"/>
              <a:t>称为</a:t>
            </a:r>
            <a:r>
              <a:rPr lang="en-US" altLang="zh-CN" dirty="0"/>
              <a:t>n</a:t>
            </a:r>
            <a:r>
              <a:rPr lang="zh-CN" altLang="en-US" dirty="0"/>
              <a:t>整除</a:t>
            </a:r>
            <a:r>
              <a:rPr lang="en-US" altLang="zh-CN" dirty="0"/>
              <a:t>a</a:t>
            </a:r>
            <a:r>
              <a:rPr lang="zh-CN" altLang="en-US" dirty="0"/>
              <a:t>，记为</a:t>
            </a:r>
            <a:r>
              <a:rPr lang="en-US" altLang="zh-CN" dirty="0" err="1"/>
              <a:t>n|a</a:t>
            </a:r>
            <a:r>
              <a:rPr lang="zh-CN" altLang="en-US" dirty="0"/>
              <a:t>。</a:t>
            </a:r>
            <a:r>
              <a:rPr lang="en-US" altLang="zh-CN" dirty="0"/>
              <a:t>a </a:t>
            </a:r>
            <a:r>
              <a:rPr lang="zh-CN" altLang="en-US" dirty="0"/>
              <a:t>是</a:t>
            </a:r>
            <a:r>
              <a:rPr lang="en-US" altLang="zh-CN" dirty="0"/>
              <a:t>n</a:t>
            </a:r>
            <a:r>
              <a:rPr lang="zh-CN" altLang="en-US" dirty="0"/>
              <a:t>的</a:t>
            </a:r>
            <a:r>
              <a:rPr lang="zh-CN" altLang="en-US" dirty="0">
                <a:solidFill>
                  <a:srgbClr val="92D050"/>
                </a:solidFill>
              </a:rPr>
              <a:t>倍数</a:t>
            </a:r>
            <a:r>
              <a:rPr lang="zh-CN" altLang="en-US" dirty="0"/>
              <a:t>，</a:t>
            </a:r>
            <a:r>
              <a:rPr lang="en-US" altLang="zh-CN" dirty="0"/>
              <a:t>n</a:t>
            </a:r>
            <a:r>
              <a:rPr lang="zh-CN" altLang="en-US" dirty="0"/>
              <a:t>是</a:t>
            </a:r>
            <a:r>
              <a:rPr lang="en-US" altLang="zh-CN" dirty="0"/>
              <a:t>a</a:t>
            </a:r>
            <a:r>
              <a:rPr lang="zh-CN" altLang="en-US" dirty="0"/>
              <a:t>的</a:t>
            </a:r>
            <a:r>
              <a:rPr lang="zh-CN" altLang="en-US" dirty="0">
                <a:solidFill>
                  <a:srgbClr val="92D050"/>
                </a:solidFill>
              </a:rPr>
              <a:t>约数</a:t>
            </a:r>
            <a:r>
              <a:rPr lang="zh-CN" altLang="en-US" dirty="0"/>
              <a:t>。</a:t>
            </a:r>
          </a:p>
          <a:p>
            <a:pPr marL="722376" lvl="1" indent="-274320" fontAlgn="auto">
              <a:spcAft>
                <a:spcPts val="0"/>
              </a:spcAft>
              <a:buFont typeface="Wingdings 2"/>
              <a:buChar char=""/>
              <a:defRPr/>
            </a:pPr>
            <a:r>
              <a:rPr lang="zh-CN" altLang="en-US" dirty="0"/>
              <a:t>注意这里</a:t>
            </a:r>
            <a:r>
              <a:rPr lang="en-US" altLang="zh-CN" dirty="0"/>
              <a:t>n&gt;0,</a:t>
            </a:r>
            <a:r>
              <a:rPr lang="zh-CN" altLang="en-US" dirty="0"/>
              <a:t>因为若</a:t>
            </a:r>
            <a:r>
              <a:rPr lang="en-US" altLang="zh-CN" dirty="0" err="1"/>
              <a:t>n|a</a:t>
            </a:r>
            <a:r>
              <a:rPr lang="en-US" altLang="zh-CN" dirty="0"/>
              <a:t>,</a:t>
            </a:r>
            <a:r>
              <a:rPr lang="zh-CN" altLang="en-US" dirty="0"/>
              <a:t>则</a:t>
            </a:r>
            <a:r>
              <a:rPr lang="en-US" altLang="zh-CN" dirty="0"/>
              <a:t>-</a:t>
            </a:r>
            <a:r>
              <a:rPr lang="en-US" altLang="zh-CN" dirty="0" err="1"/>
              <a:t>n|a</a:t>
            </a:r>
            <a:r>
              <a:rPr lang="en-US" altLang="zh-CN" dirty="0"/>
              <a:t>,</a:t>
            </a:r>
            <a:r>
              <a:rPr lang="zh-CN" altLang="en-US" dirty="0"/>
              <a:t>所以定义约数为正数是合理</a:t>
            </a:r>
            <a:r>
              <a:rPr lang="zh-CN" altLang="en-US" dirty="0" smtClean="0"/>
              <a:t>的</a:t>
            </a:r>
            <a:r>
              <a:rPr lang="zh-CN" altLang="en-US" dirty="0"/>
              <a:t>。</a:t>
            </a:r>
            <a:endParaRPr lang="en-US" altLang="zh-CN" dirty="0" smtClean="0"/>
          </a:p>
        </p:txBody>
      </p:sp>
      <p:graphicFrame>
        <p:nvGraphicFramePr>
          <p:cNvPr id="1026" name="Object 7"/>
          <p:cNvGraphicFramePr>
            <a:graphicFrameLocks noChangeAspect="1"/>
          </p:cNvGraphicFramePr>
          <p:nvPr/>
        </p:nvGraphicFramePr>
        <p:xfrm>
          <a:off x="4514850" y="3321050"/>
          <a:ext cx="114300" cy="215900"/>
        </p:xfrm>
        <a:graphic>
          <a:graphicData uri="http://schemas.openxmlformats.org/presentationml/2006/ole">
            <p:oleObj spid="_x0000_s22530" name="公式" r:id="rId3" imgW="114120" imgH="215640" progId="Equation.3">
              <p:embed/>
            </p:oleObj>
          </a:graphicData>
        </a:graphic>
      </p:graphicFrame>
      <p:sp>
        <p:nvSpPr>
          <p:cNvPr id="1029" name="TextBox 6"/>
          <p:cNvSpPr txBox="1">
            <a:spLocks noChangeArrowheads="1"/>
          </p:cNvSpPr>
          <p:nvPr/>
        </p:nvSpPr>
        <p:spPr bwMode="auto">
          <a:xfrm>
            <a:off x="533400" y="5029200"/>
            <a:ext cx="4724400" cy="369888"/>
          </a:xfrm>
          <a:prstGeom prst="rect">
            <a:avLst/>
          </a:prstGeom>
          <a:noFill/>
          <a:ln w="9525">
            <a:noFill/>
            <a:miter lim="800000"/>
            <a:headEnd/>
            <a:tailEnd/>
          </a:ln>
        </p:spPr>
        <p:txBody>
          <a:bodyPr>
            <a:spAutoFit/>
          </a:bodyPr>
          <a:lstStyle/>
          <a:p>
            <a:r>
              <a:rPr lang="zh-CN" altLang="en-US" dirty="0">
                <a:solidFill>
                  <a:srgbClr val="92D050"/>
                </a:solidFill>
              </a:rPr>
              <a:t>数是特殊的多项式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 calcmode="lin" valueType="num">
                                      <p:cBhvr additive="base">
                                        <p:cTn id="7" dur="500" fill="hold"/>
                                        <p:tgtEl>
                                          <p:spTgt spid="41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2">
                                            <p:txEl>
                                              <p:pRg st="1" end="1"/>
                                            </p:txEl>
                                          </p:spTgt>
                                        </p:tgtEl>
                                        <p:attrNameLst>
                                          <p:attrName>style.visibility</p:attrName>
                                        </p:attrNameLst>
                                      </p:cBhvr>
                                      <p:to>
                                        <p:strVal val="visible"/>
                                      </p:to>
                                    </p:set>
                                    <p:anim calcmode="lin" valueType="num">
                                      <p:cBhvr additive="base">
                                        <p:cTn id="13" dur="500" fill="hold"/>
                                        <p:tgtEl>
                                          <p:spTgt spid="41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xEl>
                                              <p:pRg st="2" end="2"/>
                                            </p:txEl>
                                          </p:spTgt>
                                        </p:tgtEl>
                                        <p:attrNameLst>
                                          <p:attrName>style.visibility</p:attrName>
                                        </p:attrNameLst>
                                      </p:cBhvr>
                                      <p:to>
                                        <p:strVal val="visible"/>
                                      </p:to>
                                    </p:set>
                                    <p:anim calcmode="lin" valueType="num">
                                      <p:cBhvr additive="base">
                                        <p:cTn id="19" dur="500" fill="hold"/>
                                        <p:tgtEl>
                                          <p:spTgt spid="410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02">
                                            <p:txEl>
                                              <p:pRg st="3" end="3"/>
                                            </p:txEl>
                                          </p:spTgt>
                                        </p:tgtEl>
                                        <p:attrNameLst>
                                          <p:attrName>style.visibility</p:attrName>
                                        </p:attrNameLst>
                                      </p:cBhvr>
                                      <p:to>
                                        <p:strVal val="visible"/>
                                      </p:to>
                                    </p:set>
                                    <p:anim calcmode="lin" valueType="num">
                                      <p:cBhvr additive="base">
                                        <p:cTn id="23" dur="500" fill="hold"/>
                                        <p:tgtEl>
                                          <p:spTgt spid="410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21600000">
                                      <p:cBhvr>
                                        <p:cTn id="28" dur="2000" fill="hold"/>
                                        <p:tgtEl>
                                          <p:spTgt spid="10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685800"/>
            <a:ext cx="8229600" cy="5743596"/>
          </a:xfrm>
        </p:spPr>
        <p:txBody>
          <a:bodyPr>
            <a:normAutofit fontScale="70000" lnSpcReduction="20000"/>
          </a:bodyPr>
          <a:lstStyle/>
          <a:p>
            <a:pPr marL="420624" indent="-384048" fontAlgn="auto">
              <a:spcAft>
                <a:spcPts val="0"/>
              </a:spcAft>
              <a:buFont typeface="Wingdings 2"/>
              <a:buChar char=""/>
              <a:defRPr/>
            </a:pPr>
            <a:r>
              <a:rPr lang="zh-CN" altLang="en-US" dirty="0" smtClean="0"/>
              <a:t>证明欧几里得除法： </a:t>
            </a:r>
            <a:br>
              <a:rPr lang="zh-CN" altLang="en-US" dirty="0" smtClean="0"/>
            </a:br>
            <a:r>
              <a:rPr lang="zh-CN" altLang="en-US" dirty="0" smtClean="0">
                <a:solidFill>
                  <a:srgbClr val="92D050"/>
                </a:solidFill>
              </a:rPr>
              <a:t>首先证明存在性</a:t>
            </a:r>
            <a:r>
              <a:rPr lang="zh-CN" altLang="en-US" dirty="0" smtClean="0"/>
              <a:t>： </a:t>
            </a:r>
            <a:br>
              <a:rPr lang="zh-CN" altLang="en-US" dirty="0" smtClean="0"/>
            </a:br>
            <a:r>
              <a:rPr lang="zh-CN" altLang="en-US" dirty="0" smtClean="0"/>
              <a:t>假设</a:t>
            </a:r>
            <a:r>
              <a:rPr lang="en-US" dirty="0" smtClean="0"/>
              <a:t>S</a:t>
            </a:r>
            <a:r>
              <a:rPr lang="zh-CN" altLang="en-US" dirty="0" smtClean="0"/>
              <a:t>是一个包含所有</a:t>
            </a:r>
            <a:r>
              <a:rPr lang="en-US" dirty="0" smtClean="0"/>
              <a:t>a-</a:t>
            </a:r>
            <a:r>
              <a:rPr lang="en-US" dirty="0" err="1" smtClean="0"/>
              <a:t>bx</a:t>
            </a:r>
            <a:r>
              <a:rPr lang="zh-CN" altLang="en-US" dirty="0" smtClean="0"/>
              <a:t>的集合（也就是说</a:t>
            </a:r>
            <a:r>
              <a:rPr lang="en-US" dirty="0" smtClean="0"/>
              <a:t>S</a:t>
            </a:r>
            <a:r>
              <a:rPr lang="zh-CN" altLang="en-US" dirty="0" smtClean="0"/>
              <a:t>包含所有可能是</a:t>
            </a:r>
            <a:r>
              <a:rPr lang="en-US" dirty="0" smtClean="0"/>
              <a:t>r</a:t>
            </a:r>
            <a:r>
              <a:rPr lang="zh-CN" altLang="en-US" dirty="0" smtClean="0"/>
              <a:t>的数）， </a:t>
            </a:r>
            <a:r>
              <a:rPr lang="en-US" dirty="0" smtClean="0"/>
              <a:t>x</a:t>
            </a:r>
            <a:r>
              <a:rPr lang="zh-CN" altLang="en-US" dirty="0" smtClean="0"/>
              <a:t>为整数， </a:t>
            </a:r>
            <a:r>
              <a:rPr lang="en-US" dirty="0" smtClean="0"/>
              <a:t>a- </a:t>
            </a:r>
            <a:r>
              <a:rPr lang="en-US" dirty="0" err="1" smtClean="0"/>
              <a:t>bx</a:t>
            </a:r>
            <a:r>
              <a:rPr lang="en-US" dirty="0" smtClean="0"/>
              <a:t> &gt;= 0 </a:t>
            </a:r>
            <a:br>
              <a:rPr lang="en-US" dirty="0" smtClean="0"/>
            </a:br>
            <a:r>
              <a:rPr lang="zh-CN" altLang="en-US" dirty="0" smtClean="0"/>
              <a:t>也就是说， </a:t>
            </a:r>
            <a:r>
              <a:rPr lang="en-US" dirty="0" smtClean="0"/>
              <a:t>S</a:t>
            </a:r>
            <a:r>
              <a:rPr lang="zh-CN" altLang="en-US" dirty="0" smtClean="0"/>
              <a:t>是一个自然数集合 </a:t>
            </a:r>
            <a:br>
              <a:rPr lang="zh-CN" altLang="en-US" dirty="0" smtClean="0"/>
            </a:br>
            <a:r>
              <a:rPr lang="zh-CN" altLang="en-US" dirty="0" smtClean="0"/>
              <a:t>所以符合</a:t>
            </a:r>
            <a:r>
              <a:rPr lang="en-US" dirty="0" smtClean="0">
                <a:solidFill>
                  <a:srgbClr val="92D050"/>
                </a:solidFill>
              </a:rPr>
              <a:t>Well Ordering Principle</a:t>
            </a:r>
            <a:r>
              <a:rPr lang="zh-CN" altLang="en-US" dirty="0" smtClean="0"/>
              <a:t>（每个自然数集合中都有一个最小值。）</a:t>
            </a:r>
            <a:r>
              <a:rPr lang="en-US" dirty="0" smtClean="0"/>
              <a:t>， </a:t>
            </a:r>
            <a:r>
              <a:rPr lang="zh-CN" altLang="en-US" dirty="0" smtClean="0"/>
              <a:t>存在一个最小值 </a:t>
            </a:r>
            <a:r>
              <a:rPr lang="en-US" altLang="zh-CN" dirty="0" smtClean="0"/>
              <a:t>r</a:t>
            </a:r>
            <a:r>
              <a:rPr lang="en-US" dirty="0" smtClean="0"/>
              <a:t>=a-b*q </a:t>
            </a:r>
            <a:br>
              <a:rPr lang="en-US" dirty="0" smtClean="0"/>
            </a:br>
            <a:r>
              <a:rPr lang="zh-CN" altLang="en-US" dirty="0" smtClean="0"/>
              <a:t>如果</a:t>
            </a:r>
            <a:r>
              <a:rPr lang="en-US" altLang="zh-CN" dirty="0" smtClean="0"/>
              <a:t>r&gt;=b</a:t>
            </a:r>
            <a:r>
              <a:rPr lang="zh-CN" altLang="en-US" dirty="0" smtClean="0"/>
              <a:t>，那 么</a:t>
            </a:r>
            <a:r>
              <a:rPr lang="en-US" dirty="0" smtClean="0"/>
              <a:t>a-b*</a:t>
            </a:r>
            <a:r>
              <a:rPr lang="en-US" altLang="zh-CN" dirty="0" smtClean="0"/>
              <a:t>q</a:t>
            </a:r>
            <a:r>
              <a:rPr lang="en-US" dirty="0" smtClean="0"/>
              <a:t>=r&gt;=b</a:t>
            </a:r>
            <a:r>
              <a:rPr lang="zh-CN" altLang="en-US" dirty="0" smtClean="0"/>
              <a:t>，</a:t>
            </a:r>
            <a:r>
              <a:rPr lang="en-US" altLang="zh-CN" dirty="0" smtClean="0"/>
              <a:t>a-b(q+1)&gt;=0,</a:t>
            </a:r>
            <a:r>
              <a:rPr lang="zh-CN" altLang="en-US" dirty="0" smtClean="0"/>
              <a:t>也就是说</a:t>
            </a:r>
            <a:r>
              <a:rPr lang="en-US" dirty="0" smtClean="0"/>
              <a:t>a-b(q+1)</a:t>
            </a:r>
            <a:r>
              <a:rPr lang="zh-CN" altLang="en-US" dirty="0" smtClean="0"/>
              <a:t>也存在于</a:t>
            </a:r>
            <a:r>
              <a:rPr lang="en-US" dirty="0" smtClean="0"/>
              <a:t>S,</a:t>
            </a:r>
            <a:r>
              <a:rPr lang="zh-CN" altLang="en-US" dirty="0" smtClean="0"/>
              <a:t>且</a:t>
            </a:r>
            <a:r>
              <a:rPr lang="en-US" altLang="zh-CN" dirty="0" smtClean="0"/>
              <a:t>a-b(q+1)&lt;a-</a:t>
            </a:r>
            <a:r>
              <a:rPr lang="en-US" altLang="zh-CN" dirty="0" err="1" smtClean="0"/>
              <a:t>bq</a:t>
            </a:r>
            <a:r>
              <a:rPr lang="en-US" altLang="zh-CN" dirty="0" smtClean="0"/>
              <a:t>=r,</a:t>
            </a:r>
            <a:r>
              <a:rPr lang="en-US" dirty="0" smtClean="0"/>
              <a:t> </a:t>
            </a:r>
            <a:r>
              <a:rPr lang="zh-CN" altLang="en-US" dirty="0" smtClean="0"/>
              <a:t>也就是说比最小值小， 所以不可能 </a:t>
            </a:r>
            <a:r>
              <a:rPr lang="en-US" altLang="zh-CN" dirty="0" smtClean="0"/>
              <a:t>.</a:t>
            </a:r>
            <a:r>
              <a:rPr lang="en-US" dirty="0" smtClean="0"/>
              <a:t/>
            </a:r>
            <a:br>
              <a:rPr lang="en-US" dirty="0" smtClean="0"/>
            </a:br>
            <a:r>
              <a:rPr lang="zh-CN" altLang="en-US" dirty="0" smtClean="0">
                <a:solidFill>
                  <a:srgbClr val="92D050"/>
                </a:solidFill>
              </a:rPr>
              <a:t>接着证明唯一性</a:t>
            </a:r>
            <a:r>
              <a:rPr lang="zh-CN" altLang="en-US" dirty="0" smtClean="0"/>
              <a:t>： </a:t>
            </a:r>
            <a:br>
              <a:rPr lang="zh-CN" altLang="en-US" dirty="0" smtClean="0"/>
            </a:br>
            <a:r>
              <a:rPr lang="zh-CN" altLang="en-US" dirty="0" smtClean="0"/>
              <a:t>假设</a:t>
            </a:r>
            <a:r>
              <a:rPr lang="en-US" dirty="0" smtClean="0"/>
              <a:t>q</a:t>
            </a:r>
            <a:r>
              <a:rPr lang="zh-CN" altLang="en-US" dirty="0" smtClean="0"/>
              <a:t>和</a:t>
            </a:r>
            <a:r>
              <a:rPr lang="en-US" dirty="0" smtClean="0"/>
              <a:t>r</a:t>
            </a:r>
            <a:r>
              <a:rPr lang="zh-CN" altLang="en-US" dirty="0" smtClean="0"/>
              <a:t>并不唯一， 也就 是说存在多余一个</a:t>
            </a:r>
            <a:r>
              <a:rPr lang="en-US" dirty="0" smtClean="0"/>
              <a:t>q</a:t>
            </a:r>
            <a:r>
              <a:rPr lang="zh-CN" altLang="en-US" dirty="0" smtClean="0"/>
              <a:t>和</a:t>
            </a:r>
            <a:r>
              <a:rPr lang="en-US" dirty="0" smtClean="0"/>
              <a:t>r</a:t>
            </a:r>
            <a:r>
              <a:rPr lang="zh-CN" altLang="en-US" dirty="0" smtClean="0"/>
              <a:t>使得</a:t>
            </a:r>
            <a:r>
              <a:rPr lang="en-US" dirty="0" smtClean="0"/>
              <a:t>b*</a:t>
            </a:r>
            <a:r>
              <a:rPr lang="en-US" dirty="0" err="1" smtClean="0"/>
              <a:t>q+r</a:t>
            </a:r>
            <a:r>
              <a:rPr lang="en-US" dirty="0" smtClean="0"/>
              <a:t> = a </a:t>
            </a:r>
            <a:br>
              <a:rPr lang="en-US" dirty="0" smtClean="0"/>
            </a:br>
            <a:r>
              <a:rPr lang="zh-CN" altLang="en-US" dirty="0" smtClean="0"/>
              <a:t>既然都等于</a:t>
            </a:r>
            <a:r>
              <a:rPr lang="en-US" dirty="0" smtClean="0"/>
              <a:t>a， </a:t>
            </a:r>
            <a:r>
              <a:rPr lang="zh-CN" altLang="en-US" dirty="0" smtClean="0"/>
              <a:t>我们知道： </a:t>
            </a:r>
            <a:br>
              <a:rPr lang="zh-CN" altLang="en-US" dirty="0" smtClean="0"/>
            </a:br>
            <a:r>
              <a:rPr lang="en-US" dirty="0" smtClean="0"/>
              <a:t>b*</a:t>
            </a:r>
            <a:r>
              <a:rPr lang="en-US" dirty="0" err="1" smtClean="0"/>
              <a:t>q+r</a:t>
            </a:r>
            <a:r>
              <a:rPr lang="en-US" dirty="0" smtClean="0"/>
              <a:t> = b*q1+r1 </a:t>
            </a:r>
            <a:br>
              <a:rPr lang="en-US" dirty="0" smtClean="0"/>
            </a:br>
            <a:r>
              <a:rPr lang="zh-CN" altLang="en-US" dirty="0" smtClean="0"/>
              <a:t>也就是说 </a:t>
            </a:r>
            <a:r>
              <a:rPr lang="en-US" dirty="0" smtClean="0"/>
              <a:t>b|q-q1| = |r-r1| </a:t>
            </a:r>
            <a:r>
              <a:rPr lang="zh-CN" altLang="en-US" dirty="0" smtClean="0"/>
              <a:t/>
            </a:r>
            <a:br>
              <a:rPr lang="zh-CN" altLang="en-US" dirty="0" smtClean="0"/>
            </a:br>
            <a:r>
              <a:rPr lang="zh-CN" altLang="en-US" dirty="0" smtClean="0"/>
              <a:t>我们知道 </a:t>
            </a:r>
            <a:r>
              <a:rPr lang="en-US" altLang="zh-CN" dirty="0" smtClean="0"/>
              <a:t>0&lt;=</a:t>
            </a:r>
            <a:r>
              <a:rPr lang="en-US" dirty="0" smtClean="0"/>
              <a:t>r&lt;b  0&lt;=r1&lt;b  -b&lt;-r&lt;=0  </a:t>
            </a:r>
            <a:r>
              <a:rPr lang="zh-CN" altLang="en-US" dirty="0" smtClean="0"/>
              <a:t>即 </a:t>
            </a:r>
            <a:r>
              <a:rPr lang="en-US" dirty="0" smtClean="0"/>
              <a:t>-b&lt;r1-r&lt;b </a:t>
            </a:r>
            <a:r>
              <a:rPr lang="zh-CN" altLang="en-US" dirty="0" smtClean="0"/>
              <a:t>，也就是说</a:t>
            </a:r>
            <a:r>
              <a:rPr lang="en-US" altLang="zh-CN" dirty="0" smtClean="0"/>
              <a:t>|</a:t>
            </a:r>
            <a:r>
              <a:rPr lang="en-US" dirty="0" smtClean="0"/>
              <a:t>r1-r|&lt;b </a:t>
            </a:r>
            <a:br>
              <a:rPr lang="en-US" dirty="0" smtClean="0"/>
            </a:br>
            <a:r>
              <a:rPr lang="zh-CN" altLang="en-US" dirty="0" smtClean="0"/>
              <a:t>要满足这两个条件： </a:t>
            </a:r>
            <a:br>
              <a:rPr lang="zh-CN" altLang="en-US" dirty="0" smtClean="0"/>
            </a:br>
            <a:r>
              <a:rPr lang="en-US" dirty="0" smtClean="0"/>
              <a:t>b|q-q1| = |r-r1|&lt;b </a:t>
            </a:r>
            <a:br>
              <a:rPr lang="en-US" dirty="0" smtClean="0"/>
            </a:br>
            <a:r>
              <a:rPr lang="zh-CN" altLang="en-US" dirty="0" smtClean="0"/>
              <a:t>要</a:t>
            </a:r>
            <a:r>
              <a:rPr lang="en-US" dirty="0" smtClean="0"/>
              <a:t>b|q-q1|&lt;b， </a:t>
            </a:r>
            <a:r>
              <a:rPr lang="zh-CN" altLang="en-US" dirty="0" smtClean="0"/>
              <a:t>只有一种可能， 就是</a:t>
            </a:r>
            <a:r>
              <a:rPr lang="en-US" dirty="0" smtClean="0"/>
              <a:t>q-q1=0</a:t>
            </a:r>
            <a:r>
              <a:rPr lang="en-US" altLang="zh-CN" dirty="0" smtClean="0"/>
              <a:t/>
            </a:r>
            <a:br>
              <a:rPr lang="en-US" altLang="zh-CN" dirty="0" smtClean="0"/>
            </a:br>
            <a:r>
              <a:rPr lang="zh-CN" altLang="en-US" dirty="0" smtClean="0"/>
              <a:t>所以 </a:t>
            </a:r>
            <a:r>
              <a:rPr lang="en-US" dirty="0" smtClean="0"/>
              <a:t>q = q1 </a:t>
            </a:r>
            <a:br>
              <a:rPr lang="en-US" dirty="0" smtClean="0"/>
            </a:br>
            <a:r>
              <a:rPr lang="en-US" dirty="0" smtClean="0"/>
              <a:t>	 r  = r1 </a:t>
            </a:r>
            <a:br>
              <a:rPr lang="en-US" dirty="0" smtClean="0"/>
            </a:br>
            <a:r>
              <a:rPr lang="zh-CN" altLang="en-US" dirty="0" smtClean="0"/>
              <a:t>所以</a:t>
            </a:r>
            <a:r>
              <a:rPr lang="en-US" dirty="0" smtClean="0"/>
              <a:t>q</a:t>
            </a:r>
            <a:r>
              <a:rPr lang="zh-CN" altLang="en-US" dirty="0" smtClean="0"/>
              <a:t>和</a:t>
            </a:r>
            <a:r>
              <a:rPr lang="en-US" dirty="0" smtClean="0"/>
              <a:t>r</a:t>
            </a:r>
            <a:r>
              <a:rPr lang="zh-CN" altLang="en-US" dirty="0" smtClean="0"/>
              <a:t>都一定是独特的。 </a:t>
            </a:r>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整除的性质</a:t>
            </a:r>
          </a:p>
        </p:txBody>
      </p:sp>
      <p:sp>
        <p:nvSpPr>
          <p:cNvPr id="12291" name="Rectangle 3"/>
          <p:cNvSpPr>
            <a:spLocks noGrp="1" noChangeArrowheads="1"/>
          </p:cNvSpPr>
          <p:nvPr>
            <p:ph idx="1"/>
          </p:nvPr>
        </p:nvSpPr>
        <p:spPr/>
        <p:txBody>
          <a:bodyPr/>
          <a:lstStyle/>
          <a:p>
            <a:r>
              <a:rPr lang="en-US" altLang="zh-CN" dirty="0" smtClean="0"/>
              <a:t>1 </a:t>
            </a:r>
            <a:r>
              <a:rPr lang="zh-CN" altLang="en-US" dirty="0" smtClean="0"/>
              <a:t>若 </a:t>
            </a:r>
            <a:r>
              <a:rPr lang="en-US" altLang="zh-CN" dirty="0" err="1" smtClean="0"/>
              <a:t>a|b</a:t>
            </a:r>
            <a:r>
              <a:rPr lang="zh-CN" altLang="en-US" dirty="0" smtClean="0"/>
              <a:t>，</a:t>
            </a:r>
            <a:r>
              <a:rPr lang="en-US" altLang="zh-CN" dirty="0" err="1" smtClean="0"/>
              <a:t>a|c</a:t>
            </a:r>
            <a:r>
              <a:rPr lang="zh-CN" altLang="en-US" dirty="0" smtClean="0"/>
              <a:t>，则</a:t>
            </a:r>
            <a:r>
              <a:rPr lang="en-US" altLang="zh-CN" dirty="0" smtClean="0"/>
              <a:t>a|(</a:t>
            </a:r>
            <a:r>
              <a:rPr lang="en-US" altLang="zh-CN" dirty="0" err="1" smtClean="0"/>
              <a:t>b+c</a:t>
            </a:r>
            <a:r>
              <a:rPr lang="en-US" altLang="zh-CN" dirty="0" smtClean="0"/>
              <a:t>)</a:t>
            </a:r>
            <a:r>
              <a:rPr lang="zh-CN" altLang="en-US" dirty="0" smtClean="0"/>
              <a:t>；</a:t>
            </a:r>
          </a:p>
          <a:p>
            <a:r>
              <a:rPr lang="en-US" altLang="zh-CN" dirty="0" smtClean="0"/>
              <a:t>2 </a:t>
            </a:r>
            <a:r>
              <a:rPr lang="zh-CN" altLang="en-US" dirty="0" smtClean="0"/>
              <a:t>若</a:t>
            </a:r>
            <a:r>
              <a:rPr lang="en-US" altLang="zh-CN" dirty="0" err="1" smtClean="0"/>
              <a:t>a|b</a:t>
            </a:r>
            <a:r>
              <a:rPr lang="zh-CN" altLang="en-US" dirty="0" smtClean="0"/>
              <a:t>，那么对所有整数</a:t>
            </a:r>
            <a:r>
              <a:rPr lang="en-US" altLang="zh-CN" dirty="0" smtClean="0"/>
              <a:t>c</a:t>
            </a:r>
            <a:r>
              <a:rPr lang="zh-CN" altLang="en-US" dirty="0" smtClean="0"/>
              <a:t>，</a:t>
            </a:r>
            <a:r>
              <a:rPr lang="en-US" altLang="zh-CN" dirty="0" err="1" smtClean="0"/>
              <a:t>a|bc</a:t>
            </a:r>
            <a:r>
              <a:rPr lang="zh-CN" altLang="en-US" dirty="0" smtClean="0"/>
              <a:t>；</a:t>
            </a:r>
          </a:p>
          <a:p>
            <a:r>
              <a:rPr lang="en-US" altLang="zh-CN" dirty="0" smtClean="0"/>
              <a:t>3 </a:t>
            </a:r>
            <a:r>
              <a:rPr lang="zh-CN" altLang="en-US" dirty="0" smtClean="0"/>
              <a:t>若</a:t>
            </a:r>
            <a:r>
              <a:rPr lang="en-US" altLang="zh-CN" dirty="0" err="1" smtClean="0"/>
              <a:t>a|b</a:t>
            </a:r>
            <a:r>
              <a:rPr lang="zh-CN" altLang="en-US" dirty="0" smtClean="0"/>
              <a:t>， </a:t>
            </a:r>
            <a:r>
              <a:rPr lang="en-US" altLang="zh-CN" dirty="0" err="1" smtClean="0"/>
              <a:t>b|c</a:t>
            </a:r>
            <a:r>
              <a:rPr lang="zh-CN" altLang="en-US" dirty="0" smtClean="0"/>
              <a:t>， 则</a:t>
            </a:r>
            <a:r>
              <a:rPr lang="en-US" altLang="zh-CN" dirty="0" err="1" smtClean="0"/>
              <a:t>a|c</a:t>
            </a:r>
            <a:r>
              <a:rPr lang="zh-CN" altLang="en-US" dirty="0" smtClean="0"/>
              <a:t>； （传递性）</a:t>
            </a:r>
          </a:p>
          <a:p>
            <a:r>
              <a:rPr lang="zh-CN" altLang="en-US" dirty="0" smtClean="0"/>
              <a:t>另外整除显然有自反性和反对称性，所以它是一个</a:t>
            </a:r>
            <a:r>
              <a:rPr lang="zh-CN" altLang="en-US" dirty="0" smtClean="0">
                <a:solidFill>
                  <a:srgbClr val="92D050"/>
                </a:solidFill>
              </a:rPr>
              <a:t>偏序关系</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smtClean="0"/>
              <a:t>最大公约数</a:t>
            </a:r>
          </a:p>
        </p:txBody>
      </p:sp>
      <p:sp>
        <p:nvSpPr>
          <p:cNvPr id="10243" name="Rectangle 3"/>
          <p:cNvSpPr>
            <a:spLocks noGrp="1" noChangeArrowheads="1"/>
          </p:cNvSpPr>
          <p:nvPr>
            <p:ph idx="1"/>
          </p:nvPr>
        </p:nvSpPr>
        <p:spPr>
          <a:xfrm>
            <a:off x="457200" y="1600200"/>
            <a:ext cx="7467600" cy="3657600"/>
          </a:xfrm>
        </p:spPr>
        <p:txBody>
          <a:bodyPr>
            <a:normAutofit fontScale="92500" lnSpcReduction="10000"/>
          </a:bodyPr>
          <a:lstStyle/>
          <a:p>
            <a:pPr marL="420624" indent="-384048" fontAlgn="auto">
              <a:lnSpc>
                <a:spcPct val="90000"/>
              </a:lnSpc>
              <a:spcAft>
                <a:spcPts val="0"/>
              </a:spcAft>
              <a:buFont typeface="Wingdings 2"/>
              <a:buChar char=""/>
              <a:defRPr/>
            </a:pPr>
            <a:r>
              <a:rPr lang="zh-CN" altLang="en-US" dirty="0"/>
              <a:t>如果</a:t>
            </a:r>
            <a:r>
              <a:rPr lang="en-US" altLang="zh-CN" dirty="0"/>
              <a:t>d</a:t>
            </a:r>
            <a:r>
              <a:rPr lang="zh-CN" altLang="en-US" dirty="0"/>
              <a:t>既是</a:t>
            </a:r>
            <a:r>
              <a:rPr lang="en-US" altLang="zh-CN" dirty="0"/>
              <a:t>a</a:t>
            </a:r>
            <a:r>
              <a:rPr lang="zh-CN" altLang="en-US" dirty="0"/>
              <a:t>的约数又是</a:t>
            </a:r>
            <a:r>
              <a:rPr lang="en-US" altLang="zh-CN" dirty="0"/>
              <a:t>b</a:t>
            </a:r>
            <a:r>
              <a:rPr lang="zh-CN" altLang="en-US" dirty="0"/>
              <a:t>的约数，则称</a:t>
            </a:r>
            <a:r>
              <a:rPr lang="en-US" altLang="zh-CN" dirty="0"/>
              <a:t>d</a:t>
            </a:r>
            <a:r>
              <a:rPr lang="zh-CN" altLang="en-US" dirty="0"/>
              <a:t>为</a:t>
            </a:r>
            <a:r>
              <a:rPr lang="en-US" altLang="zh-CN" dirty="0"/>
              <a:t>a</a:t>
            </a:r>
            <a:r>
              <a:rPr lang="zh-CN" altLang="en-US" dirty="0"/>
              <a:t>和</a:t>
            </a:r>
            <a:r>
              <a:rPr lang="en-US" altLang="zh-CN" dirty="0"/>
              <a:t>b</a:t>
            </a:r>
            <a:r>
              <a:rPr lang="zh-CN" altLang="en-US" dirty="0"/>
              <a:t>的公约数。公约数中的最大值称为它们的最大公约数</a:t>
            </a:r>
            <a:r>
              <a:rPr lang="en-US" altLang="zh-CN" dirty="0"/>
              <a:t>(greatest common divisor)</a:t>
            </a:r>
            <a:r>
              <a:rPr lang="zh-CN" altLang="en-US" dirty="0"/>
              <a:t>，记为</a:t>
            </a:r>
            <a:r>
              <a:rPr lang="en-US" altLang="zh-CN" dirty="0" err="1"/>
              <a:t>gcd</a:t>
            </a:r>
            <a:r>
              <a:rPr lang="en-US" altLang="zh-CN" dirty="0"/>
              <a:t>(</a:t>
            </a:r>
            <a:r>
              <a:rPr lang="en-US" altLang="zh-CN" dirty="0" err="1"/>
              <a:t>a,b</a:t>
            </a:r>
            <a:r>
              <a:rPr lang="en-US" altLang="zh-CN" dirty="0"/>
              <a:t>)</a:t>
            </a:r>
            <a:r>
              <a:rPr lang="zh-CN" altLang="en-US" dirty="0"/>
              <a:t>。显然满足一下性质：</a:t>
            </a:r>
          </a:p>
          <a:p>
            <a:pPr marL="722376" lvl="1" indent="-274320" fontAlgn="auto">
              <a:lnSpc>
                <a:spcPct val="90000"/>
              </a:lnSpc>
              <a:spcAft>
                <a:spcPts val="0"/>
              </a:spcAft>
              <a:buFont typeface="Wingdings 2"/>
              <a:buChar char=""/>
              <a:defRPr/>
            </a:pP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b,a</a:t>
            </a:r>
            <a:r>
              <a:rPr lang="en-US" altLang="zh-CN" dirty="0"/>
              <a:t>)=</a:t>
            </a: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a|,|b</a:t>
            </a:r>
            <a:r>
              <a:rPr lang="en-US" altLang="zh-CN" dirty="0"/>
              <a:t>|);</a:t>
            </a:r>
          </a:p>
          <a:p>
            <a:pPr marL="722376" lvl="1" indent="-274320" fontAlgn="auto">
              <a:lnSpc>
                <a:spcPct val="90000"/>
              </a:lnSpc>
              <a:spcAft>
                <a:spcPts val="0"/>
              </a:spcAft>
              <a:buFont typeface="Wingdings 2"/>
              <a:buChar char=""/>
              <a:defRPr/>
            </a:pPr>
            <a:r>
              <a:rPr lang="en-US" altLang="zh-CN" dirty="0" err="1"/>
              <a:t>gcd</a:t>
            </a:r>
            <a:r>
              <a:rPr lang="en-US" altLang="zh-CN" dirty="0"/>
              <a:t>(a,0)=|a|;</a:t>
            </a:r>
          </a:p>
          <a:p>
            <a:pPr marL="722376" lvl="1" indent="-274320" fontAlgn="auto">
              <a:lnSpc>
                <a:spcPct val="90000"/>
              </a:lnSpc>
              <a:spcAft>
                <a:spcPts val="0"/>
              </a:spcAft>
              <a:buFont typeface="Wingdings 2"/>
              <a:buChar char=""/>
              <a:defRPr/>
            </a:pPr>
            <a:r>
              <a:rPr lang="en-US" altLang="zh-CN" dirty="0" err="1"/>
              <a:t>gcd</a:t>
            </a:r>
            <a:r>
              <a:rPr lang="en-US" altLang="zh-CN" dirty="0"/>
              <a:t>(</a:t>
            </a:r>
            <a:r>
              <a:rPr lang="en-US" altLang="zh-CN" dirty="0" err="1"/>
              <a:t>a,ka</a:t>
            </a:r>
            <a:r>
              <a:rPr lang="en-US" altLang="zh-CN" dirty="0"/>
              <a:t>)=|</a:t>
            </a:r>
            <a:r>
              <a:rPr lang="en-US" altLang="zh-CN" dirty="0" err="1"/>
              <a:t>a|,k</a:t>
            </a:r>
            <a:r>
              <a:rPr lang="zh-CN" altLang="en-US" dirty="0"/>
              <a:t>为任意整数</a:t>
            </a:r>
            <a:r>
              <a:rPr lang="en-US" altLang="zh-CN" dirty="0"/>
              <a:t>;</a:t>
            </a:r>
          </a:p>
          <a:p>
            <a:pPr marL="722376" lvl="1" indent="-274320" fontAlgn="auto">
              <a:lnSpc>
                <a:spcPct val="90000"/>
              </a:lnSpc>
              <a:spcAft>
                <a:spcPts val="0"/>
              </a:spcAft>
              <a:buFontTx/>
              <a:buNone/>
              <a:defRPr/>
            </a:pPr>
            <a:r>
              <a:rPr lang="zh-CN" altLang="en-US" dirty="0"/>
              <a:t>最小公倍数</a:t>
            </a:r>
            <a:r>
              <a:rPr lang="en-US" altLang="zh-CN" dirty="0" smtClean="0"/>
              <a:t>lcm</a:t>
            </a:r>
          </a:p>
          <a:p>
            <a:pPr marL="722376" lvl="1" indent="-274320" fontAlgn="auto">
              <a:lnSpc>
                <a:spcPct val="90000"/>
              </a:lnSpc>
              <a:spcAft>
                <a:spcPts val="0"/>
              </a:spcAft>
              <a:buFontTx/>
              <a:buNone/>
              <a:defRPr/>
            </a:pPr>
            <a:r>
              <a:rPr lang="en-US" altLang="zh-CN" dirty="0" err="1" smtClean="0"/>
              <a:t>ab</a:t>
            </a:r>
            <a:r>
              <a:rPr lang="en-US" altLang="zh-CN" dirty="0" smtClean="0"/>
              <a:t>=</a:t>
            </a:r>
            <a:r>
              <a:rPr lang="en-US" altLang="zh-CN" dirty="0" err="1" smtClean="0"/>
              <a:t>gcd</a:t>
            </a:r>
            <a:r>
              <a:rPr lang="en-US" altLang="zh-CN" dirty="0" smtClean="0"/>
              <a:t>(</a:t>
            </a:r>
            <a:r>
              <a:rPr lang="en-US" altLang="zh-CN" dirty="0" err="1" smtClean="0"/>
              <a:t>a,b</a:t>
            </a:r>
            <a:r>
              <a:rPr lang="en-US" altLang="zh-CN" dirty="0" smtClean="0"/>
              <a:t>)*lcm(</a:t>
            </a:r>
            <a:r>
              <a:rPr lang="en-US" altLang="zh-CN" dirty="0" err="1" smtClean="0"/>
              <a:t>a,b</a:t>
            </a:r>
            <a:r>
              <a:rPr lang="en-US" altLang="zh-CN" dirty="0" smtClean="0"/>
              <a:t>)</a:t>
            </a:r>
            <a:endParaRPr lang="en-US" altLang="zh-CN" dirty="0"/>
          </a:p>
          <a:p>
            <a:pPr marL="722376" lvl="1" indent="-274320" fontAlgn="auto">
              <a:lnSpc>
                <a:spcPct val="90000"/>
              </a:lnSpc>
              <a:spcAft>
                <a:spcPts val="0"/>
              </a:spcAft>
              <a:buFontTx/>
              <a:buNone/>
              <a:defRPr/>
            </a:pPr>
            <a:r>
              <a:rPr lang="zh-CN" altLang="en-US" dirty="0">
                <a:solidFill>
                  <a:srgbClr val="92D050"/>
                </a:solidFill>
              </a:rPr>
              <a:t>互素</a:t>
            </a:r>
            <a:r>
              <a:rPr lang="en-US" altLang="zh-CN" dirty="0" err="1"/>
              <a:t>gcd</a:t>
            </a:r>
            <a:r>
              <a:rPr lang="en-US" altLang="zh-CN" dirty="0"/>
              <a:t>(</a:t>
            </a:r>
            <a:r>
              <a:rPr lang="en-US" altLang="zh-CN" dirty="0" err="1"/>
              <a:t>a,b</a:t>
            </a:r>
            <a:r>
              <a:rPr lang="en-US" altLang="zh-CN" dirty="0"/>
              <a:t>)=1</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367</TotalTime>
  <Words>5215</Words>
  <Application>Microsoft Office PowerPoint</Application>
  <PresentationFormat>全屏显示(4:3)</PresentationFormat>
  <Paragraphs>414</Paragraphs>
  <Slides>47</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0" baseType="lpstr">
      <vt:lpstr>技巧</vt:lpstr>
      <vt:lpstr>公式</vt:lpstr>
      <vt:lpstr>工作表</vt:lpstr>
      <vt:lpstr>初等数论</vt:lpstr>
      <vt:lpstr>概 述</vt:lpstr>
      <vt:lpstr>基本概念</vt:lpstr>
      <vt:lpstr>说说集合（set）</vt:lpstr>
      <vt:lpstr>膜拜一下康托和罗素OTZ</vt:lpstr>
      <vt:lpstr>欧几里得除法</vt:lpstr>
      <vt:lpstr>幻灯片 7</vt:lpstr>
      <vt:lpstr>整除的性质</vt:lpstr>
      <vt:lpstr>最大公约数</vt:lpstr>
      <vt:lpstr>最大公约数</vt:lpstr>
      <vt:lpstr>关于最大公约数的定理及推论</vt:lpstr>
      <vt:lpstr>幻灯片 12</vt:lpstr>
      <vt:lpstr>素数与合数</vt:lpstr>
      <vt:lpstr>美羊羊的手机号</vt:lpstr>
      <vt:lpstr>打素数表</vt:lpstr>
      <vt:lpstr>素数判定</vt:lpstr>
      <vt:lpstr>如何计算gcd(a,b)？</vt:lpstr>
      <vt:lpstr>如何计算gcd(a,b)？</vt:lpstr>
      <vt:lpstr>膜拜一下Euclid OTZ</vt:lpstr>
      <vt:lpstr>如何计算gcd(a,b)？</vt:lpstr>
      <vt:lpstr>扩展欧几里得算法</vt:lpstr>
      <vt:lpstr>扩展欧几里得算法</vt:lpstr>
      <vt:lpstr>解二元线性不定方程</vt:lpstr>
      <vt:lpstr>暖羊羊跳格子</vt:lpstr>
      <vt:lpstr>画个圈圈诅咒你</vt:lpstr>
      <vt:lpstr>模n等价类与同余计算</vt:lpstr>
      <vt:lpstr>同余的性质</vt:lpstr>
      <vt:lpstr>喜羊羊的困惑</vt:lpstr>
      <vt:lpstr>群</vt:lpstr>
      <vt:lpstr>模算术群</vt:lpstr>
      <vt:lpstr>数羊</vt:lpstr>
      <vt:lpstr>单变元模线性方程</vt:lpstr>
      <vt:lpstr>中国剩余定理</vt:lpstr>
      <vt:lpstr>中国剩余定理实现</vt:lpstr>
      <vt:lpstr>欧拉函数 phi</vt:lpstr>
      <vt:lpstr>欧拉果树</vt:lpstr>
      <vt:lpstr>计算欧拉函数</vt:lpstr>
      <vt:lpstr>单个欧拉函数</vt:lpstr>
      <vt:lpstr>1…n的所有欧拉函数</vt:lpstr>
      <vt:lpstr>子群</vt:lpstr>
      <vt:lpstr>生成子群</vt:lpstr>
      <vt:lpstr>阶</vt:lpstr>
      <vt:lpstr>欧拉定理与费马小定理</vt:lpstr>
      <vt:lpstr>Miller-Rabin素数测试</vt:lpstr>
      <vt:lpstr>Miller-Rabin素数测试</vt:lpstr>
      <vt:lpstr>Miller-Rabin素数测试改进</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数论基础</dc:title>
  <dc:creator>roselone</dc:creator>
  <cp:lastModifiedBy>roselone</cp:lastModifiedBy>
  <cp:revision>55</cp:revision>
  <dcterms:created xsi:type="dcterms:W3CDTF">2010-08-02T04:15:20Z</dcterms:created>
  <dcterms:modified xsi:type="dcterms:W3CDTF">2010-08-16T19:10:00Z</dcterms:modified>
</cp:coreProperties>
</file>