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364" r:id="rId3"/>
    <p:sldId id="258" r:id="rId4"/>
    <p:sldId id="259" r:id="rId5"/>
    <p:sldId id="323" r:id="rId6"/>
    <p:sldId id="324" r:id="rId7"/>
    <p:sldId id="325" r:id="rId8"/>
    <p:sldId id="326" r:id="rId9"/>
    <p:sldId id="327" r:id="rId10"/>
    <p:sldId id="328" r:id="rId11"/>
    <p:sldId id="329" r:id="rId12"/>
    <p:sldId id="317" r:id="rId13"/>
    <p:sldId id="330" r:id="rId14"/>
    <p:sldId id="331" r:id="rId15"/>
    <p:sldId id="332" r:id="rId16"/>
    <p:sldId id="359" r:id="rId17"/>
    <p:sldId id="360" r:id="rId18"/>
    <p:sldId id="361" r:id="rId19"/>
    <p:sldId id="261" r:id="rId20"/>
    <p:sldId id="333" r:id="rId21"/>
    <p:sldId id="320" r:id="rId22"/>
    <p:sldId id="321" r:id="rId23"/>
    <p:sldId id="322" r:id="rId24"/>
    <p:sldId id="334" r:id="rId25"/>
    <p:sldId id="335" r:id="rId26"/>
    <p:sldId id="262" r:id="rId27"/>
    <p:sldId id="340" r:id="rId28"/>
    <p:sldId id="336" r:id="rId29"/>
    <p:sldId id="337" r:id="rId30"/>
    <p:sldId id="263" r:id="rId31"/>
    <p:sldId id="338" r:id="rId32"/>
    <p:sldId id="362" r:id="rId33"/>
    <p:sldId id="363" r:id="rId34"/>
    <p:sldId id="365" r:id="rId35"/>
    <p:sldId id="366" r:id="rId36"/>
    <p:sldId id="264" r:id="rId37"/>
    <p:sldId id="339" r:id="rId38"/>
    <p:sldId id="265" r:id="rId39"/>
    <p:sldId id="266" r:id="rId40"/>
    <p:sldId id="341" r:id="rId41"/>
    <p:sldId id="367" r:id="rId42"/>
    <p:sldId id="368" r:id="rId43"/>
    <p:sldId id="267" r:id="rId44"/>
    <p:sldId id="268" r:id="rId45"/>
    <p:sldId id="342" r:id="rId46"/>
    <p:sldId id="269" r:id="rId47"/>
    <p:sldId id="270" r:id="rId48"/>
    <p:sldId id="271" r:id="rId49"/>
    <p:sldId id="343" r:id="rId50"/>
    <p:sldId id="344" r:id="rId51"/>
    <p:sldId id="272" r:id="rId52"/>
    <p:sldId id="345" r:id="rId53"/>
    <p:sldId id="346" r:id="rId54"/>
    <p:sldId id="273" r:id="rId55"/>
    <p:sldId id="347" r:id="rId56"/>
    <p:sldId id="348" r:id="rId57"/>
    <p:sldId id="349" r:id="rId58"/>
    <p:sldId id="274" r:id="rId59"/>
    <p:sldId id="275" r:id="rId60"/>
    <p:sldId id="276" r:id="rId61"/>
    <p:sldId id="277" r:id="rId62"/>
    <p:sldId id="278" r:id="rId63"/>
    <p:sldId id="350" r:id="rId64"/>
    <p:sldId id="279" r:id="rId65"/>
    <p:sldId id="351" r:id="rId66"/>
    <p:sldId id="352" r:id="rId67"/>
    <p:sldId id="353" r:id="rId68"/>
    <p:sldId id="280" r:id="rId69"/>
    <p:sldId id="281" r:id="rId70"/>
    <p:sldId id="354" r:id="rId71"/>
    <p:sldId id="355" r:id="rId72"/>
    <p:sldId id="356" r:id="rId73"/>
    <p:sldId id="357" r:id="rId74"/>
    <p:sldId id="358" r:id="rId7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extLst/>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t>2012/2/21</a:t>
            </a:fld>
            <a:endParaRPr lang="zh-CN" altLang="en-US"/>
          </a:p>
        </p:txBody>
      </p:sp>
      <p:sp>
        <p:nvSpPr>
          <p:cNvPr id="20" name="页脚占位符 19"/>
          <p:cNvSpPr>
            <a:spLocks noGrp="1"/>
          </p:cNvSpPr>
          <p:nvPr>
            <p:ph type="ftr" sz="quarter" idx="11"/>
          </p:nvPr>
        </p:nvSpPr>
        <p:spPr/>
        <p:txBody>
          <a:bodyPr/>
          <a:lstStyle>
            <a:extLst/>
          </a:lstStyle>
          <a:p>
            <a:endParaRPr lang="zh-CN" altLang="en-US"/>
          </a:p>
        </p:txBody>
      </p:sp>
      <p:sp>
        <p:nvSpPr>
          <p:cNvPr id="10" name="灯片编号占位符 9"/>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t>2012/2/21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t>2012/2/21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t>2012/2/21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t>2012/2/21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t>2012/2/21</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t>2012/2/21</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530820CF-B880-4189-942D-D702A7CBA730}" type="datetimeFigureOut">
              <a:rPr lang="zh-CN" altLang="en-US" smtClean="0"/>
              <a:t>2012/2/21</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期占位符 1"/>
          <p:cNvSpPr>
            <a:spLocks noGrp="1"/>
          </p:cNvSpPr>
          <p:nvPr>
            <p:ph type="dt" sz="half" idx="10"/>
          </p:nvPr>
        </p:nvSpPr>
        <p:spPr/>
        <p:txBody>
          <a:bodyPr/>
          <a:lstStyle>
            <a:extLst/>
          </a:lstStyle>
          <a:p>
            <a:fld id="{530820CF-B880-4189-942D-D702A7CBA730}" type="datetimeFigureOut">
              <a:rPr lang="zh-CN" altLang="en-US" smtClean="0"/>
              <a:t>2012/2/21</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t>2012/2/21</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t>2012/2/21</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CN" altLang="en-US" smtClean="0"/>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extLst/>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30820CF-B880-4189-942D-D702A7CBA730}" type="datetimeFigureOut">
              <a:rPr lang="zh-CN" altLang="en-US" smtClean="0"/>
              <a:t>2012/2/21</a:t>
            </a:fld>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zh-CN" altLang="en-US"/>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0C913308-F349-4B6D-A68A-DD1791B4A57B}" type="slidenum">
              <a:rPr lang="zh-CN" altLang="en-US" smtClean="0"/>
              <a:t>‹#›</a:t>
            </a:fld>
            <a:endParaRPr lang="zh-CN"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43608" y="1628800"/>
            <a:ext cx="7406640" cy="1472184"/>
          </a:xfrm>
        </p:spPr>
        <p:txBody>
          <a:bodyPr/>
          <a:lstStyle/>
          <a:p>
            <a:pPr algn="ctr"/>
            <a:r>
              <a:rPr lang="zh-CN" altLang="en-US" dirty="0" smtClean="0"/>
              <a:t>数据结构</a:t>
            </a:r>
            <a:endParaRPr lang="zh-CN" altLang="en-US" dirty="0"/>
          </a:p>
        </p:txBody>
      </p:sp>
      <p:sp>
        <p:nvSpPr>
          <p:cNvPr id="3" name="副标题 2"/>
          <p:cNvSpPr>
            <a:spLocks noGrp="1"/>
          </p:cNvSpPr>
          <p:nvPr>
            <p:ph type="subTitle" idx="1"/>
          </p:nvPr>
        </p:nvSpPr>
        <p:spPr>
          <a:xfrm>
            <a:off x="6156176" y="5661248"/>
            <a:ext cx="2736304" cy="648072"/>
          </a:xfrm>
        </p:spPr>
        <p:txBody>
          <a:bodyPr/>
          <a:lstStyle/>
          <a:p>
            <a:r>
              <a:rPr lang="zh-CN" altLang="en-US" dirty="0" smtClean="0">
                <a:effectLst>
                  <a:outerShdw blurRad="38100" dist="38100" dir="2700000" algn="tl">
                    <a:srgbClr val="000000">
                      <a:alpha val="43137"/>
                    </a:srgbClr>
                  </a:outerShdw>
                </a:effectLst>
              </a:rPr>
              <a:t>天津大学  张敏杰</a:t>
            </a:r>
            <a:endParaRPr lang="zh-CN"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425184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维护堆</a:t>
            </a:r>
            <a:endParaRPr lang="zh-CN" altLang="en-US" dirty="0"/>
          </a:p>
        </p:txBody>
      </p:sp>
      <p:sp>
        <p:nvSpPr>
          <p:cNvPr id="35" name="Oval 2"/>
          <p:cNvSpPr>
            <a:spLocks noChangeArrowheads="1"/>
          </p:cNvSpPr>
          <p:nvPr/>
        </p:nvSpPr>
        <p:spPr bwMode="auto">
          <a:xfrm>
            <a:off x="2547097" y="1900238"/>
            <a:ext cx="539750" cy="53975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15</a:t>
            </a:r>
          </a:p>
        </p:txBody>
      </p:sp>
      <p:sp>
        <p:nvSpPr>
          <p:cNvPr id="36" name="Oval 3"/>
          <p:cNvSpPr>
            <a:spLocks noChangeArrowheads="1"/>
          </p:cNvSpPr>
          <p:nvPr/>
        </p:nvSpPr>
        <p:spPr bwMode="auto">
          <a:xfrm>
            <a:off x="1970835" y="2908300"/>
            <a:ext cx="539750" cy="53975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14</a:t>
            </a:r>
          </a:p>
        </p:txBody>
      </p:sp>
      <p:sp>
        <p:nvSpPr>
          <p:cNvPr id="37" name="Oval 4"/>
          <p:cNvSpPr>
            <a:spLocks noChangeArrowheads="1"/>
          </p:cNvSpPr>
          <p:nvPr/>
        </p:nvSpPr>
        <p:spPr bwMode="auto">
          <a:xfrm>
            <a:off x="3482135" y="2908300"/>
            <a:ext cx="539750" cy="53975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13</a:t>
            </a:r>
          </a:p>
        </p:txBody>
      </p:sp>
      <p:sp>
        <p:nvSpPr>
          <p:cNvPr id="38" name="Oval 5"/>
          <p:cNvSpPr>
            <a:spLocks noChangeArrowheads="1"/>
          </p:cNvSpPr>
          <p:nvPr/>
        </p:nvSpPr>
        <p:spPr bwMode="auto">
          <a:xfrm>
            <a:off x="2439147" y="3916363"/>
            <a:ext cx="539750" cy="53975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11</a:t>
            </a:r>
          </a:p>
        </p:txBody>
      </p:sp>
      <p:sp>
        <p:nvSpPr>
          <p:cNvPr id="39" name="Oval 6"/>
          <p:cNvSpPr>
            <a:spLocks noChangeArrowheads="1"/>
          </p:cNvSpPr>
          <p:nvPr/>
        </p:nvSpPr>
        <p:spPr bwMode="auto">
          <a:xfrm>
            <a:off x="3231310" y="3916363"/>
            <a:ext cx="539750" cy="53975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10</a:t>
            </a:r>
          </a:p>
        </p:txBody>
      </p:sp>
      <p:sp>
        <p:nvSpPr>
          <p:cNvPr id="72" name="Oval 7"/>
          <p:cNvSpPr>
            <a:spLocks noChangeArrowheads="1"/>
          </p:cNvSpPr>
          <p:nvPr/>
        </p:nvSpPr>
        <p:spPr bwMode="auto">
          <a:xfrm>
            <a:off x="4023472" y="3916363"/>
            <a:ext cx="539750" cy="53975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9</a:t>
            </a:r>
          </a:p>
        </p:txBody>
      </p:sp>
      <p:sp>
        <p:nvSpPr>
          <p:cNvPr id="73" name="Oval 8"/>
          <p:cNvSpPr>
            <a:spLocks noChangeArrowheads="1"/>
          </p:cNvSpPr>
          <p:nvPr/>
        </p:nvSpPr>
        <p:spPr bwMode="auto">
          <a:xfrm>
            <a:off x="1286622" y="4960938"/>
            <a:ext cx="539750" cy="53975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5</a:t>
            </a:r>
          </a:p>
        </p:txBody>
      </p:sp>
      <p:sp>
        <p:nvSpPr>
          <p:cNvPr id="74" name="Oval 9"/>
          <p:cNvSpPr>
            <a:spLocks noChangeArrowheads="1"/>
          </p:cNvSpPr>
          <p:nvPr/>
        </p:nvSpPr>
        <p:spPr bwMode="auto">
          <a:xfrm>
            <a:off x="1502522" y="3916363"/>
            <a:ext cx="539750" cy="539750"/>
          </a:xfrm>
          <a:prstGeom prst="ellipse">
            <a:avLst/>
          </a:prstGeom>
          <a:solidFill>
            <a:srgbClr val="0000FF"/>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6</a:t>
            </a:r>
          </a:p>
        </p:txBody>
      </p:sp>
      <p:cxnSp>
        <p:nvCxnSpPr>
          <p:cNvPr id="75" name="AutoShape 10"/>
          <p:cNvCxnSpPr>
            <a:cxnSpLocks noChangeShapeType="1"/>
            <a:stCxn id="35" idx="4"/>
            <a:endCxn id="37" idx="1"/>
          </p:cNvCxnSpPr>
          <p:nvPr/>
        </p:nvCxnSpPr>
        <p:spPr bwMode="auto">
          <a:xfrm>
            <a:off x="2816972" y="2439988"/>
            <a:ext cx="744538" cy="547687"/>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76" name="AutoShape 11"/>
          <p:cNvCxnSpPr>
            <a:cxnSpLocks noChangeShapeType="1"/>
            <a:stCxn id="37" idx="4"/>
            <a:endCxn id="39" idx="0"/>
          </p:cNvCxnSpPr>
          <p:nvPr/>
        </p:nvCxnSpPr>
        <p:spPr bwMode="auto">
          <a:xfrm flipH="1">
            <a:off x="3501185" y="3448050"/>
            <a:ext cx="250825" cy="468313"/>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77" name="AutoShape 12"/>
          <p:cNvCxnSpPr>
            <a:cxnSpLocks noChangeShapeType="1"/>
            <a:stCxn id="37" idx="4"/>
            <a:endCxn id="72" idx="1"/>
          </p:cNvCxnSpPr>
          <p:nvPr/>
        </p:nvCxnSpPr>
        <p:spPr bwMode="auto">
          <a:xfrm>
            <a:off x="3752010" y="3448050"/>
            <a:ext cx="350837" cy="547688"/>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sp>
        <p:nvSpPr>
          <p:cNvPr id="78" name="AutoShape 13"/>
          <p:cNvSpPr>
            <a:spLocks noChangeArrowheads="1"/>
          </p:cNvSpPr>
          <p:nvPr/>
        </p:nvSpPr>
        <p:spPr bwMode="auto">
          <a:xfrm>
            <a:off x="3302747" y="4960938"/>
            <a:ext cx="1800225" cy="900112"/>
          </a:xfrm>
          <a:prstGeom prst="wedgeRoundRectCallout">
            <a:avLst>
              <a:gd name="adj1" fmla="val -50898"/>
              <a:gd name="adj2" fmla="val -76986"/>
              <a:gd name="adj3" fmla="val 16667"/>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5</a:t>
            </a:r>
          </a:p>
        </p:txBody>
      </p:sp>
      <p:cxnSp>
        <p:nvCxnSpPr>
          <p:cNvPr id="79" name="AutoShape 14"/>
          <p:cNvCxnSpPr>
            <a:cxnSpLocks noChangeShapeType="1"/>
            <a:stCxn id="35" idx="4"/>
            <a:endCxn id="36" idx="0"/>
          </p:cNvCxnSpPr>
          <p:nvPr/>
        </p:nvCxnSpPr>
        <p:spPr bwMode="auto">
          <a:xfrm flipH="1">
            <a:off x="2240710" y="2439988"/>
            <a:ext cx="576262" cy="468312"/>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80" name="AutoShape 15"/>
          <p:cNvCxnSpPr>
            <a:cxnSpLocks noChangeShapeType="1"/>
            <a:stCxn id="36" idx="4"/>
            <a:endCxn id="74" idx="0"/>
          </p:cNvCxnSpPr>
          <p:nvPr/>
        </p:nvCxnSpPr>
        <p:spPr bwMode="auto">
          <a:xfrm flipH="1">
            <a:off x="1772397" y="3448050"/>
            <a:ext cx="468313" cy="468313"/>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81" name="AutoShape 16"/>
          <p:cNvCxnSpPr>
            <a:cxnSpLocks noChangeShapeType="1"/>
            <a:stCxn id="74" idx="4"/>
            <a:endCxn id="73" idx="1"/>
          </p:cNvCxnSpPr>
          <p:nvPr/>
        </p:nvCxnSpPr>
        <p:spPr bwMode="auto">
          <a:xfrm flipH="1">
            <a:off x="1365997" y="4456113"/>
            <a:ext cx="406400" cy="584200"/>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82" name="AutoShape 18"/>
          <p:cNvCxnSpPr>
            <a:cxnSpLocks noChangeShapeType="1"/>
            <a:stCxn id="36" idx="4"/>
            <a:endCxn id="38" idx="0"/>
          </p:cNvCxnSpPr>
          <p:nvPr/>
        </p:nvCxnSpPr>
        <p:spPr bwMode="auto">
          <a:xfrm>
            <a:off x="2240710" y="3448050"/>
            <a:ext cx="468312" cy="468313"/>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sp>
        <p:nvSpPr>
          <p:cNvPr id="3" name="TextBox 2"/>
          <p:cNvSpPr txBox="1"/>
          <p:nvPr/>
        </p:nvSpPr>
        <p:spPr>
          <a:xfrm>
            <a:off x="5102972" y="2439988"/>
            <a:ext cx="3717500" cy="2308324"/>
          </a:xfrm>
          <a:prstGeom prst="rect">
            <a:avLst/>
          </a:prstGeom>
          <a:noFill/>
        </p:spPr>
        <p:txBody>
          <a:bodyPr wrap="square" rtlCol="0">
            <a:spAutoFit/>
          </a:bodyPr>
          <a:lstStyle/>
          <a:p>
            <a:r>
              <a:rPr lang="zh-CN" altLang="en-US" sz="2400" dirty="0" smtClean="0">
                <a:latin typeface="+mj-lt"/>
              </a:rPr>
              <a:t>至此堆的维护完成。</a:t>
            </a:r>
            <a:endParaRPr lang="en-US" altLang="zh-CN" sz="2400" dirty="0" smtClean="0">
              <a:latin typeface="+mj-lt"/>
            </a:endParaRPr>
          </a:p>
          <a:p>
            <a:r>
              <a:rPr lang="zh-CN" altLang="en-US" sz="2400" dirty="0" smtClean="0">
                <a:latin typeface="+mj-lt"/>
              </a:rPr>
              <a:t>由于每次调整一层，最坏情形下比较和交换次数为树的深度</a:t>
            </a:r>
            <a:r>
              <a:rPr lang="en-US" altLang="zh-CN" sz="2400" dirty="0" smtClean="0">
                <a:latin typeface="+mn-ea"/>
              </a:rPr>
              <a:t>-1</a:t>
            </a:r>
            <a:r>
              <a:rPr lang="en-US" altLang="zh-CN" sz="2400" dirty="0" smtClean="0">
                <a:latin typeface="+mj-lt"/>
              </a:rPr>
              <a:t>,</a:t>
            </a:r>
            <a:r>
              <a:rPr lang="zh-CN" altLang="en-US" sz="2400" dirty="0" smtClean="0">
                <a:latin typeface="+mj-lt"/>
              </a:rPr>
              <a:t>故堆的维护操作复杂度为</a:t>
            </a:r>
            <a:r>
              <a:rPr lang="en-US" altLang="zh-CN" sz="2400" dirty="0" smtClean="0">
                <a:latin typeface="+mj-lt"/>
              </a:rPr>
              <a:t>O(</a:t>
            </a:r>
            <a:r>
              <a:rPr lang="en-US" altLang="zh-CN" sz="2400" dirty="0" err="1" smtClean="0">
                <a:latin typeface="+mj-lt"/>
              </a:rPr>
              <a:t>logN</a:t>
            </a:r>
            <a:r>
              <a:rPr lang="en-US" altLang="zh-CN" sz="2400" dirty="0" smtClean="0">
                <a:latin typeface="+mj-lt"/>
              </a:rPr>
              <a:t>),N</a:t>
            </a:r>
            <a:r>
              <a:rPr lang="zh-CN" altLang="en-US" sz="2400" dirty="0" smtClean="0">
                <a:latin typeface="+mj-lt"/>
              </a:rPr>
              <a:t>为堆中元素个数。</a:t>
            </a:r>
            <a:endParaRPr lang="zh-CN" altLang="en-US" sz="2400" dirty="0">
              <a:latin typeface="+mj-lt"/>
            </a:endParaRPr>
          </a:p>
        </p:txBody>
      </p:sp>
    </p:spTree>
    <p:extLst>
      <p:ext uri="{BB962C8B-B14F-4D97-AF65-F5344CB8AC3E}">
        <p14:creationId xmlns:p14="http://schemas.microsoft.com/office/powerpoint/2010/main" val="12626126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维护堆</a:t>
            </a:r>
            <a:endParaRPr lang="zh-CN" altLang="en-US" dirty="0"/>
          </a:p>
        </p:txBody>
      </p:sp>
      <p:sp>
        <p:nvSpPr>
          <p:cNvPr id="20" name="TextBox 19"/>
          <p:cNvSpPr txBox="1"/>
          <p:nvPr/>
        </p:nvSpPr>
        <p:spPr>
          <a:xfrm>
            <a:off x="1475656" y="1196752"/>
            <a:ext cx="7056784" cy="5078313"/>
          </a:xfrm>
          <a:prstGeom prst="rect">
            <a:avLst/>
          </a:prstGeom>
          <a:noFill/>
        </p:spPr>
        <p:txBody>
          <a:bodyPr wrap="square" rtlCol="0">
            <a:spAutoFit/>
          </a:bodyPr>
          <a:lstStyle/>
          <a:p>
            <a:r>
              <a:rPr lang="en-US" altLang="zh-CN" dirty="0" err="1"/>
              <a:t>int</a:t>
            </a:r>
            <a:r>
              <a:rPr lang="en-US" altLang="zh-CN" dirty="0"/>
              <a:t> </a:t>
            </a:r>
            <a:r>
              <a:rPr lang="en-US" altLang="zh-CN" dirty="0" err="1"/>
              <a:t>HeapDelete</a:t>
            </a:r>
            <a:r>
              <a:rPr lang="en-US" altLang="zh-CN" dirty="0"/>
              <a:t>(</a:t>
            </a:r>
            <a:r>
              <a:rPr lang="en-US" altLang="zh-CN" dirty="0" err="1"/>
              <a:t>int</a:t>
            </a:r>
            <a:r>
              <a:rPr lang="en-US" altLang="zh-CN" dirty="0"/>
              <a:t> h[])</a:t>
            </a:r>
            <a:endParaRPr lang="zh-CN" altLang="zh-CN" dirty="0"/>
          </a:p>
          <a:p>
            <a:r>
              <a:rPr lang="en-US" altLang="zh-CN" dirty="0"/>
              <a:t>{</a:t>
            </a:r>
            <a:endParaRPr lang="zh-CN" altLang="zh-CN" dirty="0"/>
          </a:p>
          <a:p>
            <a:r>
              <a:rPr lang="en-US" altLang="zh-CN" dirty="0"/>
              <a:t>    </a:t>
            </a:r>
            <a:r>
              <a:rPr lang="en-US" altLang="zh-CN" dirty="0" err="1"/>
              <a:t>int</a:t>
            </a:r>
            <a:r>
              <a:rPr lang="en-US" altLang="zh-CN" dirty="0"/>
              <a:t> x = h[</a:t>
            </a:r>
            <a:r>
              <a:rPr lang="en-US" altLang="zh-CN" dirty="0">
                <a:latin typeface="+mn-ea"/>
              </a:rPr>
              <a:t>1</a:t>
            </a:r>
            <a:r>
              <a:rPr lang="en-US" altLang="zh-CN" dirty="0"/>
              <a:t>]; //</a:t>
            </a:r>
            <a:r>
              <a:rPr lang="zh-CN" altLang="zh-CN" dirty="0"/>
              <a:t>最大元素，即根</a:t>
            </a:r>
          </a:p>
          <a:p>
            <a:r>
              <a:rPr lang="en-US" altLang="zh-CN" dirty="0"/>
              <a:t>    //-------------</a:t>
            </a:r>
            <a:r>
              <a:rPr lang="zh-CN" altLang="zh-CN" dirty="0"/>
              <a:t>重构堆</a:t>
            </a:r>
            <a:r>
              <a:rPr lang="en-US" altLang="zh-CN" dirty="0"/>
              <a:t>---------------</a:t>
            </a:r>
            <a:endParaRPr lang="zh-CN" altLang="zh-CN" dirty="0"/>
          </a:p>
          <a:p>
            <a:r>
              <a:rPr lang="en-US" altLang="zh-CN" dirty="0"/>
              <a:t>    </a:t>
            </a:r>
            <a:r>
              <a:rPr lang="en-US" altLang="zh-CN" dirty="0" err="1"/>
              <a:t>int</a:t>
            </a:r>
            <a:r>
              <a:rPr lang="en-US" altLang="zh-CN" dirty="0"/>
              <a:t> y = h[</a:t>
            </a:r>
            <a:r>
              <a:rPr lang="en-US" altLang="zh-CN" dirty="0" err="1"/>
              <a:t>CurrSize</a:t>
            </a:r>
            <a:r>
              <a:rPr lang="en-US" altLang="zh-CN" dirty="0"/>
              <a:t>--]; //</a:t>
            </a:r>
            <a:r>
              <a:rPr lang="zh-CN" altLang="zh-CN" dirty="0"/>
              <a:t>最后一个元素</a:t>
            </a:r>
          </a:p>
          <a:p>
            <a:r>
              <a:rPr lang="en-US" altLang="zh-CN" dirty="0"/>
              <a:t>    </a:t>
            </a:r>
            <a:r>
              <a:rPr lang="en-US" altLang="zh-CN" dirty="0" err="1"/>
              <a:t>int</a:t>
            </a:r>
            <a:r>
              <a:rPr lang="en-US" altLang="zh-CN" dirty="0"/>
              <a:t> </a:t>
            </a:r>
            <a:r>
              <a:rPr lang="en-US" altLang="zh-CN" dirty="0" smtClean="0"/>
              <a:t>i=</a:t>
            </a:r>
            <a:r>
              <a:rPr lang="en-US" altLang="zh-CN" dirty="0" smtClean="0">
                <a:latin typeface="+mn-ea"/>
              </a:rPr>
              <a:t>1      </a:t>
            </a:r>
            <a:r>
              <a:rPr lang="en-US" altLang="zh-CN" dirty="0" smtClean="0"/>
              <a:t>/*</a:t>
            </a:r>
            <a:r>
              <a:rPr lang="zh-CN" altLang="zh-CN" dirty="0"/>
              <a:t>当前节点</a:t>
            </a:r>
            <a:r>
              <a:rPr lang="en-US" altLang="zh-CN" dirty="0"/>
              <a:t>*/,</a:t>
            </a:r>
            <a:r>
              <a:rPr lang="en-US" altLang="zh-CN" dirty="0" smtClean="0"/>
              <a:t>pi=2           /*</a:t>
            </a:r>
            <a:r>
              <a:rPr lang="en-US" altLang="zh-CN" dirty="0"/>
              <a:t>i</a:t>
            </a:r>
            <a:r>
              <a:rPr lang="zh-CN" altLang="zh-CN" dirty="0"/>
              <a:t>的孩子</a:t>
            </a:r>
            <a:r>
              <a:rPr lang="en-US" altLang="zh-CN" dirty="0"/>
              <a:t>*/;</a:t>
            </a:r>
            <a:endParaRPr lang="zh-CN" altLang="zh-CN" dirty="0"/>
          </a:p>
          <a:p>
            <a:r>
              <a:rPr lang="en-US" altLang="zh-CN" dirty="0"/>
              <a:t>    while(pi &lt;= </a:t>
            </a:r>
            <a:r>
              <a:rPr lang="en-US" altLang="zh-CN" dirty="0" err="1"/>
              <a:t>CurrSize</a:t>
            </a:r>
            <a:r>
              <a:rPr lang="en-US" altLang="zh-CN" dirty="0"/>
              <a:t>)</a:t>
            </a:r>
            <a:endParaRPr lang="zh-CN" altLang="zh-CN" dirty="0"/>
          </a:p>
          <a:p>
            <a:r>
              <a:rPr lang="en-US" altLang="zh-CN" dirty="0"/>
              <a:t>    {</a:t>
            </a:r>
            <a:endParaRPr lang="zh-CN" altLang="zh-CN" dirty="0"/>
          </a:p>
          <a:p>
            <a:r>
              <a:rPr lang="en-US" altLang="zh-CN" dirty="0"/>
              <a:t>        if(pi &lt; </a:t>
            </a:r>
            <a:r>
              <a:rPr lang="en-US" altLang="zh-CN" dirty="0" err="1"/>
              <a:t>CurrSize</a:t>
            </a:r>
            <a:r>
              <a:rPr lang="en-US" altLang="zh-CN" dirty="0"/>
              <a:t> &amp;&amp; h[pi] &lt; h[pi+1])</a:t>
            </a:r>
            <a:endParaRPr lang="zh-CN" altLang="zh-CN" dirty="0"/>
          </a:p>
          <a:p>
            <a:r>
              <a:rPr lang="en-US" altLang="zh-CN" dirty="0"/>
              <a:t>            pi++; //</a:t>
            </a:r>
            <a:r>
              <a:rPr lang="zh-CN" altLang="zh-CN" dirty="0"/>
              <a:t>若存在右孩子且右孩子较大，则</a:t>
            </a:r>
            <a:r>
              <a:rPr lang="en-US" altLang="zh-CN" dirty="0"/>
              <a:t>pi</a:t>
            </a:r>
            <a:r>
              <a:rPr lang="zh-CN" altLang="zh-CN" dirty="0"/>
              <a:t>指向右孩子</a:t>
            </a:r>
          </a:p>
          <a:p>
            <a:r>
              <a:rPr lang="en-US" altLang="zh-CN" dirty="0"/>
              <a:t>        //</a:t>
            </a:r>
            <a:r>
              <a:rPr lang="zh-CN" altLang="zh-CN" dirty="0"/>
              <a:t>此时</a:t>
            </a:r>
            <a:r>
              <a:rPr lang="en-US" altLang="zh-CN" dirty="0"/>
              <a:t>pi</a:t>
            </a:r>
            <a:r>
              <a:rPr lang="zh-CN" altLang="zh-CN" dirty="0"/>
              <a:t>已指向</a:t>
            </a:r>
            <a:r>
              <a:rPr lang="en-US" altLang="zh-CN" dirty="0"/>
              <a:t>i</a:t>
            </a:r>
            <a:r>
              <a:rPr lang="zh-CN" altLang="zh-CN" dirty="0"/>
              <a:t>的孩子中较大者</a:t>
            </a:r>
          </a:p>
          <a:p>
            <a:r>
              <a:rPr lang="en-US" altLang="zh-CN" dirty="0"/>
              <a:t>        if(y &gt;= h[pi]) break; //y</a:t>
            </a:r>
            <a:r>
              <a:rPr lang="zh-CN" altLang="zh-CN" dirty="0"/>
              <a:t>可插入</a:t>
            </a:r>
            <a:r>
              <a:rPr lang="en-US" altLang="zh-CN" dirty="0"/>
              <a:t>h[i]</a:t>
            </a:r>
            <a:endParaRPr lang="zh-CN" altLang="zh-CN" dirty="0"/>
          </a:p>
          <a:p>
            <a:r>
              <a:rPr lang="en-US" altLang="zh-CN" dirty="0"/>
              <a:t>        h[i] = h[pi]; //</a:t>
            </a:r>
            <a:r>
              <a:rPr lang="zh-CN" altLang="zh-CN" dirty="0"/>
              <a:t>不可插入则上移较大孩子</a:t>
            </a:r>
          </a:p>
          <a:p>
            <a:r>
              <a:rPr lang="en-US" altLang="zh-CN" dirty="0"/>
              <a:t>        i = pi; pi = pi*2;  //</a:t>
            </a:r>
            <a:r>
              <a:rPr lang="zh-CN" altLang="zh-CN" dirty="0"/>
              <a:t>继续往下做比较</a:t>
            </a:r>
          </a:p>
          <a:p>
            <a:r>
              <a:rPr lang="en-US" altLang="zh-CN" dirty="0"/>
              <a:t>    }</a:t>
            </a:r>
            <a:endParaRPr lang="zh-CN" altLang="zh-CN" dirty="0"/>
          </a:p>
          <a:p>
            <a:r>
              <a:rPr lang="en-US" altLang="zh-CN" dirty="0"/>
              <a:t>    h[i] = y;  //</a:t>
            </a:r>
            <a:r>
              <a:rPr lang="zh-CN" altLang="zh-CN" dirty="0"/>
              <a:t>插入</a:t>
            </a:r>
          </a:p>
          <a:p>
            <a:r>
              <a:rPr lang="en-US" altLang="zh-CN" dirty="0"/>
              <a:t>    return x;  //</a:t>
            </a:r>
            <a:r>
              <a:rPr lang="zh-CN" altLang="zh-CN" dirty="0"/>
              <a:t>返回删除的元素</a:t>
            </a:r>
          </a:p>
          <a:p>
            <a:r>
              <a:rPr lang="en-US" altLang="zh-CN" dirty="0"/>
              <a:t>}</a:t>
            </a:r>
            <a:endParaRPr lang="zh-CN" altLang="zh-CN" dirty="0"/>
          </a:p>
        </p:txBody>
      </p:sp>
    </p:spTree>
    <p:extLst>
      <p:ext uri="{BB962C8B-B14F-4D97-AF65-F5344CB8AC3E}">
        <p14:creationId xmlns:p14="http://schemas.microsoft.com/office/powerpoint/2010/main" val="11577775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插入元素</a:t>
            </a:r>
            <a:endParaRPr lang="zh-CN" altLang="en-US" dirty="0"/>
          </a:p>
        </p:txBody>
      </p:sp>
      <p:sp>
        <p:nvSpPr>
          <p:cNvPr id="3" name="内容占位符 2"/>
          <p:cNvSpPr>
            <a:spLocks noGrp="1"/>
          </p:cNvSpPr>
          <p:nvPr>
            <p:ph idx="1"/>
          </p:nvPr>
        </p:nvSpPr>
        <p:spPr>
          <a:xfrm>
            <a:off x="1435608" y="1447800"/>
            <a:ext cx="7498080" cy="2989312"/>
          </a:xfrm>
        </p:spPr>
        <p:txBody>
          <a:bodyPr>
            <a:normAutofit/>
          </a:bodyPr>
          <a:lstStyle/>
          <a:p>
            <a:r>
              <a:rPr lang="zh-CN" altLang="en-US" sz="2400" dirty="0" smtClean="0"/>
              <a:t>在原有堆的基础上，插入新的元素，同样会破坏堆的机构，所以同样需要类似的维护操作。</a:t>
            </a:r>
            <a:endParaRPr lang="en-US" altLang="zh-CN" sz="2400" dirty="0" smtClean="0"/>
          </a:p>
          <a:p>
            <a:pPr marL="82296" indent="0">
              <a:buNone/>
            </a:pPr>
            <a:endParaRPr lang="en-US" altLang="zh-CN" sz="2400" dirty="0" smtClean="0"/>
          </a:p>
          <a:p>
            <a:r>
              <a:rPr lang="zh-CN" altLang="en-US" sz="2400" dirty="0" smtClean="0"/>
              <a:t>大</a:t>
            </a:r>
            <a:r>
              <a:rPr lang="zh-CN" altLang="en-US" sz="2400" dirty="0"/>
              <a:t>顶</a:t>
            </a:r>
            <a:r>
              <a:rPr lang="zh-CN" altLang="en-US" sz="2400" dirty="0" smtClean="0"/>
              <a:t>堆的插入：</a:t>
            </a:r>
            <a:r>
              <a:rPr lang="zh-CN" altLang="zh-CN" sz="2400" dirty="0"/>
              <a:t>先插到最后面，然后循环地与父节点比较，在这个过程</a:t>
            </a:r>
            <a:r>
              <a:rPr lang="zh-CN" altLang="zh-CN" sz="2400" dirty="0" smtClean="0"/>
              <a:t>中把</a:t>
            </a:r>
            <a:r>
              <a:rPr lang="zh-CN" altLang="zh-CN" sz="2400" dirty="0"/>
              <a:t>元素一层层下移，直到找到合适的位置</a:t>
            </a:r>
            <a:r>
              <a:rPr lang="zh-CN" altLang="zh-CN" sz="2400" dirty="0" smtClean="0"/>
              <a:t>插入</a:t>
            </a:r>
            <a:r>
              <a:rPr lang="zh-CN" altLang="en-US" sz="2400" dirty="0" smtClean="0"/>
              <a:t>。</a:t>
            </a:r>
            <a:endParaRPr lang="zh-CN" altLang="zh-CN" sz="2400" dirty="0"/>
          </a:p>
          <a:p>
            <a:endParaRPr lang="en-US" altLang="zh-CN" sz="2400" dirty="0" smtClean="0"/>
          </a:p>
          <a:p>
            <a:endParaRPr lang="zh-CN" altLang="en-US" sz="2400" dirty="0"/>
          </a:p>
        </p:txBody>
      </p:sp>
    </p:spTree>
    <p:extLst>
      <p:ext uri="{BB962C8B-B14F-4D97-AF65-F5344CB8AC3E}">
        <p14:creationId xmlns:p14="http://schemas.microsoft.com/office/powerpoint/2010/main" val="17786007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插入元素</a:t>
            </a:r>
            <a:endParaRPr lang="zh-CN" altLang="en-US" dirty="0"/>
          </a:p>
        </p:txBody>
      </p:sp>
      <p:grpSp>
        <p:nvGrpSpPr>
          <p:cNvPr id="6" name="Group 2"/>
          <p:cNvGrpSpPr>
            <a:grpSpLocks/>
          </p:cNvGrpSpPr>
          <p:nvPr/>
        </p:nvGrpSpPr>
        <p:grpSpPr bwMode="auto">
          <a:xfrm>
            <a:off x="1025526" y="2163764"/>
            <a:ext cx="3454400" cy="3957637"/>
            <a:chOff x="91" y="1361"/>
            <a:chExt cx="2176" cy="2493"/>
          </a:xfrm>
        </p:grpSpPr>
        <p:sp>
          <p:nvSpPr>
            <p:cNvPr id="7" name="Oval 3"/>
            <p:cNvSpPr>
              <a:spLocks noChangeArrowheads="1"/>
            </p:cNvSpPr>
            <p:nvPr/>
          </p:nvSpPr>
          <p:spPr bwMode="auto">
            <a:xfrm>
              <a:off x="1157" y="1361"/>
              <a:ext cx="340" cy="34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16</a:t>
              </a:r>
            </a:p>
          </p:txBody>
        </p:sp>
        <p:sp>
          <p:nvSpPr>
            <p:cNvPr id="8" name="Oval 4"/>
            <p:cNvSpPr>
              <a:spLocks noChangeArrowheads="1"/>
            </p:cNvSpPr>
            <p:nvPr/>
          </p:nvSpPr>
          <p:spPr bwMode="auto">
            <a:xfrm>
              <a:off x="680" y="2041"/>
              <a:ext cx="340" cy="34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15</a:t>
              </a:r>
            </a:p>
          </p:txBody>
        </p:sp>
        <p:sp>
          <p:nvSpPr>
            <p:cNvPr id="9" name="Oval 5"/>
            <p:cNvSpPr>
              <a:spLocks noChangeArrowheads="1"/>
            </p:cNvSpPr>
            <p:nvPr/>
          </p:nvSpPr>
          <p:spPr bwMode="auto">
            <a:xfrm>
              <a:off x="386" y="2789"/>
              <a:ext cx="340" cy="34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14</a:t>
              </a:r>
            </a:p>
          </p:txBody>
        </p:sp>
        <p:sp>
          <p:nvSpPr>
            <p:cNvPr id="10" name="Oval 6"/>
            <p:cNvSpPr>
              <a:spLocks noChangeArrowheads="1"/>
            </p:cNvSpPr>
            <p:nvPr/>
          </p:nvSpPr>
          <p:spPr bwMode="auto">
            <a:xfrm>
              <a:off x="1610" y="2018"/>
              <a:ext cx="340" cy="34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13</a:t>
              </a:r>
            </a:p>
          </p:txBody>
        </p:sp>
        <p:sp>
          <p:nvSpPr>
            <p:cNvPr id="11" name="Oval 7"/>
            <p:cNvSpPr>
              <a:spLocks noChangeArrowheads="1"/>
            </p:cNvSpPr>
            <p:nvPr/>
          </p:nvSpPr>
          <p:spPr bwMode="auto">
            <a:xfrm>
              <a:off x="930" y="2789"/>
              <a:ext cx="340" cy="34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11</a:t>
              </a:r>
            </a:p>
          </p:txBody>
        </p:sp>
        <p:sp>
          <p:nvSpPr>
            <p:cNvPr id="12" name="Oval 8"/>
            <p:cNvSpPr>
              <a:spLocks noChangeArrowheads="1"/>
            </p:cNvSpPr>
            <p:nvPr/>
          </p:nvSpPr>
          <p:spPr bwMode="auto">
            <a:xfrm>
              <a:off x="1474" y="2789"/>
              <a:ext cx="340" cy="34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10</a:t>
              </a:r>
            </a:p>
          </p:txBody>
        </p:sp>
        <p:sp>
          <p:nvSpPr>
            <p:cNvPr id="13" name="Oval 9"/>
            <p:cNvSpPr>
              <a:spLocks noChangeArrowheads="1"/>
            </p:cNvSpPr>
            <p:nvPr/>
          </p:nvSpPr>
          <p:spPr bwMode="auto">
            <a:xfrm>
              <a:off x="1928" y="2789"/>
              <a:ext cx="340" cy="34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9</a:t>
              </a:r>
            </a:p>
          </p:txBody>
        </p:sp>
        <p:sp>
          <p:nvSpPr>
            <p:cNvPr id="14" name="Oval 10"/>
            <p:cNvSpPr>
              <a:spLocks noChangeArrowheads="1"/>
            </p:cNvSpPr>
            <p:nvPr/>
          </p:nvSpPr>
          <p:spPr bwMode="auto">
            <a:xfrm>
              <a:off x="91" y="3515"/>
              <a:ext cx="340" cy="34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5</a:t>
              </a:r>
            </a:p>
          </p:txBody>
        </p:sp>
        <p:sp>
          <p:nvSpPr>
            <p:cNvPr id="15" name="Oval 11"/>
            <p:cNvSpPr>
              <a:spLocks noChangeArrowheads="1"/>
            </p:cNvSpPr>
            <p:nvPr/>
          </p:nvSpPr>
          <p:spPr bwMode="auto">
            <a:xfrm>
              <a:off x="476" y="3515"/>
              <a:ext cx="340" cy="34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6</a:t>
              </a:r>
            </a:p>
          </p:txBody>
        </p:sp>
        <p:cxnSp>
          <p:nvCxnSpPr>
            <p:cNvPr id="16" name="AutoShape 12"/>
            <p:cNvCxnSpPr>
              <a:cxnSpLocks noChangeShapeType="1"/>
              <a:stCxn id="7" idx="4"/>
              <a:endCxn id="8" idx="7"/>
            </p:cNvCxnSpPr>
            <p:nvPr/>
          </p:nvCxnSpPr>
          <p:spPr bwMode="auto">
            <a:xfrm flipH="1">
              <a:off x="971" y="1701"/>
              <a:ext cx="356" cy="391"/>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17" name="AutoShape 13"/>
            <p:cNvCxnSpPr>
              <a:cxnSpLocks noChangeShapeType="1"/>
              <a:stCxn id="7" idx="4"/>
              <a:endCxn id="10" idx="1"/>
            </p:cNvCxnSpPr>
            <p:nvPr/>
          </p:nvCxnSpPr>
          <p:spPr bwMode="auto">
            <a:xfrm>
              <a:off x="1327" y="1701"/>
              <a:ext cx="333" cy="367"/>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18" name="AutoShape 14"/>
            <p:cNvCxnSpPr>
              <a:cxnSpLocks noChangeShapeType="1"/>
              <a:stCxn id="8" idx="4"/>
              <a:endCxn id="9" idx="0"/>
            </p:cNvCxnSpPr>
            <p:nvPr/>
          </p:nvCxnSpPr>
          <p:spPr bwMode="auto">
            <a:xfrm flipH="1">
              <a:off x="556" y="2381"/>
              <a:ext cx="294" cy="408"/>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19" name="AutoShape 15"/>
            <p:cNvCxnSpPr>
              <a:cxnSpLocks noChangeShapeType="1"/>
              <a:stCxn id="8" idx="4"/>
              <a:endCxn id="11" idx="0"/>
            </p:cNvCxnSpPr>
            <p:nvPr/>
          </p:nvCxnSpPr>
          <p:spPr bwMode="auto">
            <a:xfrm>
              <a:off x="850" y="2381"/>
              <a:ext cx="250" cy="408"/>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20" name="AutoShape 16"/>
            <p:cNvCxnSpPr>
              <a:cxnSpLocks noChangeShapeType="1"/>
              <a:stCxn id="10" idx="4"/>
              <a:endCxn id="12" idx="0"/>
            </p:cNvCxnSpPr>
            <p:nvPr/>
          </p:nvCxnSpPr>
          <p:spPr bwMode="auto">
            <a:xfrm flipH="1">
              <a:off x="1644" y="2358"/>
              <a:ext cx="136" cy="431"/>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21" name="AutoShape 17"/>
            <p:cNvCxnSpPr>
              <a:cxnSpLocks noChangeShapeType="1"/>
              <a:stCxn id="10" idx="4"/>
              <a:endCxn id="13" idx="0"/>
            </p:cNvCxnSpPr>
            <p:nvPr/>
          </p:nvCxnSpPr>
          <p:spPr bwMode="auto">
            <a:xfrm>
              <a:off x="1780" y="2358"/>
              <a:ext cx="318" cy="431"/>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22" name="AutoShape 18"/>
            <p:cNvCxnSpPr>
              <a:cxnSpLocks noChangeShapeType="1"/>
              <a:stCxn id="9" idx="4"/>
              <a:endCxn id="14" idx="0"/>
            </p:cNvCxnSpPr>
            <p:nvPr/>
          </p:nvCxnSpPr>
          <p:spPr bwMode="auto">
            <a:xfrm flipH="1">
              <a:off x="261" y="3129"/>
              <a:ext cx="295" cy="386"/>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23" name="AutoShape 19"/>
            <p:cNvCxnSpPr>
              <a:cxnSpLocks noChangeShapeType="1"/>
              <a:stCxn id="9" idx="4"/>
              <a:endCxn id="15" idx="0"/>
            </p:cNvCxnSpPr>
            <p:nvPr/>
          </p:nvCxnSpPr>
          <p:spPr bwMode="auto">
            <a:xfrm>
              <a:off x="556" y="3129"/>
              <a:ext cx="90" cy="386"/>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sp>
          <p:nvSpPr>
            <p:cNvPr id="24" name="Oval 20"/>
            <p:cNvSpPr>
              <a:spLocks noChangeArrowheads="1"/>
            </p:cNvSpPr>
            <p:nvPr/>
          </p:nvSpPr>
          <p:spPr bwMode="auto">
            <a:xfrm>
              <a:off x="907" y="3515"/>
              <a:ext cx="340" cy="340"/>
            </a:xfrm>
            <a:prstGeom prst="ellipse">
              <a:avLst/>
            </a:prstGeom>
            <a:solidFill>
              <a:srgbClr val="FF000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20</a:t>
              </a:r>
            </a:p>
          </p:txBody>
        </p:sp>
        <p:cxnSp>
          <p:nvCxnSpPr>
            <p:cNvPr id="25" name="AutoShape 21"/>
            <p:cNvCxnSpPr>
              <a:cxnSpLocks noChangeShapeType="1"/>
              <a:stCxn id="11" idx="4"/>
              <a:endCxn id="24" idx="0"/>
            </p:cNvCxnSpPr>
            <p:nvPr/>
          </p:nvCxnSpPr>
          <p:spPr bwMode="auto">
            <a:xfrm flipH="1">
              <a:off x="1077" y="3129"/>
              <a:ext cx="23" cy="386"/>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grpSp>
      <p:sp>
        <p:nvSpPr>
          <p:cNvPr id="26" name="Oval 22"/>
          <p:cNvSpPr>
            <a:spLocks noChangeArrowheads="1"/>
          </p:cNvSpPr>
          <p:nvPr/>
        </p:nvSpPr>
        <p:spPr bwMode="auto">
          <a:xfrm>
            <a:off x="6946901" y="2162176"/>
            <a:ext cx="539750" cy="53975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16</a:t>
            </a:r>
          </a:p>
        </p:txBody>
      </p:sp>
      <p:sp>
        <p:nvSpPr>
          <p:cNvPr id="27" name="Oval 23"/>
          <p:cNvSpPr>
            <a:spLocks noChangeArrowheads="1"/>
          </p:cNvSpPr>
          <p:nvPr/>
        </p:nvSpPr>
        <p:spPr bwMode="auto">
          <a:xfrm>
            <a:off x="6191251" y="3241676"/>
            <a:ext cx="539750" cy="53975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15</a:t>
            </a:r>
          </a:p>
        </p:txBody>
      </p:sp>
      <p:sp>
        <p:nvSpPr>
          <p:cNvPr id="28" name="Oval 24"/>
          <p:cNvSpPr>
            <a:spLocks noChangeArrowheads="1"/>
          </p:cNvSpPr>
          <p:nvPr/>
        </p:nvSpPr>
        <p:spPr bwMode="auto">
          <a:xfrm>
            <a:off x="5722938" y="4429126"/>
            <a:ext cx="539750" cy="53975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14</a:t>
            </a:r>
          </a:p>
        </p:txBody>
      </p:sp>
      <p:sp>
        <p:nvSpPr>
          <p:cNvPr id="29" name="Oval 25"/>
          <p:cNvSpPr>
            <a:spLocks noChangeArrowheads="1"/>
          </p:cNvSpPr>
          <p:nvPr/>
        </p:nvSpPr>
        <p:spPr bwMode="auto">
          <a:xfrm>
            <a:off x="7667626" y="3205163"/>
            <a:ext cx="539750" cy="53975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13</a:t>
            </a:r>
          </a:p>
        </p:txBody>
      </p:sp>
      <p:sp>
        <p:nvSpPr>
          <p:cNvPr id="30" name="Oval 26"/>
          <p:cNvSpPr>
            <a:spLocks noChangeArrowheads="1"/>
          </p:cNvSpPr>
          <p:nvPr/>
        </p:nvSpPr>
        <p:spPr bwMode="auto">
          <a:xfrm>
            <a:off x="6586538" y="4429126"/>
            <a:ext cx="539750" cy="539750"/>
          </a:xfrm>
          <a:prstGeom prst="ellipse">
            <a:avLst/>
          </a:prstGeom>
          <a:solidFill>
            <a:srgbClr val="FF000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20</a:t>
            </a:r>
          </a:p>
        </p:txBody>
      </p:sp>
      <p:sp>
        <p:nvSpPr>
          <p:cNvPr id="31" name="Oval 27"/>
          <p:cNvSpPr>
            <a:spLocks noChangeArrowheads="1"/>
          </p:cNvSpPr>
          <p:nvPr/>
        </p:nvSpPr>
        <p:spPr bwMode="auto">
          <a:xfrm>
            <a:off x="7451726" y="4429126"/>
            <a:ext cx="539750" cy="53975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10</a:t>
            </a:r>
          </a:p>
        </p:txBody>
      </p:sp>
      <p:sp>
        <p:nvSpPr>
          <p:cNvPr id="32" name="Oval 28"/>
          <p:cNvSpPr>
            <a:spLocks noChangeArrowheads="1"/>
          </p:cNvSpPr>
          <p:nvPr/>
        </p:nvSpPr>
        <p:spPr bwMode="auto">
          <a:xfrm>
            <a:off x="8170863" y="4429126"/>
            <a:ext cx="539750" cy="53975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9</a:t>
            </a:r>
          </a:p>
        </p:txBody>
      </p:sp>
      <p:sp>
        <p:nvSpPr>
          <p:cNvPr id="33" name="Oval 29"/>
          <p:cNvSpPr>
            <a:spLocks noChangeArrowheads="1"/>
          </p:cNvSpPr>
          <p:nvPr/>
        </p:nvSpPr>
        <p:spPr bwMode="auto">
          <a:xfrm>
            <a:off x="5254626" y="5581651"/>
            <a:ext cx="539750" cy="53975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5</a:t>
            </a:r>
          </a:p>
        </p:txBody>
      </p:sp>
      <p:sp>
        <p:nvSpPr>
          <p:cNvPr id="34" name="Oval 30"/>
          <p:cNvSpPr>
            <a:spLocks noChangeArrowheads="1"/>
          </p:cNvSpPr>
          <p:nvPr/>
        </p:nvSpPr>
        <p:spPr bwMode="auto">
          <a:xfrm>
            <a:off x="5867401" y="5581651"/>
            <a:ext cx="539750" cy="53975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6</a:t>
            </a:r>
          </a:p>
        </p:txBody>
      </p:sp>
      <p:cxnSp>
        <p:nvCxnSpPr>
          <p:cNvPr id="35" name="AutoShape 31"/>
          <p:cNvCxnSpPr>
            <a:cxnSpLocks noChangeShapeType="1"/>
            <a:stCxn id="26" idx="4"/>
            <a:endCxn id="27" idx="7"/>
          </p:cNvCxnSpPr>
          <p:nvPr/>
        </p:nvCxnSpPr>
        <p:spPr bwMode="auto">
          <a:xfrm flipH="1">
            <a:off x="6651626" y="2701926"/>
            <a:ext cx="565150" cy="619125"/>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36" name="AutoShape 32"/>
          <p:cNvCxnSpPr>
            <a:cxnSpLocks noChangeShapeType="1"/>
            <a:stCxn id="26" idx="4"/>
            <a:endCxn id="29" idx="1"/>
          </p:cNvCxnSpPr>
          <p:nvPr/>
        </p:nvCxnSpPr>
        <p:spPr bwMode="auto">
          <a:xfrm>
            <a:off x="7216776" y="2701926"/>
            <a:ext cx="530225" cy="582612"/>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37" name="AutoShape 33"/>
          <p:cNvCxnSpPr>
            <a:cxnSpLocks noChangeShapeType="1"/>
            <a:stCxn id="27" idx="4"/>
            <a:endCxn id="28" idx="0"/>
          </p:cNvCxnSpPr>
          <p:nvPr/>
        </p:nvCxnSpPr>
        <p:spPr bwMode="auto">
          <a:xfrm flipH="1">
            <a:off x="5992813" y="3781426"/>
            <a:ext cx="468313" cy="647700"/>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38" name="AutoShape 34"/>
          <p:cNvCxnSpPr>
            <a:cxnSpLocks noChangeShapeType="1"/>
            <a:stCxn id="27" idx="4"/>
            <a:endCxn id="30" idx="0"/>
          </p:cNvCxnSpPr>
          <p:nvPr/>
        </p:nvCxnSpPr>
        <p:spPr bwMode="auto">
          <a:xfrm>
            <a:off x="6461126" y="3781426"/>
            <a:ext cx="395287" cy="647700"/>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39" name="AutoShape 35"/>
          <p:cNvCxnSpPr>
            <a:cxnSpLocks noChangeShapeType="1"/>
            <a:stCxn id="29" idx="4"/>
            <a:endCxn id="31" idx="0"/>
          </p:cNvCxnSpPr>
          <p:nvPr/>
        </p:nvCxnSpPr>
        <p:spPr bwMode="auto">
          <a:xfrm flipH="1">
            <a:off x="7721601" y="3744913"/>
            <a:ext cx="215900" cy="684213"/>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40" name="AutoShape 36"/>
          <p:cNvCxnSpPr>
            <a:cxnSpLocks noChangeShapeType="1"/>
            <a:stCxn id="29" idx="4"/>
            <a:endCxn id="32" idx="0"/>
          </p:cNvCxnSpPr>
          <p:nvPr/>
        </p:nvCxnSpPr>
        <p:spPr bwMode="auto">
          <a:xfrm>
            <a:off x="7937501" y="3744913"/>
            <a:ext cx="503237" cy="684213"/>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41" name="AutoShape 37"/>
          <p:cNvCxnSpPr>
            <a:cxnSpLocks noChangeShapeType="1"/>
            <a:stCxn id="28" idx="4"/>
            <a:endCxn id="33" idx="0"/>
          </p:cNvCxnSpPr>
          <p:nvPr/>
        </p:nvCxnSpPr>
        <p:spPr bwMode="auto">
          <a:xfrm flipH="1">
            <a:off x="5524501" y="4968876"/>
            <a:ext cx="468312" cy="612775"/>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42" name="AutoShape 38"/>
          <p:cNvCxnSpPr>
            <a:cxnSpLocks noChangeShapeType="1"/>
            <a:stCxn id="28" idx="4"/>
            <a:endCxn id="34" idx="0"/>
          </p:cNvCxnSpPr>
          <p:nvPr/>
        </p:nvCxnSpPr>
        <p:spPr bwMode="auto">
          <a:xfrm>
            <a:off x="5992813" y="4968876"/>
            <a:ext cx="144463" cy="612775"/>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sp>
        <p:nvSpPr>
          <p:cNvPr id="43" name="Oval 39"/>
          <p:cNvSpPr>
            <a:spLocks noChangeArrowheads="1"/>
          </p:cNvSpPr>
          <p:nvPr/>
        </p:nvSpPr>
        <p:spPr bwMode="auto">
          <a:xfrm>
            <a:off x="6551613" y="5581651"/>
            <a:ext cx="539750" cy="53975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11</a:t>
            </a:r>
          </a:p>
        </p:txBody>
      </p:sp>
      <p:cxnSp>
        <p:nvCxnSpPr>
          <p:cNvPr id="44" name="AutoShape 40"/>
          <p:cNvCxnSpPr>
            <a:cxnSpLocks noChangeShapeType="1"/>
            <a:stCxn id="30" idx="4"/>
            <a:endCxn id="43" idx="0"/>
          </p:cNvCxnSpPr>
          <p:nvPr/>
        </p:nvCxnSpPr>
        <p:spPr bwMode="auto">
          <a:xfrm flipH="1">
            <a:off x="6821488" y="4968876"/>
            <a:ext cx="34925" cy="612775"/>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sp>
        <p:nvSpPr>
          <p:cNvPr id="45" name="AutoShape 41"/>
          <p:cNvSpPr>
            <a:spLocks noChangeArrowheads="1"/>
          </p:cNvSpPr>
          <p:nvPr/>
        </p:nvSpPr>
        <p:spPr bwMode="auto">
          <a:xfrm>
            <a:off x="3400426" y="5222876"/>
            <a:ext cx="1439862" cy="900113"/>
          </a:xfrm>
          <a:prstGeom prst="wedgeRoundRectCallout">
            <a:avLst>
              <a:gd name="adj1" fmla="val -78014"/>
              <a:gd name="adj2" fmla="val -53796"/>
              <a:gd name="adj3" fmla="val 16667"/>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1</a:t>
            </a:r>
          </a:p>
        </p:txBody>
      </p:sp>
      <p:sp>
        <p:nvSpPr>
          <p:cNvPr id="46" name="AutoShape 42"/>
          <p:cNvSpPr>
            <a:spLocks noChangeArrowheads="1"/>
          </p:cNvSpPr>
          <p:nvPr/>
        </p:nvSpPr>
        <p:spPr bwMode="auto">
          <a:xfrm>
            <a:off x="7631113" y="5221288"/>
            <a:ext cx="1439863" cy="900113"/>
          </a:xfrm>
          <a:prstGeom prst="wedgeRoundRectCallout">
            <a:avLst>
              <a:gd name="adj1" fmla="val -78014"/>
              <a:gd name="adj2" fmla="val -53796"/>
              <a:gd name="adj3" fmla="val 16667"/>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2</a:t>
            </a:r>
          </a:p>
        </p:txBody>
      </p:sp>
    </p:spTree>
    <p:extLst>
      <p:ext uri="{BB962C8B-B14F-4D97-AF65-F5344CB8AC3E}">
        <p14:creationId xmlns:p14="http://schemas.microsoft.com/office/powerpoint/2010/main" val="38520725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插入元素</a:t>
            </a:r>
            <a:endParaRPr lang="zh-CN" altLang="en-US" dirty="0"/>
          </a:p>
        </p:txBody>
      </p:sp>
      <p:sp>
        <p:nvSpPr>
          <p:cNvPr id="47" name="Oval 2"/>
          <p:cNvSpPr>
            <a:spLocks noChangeArrowheads="1"/>
          </p:cNvSpPr>
          <p:nvPr/>
        </p:nvSpPr>
        <p:spPr bwMode="auto">
          <a:xfrm>
            <a:off x="2701925" y="2225675"/>
            <a:ext cx="539750" cy="53975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16</a:t>
            </a:r>
          </a:p>
        </p:txBody>
      </p:sp>
      <p:sp>
        <p:nvSpPr>
          <p:cNvPr id="48" name="Oval 3"/>
          <p:cNvSpPr>
            <a:spLocks noChangeArrowheads="1"/>
          </p:cNvSpPr>
          <p:nvPr/>
        </p:nvSpPr>
        <p:spPr bwMode="auto">
          <a:xfrm>
            <a:off x="1946275" y="3305175"/>
            <a:ext cx="539750" cy="539750"/>
          </a:xfrm>
          <a:prstGeom prst="ellipse">
            <a:avLst/>
          </a:prstGeom>
          <a:solidFill>
            <a:srgbClr val="FF000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20</a:t>
            </a:r>
          </a:p>
        </p:txBody>
      </p:sp>
      <p:sp>
        <p:nvSpPr>
          <p:cNvPr id="49" name="Oval 4"/>
          <p:cNvSpPr>
            <a:spLocks noChangeArrowheads="1"/>
          </p:cNvSpPr>
          <p:nvPr/>
        </p:nvSpPr>
        <p:spPr bwMode="auto">
          <a:xfrm>
            <a:off x="1477963" y="4494213"/>
            <a:ext cx="539750" cy="53975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14</a:t>
            </a:r>
          </a:p>
        </p:txBody>
      </p:sp>
      <p:sp>
        <p:nvSpPr>
          <p:cNvPr id="50" name="Oval 5"/>
          <p:cNvSpPr>
            <a:spLocks noChangeArrowheads="1"/>
          </p:cNvSpPr>
          <p:nvPr/>
        </p:nvSpPr>
        <p:spPr bwMode="auto">
          <a:xfrm>
            <a:off x="3422650" y="3270250"/>
            <a:ext cx="539750" cy="53975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13</a:t>
            </a:r>
          </a:p>
        </p:txBody>
      </p:sp>
      <p:sp>
        <p:nvSpPr>
          <p:cNvPr id="51" name="Oval 6"/>
          <p:cNvSpPr>
            <a:spLocks noChangeArrowheads="1"/>
          </p:cNvSpPr>
          <p:nvPr/>
        </p:nvSpPr>
        <p:spPr bwMode="auto">
          <a:xfrm>
            <a:off x="2341563" y="4494213"/>
            <a:ext cx="539750" cy="53975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15</a:t>
            </a:r>
          </a:p>
        </p:txBody>
      </p:sp>
      <p:sp>
        <p:nvSpPr>
          <p:cNvPr id="52" name="Oval 7"/>
          <p:cNvSpPr>
            <a:spLocks noChangeArrowheads="1"/>
          </p:cNvSpPr>
          <p:nvPr/>
        </p:nvSpPr>
        <p:spPr bwMode="auto">
          <a:xfrm>
            <a:off x="3205163" y="4494213"/>
            <a:ext cx="539750" cy="53975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10</a:t>
            </a:r>
          </a:p>
        </p:txBody>
      </p:sp>
      <p:sp>
        <p:nvSpPr>
          <p:cNvPr id="53" name="Oval 8"/>
          <p:cNvSpPr>
            <a:spLocks noChangeArrowheads="1"/>
          </p:cNvSpPr>
          <p:nvPr/>
        </p:nvSpPr>
        <p:spPr bwMode="auto">
          <a:xfrm>
            <a:off x="3925888" y="4494213"/>
            <a:ext cx="539750" cy="53975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9</a:t>
            </a:r>
          </a:p>
        </p:txBody>
      </p:sp>
      <p:sp>
        <p:nvSpPr>
          <p:cNvPr id="54" name="Oval 9"/>
          <p:cNvSpPr>
            <a:spLocks noChangeArrowheads="1"/>
          </p:cNvSpPr>
          <p:nvPr/>
        </p:nvSpPr>
        <p:spPr bwMode="auto">
          <a:xfrm>
            <a:off x="1009650" y="5645150"/>
            <a:ext cx="539750" cy="53975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5</a:t>
            </a:r>
          </a:p>
        </p:txBody>
      </p:sp>
      <p:sp>
        <p:nvSpPr>
          <p:cNvPr id="55" name="Oval 10"/>
          <p:cNvSpPr>
            <a:spLocks noChangeArrowheads="1"/>
          </p:cNvSpPr>
          <p:nvPr/>
        </p:nvSpPr>
        <p:spPr bwMode="auto">
          <a:xfrm>
            <a:off x="1622425" y="5645150"/>
            <a:ext cx="539750" cy="53975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6</a:t>
            </a:r>
          </a:p>
        </p:txBody>
      </p:sp>
      <p:cxnSp>
        <p:nvCxnSpPr>
          <p:cNvPr id="56" name="AutoShape 11"/>
          <p:cNvCxnSpPr>
            <a:cxnSpLocks noChangeShapeType="1"/>
            <a:stCxn id="47" idx="4"/>
            <a:endCxn id="48" idx="7"/>
          </p:cNvCxnSpPr>
          <p:nvPr/>
        </p:nvCxnSpPr>
        <p:spPr bwMode="auto">
          <a:xfrm flipH="1">
            <a:off x="2406650" y="2765425"/>
            <a:ext cx="565150" cy="619125"/>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57" name="AutoShape 12"/>
          <p:cNvCxnSpPr>
            <a:cxnSpLocks noChangeShapeType="1"/>
            <a:stCxn id="47" idx="4"/>
            <a:endCxn id="50" idx="1"/>
          </p:cNvCxnSpPr>
          <p:nvPr/>
        </p:nvCxnSpPr>
        <p:spPr bwMode="auto">
          <a:xfrm>
            <a:off x="2971800" y="2765425"/>
            <a:ext cx="530225" cy="584200"/>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58" name="AutoShape 13"/>
          <p:cNvCxnSpPr>
            <a:cxnSpLocks noChangeShapeType="1"/>
            <a:stCxn id="48" idx="4"/>
            <a:endCxn id="49" idx="0"/>
          </p:cNvCxnSpPr>
          <p:nvPr/>
        </p:nvCxnSpPr>
        <p:spPr bwMode="auto">
          <a:xfrm flipH="1">
            <a:off x="1747838" y="3844925"/>
            <a:ext cx="468312" cy="649288"/>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59" name="AutoShape 14"/>
          <p:cNvCxnSpPr>
            <a:cxnSpLocks noChangeShapeType="1"/>
            <a:stCxn id="48" idx="4"/>
            <a:endCxn id="51" idx="0"/>
          </p:cNvCxnSpPr>
          <p:nvPr/>
        </p:nvCxnSpPr>
        <p:spPr bwMode="auto">
          <a:xfrm>
            <a:off x="2216150" y="3844925"/>
            <a:ext cx="395288" cy="649288"/>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60" name="AutoShape 15"/>
          <p:cNvCxnSpPr>
            <a:cxnSpLocks noChangeShapeType="1"/>
            <a:stCxn id="50" idx="4"/>
            <a:endCxn id="52" idx="0"/>
          </p:cNvCxnSpPr>
          <p:nvPr/>
        </p:nvCxnSpPr>
        <p:spPr bwMode="auto">
          <a:xfrm flipH="1">
            <a:off x="3475038" y="3810000"/>
            <a:ext cx="217487" cy="684213"/>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61" name="AutoShape 16"/>
          <p:cNvCxnSpPr>
            <a:cxnSpLocks noChangeShapeType="1"/>
            <a:stCxn id="50" idx="4"/>
            <a:endCxn id="53" idx="0"/>
          </p:cNvCxnSpPr>
          <p:nvPr/>
        </p:nvCxnSpPr>
        <p:spPr bwMode="auto">
          <a:xfrm>
            <a:off x="3692525" y="3810000"/>
            <a:ext cx="503238" cy="684213"/>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62" name="AutoShape 17"/>
          <p:cNvCxnSpPr>
            <a:cxnSpLocks noChangeShapeType="1"/>
            <a:stCxn id="49" idx="4"/>
            <a:endCxn id="54" idx="0"/>
          </p:cNvCxnSpPr>
          <p:nvPr/>
        </p:nvCxnSpPr>
        <p:spPr bwMode="auto">
          <a:xfrm flipH="1">
            <a:off x="1279525" y="5033963"/>
            <a:ext cx="468313" cy="611187"/>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63" name="AutoShape 18"/>
          <p:cNvCxnSpPr>
            <a:cxnSpLocks noChangeShapeType="1"/>
            <a:stCxn id="49" idx="4"/>
            <a:endCxn id="55" idx="0"/>
          </p:cNvCxnSpPr>
          <p:nvPr/>
        </p:nvCxnSpPr>
        <p:spPr bwMode="auto">
          <a:xfrm>
            <a:off x="1747838" y="5033963"/>
            <a:ext cx="144462" cy="611187"/>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sp>
        <p:nvSpPr>
          <p:cNvPr id="64" name="Oval 19"/>
          <p:cNvSpPr>
            <a:spLocks noChangeArrowheads="1"/>
          </p:cNvSpPr>
          <p:nvPr/>
        </p:nvSpPr>
        <p:spPr bwMode="auto">
          <a:xfrm>
            <a:off x="2306638" y="5645150"/>
            <a:ext cx="539750" cy="53975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11</a:t>
            </a:r>
          </a:p>
        </p:txBody>
      </p:sp>
      <p:cxnSp>
        <p:nvCxnSpPr>
          <p:cNvPr id="65" name="AutoShape 20"/>
          <p:cNvCxnSpPr>
            <a:cxnSpLocks noChangeShapeType="1"/>
            <a:stCxn id="51" idx="4"/>
            <a:endCxn id="64" idx="0"/>
          </p:cNvCxnSpPr>
          <p:nvPr/>
        </p:nvCxnSpPr>
        <p:spPr bwMode="auto">
          <a:xfrm flipH="1">
            <a:off x="2576513" y="5033963"/>
            <a:ext cx="34925" cy="611187"/>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sp>
        <p:nvSpPr>
          <p:cNvPr id="66" name="Oval 21"/>
          <p:cNvSpPr>
            <a:spLocks noChangeArrowheads="1"/>
          </p:cNvSpPr>
          <p:nvPr/>
        </p:nvSpPr>
        <p:spPr bwMode="auto">
          <a:xfrm>
            <a:off x="6883400" y="2225675"/>
            <a:ext cx="539750" cy="539750"/>
          </a:xfrm>
          <a:prstGeom prst="ellipse">
            <a:avLst/>
          </a:prstGeom>
          <a:solidFill>
            <a:srgbClr val="FF000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20</a:t>
            </a:r>
          </a:p>
        </p:txBody>
      </p:sp>
      <p:sp>
        <p:nvSpPr>
          <p:cNvPr id="67" name="Oval 22"/>
          <p:cNvSpPr>
            <a:spLocks noChangeArrowheads="1"/>
          </p:cNvSpPr>
          <p:nvPr/>
        </p:nvSpPr>
        <p:spPr bwMode="auto">
          <a:xfrm>
            <a:off x="6127750" y="3305175"/>
            <a:ext cx="539750" cy="53975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16</a:t>
            </a:r>
          </a:p>
        </p:txBody>
      </p:sp>
      <p:sp>
        <p:nvSpPr>
          <p:cNvPr id="68" name="Oval 23"/>
          <p:cNvSpPr>
            <a:spLocks noChangeArrowheads="1"/>
          </p:cNvSpPr>
          <p:nvPr/>
        </p:nvSpPr>
        <p:spPr bwMode="auto">
          <a:xfrm>
            <a:off x="5659438" y="4494213"/>
            <a:ext cx="539750" cy="53975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14</a:t>
            </a:r>
          </a:p>
        </p:txBody>
      </p:sp>
      <p:sp>
        <p:nvSpPr>
          <p:cNvPr id="69" name="Oval 24"/>
          <p:cNvSpPr>
            <a:spLocks noChangeArrowheads="1"/>
          </p:cNvSpPr>
          <p:nvPr/>
        </p:nvSpPr>
        <p:spPr bwMode="auto">
          <a:xfrm>
            <a:off x="7602538" y="3270250"/>
            <a:ext cx="539750" cy="53975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13</a:t>
            </a:r>
          </a:p>
        </p:txBody>
      </p:sp>
      <p:sp>
        <p:nvSpPr>
          <p:cNvPr id="70" name="Oval 25"/>
          <p:cNvSpPr>
            <a:spLocks noChangeArrowheads="1"/>
          </p:cNvSpPr>
          <p:nvPr/>
        </p:nvSpPr>
        <p:spPr bwMode="auto">
          <a:xfrm>
            <a:off x="6523038" y="4494213"/>
            <a:ext cx="539750" cy="53975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15</a:t>
            </a:r>
          </a:p>
        </p:txBody>
      </p:sp>
      <p:sp>
        <p:nvSpPr>
          <p:cNvPr id="71" name="Oval 26"/>
          <p:cNvSpPr>
            <a:spLocks noChangeArrowheads="1"/>
          </p:cNvSpPr>
          <p:nvPr/>
        </p:nvSpPr>
        <p:spPr bwMode="auto">
          <a:xfrm>
            <a:off x="7386638" y="4494213"/>
            <a:ext cx="539750" cy="53975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10</a:t>
            </a:r>
          </a:p>
        </p:txBody>
      </p:sp>
      <p:sp>
        <p:nvSpPr>
          <p:cNvPr id="72" name="Oval 27"/>
          <p:cNvSpPr>
            <a:spLocks noChangeArrowheads="1"/>
          </p:cNvSpPr>
          <p:nvPr/>
        </p:nvSpPr>
        <p:spPr bwMode="auto">
          <a:xfrm>
            <a:off x="8107363" y="4494213"/>
            <a:ext cx="539750" cy="53975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9</a:t>
            </a:r>
          </a:p>
        </p:txBody>
      </p:sp>
      <p:sp>
        <p:nvSpPr>
          <p:cNvPr id="73" name="Oval 28"/>
          <p:cNvSpPr>
            <a:spLocks noChangeArrowheads="1"/>
          </p:cNvSpPr>
          <p:nvPr/>
        </p:nvSpPr>
        <p:spPr bwMode="auto">
          <a:xfrm>
            <a:off x="5191125" y="5645150"/>
            <a:ext cx="539750" cy="53975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5</a:t>
            </a:r>
          </a:p>
        </p:txBody>
      </p:sp>
      <p:sp>
        <p:nvSpPr>
          <p:cNvPr id="74" name="Oval 29"/>
          <p:cNvSpPr>
            <a:spLocks noChangeArrowheads="1"/>
          </p:cNvSpPr>
          <p:nvPr/>
        </p:nvSpPr>
        <p:spPr bwMode="auto">
          <a:xfrm>
            <a:off x="5803900" y="5645150"/>
            <a:ext cx="539750" cy="53975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6</a:t>
            </a:r>
          </a:p>
        </p:txBody>
      </p:sp>
      <p:cxnSp>
        <p:nvCxnSpPr>
          <p:cNvPr id="75" name="AutoShape 30"/>
          <p:cNvCxnSpPr>
            <a:cxnSpLocks noChangeShapeType="1"/>
            <a:stCxn id="66" idx="4"/>
            <a:endCxn id="67" idx="7"/>
          </p:cNvCxnSpPr>
          <p:nvPr/>
        </p:nvCxnSpPr>
        <p:spPr bwMode="auto">
          <a:xfrm flipH="1">
            <a:off x="6588125" y="2765425"/>
            <a:ext cx="565150" cy="619125"/>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76" name="AutoShape 31"/>
          <p:cNvCxnSpPr>
            <a:cxnSpLocks noChangeShapeType="1"/>
            <a:stCxn id="66" idx="4"/>
            <a:endCxn id="69" idx="1"/>
          </p:cNvCxnSpPr>
          <p:nvPr/>
        </p:nvCxnSpPr>
        <p:spPr bwMode="auto">
          <a:xfrm>
            <a:off x="7153275" y="2765425"/>
            <a:ext cx="528638" cy="584200"/>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77" name="AutoShape 32"/>
          <p:cNvCxnSpPr>
            <a:cxnSpLocks noChangeShapeType="1"/>
            <a:stCxn id="67" idx="4"/>
            <a:endCxn id="68" idx="0"/>
          </p:cNvCxnSpPr>
          <p:nvPr/>
        </p:nvCxnSpPr>
        <p:spPr bwMode="auto">
          <a:xfrm flipH="1">
            <a:off x="5929313" y="3844925"/>
            <a:ext cx="468312" cy="649288"/>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78" name="AutoShape 33"/>
          <p:cNvCxnSpPr>
            <a:cxnSpLocks noChangeShapeType="1"/>
            <a:stCxn id="67" idx="4"/>
            <a:endCxn id="70" idx="0"/>
          </p:cNvCxnSpPr>
          <p:nvPr/>
        </p:nvCxnSpPr>
        <p:spPr bwMode="auto">
          <a:xfrm>
            <a:off x="6397625" y="3844925"/>
            <a:ext cx="395288" cy="649288"/>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79" name="AutoShape 34"/>
          <p:cNvCxnSpPr>
            <a:cxnSpLocks noChangeShapeType="1"/>
            <a:stCxn id="69" idx="4"/>
            <a:endCxn id="71" idx="0"/>
          </p:cNvCxnSpPr>
          <p:nvPr/>
        </p:nvCxnSpPr>
        <p:spPr bwMode="auto">
          <a:xfrm flipH="1">
            <a:off x="7656513" y="3810000"/>
            <a:ext cx="215900" cy="684213"/>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80" name="AutoShape 35"/>
          <p:cNvCxnSpPr>
            <a:cxnSpLocks noChangeShapeType="1"/>
            <a:stCxn id="69" idx="4"/>
            <a:endCxn id="72" idx="0"/>
          </p:cNvCxnSpPr>
          <p:nvPr/>
        </p:nvCxnSpPr>
        <p:spPr bwMode="auto">
          <a:xfrm>
            <a:off x="7872413" y="3810000"/>
            <a:ext cx="504825" cy="684213"/>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81" name="AutoShape 36"/>
          <p:cNvCxnSpPr>
            <a:cxnSpLocks noChangeShapeType="1"/>
            <a:stCxn id="68" idx="4"/>
            <a:endCxn id="73" idx="0"/>
          </p:cNvCxnSpPr>
          <p:nvPr/>
        </p:nvCxnSpPr>
        <p:spPr bwMode="auto">
          <a:xfrm flipH="1">
            <a:off x="5461000" y="5033963"/>
            <a:ext cx="468313" cy="611187"/>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82" name="AutoShape 37"/>
          <p:cNvCxnSpPr>
            <a:cxnSpLocks noChangeShapeType="1"/>
            <a:stCxn id="68" idx="4"/>
            <a:endCxn id="74" idx="0"/>
          </p:cNvCxnSpPr>
          <p:nvPr/>
        </p:nvCxnSpPr>
        <p:spPr bwMode="auto">
          <a:xfrm>
            <a:off x="5929313" y="5033963"/>
            <a:ext cx="144462" cy="611187"/>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sp>
        <p:nvSpPr>
          <p:cNvPr id="83" name="Oval 38"/>
          <p:cNvSpPr>
            <a:spLocks noChangeArrowheads="1"/>
          </p:cNvSpPr>
          <p:nvPr/>
        </p:nvSpPr>
        <p:spPr bwMode="auto">
          <a:xfrm>
            <a:off x="6488113" y="5645150"/>
            <a:ext cx="539750" cy="53975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11</a:t>
            </a:r>
          </a:p>
        </p:txBody>
      </p:sp>
      <p:cxnSp>
        <p:nvCxnSpPr>
          <p:cNvPr id="84" name="AutoShape 39"/>
          <p:cNvCxnSpPr>
            <a:cxnSpLocks noChangeShapeType="1"/>
            <a:stCxn id="70" idx="4"/>
            <a:endCxn id="83" idx="0"/>
          </p:cNvCxnSpPr>
          <p:nvPr/>
        </p:nvCxnSpPr>
        <p:spPr bwMode="auto">
          <a:xfrm flipH="1">
            <a:off x="6757988" y="5033963"/>
            <a:ext cx="34925" cy="611187"/>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sp>
        <p:nvSpPr>
          <p:cNvPr id="85" name="AutoShape 40"/>
          <p:cNvSpPr>
            <a:spLocks noChangeArrowheads="1"/>
          </p:cNvSpPr>
          <p:nvPr/>
        </p:nvSpPr>
        <p:spPr bwMode="auto">
          <a:xfrm>
            <a:off x="3349625" y="5286375"/>
            <a:ext cx="1439863" cy="900113"/>
          </a:xfrm>
          <a:prstGeom prst="wedgeRoundRectCallout">
            <a:avLst>
              <a:gd name="adj1" fmla="val -78014"/>
              <a:gd name="adj2" fmla="val -53796"/>
              <a:gd name="adj3" fmla="val 16667"/>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3</a:t>
            </a:r>
          </a:p>
        </p:txBody>
      </p:sp>
      <p:sp>
        <p:nvSpPr>
          <p:cNvPr id="86" name="AutoShape 41"/>
          <p:cNvSpPr>
            <a:spLocks noChangeArrowheads="1"/>
          </p:cNvSpPr>
          <p:nvPr/>
        </p:nvSpPr>
        <p:spPr bwMode="auto">
          <a:xfrm>
            <a:off x="7567613" y="5286375"/>
            <a:ext cx="1439862" cy="900113"/>
          </a:xfrm>
          <a:prstGeom prst="wedgeRoundRectCallout">
            <a:avLst>
              <a:gd name="adj1" fmla="val -78014"/>
              <a:gd name="adj2" fmla="val -53796"/>
              <a:gd name="adj3" fmla="val 16667"/>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4</a:t>
            </a:r>
            <a:r>
              <a:rPr lang="en-US">
                <a:solidFill>
                  <a:srgbClr val="000000"/>
                </a:solidFill>
              </a:rPr>
              <a:t>（完成）</a:t>
            </a:r>
          </a:p>
        </p:txBody>
      </p:sp>
    </p:spTree>
    <p:extLst>
      <p:ext uri="{BB962C8B-B14F-4D97-AF65-F5344CB8AC3E}">
        <p14:creationId xmlns:p14="http://schemas.microsoft.com/office/powerpoint/2010/main" val="32719229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插入元素</a:t>
            </a:r>
            <a:endParaRPr lang="zh-CN" altLang="en-US" dirty="0"/>
          </a:p>
        </p:txBody>
      </p:sp>
      <p:sp>
        <p:nvSpPr>
          <p:cNvPr id="43" name="TextBox 42"/>
          <p:cNvSpPr txBox="1"/>
          <p:nvPr/>
        </p:nvSpPr>
        <p:spPr>
          <a:xfrm>
            <a:off x="1224348" y="1556792"/>
            <a:ext cx="7056784" cy="2862322"/>
          </a:xfrm>
          <a:prstGeom prst="rect">
            <a:avLst/>
          </a:prstGeom>
          <a:noFill/>
        </p:spPr>
        <p:txBody>
          <a:bodyPr wrap="square" rtlCol="0">
            <a:spAutoFit/>
          </a:bodyPr>
          <a:lstStyle/>
          <a:p>
            <a:r>
              <a:rPr lang="en-US" altLang="zh-CN" dirty="0">
                <a:latin typeface="+mj-lt"/>
              </a:rPr>
              <a:t>void </a:t>
            </a:r>
            <a:r>
              <a:rPr lang="en-US" altLang="zh-CN" dirty="0" err="1">
                <a:latin typeface="+mj-lt"/>
              </a:rPr>
              <a:t>HeapInsert</a:t>
            </a:r>
            <a:r>
              <a:rPr lang="en-US" altLang="zh-CN" dirty="0">
                <a:latin typeface="+mj-lt"/>
              </a:rPr>
              <a:t>(</a:t>
            </a:r>
            <a:r>
              <a:rPr lang="en-US" altLang="zh-CN" dirty="0" err="1">
                <a:latin typeface="+mj-lt"/>
              </a:rPr>
              <a:t>int</a:t>
            </a:r>
            <a:r>
              <a:rPr lang="en-US" altLang="zh-CN" dirty="0">
                <a:latin typeface="+mj-lt"/>
              </a:rPr>
              <a:t> h[],</a:t>
            </a:r>
            <a:r>
              <a:rPr lang="en-US" altLang="zh-CN" dirty="0" err="1">
                <a:latin typeface="+mj-lt"/>
              </a:rPr>
              <a:t>int</a:t>
            </a:r>
            <a:r>
              <a:rPr lang="en-US" altLang="zh-CN" dirty="0">
                <a:latin typeface="+mj-lt"/>
              </a:rPr>
              <a:t> x)</a:t>
            </a:r>
            <a:endParaRPr lang="zh-CN" altLang="zh-CN" dirty="0">
              <a:latin typeface="+mj-lt"/>
            </a:endParaRPr>
          </a:p>
          <a:p>
            <a:r>
              <a:rPr lang="en-US" altLang="zh-CN" dirty="0">
                <a:latin typeface="+mj-lt"/>
              </a:rPr>
              <a:t>{</a:t>
            </a:r>
            <a:endParaRPr lang="zh-CN" altLang="zh-CN" dirty="0">
              <a:latin typeface="+mj-lt"/>
            </a:endParaRPr>
          </a:p>
          <a:p>
            <a:r>
              <a:rPr lang="en-US" altLang="zh-CN" dirty="0">
                <a:latin typeface="+mj-lt"/>
              </a:rPr>
              <a:t>    </a:t>
            </a:r>
            <a:r>
              <a:rPr lang="en-US" altLang="zh-CN" dirty="0" err="1">
                <a:latin typeface="+mj-lt"/>
              </a:rPr>
              <a:t>int</a:t>
            </a:r>
            <a:r>
              <a:rPr lang="en-US" altLang="zh-CN" dirty="0">
                <a:latin typeface="+mj-lt"/>
              </a:rPr>
              <a:t> i;</a:t>
            </a:r>
            <a:endParaRPr lang="zh-CN" altLang="zh-CN" dirty="0">
              <a:latin typeface="+mj-lt"/>
            </a:endParaRPr>
          </a:p>
          <a:p>
            <a:r>
              <a:rPr lang="en-US" altLang="zh-CN" dirty="0">
                <a:latin typeface="+mj-lt"/>
              </a:rPr>
              <a:t>    if(</a:t>
            </a:r>
            <a:r>
              <a:rPr lang="en-US" altLang="zh-CN" dirty="0" err="1">
                <a:latin typeface="+mj-lt"/>
              </a:rPr>
              <a:t>CurrSize</a:t>
            </a:r>
            <a:r>
              <a:rPr lang="en-US" altLang="zh-CN" dirty="0">
                <a:latin typeface="+mj-lt"/>
              </a:rPr>
              <a:t> == </a:t>
            </a:r>
            <a:r>
              <a:rPr lang="en-US" altLang="zh-CN" dirty="0" err="1">
                <a:latin typeface="+mj-lt"/>
              </a:rPr>
              <a:t>MaxSize</a:t>
            </a:r>
            <a:r>
              <a:rPr lang="en-US" altLang="zh-CN" dirty="0">
                <a:latin typeface="+mj-lt"/>
              </a:rPr>
              <a:t>) { </a:t>
            </a:r>
            <a:r>
              <a:rPr lang="en-US" altLang="zh-CN" dirty="0" err="1">
                <a:latin typeface="+mj-lt"/>
              </a:rPr>
              <a:t>printf</a:t>
            </a:r>
            <a:r>
              <a:rPr lang="en-US" altLang="zh-CN" dirty="0">
                <a:latin typeface="+mj-lt"/>
              </a:rPr>
              <a:t>("No Space!"); return; }</a:t>
            </a:r>
            <a:endParaRPr lang="zh-CN" altLang="zh-CN" dirty="0">
              <a:latin typeface="+mj-lt"/>
            </a:endParaRPr>
          </a:p>
          <a:p>
            <a:r>
              <a:rPr lang="en-US" altLang="zh-CN" dirty="0">
                <a:latin typeface="+mj-lt"/>
              </a:rPr>
              <a:t>    for(i=CurrSize+1; i!=1 &amp;&amp; x&gt;h[i/2]; i/=2)</a:t>
            </a:r>
            <a:endParaRPr lang="zh-CN" altLang="zh-CN" dirty="0">
              <a:latin typeface="+mj-lt"/>
            </a:endParaRPr>
          </a:p>
          <a:p>
            <a:r>
              <a:rPr lang="en-US" altLang="zh-CN" dirty="0">
                <a:latin typeface="+mj-lt"/>
              </a:rPr>
              <a:t>        h[i] = h[i/2];  //</a:t>
            </a:r>
            <a:r>
              <a:rPr lang="zh-CN" altLang="zh-CN" dirty="0">
                <a:latin typeface="+mj-lt"/>
              </a:rPr>
              <a:t>父节点下移</a:t>
            </a:r>
          </a:p>
          <a:p>
            <a:r>
              <a:rPr lang="en-US" altLang="zh-CN" dirty="0">
                <a:latin typeface="+mj-lt"/>
              </a:rPr>
              <a:t>    h[i] = x; //</a:t>
            </a:r>
            <a:r>
              <a:rPr lang="zh-CN" altLang="zh-CN" dirty="0">
                <a:latin typeface="+mj-lt"/>
              </a:rPr>
              <a:t>插入</a:t>
            </a:r>
            <a:r>
              <a:rPr lang="en-US" altLang="zh-CN" dirty="0">
                <a:latin typeface="+mj-lt"/>
              </a:rPr>
              <a:t> </a:t>
            </a:r>
            <a:endParaRPr lang="zh-CN" altLang="zh-CN" dirty="0">
              <a:latin typeface="+mj-lt"/>
            </a:endParaRPr>
          </a:p>
          <a:p>
            <a:r>
              <a:rPr lang="en-US" altLang="zh-CN" dirty="0">
                <a:latin typeface="+mj-lt"/>
              </a:rPr>
              <a:t>    </a:t>
            </a:r>
            <a:r>
              <a:rPr lang="en-US" altLang="zh-CN" dirty="0" err="1">
                <a:latin typeface="+mj-lt"/>
              </a:rPr>
              <a:t>CurrSize</a:t>
            </a:r>
            <a:r>
              <a:rPr lang="en-US" altLang="zh-CN" dirty="0">
                <a:latin typeface="+mj-lt"/>
              </a:rPr>
              <a:t>++;</a:t>
            </a:r>
            <a:endParaRPr lang="zh-CN" altLang="zh-CN" dirty="0">
              <a:latin typeface="+mj-lt"/>
            </a:endParaRPr>
          </a:p>
          <a:p>
            <a:r>
              <a:rPr lang="en-US" altLang="zh-CN" dirty="0">
                <a:latin typeface="+mj-lt"/>
              </a:rPr>
              <a:t>}</a:t>
            </a:r>
            <a:endParaRPr lang="zh-CN" altLang="zh-CN" dirty="0">
              <a:latin typeface="+mj-lt"/>
            </a:endParaRPr>
          </a:p>
          <a:p>
            <a:endParaRPr lang="zh-CN" altLang="en-US" dirty="0">
              <a:latin typeface="+mj-lt"/>
            </a:endParaRPr>
          </a:p>
        </p:txBody>
      </p:sp>
    </p:spTree>
    <p:extLst>
      <p:ext uri="{BB962C8B-B14F-4D97-AF65-F5344CB8AC3E}">
        <p14:creationId xmlns:p14="http://schemas.microsoft.com/office/powerpoint/2010/main" val="6292429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TOJ3515 Middle Number</a:t>
            </a:r>
            <a:endParaRPr lang="zh-CN" altLang="en-US" dirty="0"/>
          </a:p>
        </p:txBody>
      </p:sp>
      <p:sp>
        <p:nvSpPr>
          <p:cNvPr id="43" name="TextBox 42"/>
          <p:cNvSpPr txBox="1"/>
          <p:nvPr/>
        </p:nvSpPr>
        <p:spPr>
          <a:xfrm>
            <a:off x="1224348" y="1556792"/>
            <a:ext cx="7056784" cy="1200329"/>
          </a:xfrm>
          <a:prstGeom prst="rect">
            <a:avLst/>
          </a:prstGeom>
          <a:noFill/>
        </p:spPr>
        <p:txBody>
          <a:bodyPr wrap="square" rtlCol="0">
            <a:spAutoFit/>
          </a:bodyPr>
          <a:lstStyle/>
          <a:p>
            <a:pPr marL="285750" indent="-285750">
              <a:buFont typeface="Arial" pitchFamily="34" charset="0"/>
              <a:buChar char="•"/>
            </a:pPr>
            <a:r>
              <a:rPr lang="zh-CN" altLang="en-US" dirty="0" smtClean="0">
                <a:latin typeface="+mj-lt"/>
              </a:rPr>
              <a:t>给定一个长度为</a:t>
            </a:r>
            <a:r>
              <a:rPr lang="en-US" altLang="zh-CN" dirty="0" smtClean="0">
                <a:latin typeface="+mj-lt"/>
              </a:rPr>
              <a:t>N</a:t>
            </a:r>
            <a:r>
              <a:rPr lang="zh-CN" altLang="en-US" dirty="0" smtClean="0">
                <a:latin typeface="+mj-lt"/>
              </a:rPr>
              <a:t>的序列</a:t>
            </a:r>
            <a:r>
              <a:rPr lang="en-US" altLang="zh-CN" dirty="0" smtClean="0">
                <a:latin typeface="+mj-lt"/>
              </a:rPr>
              <a:t>(N &lt;= 10^5)</a:t>
            </a:r>
            <a:r>
              <a:rPr lang="zh-CN" altLang="en-US" dirty="0" smtClean="0">
                <a:latin typeface="+mj-lt"/>
              </a:rPr>
              <a:t>，接下来有</a:t>
            </a:r>
            <a:r>
              <a:rPr lang="en-US" altLang="zh-CN" dirty="0" smtClean="0">
                <a:latin typeface="+mj-lt"/>
              </a:rPr>
              <a:t>M(M &lt;= 10^4)</a:t>
            </a:r>
            <a:r>
              <a:rPr lang="zh-CN" altLang="en-US" dirty="0" smtClean="0">
                <a:latin typeface="+mj-lt"/>
              </a:rPr>
              <a:t>个操作：</a:t>
            </a:r>
            <a:endParaRPr lang="en-US" altLang="zh-CN" dirty="0" smtClean="0">
              <a:latin typeface="+mj-lt"/>
            </a:endParaRPr>
          </a:p>
          <a:p>
            <a:pPr marL="742950" lvl="1" indent="-285750">
              <a:buFont typeface="Arial" pitchFamily="34" charset="0"/>
              <a:buChar char="•"/>
            </a:pPr>
            <a:r>
              <a:rPr lang="en-US" altLang="zh-CN" dirty="0" smtClean="0">
                <a:latin typeface="+mj-lt"/>
              </a:rPr>
              <a:t>Add a   </a:t>
            </a:r>
            <a:r>
              <a:rPr lang="zh-CN" altLang="en-US" dirty="0" smtClean="0">
                <a:latin typeface="+mj-lt"/>
              </a:rPr>
              <a:t>在序列后边增加</a:t>
            </a:r>
            <a:r>
              <a:rPr lang="en-US" altLang="zh-CN" dirty="0" smtClean="0">
                <a:latin typeface="+mj-lt"/>
              </a:rPr>
              <a:t>a</a:t>
            </a:r>
          </a:p>
          <a:p>
            <a:pPr marL="742950" lvl="1" indent="-285750">
              <a:buFont typeface="Arial" pitchFamily="34" charset="0"/>
              <a:buChar char="•"/>
            </a:pPr>
            <a:r>
              <a:rPr lang="en-US" altLang="zh-CN" dirty="0" smtClean="0">
                <a:latin typeface="+mj-lt"/>
              </a:rPr>
              <a:t>Mid       </a:t>
            </a:r>
            <a:r>
              <a:rPr lang="zh-CN" altLang="en-US" dirty="0" smtClean="0">
                <a:latin typeface="+mj-lt"/>
              </a:rPr>
              <a:t>询问当前序列的中位数</a:t>
            </a:r>
            <a:endParaRPr lang="zh-CN" altLang="en-US" dirty="0">
              <a:latin typeface="+mj-lt"/>
            </a:endParaRPr>
          </a:p>
        </p:txBody>
      </p:sp>
    </p:spTree>
    <p:extLst>
      <p:ext uri="{BB962C8B-B14F-4D97-AF65-F5344CB8AC3E}">
        <p14:creationId xmlns:p14="http://schemas.microsoft.com/office/powerpoint/2010/main" val="25779856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TOJ3515 Middle Number</a:t>
            </a:r>
            <a:endParaRPr lang="zh-CN" altLang="en-US" dirty="0"/>
          </a:p>
        </p:txBody>
      </p:sp>
      <p:sp>
        <p:nvSpPr>
          <p:cNvPr id="43" name="TextBox 42"/>
          <p:cNvSpPr txBox="1"/>
          <p:nvPr/>
        </p:nvSpPr>
        <p:spPr>
          <a:xfrm>
            <a:off x="1224348" y="1556792"/>
            <a:ext cx="7056784" cy="3170099"/>
          </a:xfrm>
          <a:prstGeom prst="rect">
            <a:avLst/>
          </a:prstGeom>
          <a:noFill/>
        </p:spPr>
        <p:txBody>
          <a:bodyPr wrap="square" rtlCol="0">
            <a:spAutoFit/>
          </a:bodyPr>
          <a:lstStyle/>
          <a:p>
            <a:r>
              <a:rPr lang="en-US" altLang="zh-CN" sz="2000" dirty="0" smtClean="0">
                <a:latin typeface="+mj-lt"/>
              </a:rPr>
              <a:t>Sample Input                                     Sample Output</a:t>
            </a:r>
          </a:p>
          <a:p>
            <a:r>
              <a:rPr lang="en-US" altLang="zh-CN" sz="2000" dirty="0" smtClean="0">
                <a:latin typeface="+mn-ea"/>
              </a:rPr>
              <a:t>1                                               5</a:t>
            </a:r>
            <a:endParaRPr lang="en-US" altLang="zh-CN" sz="2000" dirty="0">
              <a:latin typeface="+mn-ea"/>
            </a:endParaRPr>
          </a:p>
          <a:p>
            <a:r>
              <a:rPr lang="en-US" altLang="zh-CN" sz="2000" dirty="0" smtClean="0">
                <a:latin typeface="+mn-ea"/>
              </a:rPr>
              <a:t>6                                               13</a:t>
            </a:r>
            <a:endParaRPr lang="en-US" altLang="zh-CN" sz="2000" dirty="0">
              <a:latin typeface="+mn-ea"/>
            </a:endParaRPr>
          </a:p>
          <a:p>
            <a:r>
              <a:rPr lang="en-US" altLang="zh-CN" sz="2000" dirty="0">
                <a:latin typeface="+mn-ea"/>
              </a:rPr>
              <a:t>1 2 13 14 15 16</a:t>
            </a:r>
          </a:p>
          <a:p>
            <a:r>
              <a:rPr lang="en-US" altLang="zh-CN" sz="2000" dirty="0">
                <a:latin typeface="+mn-ea"/>
              </a:rPr>
              <a:t>5</a:t>
            </a:r>
          </a:p>
          <a:p>
            <a:r>
              <a:rPr lang="en-US" altLang="zh-CN" sz="2000" dirty="0">
                <a:latin typeface="+mn-ea"/>
              </a:rPr>
              <a:t>add 5</a:t>
            </a:r>
          </a:p>
          <a:p>
            <a:r>
              <a:rPr lang="en-US" altLang="zh-CN" sz="2000" dirty="0">
                <a:latin typeface="+mn-ea"/>
              </a:rPr>
              <a:t>add 3</a:t>
            </a:r>
          </a:p>
          <a:p>
            <a:r>
              <a:rPr lang="en-US" altLang="zh-CN" sz="2000" dirty="0">
                <a:latin typeface="+mn-ea"/>
              </a:rPr>
              <a:t>mid</a:t>
            </a:r>
          </a:p>
          <a:p>
            <a:r>
              <a:rPr lang="en-US" altLang="zh-CN" sz="2000" dirty="0">
                <a:latin typeface="+mn-ea"/>
              </a:rPr>
              <a:t>add 20</a:t>
            </a:r>
          </a:p>
          <a:p>
            <a:r>
              <a:rPr lang="en-US" altLang="zh-CN" sz="2000" dirty="0">
                <a:latin typeface="+mn-ea"/>
              </a:rPr>
              <a:t>mid</a:t>
            </a:r>
            <a:endParaRPr lang="zh-CN" altLang="en-US" sz="2000" dirty="0">
              <a:latin typeface="+mn-ea"/>
            </a:endParaRPr>
          </a:p>
        </p:txBody>
      </p:sp>
    </p:spTree>
    <p:extLst>
      <p:ext uri="{BB962C8B-B14F-4D97-AF65-F5344CB8AC3E}">
        <p14:creationId xmlns:p14="http://schemas.microsoft.com/office/powerpoint/2010/main" val="3742007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堆的应用</a:t>
            </a:r>
            <a:endParaRPr lang="zh-CN" altLang="en-US" dirty="0"/>
          </a:p>
        </p:txBody>
      </p:sp>
      <p:sp>
        <p:nvSpPr>
          <p:cNvPr id="43" name="TextBox 42"/>
          <p:cNvSpPr txBox="1"/>
          <p:nvPr/>
        </p:nvSpPr>
        <p:spPr>
          <a:xfrm>
            <a:off x="1224348" y="1556792"/>
            <a:ext cx="7056784" cy="1015663"/>
          </a:xfrm>
          <a:prstGeom prst="rect">
            <a:avLst/>
          </a:prstGeom>
          <a:noFill/>
        </p:spPr>
        <p:txBody>
          <a:bodyPr wrap="square" rtlCol="0">
            <a:spAutoFit/>
          </a:bodyPr>
          <a:lstStyle/>
          <a:p>
            <a:pPr marL="342900" indent="-342900">
              <a:buFont typeface="Arial" pitchFamily="34" charset="0"/>
              <a:buChar char="•"/>
            </a:pPr>
            <a:r>
              <a:rPr lang="en-US" altLang="zh-CN" sz="2000" dirty="0" smtClean="0">
                <a:latin typeface="+mn-ea"/>
              </a:rPr>
              <a:t>A</a:t>
            </a:r>
            <a:r>
              <a:rPr lang="zh-CN" altLang="en-US" sz="2000" dirty="0" smtClean="0">
                <a:latin typeface="+mn-ea"/>
              </a:rPr>
              <a:t>*算法</a:t>
            </a:r>
            <a:endParaRPr lang="en-US" altLang="zh-CN" sz="2000" dirty="0" smtClean="0">
              <a:latin typeface="+mn-ea"/>
            </a:endParaRPr>
          </a:p>
          <a:p>
            <a:pPr marL="342900" indent="-342900">
              <a:buFont typeface="Arial" pitchFamily="34" charset="0"/>
              <a:buChar char="•"/>
            </a:pPr>
            <a:r>
              <a:rPr lang="zh-CN" altLang="en-US" sz="2000" dirty="0" smtClean="0">
                <a:latin typeface="+mn-ea"/>
              </a:rPr>
              <a:t>优化的</a:t>
            </a:r>
            <a:r>
              <a:rPr lang="en-US" altLang="zh-CN" sz="2000" dirty="0" err="1" smtClean="0">
                <a:latin typeface="+mn-ea"/>
              </a:rPr>
              <a:t>dijkstra</a:t>
            </a:r>
            <a:r>
              <a:rPr lang="zh-CN" altLang="en-US" sz="2000" dirty="0" smtClean="0">
                <a:latin typeface="+mn-ea"/>
              </a:rPr>
              <a:t>算法</a:t>
            </a:r>
            <a:endParaRPr lang="en-US" altLang="zh-CN" sz="2000" dirty="0" smtClean="0">
              <a:latin typeface="+mn-ea"/>
            </a:endParaRPr>
          </a:p>
          <a:p>
            <a:pPr marL="342900" indent="-342900">
              <a:buFont typeface="Arial" pitchFamily="34" charset="0"/>
              <a:buChar char="•"/>
            </a:pPr>
            <a:r>
              <a:rPr lang="en-US" altLang="zh-CN" sz="2000" dirty="0" smtClean="0">
                <a:latin typeface="+mn-ea"/>
              </a:rPr>
              <a:t>……</a:t>
            </a:r>
            <a:endParaRPr lang="zh-CN" altLang="en-US" sz="2000" dirty="0">
              <a:latin typeface="+mn-ea"/>
            </a:endParaRPr>
          </a:p>
        </p:txBody>
      </p:sp>
    </p:spTree>
    <p:extLst>
      <p:ext uri="{BB962C8B-B14F-4D97-AF65-F5344CB8AC3E}">
        <p14:creationId xmlns:p14="http://schemas.microsoft.com/office/powerpoint/2010/main" val="15994865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并查集</a:t>
            </a:r>
          </a:p>
        </p:txBody>
      </p:sp>
      <p:sp>
        <p:nvSpPr>
          <p:cNvPr id="3" name="内容占位符 2"/>
          <p:cNvSpPr>
            <a:spLocks noGrp="1"/>
          </p:cNvSpPr>
          <p:nvPr>
            <p:ph idx="1"/>
          </p:nvPr>
        </p:nvSpPr>
        <p:spPr/>
        <p:txBody>
          <a:bodyPr>
            <a:normAutofit/>
          </a:bodyPr>
          <a:lstStyle/>
          <a:p>
            <a:r>
              <a:rPr lang="zh-CN" altLang="en-US" sz="2400" dirty="0" smtClean="0"/>
              <a:t>并查集是一种树型的数据结构，用于处理一些不相交集合的合并和查询问题。常常在使用中以森林表示。</a:t>
            </a:r>
            <a:endParaRPr lang="en-US" altLang="zh-CN" sz="2400" dirty="0" smtClean="0"/>
          </a:p>
          <a:p>
            <a:r>
              <a:rPr lang="zh-CN" altLang="en-US" sz="2400" dirty="0" smtClean="0"/>
              <a:t>在实际中每个集合为一棵树，树的根结点代表该集合。</a:t>
            </a:r>
            <a:endParaRPr lang="en-US" altLang="zh-CN" sz="2400" dirty="0" smtClean="0"/>
          </a:p>
          <a:p>
            <a:r>
              <a:rPr lang="zh-CN" altLang="en-US" sz="2400" dirty="0" smtClean="0"/>
              <a:t>主要操作：</a:t>
            </a:r>
            <a:endParaRPr lang="en-US" altLang="zh-CN" sz="2400" dirty="0" smtClean="0"/>
          </a:p>
          <a:p>
            <a:pPr lvl="1">
              <a:buFont typeface="Wingdings" pitchFamily="2" charset="2"/>
              <a:buChar char="u"/>
            </a:pPr>
            <a:r>
              <a:rPr lang="en-US" altLang="zh-CN" sz="2000" dirty="0" smtClean="0"/>
              <a:t>find(x) </a:t>
            </a:r>
            <a:r>
              <a:rPr lang="zh-CN" altLang="en-US" sz="2000" dirty="0" smtClean="0"/>
              <a:t>查询元素属于哪一个集合</a:t>
            </a:r>
            <a:endParaRPr lang="en-US" altLang="zh-CN" sz="2000" dirty="0" smtClean="0"/>
          </a:p>
          <a:p>
            <a:pPr lvl="1">
              <a:buFont typeface="Wingdings" pitchFamily="2" charset="2"/>
              <a:buChar char="u"/>
            </a:pPr>
            <a:r>
              <a:rPr lang="en-US" altLang="zh-CN" sz="2000" dirty="0" smtClean="0"/>
              <a:t>merge(</a:t>
            </a:r>
            <a:r>
              <a:rPr lang="en-US" altLang="zh-CN" sz="2000" dirty="0" err="1" smtClean="0"/>
              <a:t>x,y</a:t>
            </a:r>
            <a:r>
              <a:rPr lang="en-US" altLang="zh-CN" sz="2000" dirty="0" smtClean="0"/>
              <a:t>) </a:t>
            </a:r>
            <a:r>
              <a:rPr lang="zh-CN" altLang="en-US" sz="2000" dirty="0" smtClean="0"/>
              <a:t>合并</a:t>
            </a:r>
            <a:r>
              <a:rPr lang="en-US" altLang="zh-CN" sz="2000" dirty="0" smtClean="0"/>
              <a:t>x</a:t>
            </a:r>
            <a:r>
              <a:rPr lang="zh-CN" altLang="en-US" sz="2000" dirty="0" smtClean="0"/>
              <a:t>和</a:t>
            </a:r>
            <a:r>
              <a:rPr lang="en-US" altLang="zh-CN" sz="2000" dirty="0" smtClean="0"/>
              <a:t>y</a:t>
            </a:r>
            <a:r>
              <a:rPr lang="zh-CN" altLang="en-US" sz="2000" dirty="0" smtClean="0"/>
              <a:t>所在的两个集合</a:t>
            </a:r>
            <a:endParaRPr lang="en-US" altLang="zh-CN" sz="2000" dirty="0"/>
          </a:p>
          <a:p>
            <a:pPr marL="470916" indent="-342900"/>
            <a:r>
              <a:rPr lang="zh-CN" altLang="en-US" sz="2400" dirty="0"/>
              <a:t>并查</a:t>
            </a:r>
            <a:r>
              <a:rPr lang="zh-CN" altLang="en-US" sz="2400" dirty="0" smtClean="0"/>
              <a:t>集的优化</a:t>
            </a:r>
            <a:endParaRPr lang="en-US" altLang="zh-CN" sz="2400" dirty="0" smtClean="0"/>
          </a:p>
          <a:p>
            <a:pPr lvl="1">
              <a:buFont typeface="Wingdings" pitchFamily="2" charset="2"/>
              <a:buChar char="u"/>
            </a:pPr>
            <a:r>
              <a:rPr lang="zh-CN" altLang="en-US" sz="2000" dirty="0" smtClean="0"/>
              <a:t>路径压缩</a:t>
            </a:r>
            <a:endParaRPr lang="en-US" altLang="zh-CN" sz="2000" dirty="0" smtClean="0"/>
          </a:p>
          <a:p>
            <a:pPr lvl="1">
              <a:buFont typeface="Wingdings" pitchFamily="2" charset="2"/>
              <a:buChar char="u"/>
            </a:pPr>
            <a:r>
              <a:rPr lang="en-US" altLang="zh-CN" sz="2000" dirty="0" smtClean="0"/>
              <a:t>Rank</a:t>
            </a:r>
            <a:r>
              <a:rPr lang="zh-CN" altLang="en-US" sz="2000" dirty="0" smtClean="0"/>
              <a:t>合并</a:t>
            </a:r>
            <a:endParaRPr lang="en-US" altLang="zh-CN" sz="2000" dirty="0" smtClean="0"/>
          </a:p>
          <a:p>
            <a:pPr lvl="1">
              <a:buFont typeface="Wingdings" pitchFamily="2" charset="2"/>
              <a:buChar char="u"/>
            </a:pPr>
            <a:r>
              <a:rPr lang="zh-CN" altLang="en-US" sz="2000" dirty="0" smtClean="0"/>
              <a:t>随机合并</a:t>
            </a:r>
            <a:endParaRPr lang="en-US" altLang="zh-CN" sz="2000" dirty="0" smtClean="0"/>
          </a:p>
        </p:txBody>
      </p:sp>
    </p:spTree>
    <p:extLst>
      <p:ext uri="{BB962C8B-B14F-4D97-AF65-F5344CB8AC3E}">
        <p14:creationId xmlns:p14="http://schemas.microsoft.com/office/powerpoint/2010/main" val="10980667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引言</a:t>
            </a:r>
            <a:endParaRPr lang="zh-CN" altLang="en-US" dirty="0"/>
          </a:p>
        </p:txBody>
      </p:sp>
      <p:sp>
        <p:nvSpPr>
          <p:cNvPr id="5" name="副标题 4"/>
          <p:cNvSpPr>
            <a:spLocks noGrp="1"/>
          </p:cNvSpPr>
          <p:nvPr>
            <p:ph type="subTitle" idx="1"/>
          </p:nvPr>
        </p:nvSpPr>
        <p:spPr/>
        <p:txBody>
          <a:bodyPr>
            <a:normAutofit lnSpcReduction="10000"/>
          </a:bodyPr>
          <a:lstStyle/>
          <a:p>
            <a:pPr marL="457200" indent="-457200">
              <a:buClr>
                <a:srgbClr val="3333CC"/>
              </a:buClr>
              <a:buSzPct val="60000"/>
              <a:buFont typeface="Wingdings" pitchFamily="2" charset="2"/>
              <a:buChar char="l"/>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Lst>
            </a:pPr>
            <a:r>
              <a:rPr lang="en-US" altLang="zh-CN" dirty="0" err="1">
                <a:latin typeface="+mn-ea"/>
              </a:rPr>
              <a:t>数据结构就是在计算机上表示和操作有穷动态集合的一些基本技术</a:t>
            </a:r>
            <a:r>
              <a:rPr lang="en-US" altLang="zh-CN" dirty="0">
                <a:latin typeface="+mn-ea"/>
              </a:rPr>
              <a:t>。</a:t>
            </a:r>
          </a:p>
          <a:p>
            <a:pPr marL="457200" indent="-457200">
              <a:buClr>
                <a:srgbClr val="3333CC"/>
              </a:buClr>
              <a:buSzPct val="60000"/>
              <a:buFont typeface="Wingdings" pitchFamily="2" charset="2"/>
              <a:buChar char="l"/>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Lst>
            </a:pPr>
            <a:r>
              <a:rPr lang="en-US" altLang="zh-CN" dirty="0" err="1">
                <a:latin typeface="+mn-ea"/>
              </a:rPr>
              <a:t>表示一个集合（表示其中的元素元素</a:t>
            </a:r>
            <a:r>
              <a:rPr lang="en-US" altLang="zh-CN" dirty="0">
                <a:latin typeface="+mn-ea"/>
              </a:rPr>
              <a:t>）</a:t>
            </a:r>
          </a:p>
          <a:p>
            <a:pPr marL="457200" indent="-457200">
              <a:buClr>
                <a:srgbClr val="3333CC"/>
              </a:buClr>
              <a:buSzPct val="60000"/>
              <a:buFont typeface="Wingdings" pitchFamily="2" charset="2"/>
              <a:buChar char="l"/>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Lst>
            </a:pPr>
            <a:r>
              <a:rPr lang="en-US" altLang="zh-CN" dirty="0" err="1">
                <a:latin typeface="+mn-ea"/>
              </a:rPr>
              <a:t>操作一个集合（增，删，改，查</a:t>
            </a:r>
            <a:r>
              <a:rPr lang="en-US" altLang="zh-CN" dirty="0">
                <a:latin typeface="+mn-ea"/>
              </a:rPr>
              <a:t>）</a:t>
            </a:r>
          </a:p>
          <a:p>
            <a:pPr marL="484632" indent="-457200">
              <a:buFont typeface="Wingdings" pitchFamily="2" charset="2"/>
              <a:buChar char="l"/>
            </a:pPr>
            <a:endParaRPr lang="zh-CN" altLang="en-US" dirty="0">
              <a:latin typeface="+mn-ea"/>
            </a:endParaRPr>
          </a:p>
        </p:txBody>
      </p:sp>
    </p:spTree>
    <p:extLst>
      <p:ext uri="{BB962C8B-B14F-4D97-AF65-F5344CB8AC3E}">
        <p14:creationId xmlns:p14="http://schemas.microsoft.com/office/powerpoint/2010/main" val="30813209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并查集</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549631" y="2132856"/>
            <a:ext cx="7126288" cy="3214688"/>
          </a:xfrm>
          <a:prstGeom prst="rect">
            <a:avLst/>
          </a:prstGeom>
        </p:spPr>
      </p:pic>
    </p:spTree>
    <p:extLst>
      <p:ext uri="{BB962C8B-B14F-4D97-AF65-F5344CB8AC3E}">
        <p14:creationId xmlns:p14="http://schemas.microsoft.com/office/powerpoint/2010/main" val="23659940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并查集</a:t>
            </a:r>
          </a:p>
        </p:txBody>
      </p:sp>
      <p:sp>
        <p:nvSpPr>
          <p:cNvPr id="3" name="内容占位符 2"/>
          <p:cNvSpPr>
            <a:spLocks noGrp="1"/>
          </p:cNvSpPr>
          <p:nvPr>
            <p:ph idx="1"/>
          </p:nvPr>
        </p:nvSpPr>
        <p:spPr>
          <a:xfrm>
            <a:off x="1435608" y="1447800"/>
            <a:ext cx="7498080" cy="4789512"/>
          </a:xfrm>
        </p:spPr>
        <p:txBody>
          <a:bodyPr>
            <a:normAutofit/>
          </a:bodyPr>
          <a:lstStyle/>
          <a:p>
            <a:r>
              <a:rPr lang="zh-CN" altLang="en-US" sz="2000" dirty="0" smtClean="0"/>
              <a:t>查询</a:t>
            </a:r>
            <a:endParaRPr lang="en-US" altLang="zh-CN" sz="2000" dirty="0"/>
          </a:p>
          <a:p>
            <a:pPr marL="82296" indent="0">
              <a:buNone/>
            </a:pPr>
            <a:r>
              <a:rPr lang="en-US" altLang="zh-CN" sz="1800" dirty="0">
                <a:latin typeface="+mj-lt"/>
                <a:cs typeface="Consolas" pitchFamily="49" charset="0"/>
              </a:rPr>
              <a:t>v</a:t>
            </a:r>
            <a:r>
              <a:rPr lang="en-US" altLang="zh-CN" sz="1800" dirty="0" smtClean="0">
                <a:latin typeface="+mj-lt"/>
                <a:cs typeface="Consolas" pitchFamily="49" charset="0"/>
              </a:rPr>
              <a:t>oid find(</a:t>
            </a:r>
            <a:r>
              <a:rPr lang="en-US" altLang="zh-CN" sz="1800" dirty="0" err="1" smtClean="0">
                <a:latin typeface="+mj-lt"/>
                <a:cs typeface="Consolas" pitchFamily="49" charset="0"/>
              </a:rPr>
              <a:t>int</a:t>
            </a:r>
            <a:r>
              <a:rPr lang="en-US" altLang="zh-CN" sz="1800" dirty="0" smtClean="0">
                <a:latin typeface="+mj-lt"/>
                <a:cs typeface="Consolas" pitchFamily="49" charset="0"/>
              </a:rPr>
              <a:t> x){</a:t>
            </a:r>
          </a:p>
          <a:p>
            <a:pPr marL="82296" indent="0">
              <a:buNone/>
            </a:pPr>
            <a:r>
              <a:rPr lang="en-US" altLang="zh-CN" sz="1800" dirty="0">
                <a:latin typeface="+mj-lt"/>
                <a:cs typeface="Consolas" pitchFamily="49" charset="0"/>
              </a:rPr>
              <a:t>	</a:t>
            </a:r>
            <a:r>
              <a:rPr lang="en-US" altLang="zh-CN" sz="1800" dirty="0" smtClean="0">
                <a:latin typeface="+mj-lt"/>
                <a:cs typeface="Consolas" pitchFamily="49" charset="0"/>
              </a:rPr>
              <a:t>if(father[x] == x) return x;</a:t>
            </a:r>
          </a:p>
          <a:p>
            <a:pPr marL="82296" indent="0">
              <a:buNone/>
            </a:pPr>
            <a:r>
              <a:rPr lang="en-US" altLang="zh-CN" sz="1800" dirty="0">
                <a:latin typeface="+mj-lt"/>
                <a:cs typeface="Consolas" pitchFamily="49" charset="0"/>
              </a:rPr>
              <a:t>	</a:t>
            </a:r>
            <a:r>
              <a:rPr lang="en-US" altLang="zh-CN" sz="1800" dirty="0" smtClean="0">
                <a:latin typeface="+mj-lt"/>
                <a:cs typeface="Consolas" pitchFamily="49" charset="0"/>
              </a:rPr>
              <a:t>return father[x] = find(father[x]);</a:t>
            </a:r>
          </a:p>
          <a:p>
            <a:pPr marL="82296" indent="0">
              <a:buNone/>
            </a:pPr>
            <a:r>
              <a:rPr lang="en-US" altLang="zh-CN" sz="1800" dirty="0" smtClean="0">
                <a:latin typeface="+mj-lt"/>
                <a:cs typeface="Consolas" pitchFamily="49" charset="0"/>
              </a:rPr>
              <a:t>}</a:t>
            </a:r>
          </a:p>
          <a:p>
            <a:r>
              <a:rPr lang="zh-CN" altLang="en-US" sz="2000" dirty="0" smtClean="0"/>
              <a:t>合并</a:t>
            </a:r>
            <a:endParaRPr lang="en-US" altLang="zh-CN" sz="2000" dirty="0" smtClean="0"/>
          </a:p>
          <a:p>
            <a:pPr marL="82296" indent="0">
              <a:buNone/>
            </a:pPr>
            <a:r>
              <a:rPr lang="en-US" altLang="zh-CN" sz="1800" dirty="0">
                <a:latin typeface="+mj-lt"/>
                <a:cs typeface="Consolas" pitchFamily="49" charset="0"/>
              </a:rPr>
              <a:t>v</a:t>
            </a:r>
            <a:r>
              <a:rPr lang="en-US" altLang="zh-CN" sz="1800" dirty="0" smtClean="0">
                <a:latin typeface="+mj-lt"/>
                <a:cs typeface="Consolas" pitchFamily="49" charset="0"/>
              </a:rPr>
              <a:t>oid merge(</a:t>
            </a:r>
            <a:r>
              <a:rPr lang="en-US" altLang="zh-CN" sz="1800" dirty="0" err="1" smtClean="0">
                <a:latin typeface="+mj-lt"/>
                <a:cs typeface="Consolas" pitchFamily="49" charset="0"/>
              </a:rPr>
              <a:t>int</a:t>
            </a:r>
            <a:r>
              <a:rPr lang="en-US" altLang="zh-CN" sz="1800" dirty="0" smtClean="0">
                <a:latin typeface="+mj-lt"/>
                <a:cs typeface="Consolas" pitchFamily="49" charset="0"/>
              </a:rPr>
              <a:t> </a:t>
            </a:r>
            <a:r>
              <a:rPr lang="en-US" altLang="zh-CN" sz="1800" dirty="0" err="1" smtClean="0">
                <a:latin typeface="+mj-lt"/>
                <a:cs typeface="Consolas" pitchFamily="49" charset="0"/>
              </a:rPr>
              <a:t>x,int</a:t>
            </a:r>
            <a:r>
              <a:rPr lang="en-US" altLang="zh-CN" sz="1800" dirty="0" smtClean="0">
                <a:latin typeface="+mj-lt"/>
                <a:cs typeface="Consolas" pitchFamily="49" charset="0"/>
              </a:rPr>
              <a:t> y){</a:t>
            </a:r>
          </a:p>
          <a:p>
            <a:pPr marL="82296" indent="0">
              <a:buNone/>
            </a:pPr>
            <a:r>
              <a:rPr lang="en-US" altLang="zh-CN" sz="1800" dirty="0">
                <a:latin typeface="+mj-lt"/>
                <a:cs typeface="Consolas" pitchFamily="49" charset="0"/>
              </a:rPr>
              <a:t>	</a:t>
            </a:r>
            <a:r>
              <a:rPr lang="en-US" altLang="zh-CN" sz="1800" dirty="0" err="1" smtClean="0">
                <a:latin typeface="+mj-lt"/>
                <a:cs typeface="Consolas" pitchFamily="49" charset="0"/>
              </a:rPr>
              <a:t>int</a:t>
            </a:r>
            <a:r>
              <a:rPr lang="en-US" altLang="zh-CN" sz="1800" dirty="0" smtClean="0">
                <a:latin typeface="+mj-lt"/>
                <a:cs typeface="Consolas" pitchFamily="49" charset="0"/>
              </a:rPr>
              <a:t> </a:t>
            </a:r>
            <a:r>
              <a:rPr lang="en-US" altLang="zh-CN" sz="1800" dirty="0" err="1" smtClean="0">
                <a:latin typeface="+mj-lt"/>
                <a:cs typeface="Consolas" pitchFamily="49" charset="0"/>
              </a:rPr>
              <a:t>tx</a:t>
            </a:r>
            <a:r>
              <a:rPr lang="en-US" altLang="zh-CN" sz="1800" dirty="0" smtClean="0">
                <a:latin typeface="+mj-lt"/>
                <a:cs typeface="Consolas" pitchFamily="49" charset="0"/>
              </a:rPr>
              <a:t> = find(x);</a:t>
            </a:r>
          </a:p>
          <a:p>
            <a:pPr marL="82296" indent="0">
              <a:buNone/>
            </a:pPr>
            <a:r>
              <a:rPr lang="en-US" altLang="zh-CN" sz="1800" dirty="0">
                <a:latin typeface="+mj-lt"/>
                <a:cs typeface="Consolas" pitchFamily="49" charset="0"/>
              </a:rPr>
              <a:t>	</a:t>
            </a:r>
            <a:r>
              <a:rPr lang="en-US" altLang="zh-CN" sz="1800" dirty="0" err="1" smtClean="0">
                <a:latin typeface="+mj-lt"/>
                <a:cs typeface="Consolas" pitchFamily="49" charset="0"/>
              </a:rPr>
              <a:t>int</a:t>
            </a:r>
            <a:r>
              <a:rPr lang="en-US" altLang="zh-CN" sz="1800" dirty="0" smtClean="0">
                <a:latin typeface="+mj-lt"/>
                <a:cs typeface="Consolas" pitchFamily="49" charset="0"/>
              </a:rPr>
              <a:t> </a:t>
            </a:r>
            <a:r>
              <a:rPr lang="en-US" altLang="zh-CN" sz="1800" dirty="0" err="1" smtClean="0">
                <a:latin typeface="+mj-lt"/>
                <a:cs typeface="Consolas" pitchFamily="49" charset="0"/>
              </a:rPr>
              <a:t>ty</a:t>
            </a:r>
            <a:r>
              <a:rPr lang="en-US" altLang="zh-CN" sz="1800" dirty="0" smtClean="0">
                <a:latin typeface="+mj-lt"/>
                <a:cs typeface="Consolas" pitchFamily="49" charset="0"/>
              </a:rPr>
              <a:t> = find(y);</a:t>
            </a:r>
          </a:p>
          <a:p>
            <a:pPr marL="82296" indent="0">
              <a:buNone/>
            </a:pPr>
            <a:r>
              <a:rPr lang="en-US" altLang="zh-CN" sz="1800" dirty="0">
                <a:latin typeface="+mj-lt"/>
                <a:cs typeface="Consolas" pitchFamily="49" charset="0"/>
              </a:rPr>
              <a:t>	</a:t>
            </a:r>
            <a:r>
              <a:rPr lang="en-US" altLang="zh-CN" sz="1800" dirty="0" smtClean="0">
                <a:latin typeface="+mj-lt"/>
                <a:cs typeface="Consolas" pitchFamily="49" charset="0"/>
              </a:rPr>
              <a:t>if(</a:t>
            </a:r>
            <a:r>
              <a:rPr lang="en-US" altLang="zh-CN" sz="1800" dirty="0" err="1" smtClean="0">
                <a:latin typeface="+mj-lt"/>
                <a:cs typeface="Consolas" pitchFamily="49" charset="0"/>
              </a:rPr>
              <a:t>tx</a:t>
            </a:r>
            <a:r>
              <a:rPr lang="en-US" altLang="zh-CN" sz="1800" dirty="0" smtClean="0">
                <a:latin typeface="+mj-lt"/>
                <a:cs typeface="Consolas" pitchFamily="49" charset="0"/>
              </a:rPr>
              <a:t> == </a:t>
            </a:r>
            <a:r>
              <a:rPr lang="en-US" altLang="zh-CN" sz="1800" dirty="0" err="1" smtClean="0">
                <a:latin typeface="+mj-lt"/>
                <a:cs typeface="Consolas" pitchFamily="49" charset="0"/>
              </a:rPr>
              <a:t>ty</a:t>
            </a:r>
            <a:r>
              <a:rPr lang="en-US" altLang="zh-CN" sz="1800" dirty="0" smtClean="0">
                <a:latin typeface="+mj-lt"/>
                <a:cs typeface="Consolas" pitchFamily="49" charset="0"/>
              </a:rPr>
              <a:t>) return;</a:t>
            </a:r>
          </a:p>
          <a:p>
            <a:pPr marL="82296" indent="0">
              <a:buNone/>
            </a:pPr>
            <a:r>
              <a:rPr lang="en-US" altLang="zh-CN" sz="1800" dirty="0">
                <a:latin typeface="+mj-lt"/>
                <a:cs typeface="Consolas" pitchFamily="49" charset="0"/>
              </a:rPr>
              <a:t>	</a:t>
            </a:r>
            <a:r>
              <a:rPr lang="en-US" altLang="zh-CN" sz="1800" dirty="0" smtClean="0">
                <a:latin typeface="+mj-lt"/>
                <a:cs typeface="Consolas" pitchFamily="49" charset="0"/>
              </a:rPr>
              <a:t>father[</a:t>
            </a:r>
            <a:r>
              <a:rPr lang="en-US" altLang="zh-CN" sz="1800" dirty="0" err="1" smtClean="0">
                <a:latin typeface="+mj-lt"/>
                <a:cs typeface="Consolas" pitchFamily="49" charset="0"/>
              </a:rPr>
              <a:t>tx</a:t>
            </a:r>
            <a:r>
              <a:rPr lang="en-US" altLang="zh-CN" sz="1800" dirty="0" smtClean="0">
                <a:latin typeface="+mj-lt"/>
                <a:cs typeface="Consolas" pitchFamily="49" charset="0"/>
              </a:rPr>
              <a:t>] = </a:t>
            </a:r>
            <a:r>
              <a:rPr lang="en-US" altLang="zh-CN" sz="1800" dirty="0" err="1" smtClean="0">
                <a:latin typeface="+mj-lt"/>
                <a:cs typeface="Consolas" pitchFamily="49" charset="0"/>
              </a:rPr>
              <a:t>ty</a:t>
            </a:r>
            <a:r>
              <a:rPr lang="en-US" altLang="zh-CN" sz="1800" dirty="0" smtClean="0">
                <a:latin typeface="+mj-lt"/>
                <a:cs typeface="Consolas" pitchFamily="49" charset="0"/>
              </a:rPr>
              <a:t>;</a:t>
            </a:r>
          </a:p>
          <a:p>
            <a:pPr marL="82296" indent="0">
              <a:buNone/>
            </a:pPr>
            <a:r>
              <a:rPr lang="en-US" altLang="zh-CN" sz="1800" dirty="0">
                <a:latin typeface="+mj-lt"/>
                <a:cs typeface="Consolas" pitchFamily="49" charset="0"/>
              </a:rPr>
              <a:t>}</a:t>
            </a:r>
            <a:endParaRPr lang="en-US" altLang="zh-CN" sz="1800" dirty="0" smtClean="0">
              <a:latin typeface="+mj-lt"/>
              <a:cs typeface="Consolas" pitchFamily="49" charset="0"/>
            </a:endParaRPr>
          </a:p>
          <a:p>
            <a:pPr marL="82296" indent="0">
              <a:buNone/>
            </a:pPr>
            <a:endParaRPr lang="en-US" altLang="zh-CN" sz="2000" dirty="0"/>
          </a:p>
        </p:txBody>
      </p:sp>
    </p:spTree>
    <p:extLst>
      <p:ext uri="{BB962C8B-B14F-4D97-AF65-F5344CB8AC3E}">
        <p14:creationId xmlns:p14="http://schemas.microsoft.com/office/powerpoint/2010/main" val="12579804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并查集</a:t>
            </a:r>
          </a:p>
        </p:txBody>
      </p:sp>
      <p:sp>
        <p:nvSpPr>
          <p:cNvPr id="3" name="内容占位符 2"/>
          <p:cNvSpPr>
            <a:spLocks noGrp="1"/>
          </p:cNvSpPr>
          <p:nvPr>
            <p:ph idx="1"/>
          </p:nvPr>
        </p:nvSpPr>
        <p:spPr>
          <a:xfrm>
            <a:off x="1435608" y="1447800"/>
            <a:ext cx="7498080" cy="5410200"/>
          </a:xfrm>
        </p:spPr>
        <p:txBody>
          <a:bodyPr>
            <a:normAutofit fontScale="77500" lnSpcReduction="20000"/>
          </a:bodyPr>
          <a:lstStyle/>
          <a:p>
            <a:r>
              <a:rPr lang="en-US" altLang="zh-CN" sz="2800" dirty="0" smtClean="0"/>
              <a:t>Rank</a:t>
            </a:r>
            <a:r>
              <a:rPr lang="zh-CN" altLang="en-US" sz="2800" dirty="0" smtClean="0"/>
              <a:t>优化</a:t>
            </a:r>
            <a:endParaRPr lang="en-US" altLang="zh-CN" sz="2800" dirty="0" smtClean="0"/>
          </a:p>
          <a:p>
            <a:pPr marL="82296" indent="0">
              <a:buNone/>
            </a:pPr>
            <a:r>
              <a:rPr lang="zh-CN" altLang="en-US" sz="2800" dirty="0" smtClean="0">
                <a:latin typeface="+mj-lt"/>
                <a:cs typeface="Consolas" pitchFamily="49" charset="0"/>
              </a:rPr>
              <a:t>给每个集合设置一个</a:t>
            </a:r>
            <a:r>
              <a:rPr lang="en-US" altLang="zh-CN" sz="2800" dirty="0" smtClean="0">
                <a:latin typeface="+mj-lt"/>
                <a:cs typeface="Consolas" pitchFamily="49" charset="0"/>
              </a:rPr>
              <a:t>rank</a:t>
            </a:r>
            <a:r>
              <a:rPr lang="zh-CN" altLang="en-US" sz="2800" dirty="0" smtClean="0">
                <a:latin typeface="+mj-lt"/>
                <a:cs typeface="Consolas" pitchFamily="49" charset="0"/>
              </a:rPr>
              <a:t>值，在合并的时候讲</a:t>
            </a:r>
            <a:r>
              <a:rPr lang="en-US" altLang="zh-CN" sz="2800" dirty="0" smtClean="0">
                <a:latin typeface="+mj-lt"/>
                <a:cs typeface="Consolas" pitchFamily="49" charset="0"/>
              </a:rPr>
              <a:t>rank</a:t>
            </a:r>
            <a:r>
              <a:rPr lang="zh-CN" altLang="en-US" sz="2800" dirty="0" smtClean="0">
                <a:latin typeface="+mj-lt"/>
                <a:cs typeface="Consolas" pitchFamily="49" charset="0"/>
              </a:rPr>
              <a:t>小的集合合并到</a:t>
            </a:r>
            <a:r>
              <a:rPr lang="en-US" altLang="zh-CN" sz="2800" dirty="0" smtClean="0">
                <a:latin typeface="+mj-lt"/>
                <a:cs typeface="Consolas" pitchFamily="49" charset="0"/>
              </a:rPr>
              <a:t>rank</a:t>
            </a:r>
            <a:r>
              <a:rPr lang="zh-CN" altLang="en-US" sz="2800" dirty="0" smtClean="0">
                <a:latin typeface="+mj-lt"/>
                <a:cs typeface="Consolas" pitchFamily="49" charset="0"/>
              </a:rPr>
              <a:t>大的集合当中，通过这种做法减小树的高度。</a:t>
            </a:r>
            <a:endParaRPr lang="en-US" altLang="zh-CN" sz="2800" dirty="0" smtClean="0">
              <a:latin typeface="+mj-lt"/>
              <a:cs typeface="Consolas" pitchFamily="49" charset="0"/>
            </a:endParaRPr>
          </a:p>
          <a:p>
            <a:pPr marL="82296" indent="0">
              <a:buNone/>
            </a:pPr>
            <a:endParaRPr lang="en-US" altLang="zh-CN" sz="2000" dirty="0" smtClean="0"/>
          </a:p>
          <a:p>
            <a:pPr marL="82296" indent="0">
              <a:buNone/>
            </a:pPr>
            <a:r>
              <a:rPr lang="en-US" altLang="zh-CN" sz="2300" dirty="0"/>
              <a:t>v</a:t>
            </a:r>
            <a:r>
              <a:rPr lang="en-US" altLang="zh-CN" sz="2300" dirty="0" smtClean="0"/>
              <a:t>oid merger(</a:t>
            </a:r>
            <a:r>
              <a:rPr lang="en-US" altLang="zh-CN" sz="2300" dirty="0" err="1" smtClean="0"/>
              <a:t>int</a:t>
            </a:r>
            <a:r>
              <a:rPr lang="en-US" altLang="zh-CN" sz="2300" dirty="0" smtClean="0"/>
              <a:t> x, </a:t>
            </a:r>
            <a:r>
              <a:rPr lang="en-US" altLang="zh-CN" sz="2300" dirty="0" err="1" smtClean="0"/>
              <a:t>int</a:t>
            </a:r>
            <a:r>
              <a:rPr lang="en-US" altLang="zh-CN" sz="2300" dirty="0" smtClean="0"/>
              <a:t> y){</a:t>
            </a:r>
          </a:p>
          <a:p>
            <a:pPr marL="82296" indent="0">
              <a:buNone/>
            </a:pPr>
            <a:r>
              <a:rPr lang="en-US" altLang="zh-CN" sz="2300" dirty="0"/>
              <a:t>	</a:t>
            </a:r>
            <a:r>
              <a:rPr lang="en-US" altLang="zh-CN" sz="2300" dirty="0" err="1" smtClean="0"/>
              <a:t>int</a:t>
            </a:r>
            <a:r>
              <a:rPr lang="en-US" altLang="zh-CN" sz="2300" dirty="0" smtClean="0"/>
              <a:t> </a:t>
            </a:r>
            <a:r>
              <a:rPr lang="en-US" altLang="zh-CN" sz="2300" dirty="0" err="1" smtClean="0"/>
              <a:t>tx</a:t>
            </a:r>
            <a:r>
              <a:rPr lang="en-US" altLang="zh-CN" sz="2300" dirty="0" smtClean="0"/>
              <a:t> = find(x);</a:t>
            </a:r>
          </a:p>
          <a:p>
            <a:pPr marL="82296" indent="0">
              <a:buNone/>
            </a:pPr>
            <a:r>
              <a:rPr lang="en-US" altLang="zh-CN" sz="2300" dirty="0"/>
              <a:t>	</a:t>
            </a:r>
            <a:r>
              <a:rPr lang="en-US" altLang="zh-CN" sz="2300" dirty="0" err="1" smtClean="0"/>
              <a:t>int</a:t>
            </a:r>
            <a:r>
              <a:rPr lang="en-US" altLang="zh-CN" sz="2300" dirty="0" smtClean="0"/>
              <a:t> </a:t>
            </a:r>
            <a:r>
              <a:rPr lang="en-US" altLang="zh-CN" sz="2300" dirty="0" err="1" smtClean="0"/>
              <a:t>ty</a:t>
            </a:r>
            <a:r>
              <a:rPr lang="en-US" altLang="zh-CN" sz="2300" dirty="0" smtClean="0"/>
              <a:t> = find(y);</a:t>
            </a:r>
          </a:p>
          <a:p>
            <a:pPr marL="82296" indent="0">
              <a:buNone/>
            </a:pPr>
            <a:r>
              <a:rPr lang="en-US" altLang="zh-CN" sz="2300" dirty="0"/>
              <a:t>	</a:t>
            </a:r>
            <a:r>
              <a:rPr lang="en-US" altLang="zh-CN" sz="2300" dirty="0" smtClean="0"/>
              <a:t>if(</a:t>
            </a:r>
            <a:r>
              <a:rPr lang="en-US" altLang="zh-CN" sz="2300" dirty="0" err="1" smtClean="0"/>
              <a:t>tx</a:t>
            </a:r>
            <a:r>
              <a:rPr lang="en-US" altLang="zh-CN" sz="2300" dirty="0" smtClean="0"/>
              <a:t> == </a:t>
            </a:r>
            <a:r>
              <a:rPr lang="en-US" altLang="zh-CN" sz="2300" dirty="0" err="1" smtClean="0"/>
              <a:t>ty</a:t>
            </a:r>
            <a:r>
              <a:rPr lang="en-US" altLang="zh-CN" sz="2300" dirty="0" smtClean="0"/>
              <a:t>) return ;</a:t>
            </a:r>
          </a:p>
          <a:p>
            <a:pPr marL="82296" indent="0">
              <a:buNone/>
            </a:pPr>
            <a:r>
              <a:rPr lang="en-US" altLang="zh-CN" sz="2300" dirty="0"/>
              <a:t>	</a:t>
            </a:r>
            <a:r>
              <a:rPr lang="en-US" altLang="zh-CN" sz="2300" dirty="0" smtClean="0"/>
              <a:t>if(rank[</a:t>
            </a:r>
            <a:r>
              <a:rPr lang="en-US" altLang="zh-CN" sz="2300" dirty="0" err="1" smtClean="0"/>
              <a:t>tx</a:t>
            </a:r>
            <a:r>
              <a:rPr lang="en-US" altLang="zh-CN" sz="2300" dirty="0" smtClean="0"/>
              <a:t>] &gt; rank[</a:t>
            </a:r>
            <a:r>
              <a:rPr lang="en-US" altLang="zh-CN" sz="2300" dirty="0" err="1" smtClean="0"/>
              <a:t>ty</a:t>
            </a:r>
            <a:r>
              <a:rPr lang="en-US" altLang="zh-CN" sz="2300" dirty="0" smtClean="0"/>
              <a:t>]){</a:t>
            </a:r>
          </a:p>
          <a:p>
            <a:pPr marL="82296" indent="0">
              <a:buNone/>
            </a:pPr>
            <a:r>
              <a:rPr lang="en-US" altLang="zh-CN" sz="2300" dirty="0"/>
              <a:t>	</a:t>
            </a:r>
            <a:r>
              <a:rPr lang="en-US" altLang="zh-CN" sz="2300" dirty="0" smtClean="0"/>
              <a:t>	father[</a:t>
            </a:r>
            <a:r>
              <a:rPr lang="en-US" altLang="zh-CN" sz="2300" dirty="0" err="1" smtClean="0"/>
              <a:t>ty</a:t>
            </a:r>
            <a:r>
              <a:rPr lang="en-US" altLang="zh-CN" sz="2300" dirty="0" smtClean="0"/>
              <a:t>] = </a:t>
            </a:r>
            <a:r>
              <a:rPr lang="en-US" altLang="zh-CN" sz="2300" dirty="0" err="1" smtClean="0"/>
              <a:t>tx</a:t>
            </a:r>
            <a:r>
              <a:rPr lang="en-US" altLang="zh-CN" sz="2300" dirty="0" smtClean="0"/>
              <a:t>;</a:t>
            </a:r>
          </a:p>
          <a:p>
            <a:pPr marL="82296" indent="0">
              <a:buNone/>
            </a:pPr>
            <a:r>
              <a:rPr lang="en-US" altLang="zh-CN" sz="2300" dirty="0"/>
              <a:t>	</a:t>
            </a:r>
            <a:r>
              <a:rPr lang="en-US" altLang="zh-CN" sz="2300" dirty="0" smtClean="0"/>
              <a:t>	rank[</a:t>
            </a:r>
            <a:r>
              <a:rPr lang="en-US" altLang="zh-CN" sz="2300" dirty="0" err="1" smtClean="0"/>
              <a:t>tx</a:t>
            </a:r>
            <a:r>
              <a:rPr lang="en-US" altLang="zh-CN" sz="2300" dirty="0" smtClean="0"/>
              <a:t>] += rank[</a:t>
            </a:r>
            <a:r>
              <a:rPr lang="en-US" altLang="zh-CN" sz="2300" dirty="0" err="1" smtClean="0"/>
              <a:t>ty</a:t>
            </a:r>
            <a:r>
              <a:rPr lang="en-US" altLang="zh-CN" sz="2300" dirty="0" smtClean="0"/>
              <a:t>];</a:t>
            </a:r>
          </a:p>
          <a:p>
            <a:pPr marL="82296" indent="0">
              <a:buNone/>
            </a:pPr>
            <a:r>
              <a:rPr lang="en-US" altLang="zh-CN" sz="2300" dirty="0"/>
              <a:t>	</a:t>
            </a:r>
            <a:r>
              <a:rPr lang="en-US" altLang="zh-CN" sz="2300" dirty="0" smtClean="0"/>
              <a:t>}else {</a:t>
            </a:r>
          </a:p>
          <a:p>
            <a:pPr marL="82296" indent="0">
              <a:buNone/>
            </a:pPr>
            <a:r>
              <a:rPr lang="en-US" altLang="zh-CN" sz="2300" dirty="0"/>
              <a:t>	</a:t>
            </a:r>
            <a:r>
              <a:rPr lang="en-US" altLang="zh-CN" sz="2300" dirty="0" smtClean="0"/>
              <a:t>	father[</a:t>
            </a:r>
            <a:r>
              <a:rPr lang="en-US" altLang="zh-CN" sz="2300" dirty="0" err="1" smtClean="0"/>
              <a:t>tx</a:t>
            </a:r>
            <a:r>
              <a:rPr lang="en-US" altLang="zh-CN" sz="2300" dirty="0" smtClean="0"/>
              <a:t>] = </a:t>
            </a:r>
            <a:r>
              <a:rPr lang="en-US" altLang="zh-CN" sz="2300" dirty="0" err="1" smtClean="0"/>
              <a:t>ty</a:t>
            </a:r>
            <a:r>
              <a:rPr lang="en-US" altLang="zh-CN" sz="2300" dirty="0" smtClean="0"/>
              <a:t>;</a:t>
            </a:r>
          </a:p>
          <a:p>
            <a:pPr marL="82296" indent="0">
              <a:buNone/>
            </a:pPr>
            <a:r>
              <a:rPr lang="en-US" altLang="zh-CN" sz="2300" dirty="0"/>
              <a:t>	</a:t>
            </a:r>
            <a:r>
              <a:rPr lang="en-US" altLang="zh-CN" sz="2300" dirty="0" smtClean="0"/>
              <a:t>	rank[</a:t>
            </a:r>
            <a:r>
              <a:rPr lang="en-US" altLang="zh-CN" sz="2300" dirty="0" err="1" smtClean="0"/>
              <a:t>ty</a:t>
            </a:r>
            <a:r>
              <a:rPr lang="en-US" altLang="zh-CN" sz="2300" dirty="0" smtClean="0"/>
              <a:t>] += rank[</a:t>
            </a:r>
            <a:r>
              <a:rPr lang="en-US" altLang="zh-CN" sz="2300" dirty="0" err="1" smtClean="0"/>
              <a:t>tx</a:t>
            </a:r>
            <a:r>
              <a:rPr lang="en-US" altLang="zh-CN" sz="2300" dirty="0" smtClean="0"/>
              <a:t>];</a:t>
            </a:r>
          </a:p>
          <a:p>
            <a:pPr marL="82296" indent="0">
              <a:buNone/>
            </a:pPr>
            <a:r>
              <a:rPr lang="en-US" altLang="zh-CN" sz="2300" dirty="0"/>
              <a:t>	</a:t>
            </a:r>
            <a:r>
              <a:rPr lang="en-US" altLang="zh-CN" sz="2300" dirty="0" smtClean="0"/>
              <a:t>}</a:t>
            </a:r>
          </a:p>
          <a:p>
            <a:pPr marL="82296" indent="0">
              <a:buNone/>
            </a:pPr>
            <a:r>
              <a:rPr lang="en-US" altLang="zh-CN" sz="2300" dirty="0"/>
              <a:t>}</a:t>
            </a:r>
          </a:p>
        </p:txBody>
      </p:sp>
    </p:spTree>
    <p:extLst>
      <p:ext uri="{BB962C8B-B14F-4D97-AF65-F5344CB8AC3E}">
        <p14:creationId xmlns:p14="http://schemas.microsoft.com/office/powerpoint/2010/main" val="41937563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并查集</a:t>
            </a:r>
          </a:p>
        </p:txBody>
      </p:sp>
      <p:sp>
        <p:nvSpPr>
          <p:cNvPr id="3" name="内容占位符 2"/>
          <p:cNvSpPr>
            <a:spLocks noGrp="1"/>
          </p:cNvSpPr>
          <p:nvPr>
            <p:ph idx="1"/>
          </p:nvPr>
        </p:nvSpPr>
        <p:spPr>
          <a:xfrm>
            <a:off x="1435608" y="1447800"/>
            <a:ext cx="7498080" cy="5410200"/>
          </a:xfrm>
        </p:spPr>
        <p:txBody>
          <a:bodyPr>
            <a:normAutofit/>
          </a:bodyPr>
          <a:lstStyle/>
          <a:p>
            <a:r>
              <a:rPr lang="zh-CN" altLang="en-US" sz="2000" dirty="0" smtClean="0"/>
              <a:t>随机合并：在合并两个集合的时候随机将一个集合合并到另一个集合中。</a:t>
            </a:r>
            <a:endParaRPr lang="en-US" altLang="zh-CN" sz="1800" dirty="0"/>
          </a:p>
        </p:txBody>
      </p:sp>
    </p:spTree>
    <p:extLst>
      <p:ext uri="{BB962C8B-B14F-4D97-AF65-F5344CB8AC3E}">
        <p14:creationId xmlns:p14="http://schemas.microsoft.com/office/powerpoint/2010/main" val="27200790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并查</a:t>
            </a:r>
            <a:r>
              <a:rPr lang="zh-CN" altLang="en-US" dirty="0" smtClean="0"/>
              <a:t>集的应用</a:t>
            </a:r>
            <a:endParaRPr lang="zh-CN" altLang="en-US" dirty="0"/>
          </a:p>
        </p:txBody>
      </p:sp>
      <p:sp>
        <p:nvSpPr>
          <p:cNvPr id="3" name="内容占位符 2"/>
          <p:cNvSpPr>
            <a:spLocks noGrp="1"/>
          </p:cNvSpPr>
          <p:nvPr>
            <p:ph idx="1"/>
          </p:nvPr>
        </p:nvSpPr>
        <p:spPr>
          <a:xfrm>
            <a:off x="1435608" y="1447800"/>
            <a:ext cx="7498080" cy="5410200"/>
          </a:xfrm>
        </p:spPr>
        <p:txBody>
          <a:bodyPr>
            <a:normAutofit/>
          </a:bodyPr>
          <a:lstStyle/>
          <a:p>
            <a:r>
              <a:rPr lang="zh-CN" altLang="en-US" sz="2000" dirty="0" smtClean="0"/>
              <a:t>计算无向图连通分量数</a:t>
            </a:r>
            <a:endParaRPr lang="en-US" altLang="zh-CN" sz="2000" dirty="0" smtClean="0"/>
          </a:p>
          <a:p>
            <a:r>
              <a:rPr lang="en-US" altLang="zh-CN" sz="2000" dirty="0" err="1" smtClean="0"/>
              <a:t>Kruscal</a:t>
            </a:r>
            <a:r>
              <a:rPr lang="zh-CN" altLang="en-US" sz="2000" dirty="0" smtClean="0"/>
              <a:t>最小生成树算法</a:t>
            </a:r>
            <a:endParaRPr lang="en-US" altLang="zh-CN" sz="2000" dirty="0" smtClean="0"/>
          </a:p>
          <a:p>
            <a:r>
              <a:rPr lang="zh-CN" altLang="en-US" sz="2000" dirty="0" smtClean="0"/>
              <a:t>用于动态规划，贪心等算法的优化</a:t>
            </a:r>
            <a:endParaRPr lang="en-US" altLang="zh-CN" sz="2000" dirty="0" smtClean="0"/>
          </a:p>
          <a:p>
            <a:r>
              <a:rPr lang="en-US" altLang="zh-CN" sz="2000" dirty="0" smtClean="0"/>
              <a:t>……</a:t>
            </a:r>
            <a:endParaRPr lang="en-US" altLang="zh-CN" sz="2000" dirty="0"/>
          </a:p>
        </p:txBody>
      </p:sp>
    </p:spTree>
    <p:extLst>
      <p:ext uri="{BB962C8B-B14F-4D97-AF65-F5344CB8AC3E}">
        <p14:creationId xmlns:p14="http://schemas.microsoft.com/office/powerpoint/2010/main" val="15756150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并查</a:t>
            </a:r>
            <a:r>
              <a:rPr lang="zh-CN" altLang="en-US" dirty="0" smtClean="0"/>
              <a:t>集的应用</a:t>
            </a:r>
            <a:endParaRPr lang="zh-CN" altLang="en-US" dirty="0"/>
          </a:p>
        </p:txBody>
      </p:sp>
      <p:sp>
        <p:nvSpPr>
          <p:cNvPr id="3" name="内容占位符 2"/>
          <p:cNvSpPr>
            <a:spLocks noGrp="1"/>
          </p:cNvSpPr>
          <p:nvPr>
            <p:ph idx="1"/>
          </p:nvPr>
        </p:nvSpPr>
        <p:spPr>
          <a:xfrm>
            <a:off x="1435608" y="1447800"/>
            <a:ext cx="7498080" cy="4645496"/>
          </a:xfrm>
        </p:spPr>
        <p:txBody>
          <a:bodyPr>
            <a:normAutofit/>
          </a:bodyPr>
          <a:lstStyle/>
          <a:p>
            <a:r>
              <a:rPr lang="zh-CN" altLang="en-US" sz="2000" dirty="0" smtClean="0"/>
              <a:t>有时候，需要在并查集中记录一些辅助信息。在查找和合并的时候，如何维护这些辅助信息就是</a:t>
            </a:r>
            <a:r>
              <a:rPr lang="zh-CN" altLang="en-US" sz="2000" dirty="0"/>
              <a:t>一</a:t>
            </a:r>
            <a:r>
              <a:rPr lang="zh-CN" altLang="en-US" sz="2000" dirty="0" smtClean="0"/>
              <a:t>件很重要的事情。这往往也是难点所在。</a:t>
            </a:r>
            <a:endParaRPr lang="en-US" altLang="zh-CN" sz="2000" dirty="0"/>
          </a:p>
        </p:txBody>
      </p:sp>
    </p:spTree>
    <p:extLst>
      <p:ext uri="{BB962C8B-B14F-4D97-AF65-F5344CB8AC3E}">
        <p14:creationId xmlns:p14="http://schemas.microsoft.com/office/powerpoint/2010/main" val="24273503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POJ1182 </a:t>
            </a:r>
            <a:r>
              <a:rPr lang="zh-CN" altLang="en-US" dirty="0" smtClean="0"/>
              <a:t>食物链</a:t>
            </a:r>
            <a:endParaRPr lang="zh-CN" altLang="en-US" dirty="0"/>
          </a:p>
        </p:txBody>
      </p:sp>
      <p:sp>
        <p:nvSpPr>
          <p:cNvPr id="3" name="内容占位符 2"/>
          <p:cNvSpPr>
            <a:spLocks noGrp="1"/>
          </p:cNvSpPr>
          <p:nvPr>
            <p:ph idx="1"/>
          </p:nvPr>
        </p:nvSpPr>
        <p:spPr/>
        <p:txBody>
          <a:bodyPr>
            <a:normAutofit/>
          </a:bodyPr>
          <a:lstStyle/>
          <a:p>
            <a:r>
              <a:rPr lang="zh-CN" altLang="en-US" sz="2000" dirty="0" smtClean="0">
                <a:latin typeface="+mj-lt"/>
              </a:rPr>
              <a:t>题目大意：</a:t>
            </a:r>
            <a:r>
              <a:rPr lang="zh-CN" altLang="en-US" sz="2000" dirty="0"/>
              <a:t>三种动物，</a:t>
            </a:r>
            <a:r>
              <a:rPr lang="en-US" altLang="zh-CN" sz="2000" dirty="0"/>
              <a:t>A</a:t>
            </a:r>
            <a:r>
              <a:rPr lang="zh-CN" altLang="en-US" sz="2000" dirty="0"/>
              <a:t>吃</a:t>
            </a:r>
            <a:r>
              <a:rPr lang="en-US" altLang="zh-CN" sz="2000" dirty="0"/>
              <a:t>B</a:t>
            </a:r>
            <a:r>
              <a:rPr lang="zh-CN" altLang="en-US" sz="2000" dirty="0"/>
              <a:t>，</a:t>
            </a:r>
            <a:r>
              <a:rPr lang="en-US" altLang="zh-CN" sz="2000" dirty="0"/>
              <a:t>B</a:t>
            </a:r>
            <a:r>
              <a:rPr lang="zh-CN" altLang="en-US" sz="2000" dirty="0"/>
              <a:t>吃</a:t>
            </a:r>
            <a:r>
              <a:rPr lang="en-US" altLang="zh-CN" sz="2000" dirty="0"/>
              <a:t>C</a:t>
            </a:r>
            <a:r>
              <a:rPr lang="zh-CN" altLang="en-US" sz="2000" dirty="0"/>
              <a:t>，</a:t>
            </a:r>
            <a:r>
              <a:rPr lang="en-US" altLang="zh-CN" sz="2000" dirty="0"/>
              <a:t>C</a:t>
            </a:r>
            <a:r>
              <a:rPr lang="zh-CN" altLang="en-US" sz="2000" dirty="0"/>
              <a:t>吃</a:t>
            </a:r>
            <a:r>
              <a:rPr lang="en-US" altLang="zh-CN" sz="2000" dirty="0"/>
              <a:t>A</a:t>
            </a:r>
            <a:r>
              <a:rPr lang="zh-CN" altLang="en-US" sz="2000" dirty="0"/>
              <a:t>，</a:t>
            </a:r>
            <a:r>
              <a:rPr lang="zh-CN" altLang="en-US" sz="2000" dirty="0" smtClean="0"/>
              <a:t>现在有</a:t>
            </a:r>
            <a:r>
              <a:rPr lang="en-US" altLang="zh-CN" sz="2000" dirty="0" smtClean="0"/>
              <a:t>N</a:t>
            </a:r>
            <a:r>
              <a:rPr lang="zh-CN" altLang="en-US" sz="2000" dirty="0" smtClean="0"/>
              <a:t>个动物，给定</a:t>
            </a:r>
            <a:r>
              <a:rPr lang="en-US" altLang="zh-CN" sz="2000" dirty="0" smtClean="0"/>
              <a:t>K</a:t>
            </a:r>
            <a:r>
              <a:rPr lang="zh-CN" altLang="en-US" sz="2000" dirty="0" smtClean="0"/>
              <a:t>句</a:t>
            </a:r>
            <a:r>
              <a:rPr lang="zh-CN" altLang="en-US" sz="2000" dirty="0"/>
              <a:t>话，</a:t>
            </a:r>
            <a:r>
              <a:rPr lang="en-US" altLang="zh-CN" sz="2000" dirty="0">
                <a:latin typeface="+mj-ea"/>
                <a:ea typeface="+mj-ea"/>
              </a:rPr>
              <a:t>1</a:t>
            </a:r>
            <a:r>
              <a:rPr lang="en-US" altLang="zh-CN" sz="2000" dirty="0"/>
              <a:t> X Y </a:t>
            </a:r>
            <a:r>
              <a:rPr lang="zh-CN" altLang="en-US" sz="2000" dirty="0"/>
              <a:t>表示</a:t>
            </a:r>
            <a:r>
              <a:rPr lang="en-US" altLang="zh-CN" sz="2000" dirty="0"/>
              <a:t>X</a:t>
            </a:r>
            <a:r>
              <a:rPr lang="zh-CN" altLang="en-US" sz="2000" dirty="0"/>
              <a:t>和</a:t>
            </a:r>
            <a:r>
              <a:rPr lang="en-US" altLang="zh-CN" sz="2000" dirty="0"/>
              <a:t>Y</a:t>
            </a:r>
            <a:r>
              <a:rPr lang="zh-CN" altLang="en-US" sz="2000" dirty="0"/>
              <a:t>是同类，</a:t>
            </a:r>
            <a:r>
              <a:rPr lang="en-US" altLang="zh-CN" sz="2000" dirty="0"/>
              <a:t>2 X Y </a:t>
            </a:r>
            <a:r>
              <a:rPr lang="zh-CN" altLang="en-US" sz="2000" dirty="0"/>
              <a:t>表示</a:t>
            </a:r>
            <a:r>
              <a:rPr lang="en-US" altLang="zh-CN" sz="2000" dirty="0"/>
              <a:t>X</a:t>
            </a:r>
            <a:r>
              <a:rPr lang="zh-CN" altLang="en-US" sz="2000" dirty="0"/>
              <a:t>吃</a:t>
            </a:r>
            <a:r>
              <a:rPr lang="en-US" altLang="zh-CN" sz="2000" dirty="0"/>
              <a:t>Y</a:t>
            </a:r>
            <a:r>
              <a:rPr lang="zh-CN" altLang="en-US" sz="2000" dirty="0"/>
              <a:t>，每句话满足下面三个条件之一就是假话：</a:t>
            </a:r>
          </a:p>
          <a:p>
            <a:pPr marL="82296" indent="0">
              <a:buNone/>
            </a:pPr>
            <a:r>
              <a:rPr lang="en-US" altLang="zh-CN" sz="2000" dirty="0" smtClean="0"/>
              <a:t>     i</a:t>
            </a:r>
            <a:r>
              <a:rPr lang="en-US" altLang="zh-CN" sz="2000" dirty="0"/>
              <a:t>) </a:t>
            </a:r>
            <a:r>
              <a:rPr lang="zh-CN" altLang="en-US" sz="2000" dirty="0"/>
              <a:t>和前面的真话冲突</a:t>
            </a:r>
          </a:p>
          <a:p>
            <a:pPr marL="82296" indent="0">
              <a:buNone/>
            </a:pPr>
            <a:r>
              <a:rPr lang="en-US" altLang="zh-CN" sz="2000" dirty="0" smtClean="0"/>
              <a:t>    ii</a:t>
            </a:r>
            <a:r>
              <a:rPr lang="en-US" altLang="zh-CN" sz="2000" dirty="0"/>
              <a:t>) X </a:t>
            </a:r>
            <a:r>
              <a:rPr lang="zh-CN" altLang="en-US" sz="2000" dirty="0"/>
              <a:t>或者 </a:t>
            </a:r>
            <a:r>
              <a:rPr lang="en-US" altLang="zh-CN" sz="2000" dirty="0"/>
              <a:t>Y </a:t>
            </a:r>
            <a:r>
              <a:rPr lang="zh-CN" altLang="en-US" sz="2000" dirty="0"/>
              <a:t>比 </a:t>
            </a:r>
            <a:r>
              <a:rPr lang="en-US" altLang="zh-CN" sz="2000" dirty="0"/>
              <a:t>N </a:t>
            </a:r>
            <a:r>
              <a:rPr lang="zh-CN" altLang="en-US" sz="2000" dirty="0"/>
              <a:t>大</a:t>
            </a:r>
          </a:p>
          <a:p>
            <a:pPr marL="82296" indent="0">
              <a:buNone/>
            </a:pPr>
            <a:r>
              <a:rPr lang="en-US" altLang="zh-CN" sz="2000" dirty="0" smtClean="0"/>
              <a:t>    iii)X</a:t>
            </a:r>
            <a:r>
              <a:rPr lang="zh-CN" altLang="en-US" sz="2000" dirty="0"/>
              <a:t>吃</a:t>
            </a:r>
            <a:r>
              <a:rPr lang="en-US" altLang="zh-CN" sz="2000" dirty="0"/>
              <a:t>X</a:t>
            </a:r>
          </a:p>
          <a:p>
            <a:pPr marL="82296" indent="0">
              <a:buNone/>
            </a:pPr>
            <a:r>
              <a:rPr lang="zh-CN" altLang="en-US" sz="2000" dirty="0" smtClean="0"/>
              <a:t>    否则</a:t>
            </a:r>
            <a:r>
              <a:rPr lang="zh-CN" altLang="en-US" sz="2000" dirty="0"/>
              <a:t>就是真话。问这</a:t>
            </a:r>
            <a:r>
              <a:rPr lang="en-US" altLang="zh-CN" sz="2000" dirty="0"/>
              <a:t>N</a:t>
            </a:r>
            <a:r>
              <a:rPr lang="zh-CN" altLang="en-US" sz="2000" dirty="0"/>
              <a:t>句话里有多少句假话</a:t>
            </a:r>
            <a:r>
              <a:rPr lang="zh-CN" altLang="en-US" sz="2000" dirty="0" smtClean="0"/>
              <a:t>？</a:t>
            </a:r>
            <a:endParaRPr lang="en-US" altLang="zh-CN" sz="2000" dirty="0" smtClean="0"/>
          </a:p>
          <a:p>
            <a:pPr marL="82296" indent="0">
              <a:buNone/>
            </a:pPr>
            <a:r>
              <a:rPr lang="en-US" altLang="zh-CN" sz="2000" dirty="0"/>
              <a:t> </a:t>
            </a:r>
            <a:r>
              <a:rPr lang="en-US" altLang="zh-CN" sz="2000" dirty="0" smtClean="0"/>
              <a:t>   (N &lt;= 50000, K  &lt;= 10^5)</a:t>
            </a:r>
            <a:endParaRPr lang="zh-CN" altLang="en-US" sz="2000" dirty="0"/>
          </a:p>
          <a:p>
            <a:endParaRPr lang="zh-CN" altLang="en-US" sz="2000" dirty="0">
              <a:latin typeface="+mj-lt"/>
            </a:endParaRPr>
          </a:p>
        </p:txBody>
      </p:sp>
    </p:spTree>
    <p:extLst>
      <p:ext uri="{BB962C8B-B14F-4D97-AF65-F5344CB8AC3E}">
        <p14:creationId xmlns:p14="http://schemas.microsoft.com/office/powerpoint/2010/main" val="1727054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POJ1182 </a:t>
            </a:r>
            <a:r>
              <a:rPr lang="zh-CN" altLang="en-US" dirty="0" smtClean="0"/>
              <a:t>食物链</a:t>
            </a:r>
            <a:endParaRPr lang="zh-CN" altLang="en-US" dirty="0"/>
          </a:p>
        </p:txBody>
      </p:sp>
      <p:sp>
        <p:nvSpPr>
          <p:cNvPr id="3" name="内容占位符 2"/>
          <p:cNvSpPr>
            <a:spLocks noGrp="1"/>
          </p:cNvSpPr>
          <p:nvPr>
            <p:ph idx="1"/>
          </p:nvPr>
        </p:nvSpPr>
        <p:spPr/>
        <p:txBody>
          <a:bodyPr>
            <a:normAutofit/>
          </a:bodyPr>
          <a:lstStyle/>
          <a:p>
            <a:pPr marL="82296" indent="0">
              <a:buNone/>
            </a:pPr>
            <a:r>
              <a:rPr lang="en-US" altLang="zh-CN" sz="2000" dirty="0" smtClean="0">
                <a:latin typeface="+mj-lt"/>
              </a:rPr>
              <a:t>Sample Input                                    Sample Output</a:t>
            </a:r>
          </a:p>
          <a:p>
            <a:pPr marL="82296" indent="0">
              <a:buNone/>
            </a:pPr>
            <a:r>
              <a:rPr lang="en-US" altLang="zh-CN" sz="2000" dirty="0">
                <a:latin typeface="+mj-ea"/>
                <a:ea typeface="+mj-ea"/>
              </a:rPr>
              <a:t>100 </a:t>
            </a:r>
            <a:r>
              <a:rPr lang="en-US" altLang="zh-CN" sz="2000" dirty="0" smtClean="0">
                <a:latin typeface="+mj-ea"/>
                <a:ea typeface="+mj-ea"/>
              </a:rPr>
              <a:t>7                                       3</a:t>
            </a:r>
            <a:endParaRPr lang="en-US" altLang="zh-CN" sz="2000" dirty="0">
              <a:latin typeface="+mj-ea"/>
              <a:ea typeface="+mj-ea"/>
            </a:endParaRPr>
          </a:p>
          <a:p>
            <a:pPr marL="82296" indent="0">
              <a:buNone/>
            </a:pPr>
            <a:r>
              <a:rPr lang="en-US" altLang="zh-CN" sz="2000" dirty="0">
                <a:latin typeface="+mj-ea"/>
                <a:ea typeface="+mj-ea"/>
              </a:rPr>
              <a:t>1 101 1 </a:t>
            </a:r>
          </a:p>
          <a:p>
            <a:pPr marL="82296" indent="0">
              <a:buNone/>
            </a:pPr>
            <a:r>
              <a:rPr lang="en-US" altLang="zh-CN" sz="2000" dirty="0">
                <a:latin typeface="+mj-ea"/>
                <a:ea typeface="+mj-ea"/>
              </a:rPr>
              <a:t>2 1 2</a:t>
            </a:r>
          </a:p>
          <a:p>
            <a:pPr marL="82296" indent="0">
              <a:buNone/>
            </a:pPr>
            <a:r>
              <a:rPr lang="en-US" altLang="zh-CN" sz="2000" dirty="0">
                <a:latin typeface="+mj-ea"/>
                <a:ea typeface="+mj-ea"/>
              </a:rPr>
              <a:t>2 2 3 </a:t>
            </a:r>
          </a:p>
          <a:p>
            <a:pPr marL="82296" indent="0">
              <a:buNone/>
            </a:pPr>
            <a:r>
              <a:rPr lang="en-US" altLang="zh-CN" sz="2000" dirty="0">
                <a:latin typeface="+mj-ea"/>
                <a:ea typeface="+mj-ea"/>
              </a:rPr>
              <a:t>2 3 3 </a:t>
            </a:r>
          </a:p>
          <a:p>
            <a:pPr marL="82296" indent="0">
              <a:buNone/>
            </a:pPr>
            <a:r>
              <a:rPr lang="en-US" altLang="zh-CN" sz="2000" dirty="0">
                <a:latin typeface="+mj-ea"/>
                <a:ea typeface="+mj-ea"/>
              </a:rPr>
              <a:t>1 1 3 </a:t>
            </a:r>
          </a:p>
          <a:p>
            <a:pPr marL="82296" indent="0">
              <a:buNone/>
            </a:pPr>
            <a:r>
              <a:rPr lang="en-US" altLang="zh-CN" sz="2000" dirty="0">
                <a:latin typeface="+mj-ea"/>
                <a:ea typeface="+mj-ea"/>
              </a:rPr>
              <a:t>2 3 1 </a:t>
            </a:r>
          </a:p>
          <a:p>
            <a:pPr marL="82296" indent="0">
              <a:buNone/>
            </a:pPr>
            <a:r>
              <a:rPr lang="en-US" altLang="zh-CN" sz="2000" dirty="0">
                <a:latin typeface="+mj-ea"/>
                <a:ea typeface="+mj-ea"/>
              </a:rPr>
              <a:t>1 5 </a:t>
            </a:r>
            <a:r>
              <a:rPr lang="en-US" altLang="zh-CN" sz="2000" dirty="0" smtClean="0">
                <a:latin typeface="+mj-ea"/>
                <a:ea typeface="+mj-ea"/>
              </a:rPr>
              <a:t>5</a:t>
            </a:r>
          </a:p>
        </p:txBody>
      </p:sp>
    </p:spTree>
    <p:extLst>
      <p:ext uri="{BB962C8B-B14F-4D97-AF65-F5344CB8AC3E}">
        <p14:creationId xmlns:p14="http://schemas.microsoft.com/office/powerpoint/2010/main" val="724073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POJ1182 </a:t>
            </a:r>
            <a:r>
              <a:rPr lang="zh-CN" altLang="en-US" dirty="0" smtClean="0"/>
              <a:t>食物链</a:t>
            </a:r>
            <a:endParaRPr lang="zh-CN" altLang="en-US" dirty="0"/>
          </a:p>
        </p:txBody>
      </p:sp>
      <p:sp>
        <p:nvSpPr>
          <p:cNvPr id="3" name="内容占位符 2"/>
          <p:cNvSpPr>
            <a:spLocks noGrp="1"/>
          </p:cNvSpPr>
          <p:nvPr>
            <p:ph idx="1"/>
          </p:nvPr>
        </p:nvSpPr>
        <p:spPr>
          <a:xfrm>
            <a:off x="1435608" y="1447800"/>
            <a:ext cx="7498080" cy="1189112"/>
          </a:xfrm>
        </p:spPr>
        <p:txBody>
          <a:bodyPr>
            <a:normAutofit/>
          </a:bodyPr>
          <a:lstStyle/>
          <a:p>
            <a:r>
              <a:rPr lang="zh-CN" altLang="en-US" sz="2000" dirty="0" smtClean="0">
                <a:latin typeface="+mj-lt"/>
              </a:rPr>
              <a:t>经典种类并查集。</a:t>
            </a:r>
            <a:r>
              <a:rPr lang="en-US" altLang="zh-CN" sz="2000" dirty="0" smtClean="0">
                <a:latin typeface="+mj-lt"/>
              </a:rPr>
              <a:t>3</a:t>
            </a:r>
            <a:r>
              <a:rPr lang="zh-CN" altLang="en-US" sz="2000" dirty="0" smtClean="0">
                <a:latin typeface="+mj-lt"/>
              </a:rPr>
              <a:t>个种类，我们用</a:t>
            </a:r>
            <a:r>
              <a:rPr lang="en-US" altLang="zh-CN" sz="2000" dirty="0" smtClean="0">
                <a:latin typeface="+mj-lt"/>
              </a:rPr>
              <a:t>rank[i]</a:t>
            </a:r>
            <a:r>
              <a:rPr lang="zh-CN" altLang="en-US" sz="2000" dirty="0" smtClean="0">
                <a:latin typeface="+mj-lt"/>
              </a:rPr>
              <a:t>表示</a:t>
            </a:r>
            <a:r>
              <a:rPr lang="en-US" altLang="zh-CN" sz="2000" dirty="0" smtClean="0">
                <a:latin typeface="+mj-lt"/>
              </a:rPr>
              <a:t>i</a:t>
            </a:r>
            <a:r>
              <a:rPr lang="zh-CN" altLang="en-US" sz="2000" dirty="0" smtClean="0">
                <a:latin typeface="+mj-lt"/>
              </a:rPr>
              <a:t>和</a:t>
            </a:r>
            <a:r>
              <a:rPr lang="en-US" altLang="zh-CN" sz="2000" dirty="0" smtClean="0">
                <a:latin typeface="+mj-lt"/>
              </a:rPr>
              <a:t>i</a:t>
            </a:r>
            <a:r>
              <a:rPr lang="zh-CN" altLang="en-US" sz="2000" dirty="0" smtClean="0">
                <a:latin typeface="+mj-lt"/>
              </a:rPr>
              <a:t>的父节点的关系，</a:t>
            </a:r>
            <a:r>
              <a:rPr lang="en-US" altLang="zh-CN" sz="2000" dirty="0" smtClean="0">
                <a:latin typeface="+mj-lt"/>
              </a:rPr>
              <a:t>0</a:t>
            </a:r>
            <a:r>
              <a:rPr lang="zh-CN" altLang="en-US" sz="2000" dirty="0" smtClean="0">
                <a:latin typeface="+mj-lt"/>
              </a:rPr>
              <a:t>表示同类，</a:t>
            </a:r>
            <a:r>
              <a:rPr lang="en-US" altLang="zh-CN" sz="2000" dirty="0" smtClean="0">
                <a:latin typeface="+mn-ea"/>
              </a:rPr>
              <a:t>1</a:t>
            </a:r>
            <a:r>
              <a:rPr lang="zh-CN" altLang="en-US" sz="2000" dirty="0" smtClean="0">
                <a:latin typeface="+mj-lt"/>
              </a:rPr>
              <a:t>表示被父节点吃，</a:t>
            </a:r>
            <a:r>
              <a:rPr lang="en-US" altLang="zh-CN" sz="2000" dirty="0" smtClean="0">
                <a:latin typeface="+mj-lt"/>
              </a:rPr>
              <a:t>2</a:t>
            </a:r>
            <a:r>
              <a:rPr lang="zh-CN" altLang="en-US" sz="2000" dirty="0" smtClean="0">
                <a:latin typeface="+mj-lt"/>
              </a:rPr>
              <a:t>表示吃父节点。</a:t>
            </a:r>
            <a:endParaRPr lang="zh-CN" altLang="en-US" sz="2000" dirty="0">
              <a:latin typeface="+mj-lt"/>
            </a:endParaRPr>
          </a:p>
        </p:txBody>
      </p:sp>
      <p:sp>
        <p:nvSpPr>
          <p:cNvPr id="4" name="TextBox 3"/>
          <p:cNvSpPr txBox="1"/>
          <p:nvPr/>
        </p:nvSpPr>
        <p:spPr>
          <a:xfrm>
            <a:off x="1782564" y="2420888"/>
            <a:ext cx="7200800" cy="2031325"/>
          </a:xfrm>
          <a:prstGeom prst="rect">
            <a:avLst/>
          </a:prstGeom>
          <a:noFill/>
        </p:spPr>
        <p:txBody>
          <a:bodyPr wrap="square" rtlCol="0">
            <a:spAutoFit/>
          </a:bodyPr>
          <a:lstStyle/>
          <a:p>
            <a:r>
              <a:rPr lang="en-US" altLang="zh-CN" dirty="0" err="1"/>
              <a:t>int</a:t>
            </a:r>
            <a:r>
              <a:rPr lang="en-US" altLang="zh-CN" dirty="0"/>
              <a:t> Find(</a:t>
            </a:r>
            <a:r>
              <a:rPr lang="en-US" altLang="zh-CN" dirty="0" err="1"/>
              <a:t>int</a:t>
            </a:r>
            <a:r>
              <a:rPr lang="en-US" altLang="zh-CN" dirty="0"/>
              <a:t> x){</a:t>
            </a:r>
          </a:p>
          <a:p>
            <a:r>
              <a:rPr lang="en-US" altLang="zh-CN" dirty="0"/>
              <a:t>	if(x == father[x]) return x;</a:t>
            </a:r>
          </a:p>
          <a:p>
            <a:r>
              <a:rPr lang="en-US" altLang="zh-CN" dirty="0"/>
              <a:t>	</a:t>
            </a:r>
            <a:r>
              <a:rPr lang="en-US" altLang="zh-CN" dirty="0" err="1"/>
              <a:t>int</a:t>
            </a:r>
            <a:r>
              <a:rPr lang="en-US" altLang="zh-CN" dirty="0"/>
              <a:t> </a:t>
            </a:r>
            <a:r>
              <a:rPr lang="en-US" altLang="zh-CN" dirty="0" err="1"/>
              <a:t>tx</a:t>
            </a:r>
            <a:r>
              <a:rPr lang="en-US" altLang="zh-CN" dirty="0"/>
              <a:t> = Find(father[x]);</a:t>
            </a:r>
          </a:p>
          <a:p>
            <a:r>
              <a:rPr lang="en-US" altLang="zh-CN" dirty="0"/>
              <a:t>	rank[x] = (rank[x] + rank[father[x]]) % 3;</a:t>
            </a:r>
          </a:p>
          <a:p>
            <a:r>
              <a:rPr lang="en-US" altLang="zh-CN" dirty="0"/>
              <a:t>	father[x] = </a:t>
            </a:r>
            <a:r>
              <a:rPr lang="en-US" altLang="zh-CN" dirty="0" err="1"/>
              <a:t>tx</a:t>
            </a:r>
            <a:r>
              <a:rPr lang="en-US" altLang="zh-CN" dirty="0"/>
              <a:t>;</a:t>
            </a:r>
          </a:p>
          <a:p>
            <a:r>
              <a:rPr lang="en-US" altLang="zh-CN" dirty="0"/>
              <a:t>	return </a:t>
            </a:r>
            <a:r>
              <a:rPr lang="en-US" altLang="zh-CN" dirty="0" err="1"/>
              <a:t>tx</a:t>
            </a:r>
            <a:r>
              <a:rPr lang="en-US" altLang="zh-CN" dirty="0"/>
              <a:t>;</a:t>
            </a:r>
          </a:p>
          <a:p>
            <a:r>
              <a:rPr lang="en-US" altLang="zh-CN" dirty="0"/>
              <a:t>}</a:t>
            </a:r>
            <a:endParaRPr lang="zh-CN" altLang="en-US" dirty="0"/>
          </a:p>
        </p:txBody>
      </p:sp>
      <p:sp>
        <p:nvSpPr>
          <p:cNvPr id="5" name="TextBox 4"/>
          <p:cNvSpPr txBox="1"/>
          <p:nvPr/>
        </p:nvSpPr>
        <p:spPr>
          <a:xfrm>
            <a:off x="1782564" y="4653136"/>
            <a:ext cx="6768752" cy="1754326"/>
          </a:xfrm>
          <a:prstGeom prst="rect">
            <a:avLst/>
          </a:prstGeom>
          <a:noFill/>
        </p:spPr>
        <p:txBody>
          <a:bodyPr wrap="square" rtlCol="0">
            <a:spAutoFit/>
          </a:bodyPr>
          <a:lstStyle/>
          <a:p>
            <a:r>
              <a:rPr lang="en-US" altLang="zh-CN" dirty="0"/>
              <a:t>void Union(</a:t>
            </a:r>
            <a:r>
              <a:rPr lang="en-US" altLang="zh-CN" dirty="0" err="1"/>
              <a:t>int</a:t>
            </a:r>
            <a:r>
              <a:rPr lang="en-US" altLang="zh-CN" dirty="0"/>
              <a:t> </a:t>
            </a:r>
            <a:r>
              <a:rPr lang="en-US" altLang="zh-CN" dirty="0" err="1"/>
              <a:t>x,int</a:t>
            </a:r>
            <a:r>
              <a:rPr lang="en-US" altLang="zh-CN" dirty="0"/>
              <a:t> </a:t>
            </a:r>
            <a:r>
              <a:rPr lang="en-US" altLang="zh-CN" dirty="0" err="1"/>
              <a:t>y,int</a:t>
            </a:r>
            <a:r>
              <a:rPr lang="en-US" altLang="zh-CN" dirty="0"/>
              <a:t> </a:t>
            </a:r>
            <a:r>
              <a:rPr lang="en-US" altLang="zh-CN" dirty="0" err="1"/>
              <a:t>tx,int</a:t>
            </a:r>
            <a:r>
              <a:rPr lang="en-US" altLang="zh-CN" dirty="0"/>
              <a:t> </a:t>
            </a:r>
            <a:r>
              <a:rPr lang="en-US" altLang="zh-CN" dirty="0" err="1"/>
              <a:t>ty,int</a:t>
            </a:r>
            <a:r>
              <a:rPr lang="en-US" altLang="zh-CN" dirty="0"/>
              <a:t> type){</a:t>
            </a:r>
          </a:p>
          <a:p>
            <a:r>
              <a:rPr lang="en-US" altLang="zh-CN" dirty="0"/>
              <a:t>//</a:t>
            </a:r>
            <a:r>
              <a:rPr lang="en-US" altLang="zh-CN" dirty="0" err="1"/>
              <a:t>tx</a:t>
            </a:r>
            <a:r>
              <a:rPr lang="zh-CN" altLang="en-US" dirty="0"/>
              <a:t>为</a:t>
            </a:r>
            <a:r>
              <a:rPr lang="en-US" altLang="zh-CN" dirty="0"/>
              <a:t>x</a:t>
            </a:r>
            <a:r>
              <a:rPr lang="zh-CN" altLang="en-US" dirty="0"/>
              <a:t>的父节点</a:t>
            </a:r>
            <a:r>
              <a:rPr lang="en-US" altLang="zh-CN" dirty="0"/>
              <a:t>,</a:t>
            </a:r>
            <a:r>
              <a:rPr lang="en-US" altLang="zh-CN" dirty="0" err="1"/>
              <a:t>ty</a:t>
            </a:r>
            <a:r>
              <a:rPr lang="zh-CN" altLang="en-US" dirty="0"/>
              <a:t>为</a:t>
            </a:r>
            <a:r>
              <a:rPr lang="en-US" altLang="zh-CN" dirty="0"/>
              <a:t>y</a:t>
            </a:r>
            <a:r>
              <a:rPr lang="zh-CN" altLang="en-US" dirty="0"/>
              <a:t>的父节点</a:t>
            </a:r>
            <a:r>
              <a:rPr lang="en-US" altLang="zh-CN" dirty="0"/>
              <a:t>type = 0</a:t>
            </a:r>
            <a:r>
              <a:rPr lang="zh-CN" altLang="en-US" dirty="0"/>
              <a:t>表示同类</a:t>
            </a:r>
            <a:r>
              <a:rPr lang="en-US" altLang="zh-CN" dirty="0"/>
              <a:t>,</a:t>
            </a:r>
            <a:r>
              <a:rPr lang="en-US" altLang="zh-CN" dirty="0">
                <a:latin typeface="+mj-ea"/>
                <a:ea typeface="+mj-ea"/>
              </a:rPr>
              <a:t>1</a:t>
            </a:r>
            <a:r>
              <a:rPr lang="zh-CN" altLang="en-US" dirty="0"/>
              <a:t>表示</a:t>
            </a:r>
            <a:r>
              <a:rPr lang="en-US" altLang="zh-CN" dirty="0"/>
              <a:t>x</a:t>
            </a:r>
            <a:r>
              <a:rPr lang="zh-CN" altLang="en-US" dirty="0"/>
              <a:t>吃</a:t>
            </a:r>
            <a:r>
              <a:rPr lang="en-US" altLang="zh-CN" dirty="0"/>
              <a:t>y,2</a:t>
            </a:r>
            <a:r>
              <a:rPr lang="zh-CN" altLang="en-US" dirty="0"/>
              <a:t>表示</a:t>
            </a:r>
            <a:r>
              <a:rPr lang="en-US" altLang="zh-CN" dirty="0"/>
              <a:t>y</a:t>
            </a:r>
            <a:r>
              <a:rPr lang="zh-CN" altLang="en-US" dirty="0"/>
              <a:t>吃</a:t>
            </a:r>
            <a:r>
              <a:rPr lang="en-US" altLang="zh-CN" dirty="0"/>
              <a:t>x</a:t>
            </a:r>
          </a:p>
          <a:p>
            <a:r>
              <a:rPr lang="en-US" altLang="zh-CN" dirty="0"/>
              <a:t>	father[</a:t>
            </a:r>
            <a:r>
              <a:rPr lang="en-US" altLang="zh-CN" dirty="0" err="1"/>
              <a:t>ty</a:t>
            </a:r>
            <a:r>
              <a:rPr lang="en-US" altLang="zh-CN" dirty="0"/>
              <a:t>] = </a:t>
            </a:r>
            <a:r>
              <a:rPr lang="en-US" altLang="zh-CN" dirty="0" err="1"/>
              <a:t>tx</a:t>
            </a:r>
            <a:r>
              <a:rPr lang="en-US" altLang="zh-CN" dirty="0"/>
              <a:t>;</a:t>
            </a:r>
          </a:p>
          <a:p>
            <a:r>
              <a:rPr lang="en-US" altLang="zh-CN" dirty="0"/>
              <a:t>	rank[</a:t>
            </a:r>
            <a:r>
              <a:rPr lang="en-US" altLang="zh-CN" dirty="0" err="1"/>
              <a:t>ty</a:t>
            </a:r>
            <a:r>
              <a:rPr lang="en-US" altLang="zh-CN" dirty="0"/>
              <a:t>] = (rank[x]-rank[y]+type+3)%3;</a:t>
            </a:r>
          </a:p>
          <a:p>
            <a:r>
              <a:rPr lang="en-US" altLang="zh-CN" dirty="0"/>
              <a:t>}</a:t>
            </a:r>
            <a:endParaRPr lang="zh-CN" altLang="en-US" dirty="0"/>
          </a:p>
        </p:txBody>
      </p:sp>
    </p:spTree>
    <p:extLst>
      <p:ext uri="{BB962C8B-B14F-4D97-AF65-F5344CB8AC3E}">
        <p14:creationId xmlns:p14="http://schemas.microsoft.com/office/powerpoint/2010/main" val="58053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POJ1988 Cube Stacking</a:t>
            </a:r>
            <a:endParaRPr lang="zh-CN" altLang="en-US" dirty="0"/>
          </a:p>
        </p:txBody>
      </p:sp>
      <p:sp>
        <p:nvSpPr>
          <p:cNvPr id="3" name="内容占位符 2"/>
          <p:cNvSpPr>
            <a:spLocks noGrp="1"/>
          </p:cNvSpPr>
          <p:nvPr>
            <p:ph idx="1"/>
          </p:nvPr>
        </p:nvSpPr>
        <p:spPr>
          <a:xfrm>
            <a:off x="1435608" y="1447800"/>
            <a:ext cx="7498080" cy="1621160"/>
          </a:xfrm>
        </p:spPr>
        <p:txBody>
          <a:bodyPr>
            <a:normAutofit/>
          </a:bodyPr>
          <a:lstStyle/>
          <a:p>
            <a:r>
              <a:rPr lang="zh-CN" altLang="en-US" sz="2000" dirty="0" smtClean="0"/>
              <a:t>题目大意：有</a:t>
            </a:r>
            <a:r>
              <a:rPr lang="en-US" altLang="zh-CN" sz="2000" dirty="0" smtClean="0"/>
              <a:t>N</a:t>
            </a:r>
            <a:r>
              <a:rPr lang="zh-CN" altLang="en-US" sz="2000" dirty="0" smtClean="0"/>
              <a:t>个方块，</a:t>
            </a:r>
            <a:r>
              <a:rPr lang="zh-CN" altLang="en-US" sz="2000" dirty="0"/>
              <a:t>编号</a:t>
            </a:r>
            <a:r>
              <a:rPr lang="en-US" altLang="zh-CN" sz="2000" dirty="0">
                <a:latin typeface="+mj-ea"/>
                <a:ea typeface="+mj-ea"/>
              </a:rPr>
              <a:t>1</a:t>
            </a:r>
            <a:r>
              <a:rPr lang="zh-CN" altLang="en-US" sz="2000" dirty="0"/>
              <a:t>到</a:t>
            </a:r>
            <a:r>
              <a:rPr lang="en-US" altLang="zh-CN" sz="2000" dirty="0"/>
              <a:t>N</a:t>
            </a:r>
            <a:r>
              <a:rPr lang="zh-CN" altLang="en-US" sz="2000" dirty="0"/>
              <a:t>，现在有</a:t>
            </a:r>
            <a:r>
              <a:rPr lang="en-US" altLang="zh-CN" sz="2000" dirty="0"/>
              <a:t>P</a:t>
            </a:r>
            <a:r>
              <a:rPr lang="zh-CN" altLang="en-US" sz="2000" dirty="0"/>
              <a:t>个操作，</a:t>
            </a:r>
            <a:r>
              <a:rPr lang="en-US" altLang="zh-CN" sz="2000" dirty="0"/>
              <a:t>M x y</a:t>
            </a:r>
            <a:r>
              <a:rPr lang="zh-CN" altLang="en-US" sz="2000" dirty="0"/>
              <a:t>表示将含有编号为</a:t>
            </a:r>
            <a:r>
              <a:rPr lang="en-US" altLang="zh-CN" sz="2000" dirty="0"/>
              <a:t>x</a:t>
            </a:r>
            <a:r>
              <a:rPr lang="zh-CN" altLang="en-US" sz="2000" dirty="0"/>
              <a:t>的整体放在含有</a:t>
            </a:r>
            <a:r>
              <a:rPr lang="en-US" altLang="zh-CN" sz="2000" dirty="0"/>
              <a:t>y</a:t>
            </a:r>
            <a:r>
              <a:rPr lang="zh-CN" altLang="en-US" sz="2000" dirty="0"/>
              <a:t>的整体的上面，</a:t>
            </a:r>
            <a:r>
              <a:rPr lang="en-US" altLang="zh-CN" sz="2000" dirty="0"/>
              <a:t>C x </a:t>
            </a:r>
            <a:r>
              <a:rPr lang="zh-CN" altLang="en-US" sz="2000" dirty="0"/>
              <a:t>表示询问在</a:t>
            </a:r>
            <a:r>
              <a:rPr lang="en-US" altLang="zh-CN" sz="2000" dirty="0"/>
              <a:t>x</a:t>
            </a:r>
            <a:r>
              <a:rPr lang="zh-CN" altLang="en-US" sz="2000" dirty="0"/>
              <a:t>下方有</a:t>
            </a:r>
            <a:r>
              <a:rPr lang="zh-CN" altLang="en-US" sz="2000" dirty="0" smtClean="0"/>
              <a:t>多少个方块？</a:t>
            </a:r>
            <a:r>
              <a:rPr lang="en-US" altLang="zh-CN" sz="2000" dirty="0" smtClean="0"/>
              <a:t>(N &lt;= 30000, P &lt;= 10^5)</a:t>
            </a:r>
            <a:endParaRPr lang="zh-CN" altLang="en-US" sz="2000" dirty="0"/>
          </a:p>
        </p:txBody>
      </p:sp>
    </p:spTree>
    <p:extLst>
      <p:ext uri="{BB962C8B-B14F-4D97-AF65-F5344CB8AC3E}">
        <p14:creationId xmlns:p14="http://schemas.microsoft.com/office/powerpoint/2010/main" val="32304545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03648" y="332656"/>
            <a:ext cx="7498080" cy="4800600"/>
          </a:xfrm>
        </p:spPr>
        <p:txBody>
          <a:bodyPr/>
          <a:lstStyle/>
          <a:p>
            <a:pPr marL="82296" indent="0">
              <a:spcBef>
                <a:spcPct val="0"/>
              </a:spcBef>
              <a:buNone/>
            </a:pPr>
            <a:r>
              <a:rPr lang="zh-CN" altLang="en-US" sz="24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主要内容</a:t>
            </a:r>
            <a:endParaRPr lang="en-US" altLang="zh-CN" sz="24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a:p>
            <a:pPr marL="82296" indent="0">
              <a:spcBef>
                <a:spcPct val="0"/>
              </a:spcBef>
              <a:buNone/>
            </a:pPr>
            <a:endParaRPr lang="en-US" altLang="zh-CN" sz="24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a:p>
            <a:pPr>
              <a:spcBef>
                <a:spcPct val="0"/>
              </a:spcBef>
              <a:buFont typeface="Wingdings" pitchFamily="2" charset="2"/>
              <a:buChar char="l"/>
            </a:pPr>
            <a:r>
              <a:rPr lang="zh-CN" altLang="en-US" sz="24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堆</a:t>
            </a:r>
            <a:endParaRPr lang="en-US" altLang="zh-CN" sz="24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a:p>
            <a:pPr>
              <a:spcBef>
                <a:spcPct val="0"/>
              </a:spcBef>
              <a:buFont typeface="Wingdings" pitchFamily="2" charset="2"/>
              <a:buChar char="l"/>
            </a:pPr>
            <a:r>
              <a:rPr lang="zh-CN" altLang="en-US" sz="2400"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并查</a:t>
            </a:r>
            <a:r>
              <a:rPr lang="zh-CN" altLang="en-US" sz="24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集</a:t>
            </a:r>
            <a:endParaRPr lang="en-US" altLang="zh-CN" sz="24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a:p>
            <a:pPr>
              <a:spcBef>
                <a:spcPct val="0"/>
              </a:spcBef>
              <a:buFont typeface="Wingdings" pitchFamily="2" charset="2"/>
              <a:buChar char="l"/>
            </a:pPr>
            <a:r>
              <a:rPr lang="zh-CN" altLang="en-US" sz="24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树状数组</a:t>
            </a:r>
            <a:endParaRPr lang="en-US" altLang="zh-CN" sz="24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a:p>
            <a:pPr>
              <a:spcBef>
                <a:spcPct val="0"/>
              </a:spcBef>
              <a:buFont typeface="Wingdings" pitchFamily="2" charset="2"/>
              <a:buChar char="l"/>
            </a:pPr>
            <a:r>
              <a:rPr lang="zh-CN" altLang="en-US" sz="24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线段树</a:t>
            </a:r>
            <a:endParaRPr lang="en-US" altLang="zh-CN" sz="24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a:p>
            <a:pPr>
              <a:spcBef>
                <a:spcPct val="0"/>
              </a:spcBef>
              <a:buFont typeface="Wingdings" pitchFamily="2" charset="2"/>
              <a:buChar char="l"/>
            </a:pPr>
            <a:r>
              <a:rPr lang="zh-CN" altLang="en-US" sz="2400"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划分</a:t>
            </a:r>
            <a:r>
              <a:rPr lang="zh-CN" altLang="en-US" sz="24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树</a:t>
            </a:r>
            <a:endParaRPr lang="en-US" altLang="zh-CN" sz="24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a:p>
            <a:pPr>
              <a:spcBef>
                <a:spcPct val="0"/>
              </a:spcBef>
              <a:buFont typeface="Wingdings" pitchFamily="2" charset="2"/>
              <a:buChar char="l"/>
            </a:pPr>
            <a:r>
              <a:rPr lang="zh-CN" altLang="en-US" sz="24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左</a:t>
            </a:r>
            <a:r>
              <a:rPr lang="zh-CN" altLang="en-US" sz="2400"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偏</a:t>
            </a:r>
            <a:r>
              <a:rPr lang="zh-CN" altLang="en-US" sz="24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树</a:t>
            </a:r>
            <a:endParaRPr lang="en-US" altLang="zh-CN" sz="24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a:p>
            <a:pPr>
              <a:spcBef>
                <a:spcPct val="0"/>
              </a:spcBef>
              <a:buFont typeface="Wingdings" pitchFamily="2" charset="2"/>
              <a:buChar char="l"/>
            </a:pPr>
            <a:r>
              <a:rPr lang="en-US" altLang="zh-CN" sz="24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Splay</a:t>
            </a:r>
          </a:p>
          <a:p>
            <a:pPr>
              <a:spcBef>
                <a:spcPct val="0"/>
              </a:spcBef>
              <a:buFont typeface="Wingdings" pitchFamily="2" charset="2"/>
              <a:buChar char="l"/>
            </a:pPr>
            <a:r>
              <a:rPr lang="zh-CN" altLang="en-US" sz="2400"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树链</a:t>
            </a:r>
            <a:r>
              <a:rPr lang="zh-CN" altLang="en-US" sz="24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剖分</a:t>
            </a:r>
            <a:endParaRPr lang="en-US" altLang="zh-CN" sz="24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a:p>
            <a:pPr>
              <a:spcBef>
                <a:spcPct val="0"/>
              </a:spcBef>
              <a:buFont typeface="Wingdings" pitchFamily="2" charset="2"/>
              <a:buChar char="l"/>
            </a:pPr>
            <a:endParaRPr lang="en-US" altLang="zh-CN" sz="24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a:p>
            <a:pPr>
              <a:spcBef>
                <a:spcPct val="0"/>
              </a:spcBef>
              <a:buFont typeface="Wingdings" pitchFamily="2" charset="2"/>
              <a:buChar char="l"/>
            </a:pPr>
            <a:endParaRPr lang="en-US" altLang="zh-CN" sz="24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a:p>
            <a:pPr>
              <a:spcBef>
                <a:spcPct val="0"/>
              </a:spcBef>
              <a:buFont typeface="Wingdings" pitchFamily="2" charset="2"/>
              <a:buChar char="l"/>
            </a:pPr>
            <a:endParaRPr lang="en-US" altLang="zh-CN"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a:p>
            <a:endParaRPr lang="zh-CN" altLang="en-US" dirty="0"/>
          </a:p>
        </p:txBody>
      </p:sp>
    </p:spTree>
    <p:extLst>
      <p:ext uri="{BB962C8B-B14F-4D97-AF65-F5344CB8AC3E}">
        <p14:creationId xmlns:p14="http://schemas.microsoft.com/office/powerpoint/2010/main" val="21028551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POJ1988 Cube Stacking</a:t>
            </a:r>
            <a:endParaRPr lang="zh-CN" altLang="en-US" dirty="0"/>
          </a:p>
        </p:txBody>
      </p:sp>
      <p:sp>
        <p:nvSpPr>
          <p:cNvPr id="3" name="内容占位符 2"/>
          <p:cNvSpPr>
            <a:spLocks noGrp="1"/>
          </p:cNvSpPr>
          <p:nvPr>
            <p:ph idx="1"/>
          </p:nvPr>
        </p:nvSpPr>
        <p:spPr/>
        <p:txBody>
          <a:bodyPr>
            <a:normAutofit/>
          </a:bodyPr>
          <a:lstStyle/>
          <a:p>
            <a:pPr marL="82296" indent="0">
              <a:buNone/>
            </a:pPr>
            <a:r>
              <a:rPr lang="en-US" altLang="zh-CN" sz="2000" dirty="0" smtClean="0"/>
              <a:t>Sample Input                                          Sample Output</a:t>
            </a:r>
          </a:p>
          <a:p>
            <a:pPr marL="82296" indent="0">
              <a:buNone/>
            </a:pPr>
            <a:r>
              <a:rPr lang="en-US" altLang="zh-CN" sz="2000" dirty="0" smtClean="0">
                <a:latin typeface="+mj-ea"/>
                <a:ea typeface="+mj-ea"/>
              </a:rPr>
              <a:t>6                                                   1</a:t>
            </a:r>
            <a:endParaRPr lang="en-US" altLang="zh-CN" sz="2000" dirty="0">
              <a:latin typeface="+mj-ea"/>
              <a:ea typeface="+mj-ea"/>
            </a:endParaRPr>
          </a:p>
          <a:p>
            <a:pPr marL="82296" indent="0">
              <a:buNone/>
            </a:pPr>
            <a:r>
              <a:rPr lang="en-US" altLang="zh-CN" sz="2000" dirty="0">
                <a:latin typeface="+mj-ea"/>
                <a:ea typeface="+mj-ea"/>
              </a:rPr>
              <a:t>M 1 </a:t>
            </a:r>
            <a:r>
              <a:rPr lang="en-US" altLang="zh-CN" sz="2000" dirty="0" smtClean="0">
                <a:latin typeface="+mj-ea"/>
                <a:ea typeface="+mj-ea"/>
              </a:rPr>
              <a:t>6                                            0</a:t>
            </a:r>
            <a:endParaRPr lang="en-US" altLang="zh-CN" sz="2000" dirty="0">
              <a:latin typeface="+mj-ea"/>
              <a:ea typeface="+mj-ea"/>
            </a:endParaRPr>
          </a:p>
          <a:p>
            <a:pPr marL="82296" indent="0">
              <a:buNone/>
            </a:pPr>
            <a:r>
              <a:rPr lang="en-US" altLang="zh-CN" sz="2000" dirty="0">
                <a:latin typeface="+mj-ea"/>
                <a:ea typeface="+mj-ea"/>
              </a:rPr>
              <a:t>C </a:t>
            </a:r>
            <a:r>
              <a:rPr lang="en-US" altLang="zh-CN" sz="2000" dirty="0" smtClean="0">
                <a:latin typeface="+mj-ea"/>
                <a:ea typeface="+mj-ea"/>
              </a:rPr>
              <a:t>1                                                2</a:t>
            </a:r>
            <a:endParaRPr lang="en-US" altLang="zh-CN" sz="2000" dirty="0">
              <a:latin typeface="+mj-ea"/>
              <a:ea typeface="+mj-ea"/>
            </a:endParaRPr>
          </a:p>
          <a:p>
            <a:pPr marL="82296" indent="0">
              <a:buNone/>
            </a:pPr>
            <a:r>
              <a:rPr lang="en-US" altLang="zh-CN" sz="2000" dirty="0">
                <a:latin typeface="+mj-ea"/>
                <a:ea typeface="+mj-ea"/>
              </a:rPr>
              <a:t>M 2 4</a:t>
            </a:r>
          </a:p>
          <a:p>
            <a:pPr marL="82296" indent="0">
              <a:buNone/>
            </a:pPr>
            <a:r>
              <a:rPr lang="en-US" altLang="zh-CN" sz="2000" dirty="0">
                <a:latin typeface="+mj-ea"/>
                <a:ea typeface="+mj-ea"/>
              </a:rPr>
              <a:t>M 2 6</a:t>
            </a:r>
          </a:p>
          <a:p>
            <a:pPr marL="82296" indent="0">
              <a:buNone/>
            </a:pPr>
            <a:r>
              <a:rPr lang="en-US" altLang="zh-CN" sz="2000" dirty="0">
                <a:latin typeface="+mj-ea"/>
                <a:ea typeface="+mj-ea"/>
              </a:rPr>
              <a:t>C 3</a:t>
            </a:r>
          </a:p>
          <a:p>
            <a:pPr marL="82296" indent="0">
              <a:buNone/>
            </a:pPr>
            <a:r>
              <a:rPr lang="en-US" altLang="zh-CN" sz="2000" dirty="0">
                <a:latin typeface="+mj-ea"/>
                <a:ea typeface="+mj-ea"/>
              </a:rPr>
              <a:t>C 4</a:t>
            </a:r>
            <a:endParaRPr lang="zh-CN" altLang="en-US" sz="2000" dirty="0">
              <a:latin typeface="+mj-ea"/>
              <a:ea typeface="+mj-ea"/>
            </a:endParaRPr>
          </a:p>
        </p:txBody>
      </p:sp>
    </p:spTree>
    <p:extLst>
      <p:ext uri="{BB962C8B-B14F-4D97-AF65-F5344CB8AC3E}">
        <p14:creationId xmlns:p14="http://schemas.microsoft.com/office/powerpoint/2010/main" val="26945173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POJ1988 Cube Stacking</a:t>
            </a:r>
            <a:endParaRPr lang="zh-CN" altLang="en-US" dirty="0"/>
          </a:p>
        </p:txBody>
      </p:sp>
      <p:sp>
        <p:nvSpPr>
          <p:cNvPr id="3" name="内容占位符 2"/>
          <p:cNvSpPr>
            <a:spLocks noGrp="1"/>
          </p:cNvSpPr>
          <p:nvPr>
            <p:ph idx="1"/>
          </p:nvPr>
        </p:nvSpPr>
        <p:spPr/>
        <p:txBody>
          <a:bodyPr>
            <a:normAutofit/>
          </a:bodyPr>
          <a:lstStyle/>
          <a:p>
            <a:r>
              <a:rPr lang="zh-CN" altLang="en-US" sz="2000" dirty="0"/>
              <a:t>我们用</a:t>
            </a:r>
            <a:r>
              <a:rPr lang="en-US" altLang="zh-CN" sz="2000" dirty="0"/>
              <a:t>rank[x] </a:t>
            </a:r>
            <a:r>
              <a:rPr lang="zh-CN" altLang="en-US" sz="2000" dirty="0"/>
              <a:t>来表示含有</a:t>
            </a:r>
            <a:r>
              <a:rPr lang="en-US" altLang="zh-CN" sz="2000" dirty="0"/>
              <a:t>x</a:t>
            </a:r>
            <a:r>
              <a:rPr lang="zh-CN" altLang="en-US" sz="2000" dirty="0"/>
              <a:t>的</a:t>
            </a:r>
            <a:r>
              <a:rPr lang="zh-CN" altLang="en-US" sz="2000" dirty="0" smtClean="0"/>
              <a:t>集合所含方块的</a:t>
            </a:r>
            <a:r>
              <a:rPr lang="zh-CN" altLang="en-US" sz="2000" dirty="0"/>
              <a:t>个数，用</a:t>
            </a:r>
            <a:r>
              <a:rPr lang="en-US" altLang="zh-CN" sz="2000" dirty="0" err="1"/>
              <a:t>dist</a:t>
            </a:r>
            <a:r>
              <a:rPr lang="en-US" altLang="zh-CN" sz="2000" dirty="0"/>
              <a:t>[x]</a:t>
            </a:r>
            <a:r>
              <a:rPr lang="zh-CN" altLang="en-US" sz="2000" dirty="0"/>
              <a:t>来表示</a:t>
            </a:r>
            <a:r>
              <a:rPr lang="en-US" altLang="zh-CN" sz="2000" dirty="0"/>
              <a:t>x </a:t>
            </a:r>
            <a:r>
              <a:rPr lang="zh-CN" altLang="en-US" sz="2000" dirty="0"/>
              <a:t>距离 </a:t>
            </a:r>
            <a:r>
              <a:rPr lang="en-US" altLang="zh-CN" sz="2000" dirty="0"/>
              <a:t>x </a:t>
            </a:r>
            <a:r>
              <a:rPr lang="zh-CN" altLang="en-US" sz="2000" dirty="0" smtClean="0"/>
              <a:t>的父结点</a:t>
            </a:r>
            <a:r>
              <a:rPr lang="zh-CN" altLang="en-US" sz="2000" dirty="0"/>
              <a:t>有多少个方块，在路径压缩的时候更新</a:t>
            </a:r>
            <a:r>
              <a:rPr lang="en-US" altLang="zh-CN" sz="2000" dirty="0" err="1"/>
              <a:t>dist</a:t>
            </a:r>
            <a:r>
              <a:rPr lang="zh-CN" altLang="en-US" sz="2000" dirty="0"/>
              <a:t>数组，查询的时候答案就是</a:t>
            </a:r>
            <a:r>
              <a:rPr lang="en-US" altLang="zh-CN" sz="2000" dirty="0"/>
              <a:t>rank[x] – </a:t>
            </a:r>
            <a:r>
              <a:rPr lang="en-US" altLang="zh-CN" sz="2000" dirty="0" err="1"/>
              <a:t>dist</a:t>
            </a:r>
            <a:r>
              <a:rPr lang="en-US" altLang="zh-CN" sz="2000" dirty="0"/>
              <a:t>[x] - </a:t>
            </a:r>
            <a:r>
              <a:rPr lang="en-US" altLang="zh-CN" sz="2000" dirty="0">
                <a:latin typeface="+mj-ea"/>
                <a:ea typeface="+mj-ea"/>
              </a:rPr>
              <a:t>1</a:t>
            </a:r>
            <a:r>
              <a:rPr lang="zh-CN" altLang="en-US" sz="2000" dirty="0"/>
              <a:t>。</a:t>
            </a:r>
          </a:p>
        </p:txBody>
      </p:sp>
      <p:sp>
        <p:nvSpPr>
          <p:cNvPr id="4" name="TextBox 3"/>
          <p:cNvSpPr txBox="1"/>
          <p:nvPr/>
        </p:nvSpPr>
        <p:spPr>
          <a:xfrm>
            <a:off x="1763688" y="2529483"/>
            <a:ext cx="6840760" cy="4247317"/>
          </a:xfrm>
          <a:prstGeom prst="rect">
            <a:avLst/>
          </a:prstGeom>
          <a:noFill/>
        </p:spPr>
        <p:txBody>
          <a:bodyPr wrap="square" rtlCol="0">
            <a:spAutoFit/>
          </a:bodyPr>
          <a:lstStyle/>
          <a:p>
            <a:r>
              <a:rPr lang="en-US" altLang="zh-CN" dirty="0" err="1"/>
              <a:t>int</a:t>
            </a:r>
            <a:r>
              <a:rPr lang="en-US" altLang="zh-CN" dirty="0"/>
              <a:t> Find(</a:t>
            </a:r>
            <a:r>
              <a:rPr lang="en-US" altLang="zh-CN" dirty="0" err="1"/>
              <a:t>int</a:t>
            </a:r>
            <a:r>
              <a:rPr lang="en-US" altLang="zh-CN" dirty="0"/>
              <a:t> x){</a:t>
            </a:r>
          </a:p>
          <a:p>
            <a:r>
              <a:rPr lang="en-US" altLang="zh-CN" dirty="0"/>
              <a:t>	if(x == father[x]) return x;</a:t>
            </a:r>
          </a:p>
          <a:p>
            <a:r>
              <a:rPr lang="en-US" altLang="zh-CN" dirty="0"/>
              <a:t>	</a:t>
            </a:r>
            <a:r>
              <a:rPr lang="en-US" altLang="zh-CN" dirty="0" err="1"/>
              <a:t>int</a:t>
            </a:r>
            <a:r>
              <a:rPr lang="en-US" altLang="zh-CN" dirty="0"/>
              <a:t> </a:t>
            </a:r>
            <a:r>
              <a:rPr lang="en-US" altLang="zh-CN" dirty="0" err="1"/>
              <a:t>tx</a:t>
            </a:r>
            <a:r>
              <a:rPr lang="en-US" altLang="zh-CN" dirty="0"/>
              <a:t> = Find(father[x]);</a:t>
            </a:r>
          </a:p>
          <a:p>
            <a:r>
              <a:rPr lang="en-US" altLang="zh-CN" dirty="0"/>
              <a:t>	</a:t>
            </a:r>
            <a:r>
              <a:rPr lang="en-US" altLang="zh-CN" dirty="0" err="1"/>
              <a:t>dist</a:t>
            </a:r>
            <a:r>
              <a:rPr lang="en-US" altLang="zh-CN" dirty="0"/>
              <a:t>[x] += </a:t>
            </a:r>
            <a:r>
              <a:rPr lang="en-US" altLang="zh-CN" dirty="0" err="1"/>
              <a:t>dist</a:t>
            </a:r>
            <a:r>
              <a:rPr lang="en-US" altLang="zh-CN" dirty="0"/>
              <a:t>[father[x]];</a:t>
            </a:r>
          </a:p>
          <a:p>
            <a:r>
              <a:rPr lang="en-US" altLang="zh-CN" dirty="0"/>
              <a:t>	father[x] = </a:t>
            </a:r>
            <a:r>
              <a:rPr lang="en-US" altLang="zh-CN" dirty="0" err="1"/>
              <a:t>tx</a:t>
            </a:r>
            <a:r>
              <a:rPr lang="en-US" altLang="zh-CN" dirty="0"/>
              <a:t>;</a:t>
            </a:r>
          </a:p>
          <a:p>
            <a:r>
              <a:rPr lang="en-US" altLang="zh-CN" dirty="0"/>
              <a:t>	return </a:t>
            </a:r>
            <a:r>
              <a:rPr lang="en-US" altLang="zh-CN" dirty="0" err="1"/>
              <a:t>tx</a:t>
            </a:r>
            <a:r>
              <a:rPr lang="en-US" altLang="zh-CN" dirty="0"/>
              <a:t>;</a:t>
            </a:r>
          </a:p>
          <a:p>
            <a:r>
              <a:rPr lang="en-US" altLang="zh-CN" dirty="0"/>
              <a:t>}</a:t>
            </a:r>
          </a:p>
          <a:p>
            <a:endParaRPr lang="en-US" altLang="zh-CN" dirty="0"/>
          </a:p>
          <a:p>
            <a:r>
              <a:rPr lang="en-US" altLang="zh-CN" dirty="0"/>
              <a:t>void Union(</a:t>
            </a:r>
            <a:r>
              <a:rPr lang="en-US" altLang="zh-CN" dirty="0" err="1"/>
              <a:t>int</a:t>
            </a:r>
            <a:r>
              <a:rPr lang="en-US" altLang="zh-CN" dirty="0"/>
              <a:t> </a:t>
            </a:r>
            <a:r>
              <a:rPr lang="en-US" altLang="zh-CN" dirty="0" err="1"/>
              <a:t>x,int</a:t>
            </a:r>
            <a:r>
              <a:rPr lang="en-US" altLang="zh-CN" dirty="0"/>
              <a:t> y){   //</a:t>
            </a:r>
            <a:r>
              <a:rPr lang="zh-CN" altLang="en-US" dirty="0"/>
              <a:t>将含有</a:t>
            </a:r>
            <a:r>
              <a:rPr lang="en-US" altLang="zh-CN" dirty="0"/>
              <a:t>x</a:t>
            </a:r>
            <a:r>
              <a:rPr lang="zh-CN" altLang="en-US" dirty="0"/>
              <a:t>的</a:t>
            </a:r>
            <a:r>
              <a:rPr lang="en-US" altLang="zh-CN" dirty="0"/>
              <a:t>stack</a:t>
            </a:r>
            <a:r>
              <a:rPr lang="zh-CN" altLang="en-US" dirty="0"/>
              <a:t>堆到含</a:t>
            </a:r>
            <a:r>
              <a:rPr lang="en-US" altLang="zh-CN" dirty="0"/>
              <a:t>y</a:t>
            </a:r>
            <a:r>
              <a:rPr lang="zh-CN" altLang="en-US" dirty="0"/>
              <a:t>的上方</a:t>
            </a:r>
          </a:p>
          <a:p>
            <a:r>
              <a:rPr lang="zh-CN" altLang="en-US" dirty="0"/>
              <a:t>	</a:t>
            </a:r>
            <a:r>
              <a:rPr lang="en-US" altLang="zh-CN" dirty="0" err="1"/>
              <a:t>int</a:t>
            </a:r>
            <a:r>
              <a:rPr lang="en-US" altLang="zh-CN" dirty="0"/>
              <a:t> </a:t>
            </a:r>
            <a:r>
              <a:rPr lang="en-US" altLang="zh-CN" dirty="0" err="1"/>
              <a:t>tx</a:t>
            </a:r>
            <a:r>
              <a:rPr lang="en-US" altLang="zh-CN" dirty="0"/>
              <a:t>, </a:t>
            </a:r>
            <a:r>
              <a:rPr lang="en-US" altLang="zh-CN" dirty="0" err="1"/>
              <a:t>ty</a:t>
            </a:r>
            <a:r>
              <a:rPr lang="en-US" altLang="zh-CN" dirty="0"/>
              <a:t>;</a:t>
            </a:r>
          </a:p>
          <a:p>
            <a:r>
              <a:rPr lang="en-US" altLang="zh-CN" dirty="0"/>
              <a:t>	</a:t>
            </a:r>
            <a:r>
              <a:rPr lang="en-US" altLang="zh-CN" dirty="0" err="1"/>
              <a:t>tx</a:t>
            </a:r>
            <a:r>
              <a:rPr lang="en-US" altLang="zh-CN" dirty="0"/>
              <a:t> = Find(x); </a:t>
            </a:r>
            <a:r>
              <a:rPr lang="en-US" altLang="zh-CN" dirty="0" err="1"/>
              <a:t>ty</a:t>
            </a:r>
            <a:r>
              <a:rPr lang="en-US" altLang="zh-CN" dirty="0"/>
              <a:t> = Find(y);</a:t>
            </a:r>
          </a:p>
          <a:p>
            <a:r>
              <a:rPr lang="en-US" altLang="zh-CN" dirty="0"/>
              <a:t>	father[</a:t>
            </a:r>
            <a:r>
              <a:rPr lang="en-US" altLang="zh-CN" dirty="0" err="1"/>
              <a:t>ty</a:t>
            </a:r>
            <a:r>
              <a:rPr lang="en-US" altLang="zh-CN" dirty="0"/>
              <a:t>] = </a:t>
            </a:r>
            <a:r>
              <a:rPr lang="en-US" altLang="zh-CN" dirty="0" err="1"/>
              <a:t>tx</a:t>
            </a:r>
            <a:r>
              <a:rPr lang="en-US" altLang="zh-CN" dirty="0"/>
              <a:t>;</a:t>
            </a:r>
          </a:p>
          <a:p>
            <a:r>
              <a:rPr lang="en-US" altLang="zh-CN" dirty="0"/>
              <a:t>	</a:t>
            </a:r>
            <a:r>
              <a:rPr lang="en-US" altLang="zh-CN" dirty="0" err="1"/>
              <a:t>dist</a:t>
            </a:r>
            <a:r>
              <a:rPr lang="en-US" altLang="zh-CN" dirty="0"/>
              <a:t>[</a:t>
            </a:r>
            <a:r>
              <a:rPr lang="en-US" altLang="zh-CN" dirty="0" err="1"/>
              <a:t>ty</a:t>
            </a:r>
            <a:r>
              <a:rPr lang="en-US" altLang="zh-CN" dirty="0"/>
              <a:t>] = rank[</a:t>
            </a:r>
            <a:r>
              <a:rPr lang="en-US" altLang="zh-CN" dirty="0" err="1"/>
              <a:t>tx</a:t>
            </a:r>
            <a:r>
              <a:rPr lang="en-US" altLang="zh-CN" dirty="0"/>
              <a:t>];</a:t>
            </a:r>
          </a:p>
          <a:p>
            <a:r>
              <a:rPr lang="en-US" altLang="zh-CN" dirty="0"/>
              <a:t>	rank[</a:t>
            </a:r>
            <a:r>
              <a:rPr lang="en-US" altLang="zh-CN" dirty="0" err="1"/>
              <a:t>tx</a:t>
            </a:r>
            <a:r>
              <a:rPr lang="en-US" altLang="zh-CN" dirty="0"/>
              <a:t>] += rank[</a:t>
            </a:r>
            <a:r>
              <a:rPr lang="en-US" altLang="zh-CN" dirty="0" err="1"/>
              <a:t>ty</a:t>
            </a:r>
            <a:r>
              <a:rPr lang="en-US" altLang="zh-CN" dirty="0"/>
              <a:t>];</a:t>
            </a:r>
          </a:p>
          <a:p>
            <a:r>
              <a:rPr lang="en-US" altLang="zh-CN" dirty="0"/>
              <a:t>}</a:t>
            </a:r>
          </a:p>
        </p:txBody>
      </p:sp>
    </p:spTree>
    <p:extLst>
      <p:ext uri="{BB962C8B-B14F-4D97-AF65-F5344CB8AC3E}">
        <p14:creationId xmlns:p14="http://schemas.microsoft.com/office/powerpoint/2010/main" val="24489517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POJ2912 Rochambeau</a:t>
            </a:r>
            <a:endParaRPr lang="zh-CN" altLang="en-US" dirty="0"/>
          </a:p>
        </p:txBody>
      </p:sp>
      <p:sp>
        <p:nvSpPr>
          <p:cNvPr id="3" name="内容占位符 2"/>
          <p:cNvSpPr>
            <a:spLocks noGrp="1"/>
          </p:cNvSpPr>
          <p:nvPr>
            <p:ph idx="1"/>
          </p:nvPr>
        </p:nvSpPr>
        <p:spPr/>
        <p:txBody>
          <a:bodyPr>
            <a:normAutofit/>
          </a:bodyPr>
          <a:lstStyle/>
          <a:p>
            <a:r>
              <a:rPr lang="zh-CN" altLang="en-US" sz="2000" dirty="0"/>
              <a:t>题目大意：</a:t>
            </a:r>
            <a:r>
              <a:rPr lang="en-US" altLang="zh-CN" sz="2000" dirty="0"/>
              <a:t>N</a:t>
            </a:r>
            <a:r>
              <a:rPr lang="zh-CN" altLang="en-US" sz="2000" dirty="0"/>
              <a:t>个人玩石头剪子布的游戏，有</a:t>
            </a:r>
            <a:r>
              <a:rPr lang="en-US" altLang="zh-CN" sz="2000" dirty="0">
                <a:latin typeface="+mj-ea"/>
                <a:ea typeface="+mj-ea"/>
              </a:rPr>
              <a:t>1</a:t>
            </a:r>
            <a:r>
              <a:rPr lang="zh-CN" altLang="en-US" sz="2000" dirty="0"/>
              <a:t>个人当</a:t>
            </a:r>
            <a:r>
              <a:rPr lang="en-US" altLang="zh-CN" sz="2000" dirty="0"/>
              <a:t>judge</a:t>
            </a:r>
            <a:r>
              <a:rPr lang="zh-CN" altLang="en-US" sz="2000" dirty="0"/>
              <a:t>，其他人分为</a:t>
            </a:r>
            <a:r>
              <a:rPr lang="en-US" altLang="zh-CN" sz="2000" dirty="0"/>
              <a:t>3</a:t>
            </a:r>
            <a:r>
              <a:rPr lang="zh-CN" altLang="en-US" sz="2000" dirty="0"/>
              <a:t>组</a:t>
            </a:r>
            <a:r>
              <a:rPr lang="en-US" altLang="zh-CN" sz="2000" dirty="0"/>
              <a:t>(</a:t>
            </a:r>
            <a:r>
              <a:rPr lang="zh-CN" altLang="en-US" sz="2000" dirty="0"/>
              <a:t>可以为空</a:t>
            </a:r>
            <a:r>
              <a:rPr lang="en-US" altLang="zh-CN" sz="2000" dirty="0"/>
              <a:t>),</a:t>
            </a:r>
            <a:r>
              <a:rPr lang="zh-CN" altLang="en-US" sz="2000" dirty="0"/>
              <a:t>出三种不同手势，同一组人总是出同样的手势。</a:t>
            </a:r>
            <a:r>
              <a:rPr lang="en-US" altLang="zh-CN" sz="2000" dirty="0"/>
              <a:t>judge</a:t>
            </a:r>
            <a:r>
              <a:rPr lang="zh-CN" altLang="en-US" sz="2000" dirty="0"/>
              <a:t>随机出手势</a:t>
            </a:r>
            <a:r>
              <a:rPr lang="zh-CN" altLang="en-US" sz="2000" dirty="0" smtClean="0"/>
              <a:t>。每一轮选择两个人玩，</a:t>
            </a:r>
            <a:r>
              <a:rPr lang="en-US" altLang="zh-CN" sz="2000" dirty="0" smtClean="0"/>
              <a:t> </a:t>
            </a:r>
            <a:r>
              <a:rPr lang="zh-CN" altLang="en-US" sz="2000" dirty="0" smtClean="0"/>
              <a:t>现在</a:t>
            </a:r>
            <a:r>
              <a:rPr lang="zh-CN" altLang="en-US" sz="2000" dirty="0"/>
              <a:t>给出</a:t>
            </a:r>
            <a:r>
              <a:rPr lang="en-US" altLang="zh-CN" sz="2000" dirty="0"/>
              <a:t>M</a:t>
            </a:r>
            <a:r>
              <a:rPr lang="zh-CN" altLang="en-US" sz="2000" dirty="0"/>
              <a:t>个关系，用来表示两个人玩的结果：平，赢，输。问能否确定谁是</a:t>
            </a:r>
            <a:r>
              <a:rPr lang="en-US" altLang="zh-CN" sz="2000" dirty="0"/>
              <a:t>judge</a:t>
            </a:r>
            <a:r>
              <a:rPr lang="zh-CN" altLang="en-US" sz="2000" dirty="0"/>
              <a:t>？如果能，最少在第几话之后就可以确定</a:t>
            </a:r>
            <a:r>
              <a:rPr lang="zh-CN" altLang="en-US" sz="2000" dirty="0" smtClean="0"/>
              <a:t>？如果输入矛盾的话输出</a:t>
            </a:r>
            <a:r>
              <a:rPr lang="en-US" altLang="zh-CN" sz="2000" dirty="0" smtClean="0"/>
              <a:t>Impossible</a:t>
            </a:r>
            <a:r>
              <a:rPr lang="zh-CN" altLang="en-US" sz="2000" dirty="0" smtClean="0"/>
              <a:t>。</a:t>
            </a:r>
            <a:r>
              <a:rPr lang="en-US" altLang="zh-CN" sz="2000" dirty="0" smtClean="0"/>
              <a:t>(N&lt;= 500,M &lt;= 2000)</a:t>
            </a:r>
            <a:endParaRPr lang="zh-CN" altLang="en-US" sz="2000" dirty="0"/>
          </a:p>
        </p:txBody>
      </p:sp>
    </p:spTree>
    <p:extLst>
      <p:ext uri="{BB962C8B-B14F-4D97-AF65-F5344CB8AC3E}">
        <p14:creationId xmlns:p14="http://schemas.microsoft.com/office/powerpoint/2010/main" val="34347910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POJ2912 Rochambeau</a:t>
            </a:r>
            <a:endParaRPr lang="zh-CN" altLang="en-US" dirty="0"/>
          </a:p>
        </p:txBody>
      </p:sp>
      <p:sp>
        <p:nvSpPr>
          <p:cNvPr id="3" name="内容占位符 2"/>
          <p:cNvSpPr>
            <a:spLocks noGrp="1"/>
          </p:cNvSpPr>
          <p:nvPr>
            <p:ph idx="1"/>
          </p:nvPr>
        </p:nvSpPr>
        <p:spPr>
          <a:xfrm>
            <a:off x="1403648" y="1340768"/>
            <a:ext cx="7498080" cy="5410200"/>
          </a:xfrm>
        </p:spPr>
        <p:txBody>
          <a:bodyPr>
            <a:normAutofit fontScale="85000" lnSpcReduction="10000"/>
          </a:bodyPr>
          <a:lstStyle/>
          <a:p>
            <a:pPr marL="82296" indent="0">
              <a:buNone/>
            </a:pPr>
            <a:r>
              <a:rPr lang="en-US" altLang="zh-CN" sz="2000" dirty="0" smtClean="0"/>
              <a:t>Sample Input                   Sample Output</a:t>
            </a:r>
          </a:p>
          <a:p>
            <a:pPr marL="82296" indent="0">
              <a:buNone/>
            </a:pPr>
            <a:r>
              <a:rPr lang="en-US" altLang="zh-CN" sz="2000" dirty="0">
                <a:latin typeface="+mj-ea"/>
                <a:ea typeface="+mj-ea"/>
              </a:rPr>
              <a:t>3 </a:t>
            </a:r>
            <a:r>
              <a:rPr lang="en-US" altLang="zh-CN" sz="2000" dirty="0" smtClean="0">
                <a:latin typeface="+mj-ea"/>
                <a:ea typeface="+mj-ea"/>
              </a:rPr>
              <a:t>3                            </a:t>
            </a:r>
            <a:r>
              <a:rPr lang="en-US" altLang="zh-CN" sz="2000" dirty="0" smtClean="0"/>
              <a:t>Can </a:t>
            </a:r>
            <a:r>
              <a:rPr lang="en-US" altLang="zh-CN" sz="2000" dirty="0"/>
              <a:t>not determine </a:t>
            </a:r>
            <a:endParaRPr lang="en-US" altLang="zh-CN" sz="2000" dirty="0">
              <a:latin typeface="+mj-ea"/>
              <a:ea typeface="+mj-ea"/>
            </a:endParaRPr>
          </a:p>
          <a:p>
            <a:pPr marL="82296" indent="0">
              <a:buNone/>
            </a:pPr>
            <a:r>
              <a:rPr lang="en-US" altLang="zh-CN" sz="2000" dirty="0" smtClean="0">
                <a:latin typeface="+mj-ea"/>
                <a:ea typeface="+mj-ea"/>
              </a:rPr>
              <a:t>0&lt;1                           </a:t>
            </a:r>
            <a:r>
              <a:rPr lang="en-US" altLang="zh-CN" sz="2000" dirty="0" smtClean="0"/>
              <a:t>Player </a:t>
            </a:r>
            <a:r>
              <a:rPr lang="en-US" altLang="zh-CN" sz="2000" dirty="0"/>
              <a:t>1 can be determined to be the judge after 4 lines </a:t>
            </a:r>
            <a:endParaRPr lang="en-US" altLang="zh-CN" sz="2000" dirty="0">
              <a:latin typeface="+mj-ea"/>
              <a:ea typeface="+mj-ea"/>
            </a:endParaRPr>
          </a:p>
          <a:p>
            <a:pPr marL="82296" indent="0">
              <a:buNone/>
            </a:pPr>
            <a:r>
              <a:rPr lang="en-US" altLang="zh-CN" sz="2000" dirty="0" smtClean="0">
                <a:latin typeface="+mj-ea"/>
                <a:ea typeface="+mj-ea"/>
              </a:rPr>
              <a:t>1&lt;2                           </a:t>
            </a:r>
            <a:r>
              <a:rPr lang="en-US" altLang="zh-CN" sz="2100" dirty="0" smtClean="0"/>
              <a:t>Impossible</a:t>
            </a:r>
            <a:r>
              <a:rPr lang="en-US" altLang="zh-CN" sz="1800" dirty="0" smtClean="0"/>
              <a:t> </a:t>
            </a:r>
            <a:endParaRPr lang="en-US" altLang="zh-CN" sz="2000" dirty="0">
              <a:latin typeface="+mj-ea"/>
              <a:ea typeface="+mj-ea"/>
            </a:endParaRPr>
          </a:p>
          <a:p>
            <a:pPr marL="82296" indent="0">
              <a:buNone/>
            </a:pPr>
            <a:r>
              <a:rPr lang="en-US" altLang="zh-CN" sz="2000" dirty="0" smtClean="0">
                <a:latin typeface="+mj-ea"/>
                <a:ea typeface="+mj-ea"/>
              </a:rPr>
              <a:t>2&lt;0                           </a:t>
            </a:r>
            <a:r>
              <a:rPr lang="en-US" altLang="zh-CN" sz="1900" dirty="0" smtClean="0"/>
              <a:t>Player </a:t>
            </a:r>
            <a:r>
              <a:rPr lang="en-US" altLang="zh-CN" sz="1900" dirty="0"/>
              <a:t>0 can be determined to be the judge after 0 lines</a:t>
            </a:r>
            <a:endParaRPr lang="en-US" altLang="zh-CN" sz="1900" dirty="0">
              <a:latin typeface="+mj-ea"/>
              <a:ea typeface="+mj-ea"/>
            </a:endParaRPr>
          </a:p>
          <a:p>
            <a:pPr marL="82296" indent="0">
              <a:buNone/>
            </a:pPr>
            <a:r>
              <a:rPr lang="en-US" altLang="zh-CN" sz="2000" dirty="0">
                <a:latin typeface="+mj-ea"/>
                <a:ea typeface="+mj-ea"/>
              </a:rPr>
              <a:t>3 5</a:t>
            </a:r>
          </a:p>
          <a:p>
            <a:pPr marL="82296" indent="0">
              <a:buNone/>
            </a:pPr>
            <a:r>
              <a:rPr lang="en-US" altLang="zh-CN" sz="2000" dirty="0">
                <a:latin typeface="+mj-ea"/>
                <a:ea typeface="+mj-ea"/>
              </a:rPr>
              <a:t>0&lt;1</a:t>
            </a:r>
          </a:p>
          <a:p>
            <a:pPr marL="82296" indent="0">
              <a:buNone/>
            </a:pPr>
            <a:r>
              <a:rPr lang="en-US" altLang="zh-CN" sz="2000" dirty="0">
                <a:latin typeface="+mj-ea"/>
                <a:ea typeface="+mj-ea"/>
              </a:rPr>
              <a:t>0&gt;1</a:t>
            </a:r>
          </a:p>
          <a:p>
            <a:pPr marL="82296" indent="0">
              <a:buNone/>
            </a:pPr>
            <a:r>
              <a:rPr lang="en-US" altLang="zh-CN" sz="2000" dirty="0">
                <a:latin typeface="+mj-ea"/>
                <a:ea typeface="+mj-ea"/>
              </a:rPr>
              <a:t>1&lt;2</a:t>
            </a:r>
          </a:p>
          <a:p>
            <a:pPr marL="82296" indent="0">
              <a:buNone/>
            </a:pPr>
            <a:r>
              <a:rPr lang="en-US" altLang="zh-CN" sz="2000" dirty="0">
                <a:latin typeface="+mj-ea"/>
                <a:ea typeface="+mj-ea"/>
              </a:rPr>
              <a:t>1&gt;2</a:t>
            </a:r>
          </a:p>
          <a:p>
            <a:pPr marL="82296" indent="0">
              <a:buNone/>
            </a:pPr>
            <a:r>
              <a:rPr lang="en-US" altLang="zh-CN" sz="2000" dirty="0">
                <a:latin typeface="+mj-ea"/>
                <a:ea typeface="+mj-ea"/>
              </a:rPr>
              <a:t>0&lt;2</a:t>
            </a:r>
          </a:p>
          <a:p>
            <a:pPr marL="82296" indent="0">
              <a:buNone/>
            </a:pPr>
            <a:r>
              <a:rPr lang="en-US" altLang="zh-CN" sz="2000" dirty="0">
                <a:latin typeface="+mj-ea"/>
                <a:ea typeface="+mj-ea"/>
              </a:rPr>
              <a:t>4 4</a:t>
            </a:r>
          </a:p>
          <a:p>
            <a:pPr marL="82296" indent="0">
              <a:buNone/>
            </a:pPr>
            <a:r>
              <a:rPr lang="en-US" altLang="zh-CN" sz="2000" dirty="0">
                <a:latin typeface="+mj-ea"/>
                <a:ea typeface="+mj-ea"/>
              </a:rPr>
              <a:t>0&lt;1</a:t>
            </a:r>
          </a:p>
          <a:p>
            <a:pPr marL="82296" indent="0">
              <a:buNone/>
            </a:pPr>
            <a:r>
              <a:rPr lang="en-US" altLang="zh-CN" sz="2000" dirty="0">
                <a:latin typeface="+mj-ea"/>
                <a:ea typeface="+mj-ea"/>
              </a:rPr>
              <a:t>0&gt;1</a:t>
            </a:r>
          </a:p>
          <a:p>
            <a:pPr marL="82296" indent="0">
              <a:buNone/>
            </a:pPr>
            <a:r>
              <a:rPr lang="en-US" altLang="zh-CN" sz="2000" dirty="0">
                <a:latin typeface="+mj-ea"/>
                <a:ea typeface="+mj-ea"/>
              </a:rPr>
              <a:t>2&lt;3</a:t>
            </a:r>
          </a:p>
          <a:p>
            <a:pPr marL="82296" indent="0">
              <a:buNone/>
            </a:pPr>
            <a:r>
              <a:rPr lang="en-US" altLang="zh-CN" sz="2000" dirty="0">
                <a:latin typeface="+mj-ea"/>
                <a:ea typeface="+mj-ea"/>
              </a:rPr>
              <a:t>2&gt;3</a:t>
            </a:r>
          </a:p>
          <a:p>
            <a:pPr marL="82296" indent="0">
              <a:buNone/>
            </a:pPr>
            <a:r>
              <a:rPr lang="en-US" altLang="zh-CN" sz="2000" dirty="0">
                <a:latin typeface="+mj-ea"/>
                <a:ea typeface="+mj-ea"/>
              </a:rPr>
              <a:t>1 0</a:t>
            </a:r>
            <a:endParaRPr lang="zh-CN" altLang="en-US" sz="2000" dirty="0">
              <a:latin typeface="+mj-ea"/>
              <a:ea typeface="+mj-ea"/>
            </a:endParaRPr>
          </a:p>
        </p:txBody>
      </p:sp>
    </p:spTree>
    <p:extLst>
      <p:ext uri="{BB962C8B-B14F-4D97-AF65-F5344CB8AC3E}">
        <p14:creationId xmlns:p14="http://schemas.microsoft.com/office/powerpoint/2010/main" val="13986207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1417 True Liars</a:t>
            </a:r>
            <a:endParaRPr lang="zh-CN" altLang="en-US" dirty="0"/>
          </a:p>
        </p:txBody>
      </p:sp>
      <p:sp>
        <p:nvSpPr>
          <p:cNvPr id="3" name="内容占位符 2"/>
          <p:cNvSpPr>
            <a:spLocks noGrp="1"/>
          </p:cNvSpPr>
          <p:nvPr>
            <p:ph idx="1"/>
          </p:nvPr>
        </p:nvSpPr>
        <p:spPr>
          <a:xfrm>
            <a:off x="1403648" y="1340768"/>
            <a:ext cx="7498080" cy="5410200"/>
          </a:xfrm>
        </p:spPr>
        <p:txBody>
          <a:bodyPr>
            <a:normAutofit/>
          </a:bodyPr>
          <a:lstStyle/>
          <a:p>
            <a:pPr marL="82296" indent="0">
              <a:buNone/>
            </a:pPr>
            <a:r>
              <a:rPr lang="zh-CN" altLang="en-US" sz="2000" dirty="0" smtClean="0">
                <a:latin typeface="+mj-ea"/>
                <a:ea typeface="+mj-ea"/>
              </a:rPr>
              <a:t>题目大意：</a:t>
            </a:r>
            <a:r>
              <a:rPr lang="zh-CN" altLang="en-US" sz="2000" dirty="0"/>
              <a:t>一个岛上有两个部落，分别是好人和坏人。好人总是说真话，坏人总是说假话。现在有</a:t>
            </a:r>
            <a:r>
              <a:rPr lang="en-US" altLang="zh-CN" sz="2000" dirty="0"/>
              <a:t>p1</a:t>
            </a:r>
            <a:r>
              <a:rPr lang="zh-CN" altLang="en-US" sz="2000" dirty="0"/>
              <a:t>个好人，</a:t>
            </a:r>
            <a:r>
              <a:rPr lang="en-US" altLang="zh-CN" sz="2000" dirty="0"/>
              <a:t>p2</a:t>
            </a:r>
            <a:r>
              <a:rPr lang="zh-CN" altLang="en-US" sz="2000" dirty="0"/>
              <a:t>个坏人，给出</a:t>
            </a:r>
            <a:r>
              <a:rPr lang="en-US" altLang="zh-CN" sz="2000" dirty="0"/>
              <a:t>N</a:t>
            </a:r>
            <a:r>
              <a:rPr lang="zh-CN" altLang="en-US" sz="2000" dirty="0"/>
              <a:t>句话</a:t>
            </a:r>
            <a:r>
              <a:rPr lang="en-US" altLang="zh-CN" sz="2000" dirty="0"/>
              <a:t>: x y yes/no </a:t>
            </a:r>
            <a:r>
              <a:rPr lang="zh-CN" altLang="en-US" sz="2000" dirty="0"/>
              <a:t>表示 </a:t>
            </a:r>
            <a:r>
              <a:rPr lang="en-US" altLang="zh-CN" sz="2000" dirty="0"/>
              <a:t>x </a:t>
            </a:r>
            <a:r>
              <a:rPr lang="zh-CN" altLang="en-US" sz="2000" dirty="0"/>
              <a:t>说 </a:t>
            </a:r>
            <a:r>
              <a:rPr lang="en-US" altLang="zh-CN" sz="2000" dirty="0"/>
              <a:t>y </a:t>
            </a:r>
            <a:r>
              <a:rPr lang="zh-CN" altLang="en-US" sz="2000" dirty="0"/>
              <a:t>是</a:t>
            </a:r>
            <a:r>
              <a:rPr lang="en-US" altLang="zh-CN" sz="2000" dirty="0"/>
              <a:t>/</a:t>
            </a:r>
            <a:r>
              <a:rPr lang="zh-CN" altLang="en-US" sz="2000" dirty="0"/>
              <a:t>不是 好人，问能否唯一确定这</a:t>
            </a:r>
            <a:r>
              <a:rPr lang="en-US" altLang="zh-CN" sz="2000" dirty="0"/>
              <a:t>p1</a:t>
            </a:r>
            <a:r>
              <a:rPr lang="zh-CN" altLang="en-US" sz="2000" dirty="0"/>
              <a:t>个好人？如果能，输出这</a:t>
            </a:r>
            <a:r>
              <a:rPr lang="en-US" altLang="zh-CN" sz="2000" dirty="0"/>
              <a:t>p1</a:t>
            </a:r>
            <a:r>
              <a:rPr lang="zh-CN" altLang="en-US" sz="2000" dirty="0"/>
              <a:t>个好人的</a:t>
            </a:r>
            <a:r>
              <a:rPr lang="en-US" altLang="zh-CN" sz="2000" dirty="0"/>
              <a:t>ID</a:t>
            </a:r>
            <a:r>
              <a:rPr lang="zh-CN" altLang="en-US" sz="2000" dirty="0"/>
              <a:t>。</a:t>
            </a:r>
            <a:endParaRPr lang="zh-CN" altLang="en-US" sz="2000" dirty="0">
              <a:latin typeface="+mj-ea"/>
              <a:ea typeface="+mj-ea"/>
            </a:endParaRPr>
          </a:p>
        </p:txBody>
      </p:sp>
    </p:spTree>
    <p:extLst>
      <p:ext uri="{BB962C8B-B14F-4D97-AF65-F5344CB8AC3E}">
        <p14:creationId xmlns:p14="http://schemas.microsoft.com/office/powerpoint/2010/main" val="24503174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1417 True Liars</a:t>
            </a:r>
            <a:endParaRPr lang="zh-CN" altLang="en-US" dirty="0"/>
          </a:p>
        </p:txBody>
      </p:sp>
      <p:sp>
        <p:nvSpPr>
          <p:cNvPr id="3" name="内容占位符 2"/>
          <p:cNvSpPr>
            <a:spLocks noGrp="1"/>
          </p:cNvSpPr>
          <p:nvPr>
            <p:ph idx="1"/>
          </p:nvPr>
        </p:nvSpPr>
        <p:spPr>
          <a:xfrm>
            <a:off x="1403648" y="1340768"/>
            <a:ext cx="7498080" cy="5410200"/>
          </a:xfrm>
        </p:spPr>
        <p:txBody>
          <a:bodyPr>
            <a:normAutofit fontScale="85000" lnSpcReduction="20000"/>
          </a:bodyPr>
          <a:lstStyle/>
          <a:p>
            <a:pPr marL="82296" indent="0">
              <a:buNone/>
            </a:pPr>
            <a:r>
              <a:rPr lang="en-US" altLang="zh-CN" sz="2000" dirty="0" smtClean="0">
                <a:latin typeface="+mj-lt"/>
                <a:ea typeface="+mj-ea"/>
              </a:rPr>
              <a:t>Sample Input                                                   Sample O</a:t>
            </a:r>
            <a:r>
              <a:rPr lang="en-US" altLang="zh-CN" sz="2000" dirty="0">
                <a:latin typeface="+mj-lt"/>
                <a:ea typeface="+mj-ea"/>
              </a:rPr>
              <a:t>utput</a:t>
            </a:r>
            <a:endParaRPr lang="en-US" altLang="zh-CN" sz="2000" dirty="0" smtClean="0">
              <a:latin typeface="+mj-lt"/>
              <a:ea typeface="+mj-ea"/>
            </a:endParaRPr>
          </a:p>
          <a:p>
            <a:pPr marL="82296" indent="0">
              <a:buNone/>
            </a:pPr>
            <a:r>
              <a:rPr lang="en-US" altLang="zh-CN" sz="2000" dirty="0">
                <a:latin typeface="+mn-ea"/>
              </a:rPr>
              <a:t>2 1 </a:t>
            </a:r>
            <a:r>
              <a:rPr lang="en-US" altLang="zh-CN" sz="2000" dirty="0" smtClean="0">
                <a:latin typeface="+mn-ea"/>
              </a:rPr>
              <a:t>1                                                     no</a:t>
            </a:r>
            <a:endParaRPr lang="en-US" altLang="zh-CN" sz="2000" dirty="0">
              <a:latin typeface="+mn-ea"/>
            </a:endParaRPr>
          </a:p>
          <a:p>
            <a:pPr marL="82296" indent="0">
              <a:buNone/>
            </a:pPr>
            <a:r>
              <a:rPr lang="en-US" altLang="zh-CN" sz="2000" dirty="0">
                <a:latin typeface="+mn-ea"/>
              </a:rPr>
              <a:t>1 2 </a:t>
            </a:r>
            <a:r>
              <a:rPr lang="en-US" altLang="zh-CN" sz="2000" dirty="0" smtClean="0">
                <a:latin typeface="+mn-ea"/>
              </a:rPr>
              <a:t>no                                                   </a:t>
            </a:r>
            <a:r>
              <a:rPr lang="en-US" altLang="zh-CN" sz="2000" dirty="0" err="1" smtClean="0">
                <a:latin typeface="+mn-ea"/>
              </a:rPr>
              <a:t>no</a:t>
            </a:r>
            <a:endParaRPr lang="en-US" altLang="zh-CN" sz="2000" dirty="0">
              <a:latin typeface="+mn-ea"/>
            </a:endParaRPr>
          </a:p>
          <a:p>
            <a:pPr marL="82296" indent="0">
              <a:buNone/>
            </a:pPr>
            <a:r>
              <a:rPr lang="en-US" altLang="zh-CN" sz="2000" dirty="0">
                <a:latin typeface="+mn-ea"/>
              </a:rPr>
              <a:t>2 1 </a:t>
            </a:r>
            <a:r>
              <a:rPr lang="en-US" altLang="zh-CN" sz="2000" dirty="0" smtClean="0">
                <a:latin typeface="+mn-ea"/>
              </a:rPr>
              <a:t>no                                                   1</a:t>
            </a:r>
            <a:endParaRPr lang="en-US" altLang="zh-CN" sz="2000" dirty="0">
              <a:latin typeface="+mn-ea"/>
            </a:endParaRPr>
          </a:p>
          <a:p>
            <a:pPr marL="82296" indent="0">
              <a:buNone/>
            </a:pPr>
            <a:r>
              <a:rPr lang="en-US" altLang="zh-CN" sz="2000" dirty="0">
                <a:latin typeface="+mn-ea"/>
              </a:rPr>
              <a:t>3 2 </a:t>
            </a:r>
            <a:r>
              <a:rPr lang="en-US" altLang="zh-CN" sz="2000" dirty="0" smtClean="0">
                <a:latin typeface="+mn-ea"/>
              </a:rPr>
              <a:t>1                                                     2</a:t>
            </a:r>
            <a:endParaRPr lang="en-US" altLang="zh-CN" sz="2000" dirty="0">
              <a:latin typeface="+mn-ea"/>
            </a:endParaRPr>
          </a:p>
          <a:p>
            <a:pPr marL="82296" indent="0">
              <a:buNone/>
            </a:pPr>
            <a:r>
              <a:rPr lang="en-US" altLang="zh-CN" sz="2000" dirty="0">
                <a:latin typeface="+mn-ea"/>
              </a:rPr>
              <a:t>1 1 </a:t>
            </a:r>
            <a:r>
              <a:rPr lang="en-US" altLang="zh-CN" sz="2000" dirty="0" smtClean="0">
                <a:latin typeface="+mn-ea"/>
              </a:rPr>
              <a:t>yes                                                  end</a:t>
            </a:r>
            <a:endParaRPr lang="en-US" altLang="zh-CN" sz="2000" dirty="0">
              <a:latin typeface="+mn-ea"/>
            </a:endParaRPr>
          </a:p>
          <a:p>
            <a:pPr marL="82296" indent="0">
              <a:buNone/>
            </a:pPr>
            <a:r>
              <a:rPr lang="en-US" altLang="zh-CN" sz="2000" dirty="0">
                <a:latin typeface="+mn-ea"/>
              </a:rPr>
              <a:t>2 2 </a:t>
            </a:r>
            <a:r>
              <a:rPr lang="en-US" altLang="zh-CN" sz="2000" dirty="0" smtClean="0">
                <a:latin typeface="+mn-ea"/>
              </a:rPr>
              <a:t>yes                                                  3</a:t>
            </a:r>
            <a:endParaRPr lang="en-US" altLang="zh-CN" sz="2000" dirty="0">
              <a:latin typeface="+mn-ea"/>
            </a:endParaRPr>
          </a:p>
          <a:p>
            <a:pPr marL="82296" indent="0">
              <a:buNone/>
            </a:pPr>
            <a:r>
              <a:rPr lang="en-US" altLang="zh-CN" sz="2000" dirty="0">
                <a:latin typeface="+mn-ea"/>
              </a:rPr>
              <a:t>3 3 </a:t>
            </a:r>
            <a:r>
              <a:rPr lang="en-US" altLang="zh-CN" sz="2000" dirty="0" smtClean="0">
                <a:latin typeface="+mn-ea"/>
              </a:rPr>
              <a:t>yes                                                  4</a:t>
            </a:r>
            <a:endParaRPr lang="en-US" altLang="zh-CN" sz="2000" dirty="0">
              <a:latin typeface="+mn-ea"/>
            </a:endParaRPr>
          </a:p>
          <a:p>
            <a:pPr marL="82296" indent="0">
              <a:buNone/>
            </a:pPr>
            <a:r>
              <a:rPr lang="en-US" altLang="zh-CN" sz="2000" dirty="0">
                <a:latin typeface="+mn-ea"/>
              </a:rPr>
              <a:t>2 2 </a:t>
            </a:r>
            <a:r>
              <a:rPr lang="en-US" altLang="zh-CN" sz="2000" dirty="0" smtClean="0">
                <a:latin typeface="+mn-ea"/>
              </a:rPr>
              <a:t>1                                                     5</a:t>
            </a:r>
            <a:endParaRPr lang="en-US" altLang="zh-CN" sz="2000" dirty="0">
              <a:latin typeface="+mn-ea"/>
            </a:endParaRPr>
          </a:p>
          <a:p>
            <a:pPr marL="82296" indent="0">
              <a:buNone/>
            </a:pPr>
            <a:r>
              <a:rPr lang="en-US" altLang="zh-CN" sz="2000" dirty="0">
                <a:latin typeface="+mn-ea"/>
              </a:rPr>
              <a:t>1 2 </a:t>
            </a:r>
            <a:r>
              <a:rPr lang="en-US" altLang="zh-CN" sz="2000" dirty="0" smtClean="0">
                <a:latin typeface="+mn-ea"/>
              </a:rPr>
              <a:t>yes                                                  6</a:t>
            </a:r>
            <a:endParaRPr lang="en-US" altLang="zh-CN" sz="2000" dirty="0">
              <a:latin typeface="+mn-ea"/>
            </a:endParaRPr>
          </a:p>
          <a:p>
            <a:pPr marL="82296" indent="0">
              <a:buNone/>
            </a:pPr>
            <a:r>
              <a:rPr lang="en-US" altLang="zh-CN" sz="2000" dirty="0">
                <a:latin typeface="+mn-ea"/>
              </a:rPr>
              <a:t>2 3 </a:t>
            </a:r>
            <a:r>
              <a:rPr lang="en-US" altLang="zh-CN" sz="2000" dirty="0" smtClean="0">
                <a:latin typeface="+mn-ea"/>
              </a:rPr>
              <a:t>no                                                   end</a:t>
            </a:r>
            <a:endParaRPr lang="en-US" altLang="zh-CN" sz="2000" dirty="0">
              <a:latin typeface="+mn-ea"/>
            </a:endParaRPr>
          </a:p>
          <a:p>
            <a:pPr marL="82296" indent="0">
              <a:buNone/>
            </a:pPr>
            <a:r>
              <a:rPr lang="en-US" altLang="zh-CN" sz="2000" dirty="0">
                <a:latin typeface="+mn-ea"/>
              </a:rPr>
              <a:t>5 4 3</a:t>
            </a:r>
          </a:p>
          <a:p>
            <a:pPr marL="82296" indent="0">
              <a:buNone/>
            </a:pPr>
            <a:r>
              <a:rPr lang="en-US" altLang="zh-CN" sz="2000" dirty="0">
                <a:latin typeface="+mn-ea"/>
              </a:rPr>
              <a:t>1 2 yes</a:t>
            </a:r>
          </a:p>
          <a:p>
            <a:pPr marL="82296" indent="0">
              <a:buNone/>
            </a:pPr>
            <a:r>
              <a:rPr lang="en-US" altLang="zh-CN" sz="2000" dirty="0">
                <a:latin typeface="+mn-ea"/>
              </a:rPr>
              <a:t>1 3 no</a:t>
            </a:r>
          </a:p>
          <a:p>
            <a:pPr marL="82296" indent="0">
              <a:buNone/>
            </a:pPr>
            <a:r>
              <a:rPr lang="en-US" altLang="zh-CN" sz="2000" dirty="0">
                <a:latin typeface="+mn-ea"/>
              </a:rPr>
              <a:t>4 5 yes</a:t>
            </a:r>
          </a:p>
          <a:p>
            <a:pPr marL="82296" indent="0">
              <a:buNone/>
            </a:pPr>
            <a:r>
              <a:rPr lang="en-US" altLang="zh-CN" sz="2000" dirty="0">
                <a:latin typeface="+mn-ea"/>
              </a:rPr>
              <a:t>5 6 yes</a:t>
            </a:r>
          </a:p>
          <a:p>
            <a:pPr marL="82296" indent="0">
              <a:buNone/>
            </a:pPr>
            <a:r>
              <a:rPr lang="en-US" altLang="zh-CN" sz="2000" dirty="0">
                <a:latin typeface="+mn-ea"/>
              </a:rPr>
              <a:t>6 7 no</a:t>
            </a:r>
          </a:p>
          <a:p>
            <a:pPr marL="82296" indent="0">
              <a:buNone/>
            </a:pPr>
            <a:r>
              <a:rPr lang="en-US" altLang="zh-CN" sz="2000" dirty="0">
                <a:latin typeface="+mn-ea"/>
              </a:rPr>
              <a:t>0 0 0</a:t>
            </a:r>
            <a:endParaRPr lang="zh-CN" altLang="en-US" sz="2000" dirty="0">
              <a:latin typeface="+mn-ea"/>
            </a:endParaRPr>
          </a:p>
        </p:txBody>
      </p:sp>
    </p:spTree>
    <p:extLst>
      <p:ext uri="{BB962C8B-B14F-4D97-AF65-F5344CB8AC3E}">
        <p14:creationId xmlns:p14="http://schemas.microsoft.com/office/powerpoint/2010/main" val="31605519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树状数组</a:t>
            </a:r>
            <a:endParaRPr lang="zh-CN" altLang="en-US" dirty="0"/>
          </a:p>
        </p:txBody>
      </p:sp>
      <p:sp>
        <p:nvSpPr>
          <p:cNvPr id="3" name="内容占位符 2"/>
          <p:cNvSpPr>
            <a:spLocks noGrp="1"/>
          </p:cNvSpPr>
          <p:nvPr>
            <p:ph idx="1"/>
          </p:nvPr>
        </p:nvSpPr>
        <p:spPr/>
        <p:txBody>
          <a:bodyPr>
            <a:normAutofit/>
          </a:bodyPr>
          <a:lstStyle/>
          <a:p>
            <a:r>
              <a:rPr lang="en-US" altLang="zh-CN" sz="2000" dirty="0"/>
              <a:t>Binary Indexed Tree(</a:t>
            </a:r>
            <a:r>
              <a:rPr lang="zh-CN" altLang="en-US" sz="2000" dirty="0"/>
              <a:t>树状数组</a:t>
            </a:r>
            <a:r>
              <a:rPr lang="en-US" altLang="zh-CN" sz="2000" dirty="0"/>
              <a:t>)</a:t>
            </a:r>
            <a:r>
              <a:rPr lang="zh-CN" altLang="en-US" sz="2000" dirty="0"/>
              <a:t>是一种树型数据结构，用于动态维护一个序列的前缀和</a:t>
            </a:r>
            <a:r>
              <a:rPr lang="zh-CN" altLang="en-US" sz="2000" dirty="0" smtClean="0"/>
              <a:t>。由于我们在解题过程中经常需要维护一个数组的前缀和，但是，一旦数组的第</a:t>
            </a:r>
            <a:r>
              <a:rPr lang="en-US" altLang="zh-CN" sz="2000" dirty="0" smtClean="0"/>
              <a:t>i</a:t>
            </a:r>
            <a:r>
              <a:rPr lang="zh-CN" altLang="en-US" sz="2000" dirty="0" smtClean="0"/>
              <a:t>个元素改变，那么</a:t>
            </a:r>
            <a:r>
              <a:rPr lang="en-US" altLang="zh-CN" sz="2000" dirty="0" smtClean="0"/>
              <a:t>s[i],s[i+</a:t>
            </a:r>
            <a:r>
              <a:rPr lang="en-US" altLang="zh-CN" sz="2000" dirty="0" smtClean="0">
                <a:latin typeface="+mj-ea"/>
                <a:ea typeface="+mj-ea"/>
              </a:rPr>
              <a:t>1</a:t>
            </a:r>
            <a:r>
              <a:rPr lang="en-US" altLang="zh-CN" sz="2000" dirty="0" smtClean="0"/>
              <a:t>]…</a:t>
            </a:r>
            <a:r>
              <a:rPr lang="zh-CN" altLang="en-US" sz="2000" dirty="0" smtClean="0"/>
              <a:t>都将改变。这里引入树状数组，它在修改和维护上的复杂度都是</a:t>
            </a:r>
            <a:r>
              <a:rPr lang="en-US" altLang="zh-CN" sz="2000" dirty="0" smtClean="0"/>
              <a:t>O(</a:t>
            </a:r>
            <a:r>
              <a:rPr lang="en-US" altLang="zh-CN" sz="2000" dirty="0" err="1" smtClean="0"/>
              <a:t>logn</a:t>
            </a:r>
            <a:r>
              <a:rPr lang="en-US" altLang="zh-CN" sz="2000" dirty="0" smtClean="0"/>
              <a:t>),</a:t>
            </a:r>
            <a:r>
              <a:rPr lang="zh-CN" altLang="en-US" sz="2000" dirty="0" smtClean="0"/>
              <a:t>且实现简单，故非常实用。</a:t>
            </a:r>
            <a:endParaRPr lang="zh-CN" altLang="en-US" sz="2000" dirty="0"/>
          </a:p>
        </p:txBody>
      </p:sp>
    </p:spTree>
    <p:extLst>
      <p:ext uri="{BB962C8B-B14F-4D97-AF65-F5344CB8AC3E}">
        <p14:creationId xmlns:p14="http://schemas.microsoft.com/office/powerpoint/2010/main" val="4899457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树状数组</a:t>
            </a:r>
            <a:endParaRPr lang="zh-CN" altLang="en-US" dirty="0"/>
          </a:p>
        </p:txBody>
      </p:sp>
      <p:pic>
        <p:nvPicPr>
          <p:cNvPr id="1026" name="Picture 2" descr="查看更多精彩图片"/>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1844824"/>
            <a:ext cx="5047288" cy="324036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TextBox 4"/>
              <p:cNvSpPr txBox="1"/>
              <p:nvPr/>
            </p:nvSpPr>
            <p:spPr>
              <a:xfrm>
                <a:off x="1105942" y="1521658"/>
                <a:ext cx="3024336" cy="3505575"/>
              </a:xfrm>
              <a:prstGeom prst="rect">
                <a:avLst/>
              </a:prstGeom>
              <a:noFill/>
            </p:spPr>
            <p:txBody>
              <a:bodyPr wrap="square" rtlCol="0">
                <a:spAutoFit/>
              </a:bodyPr>
              <a:lstStyle/>
              <a:p>
                <a:r>
                  <a:rPr lang="zh-CN" altLang="en-US" dirty="0" smtClean="0"/>
                  <a:t>如图所示，红色矩形所表示的数组</a:t>
                </a:r>
                <a:r>
                  <a:rPr lang="en-US" altLang="zh-CN" dirty="0" smtClean="0"/>
                  <a:t>C[]</a:t>
                </a:r>
                <a:r>
                  <a:rPr lang="zh-CN" altLang="en-US" dirty="0" smtClean="0"/>
                  <a:t>就是树状数组。</a:t>
                </a:r>
                <a:endParaRPr lang="en-US" altLang="zh-CN" dirty="0" smtClean="0"/>
              </a:p>
              <a:p>
                <a:endParaRPr lang="en-US" altLang="zh-CN" dirty="0" smtClean="0"/>
              </a:p>
              <a:p>
                <a:r>
                  <a:rPr lang="zh-CN" altLang="en-US" dirty="0" smtClean="0"/>
                  <a:t>这里，</a:t>
                </a:r>
                <a:r>
                  <a:rPr lang="en-US" altLang="zh-CN" dirty="0" smtClean="0"/>
                  <a:t>C[i] = </a:t>
                </a:r>
                <a14:m>
                  <m:oMath xmlns:m="http://schemas.openxmlformats.org/officeDocument/2006/math">
                    <m:nary>
                      <m:naryPr>
                        <m:chr m:val="∑"/>
                        <m:ctrlPr>
                          <a:rPr lang="en-US" altLang="zh-CN" i="1" smtClean="0">
                            <a:latin typeface="Cambria Math"/>
                          </a:rPr>
                        </m:ctrlPr>
                      </m:naryPr>
                      <m:sub>
                        <m:r>
                          <m:rPr>
                            <m:brk m:alnAt="23"/>
                          </m:rPr>
                          <a:rPr lang="en-US" altLang="zh-CN" b="0" i="1" smtClean="0">
                            <a:latin typeface="Cambria Math"/>
                          </a:rPr>
                          <m:t>𝑗</m:t>
                        </m:r>
                        <m:r>
                          <a:rPr lang="en-US" altLang="zh-CN" b="0" i="1" smtClean="0">
                            <a:latin typeface="Cambria Math"/>
                          </a:rPr>
                          <m:t>=</m:t>
                        </m:r>
                        <m:r>
                          <a:rPr lang="en-US" altLang="zh-CN" b="0" i="1" smtClean="0">
                            <a:latin typeface="Cambria Math"/>
                          </a:rPr>
                          <m:t>𝑖</m:t>
                        </m:r>
                        <m:r>
                          <a:rPr lang="en-US" altLang="zh-CN" b="0" i="1" smtClean="0">
                            <a:latin typeface="Cambria Math"/>
                          </a:rPr>
                          <m:t>−</m:t>
                        </m:r>
                        <m:sSup>
                          <m:sSupPr>
                            <m:ctrlPr>
                              <a:rPr lang="en-US" altLang="zh-CN" b="0" i="1" smtClean="0">
                                <a:latin typeface="Cambria Math"/>
                              </a:rPr>
                            </m:ctrlPr>
                          </m:sSupPr>
                          <m:e>
                            <m:r>
                              <m:rPr>
                                <m:brk m:alnAt="23"/>
                              </m:rPr>
                              <a:rPr lang="en-US" altLang="zh-CN" b="0" i="1" smtClean="0">
                                <a:latin typeface="Cambria Math"/>
                              </a:rPr>
                              <m:t>2</m:t>
                            </m:r>
                          </m:e>
                          <m:sup>
                            <m:r>
                              <m:rPr>
                                <m:brk m:alnAt="23"/>
                              </m:rPr>
                              <a:rPr lang="en-US" altLang="zh-CN" b="0" i="1" smtClean="0">
                                <a:latin typeface="Cambria Math"/>
                              </a:rPr>
                              <m:t>𝑘</m:t>
                            </m:r>
                          </m:sup>
                        </m:sSup>
                        <m:r>
                          <m:rPr>
                            <m:brk m:alnAt="23"/>
                          </m:rPr>
                          <a:rPr lang="en-US" altLang="zh-CN" b="0" i="1" smtClean="0">
                            <a:latin typeface="Cambria Math"/>
                          </a:rPr>
                          <m:t>+</m:t>
                        </m:r>
                        <m:r>
                          <a:rPr lang="en-US" altLang="zh-CN" b="0" i="1" smtClean="0">
                            <a:latin typeface="Cambria Math"/>
                          </a:rPr>
                          <m:t>1</m:t>
                        </m:r>
                      </m:sub>
                      <m:sup>
                        <m:r>
                          <a:rPr lang="en-US" altLang="zh-CN" b="0" i="1" smtClean="0">
                            <a:latin typeface="Cambria Math"/>
                          </a:rPr>
                          <m:t>𝑖</m:t>
                        </m:r>
                      </m:sup>
                      <m:e>
                        <m:r>
                          <a:rPr lang="en-US" altLang="zh-CN" b="0" i="1" smtClean="0">
                            <a:latin typeface="Cambria Math"/>
                          </a:rPr>
                          <m:t>𝑎</m:t>
                        </m:r>
                        <m:r>
                          <a:rPr lang="en-US" altLang="zh-CN" b="0" i="1" smtClean="0">
                            <a:latin typeface="Cambria Math"/>
                          </a:rPr>
                          <m:t>[</m:t>
                        </m:r>
                        <m:r>
                          <a:rPr lang="en-US" altLang="zh-CN" b="0" i="1" smtClean="0">
                            <a:latin typeface="Cambria Math"/>
                          </a:rPr>
                          <m:t>𝑗</m:t>
                        </m:r>
                        <m:r>
                          <a:rPr lang="en-US" altLang="zh-CN" b="0" i="1" smtClean="0">
                            <a:latin typeface="Cambria Math"/>
                          </a:rPr>
                          <m:t>]</m:t>
                        </m:r>
                      </m:e>
                    </m:nary>
                  </m:oMath>
                </a14:m>
                <a:r>
                  <a:rPr lang="en-US" altLang="zh-CN" dirty="0" smtClean="0"/>
                  <a:t>.</a:t>
                </a:r>
              </a:p>
              <a:p>
                <a:r>
                  <a:rPr lang="zh-CN" altLang="en-US" dirty="0" smtClean="0"/>
                  <a:t>其中</a:t>
                </a:r>
                <a:r>
                  <a:rPr lang="en-US" altLang="zh-CN" dirty="0" smtClean="0"/>
                  <a:t>k</a:t>
                </a:r>
                <a:r>
                  <a:rPr lang="zh-CN" altLang="en-US" dirty="0" smtClean="0"/>
                  <a:t>是</a:t>
                </a:r>
                <a:r>
                  <a:rPr lang="en-US" altLang="zh-CN" dirty="0" smtClean="0"/>
                  <a:t>i</a:t>
                </a:r>
                <a:r>
                  <a:rPr lang="zh-CN" altLang="en-US" dirty="0" smtClean="0"/>
                  <a:t>的二进制表示中末尾</a:t>
                </a:r>
                <a:r>
                  <a:rPr lang="en-US" altLang="zh-CN" dirty="0" smtClean="0"/>
                  <a:t>0</a:t>
                </a:r>
                <a:r>
                  <a:rPr lang="zh-CN" altLang="en-US" dirty="0" smtClean="0"/>
                  <a:t>的个数。</a:t>
                </a:r>
                <a:endParaRPr lang="en-US" altLang="zh-CN" dirty="0" smtClean="0"/>
              </a:p>
              <a:p>
                <a:endParaRPr lang="en-US" altLang="zh-CN" dirty="0"/>
              </a:p>
              <a:p>
                <a:r>
                  <a:rPr lang="zh-CN" altLang="en-US" dirty="0" smtClean="0"/>
                  <a:t>由于</a:t>
                </a:r>
                <a:r>
                  <a:rPr lang="en-US" altLang="zh-CN" dirty="0" smtClean="0"/>
                  <a:t>k</a:t>
                </a:r>
                <a:r>
                  <a:rPr lang="zh-CN" altLang="en-US" dirty="0" smtClean="0"/>
                  <a:t>是树的高度，我们在更新和求和操作中进行最坏情况下的操作次数不超过这个高度，所以复杂度是</a:t>
                </a:r>
                <a:r>
                  <a:rPr lang="en-US" altLang="zh-CN" dirty="0" smtClean="0"/>
                  <a:t>O(</a:t>
                </a:r>
                <a:r>
                  <a:rPr lang="en-US" altLang="zh-CN" dirty="0" err="1" smtClean="0"/>
                  <a:t>logn</a:t>
                </a:r>
                <a:r>
                  <a:rPr lang="en-US" altLang="zh-CN" dirty="0" smtClean="0"/>
                  <a:t>).</a:t>
                </a:r>
                <a:endParaRPr lang="zh-CN" alt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105942" y="1521658"/>
                <a:ext cx="3024336" cy="3505575"/>
              </a:xfrm>
              <a:prstGeom prst="rect">
                <a:avLst/>
              </a:prstGeom>
              <a:blipFill rotWithShape="1">
                <a:blip r:embed="rId3"/>
                <a:stretch>
                  <a:fillRect l="-1610" t="-870" b="-19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60469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树状数组</a:t>
            </a:r>
            <a:endParaRPr lang="zh-CN" altLang="en-US" dirty="0"/>
          </a:p>
        </p:txBody>
      </p:sp>
      <p:sp>
        <p:nvSpPr>
          <p:cNvPr id="3" name="内容占位符 2"/>
          <p:cNvSpPr>
            <a:spLocks noGrp="1"/>
          </p:cNvSpPr>
          <p:nvPr>
            <p:ph idx="1"/>
          </p:nvPr>
        </p:nvSpPr>
        <p:spPr/>
        <p:txBody>
          <a:bodyPr>
            <a:normAutofit/>
          </a:bodyPr>
          <a:lstStyle/>
          <a:p>
            <a:pPr marL="82296" indent="0">
              <a:buNone/>
            </a:pPr>
            <a:r>
              <a:rPr lang="en-US" altLang="zh-CN" sz="1800" dirty="0" err="1"/>
              <a:t>int</a:t>
            </a:r>
            <a:r>
              <a:rPr lang="en-US" altLang="zh-CN" sz="1800" dirty="0"/>
              <a:t> sum(</a:t>
            </a:r>
            <a:r>
              <a:rPr lang="en-US" altLang="zh-CN" sz="1800" dirty="0" err="1"/>
              <a:t>int</a:t>
            </a:r>
            <a:r>
              <a:rPr lang="en-US" altLang="zh-CN" sz="1800" dirty="0"/>
              <a:t> t){</a:t>
            </a:r>
            <a:br>
              <a:rPr lang="en-US" altLang="zh-CN" sz="1800" dirty="0"/>
            </a:br>
            <a:r>
              <a:rPr lang="en-US" altLang="zh-CN" sz="1800" dirty="0"/>
              <a:t>     </a:t>
            </a:r>
            <a:r>
              <a:rPr lang="en-US" altLang="zh-CN" sz="1800" dirty="0" err="1"/>
              <a:t>int</a:t>
            </a:r>
            <a:r>
              <a:rPr lang="en-US" altLang="zh-CN" sz="1800" dirty="0"/>
              <a:t> total=0;</a:t>
            </a:r>
            <a:br>
              <a:rPr lang="en-US" altLang="zh-CN" sz="1800" dirty="0"/>
            </a:br>
            <a:r>
              <a:rPr lang="en-US" altLang="zh-CN" sz="1800" dirty="0"/>
              <a:t>     while(t&gt;0){</a:t>
            </a:r>
            <a:br>
              <a:rPr lang="en-US" altLang="zh-CN" sz="1800" dirty="0"/>
            </a:br>
            <a:r>
              <a:rPr lang="en-US" altLang="zh-CN" sz="1800" dirty="0"/>
              <a:t>         total+=c[t];</a:t>
            </a:r>
            <a:br>
              <a:rPr lang="en-US" altLang="zh-CN" sz="1800" dirty="0"/>
            </a:br>
            <a:r>
              <a:rPr lang="en-US" altLang="zh-CN" sz="1800" dirty="0"/>
              <a:t>         t-=</a:t>
            </a:r>
            <a:r>
              <a:rPr lang="en-US" altLang="zh-CN" sz="1800" dirty="0" err="1"/>
              <a:t>lowbit</a:t>
            </a:r>
            <a:r>
              <a:rPr lang="en-US" altLang="zh-CN" sz="1800" dirty="0"/>
              <a:t>(t);</a:t>
            </a:r>
            <a:br>
              <a:rPr lang="en-US" altLang="zh-CN" sz="1800" dirty="0"/>
            </a:br>
            <a:r>
              <a:rPr lang="en-US" altLang="zh-CN" sz="1800" dirty="0"/>
              <a:t>     }</a:t>
            </a:r>
            <a:br>
              <a:rPr lang="en-US" altLang="zh-CN" sz="1800" dirty="0"/>
            </a:br>
            <a:r>
              <a:rPr lang="en-US" altLang="zh-CN" sz="1800" dirty="0"/>
              <a:t>     return total;</a:t>
            </a:r>
            <a:br>
              <a:rPr lang="en-US" altLang="zh-CN" sz="1800" dirty="0"/>
            </a:br>
            <a:r>
              <a:rPr lang="en-US" altLang="zh-CN" sz="1800" dirty="0"/>
              <a:t> </a:t>
            </a:r>
            <a:r>
              <a:rPr lang="en-US" altLang="zh-CN" sz="1800" dirty="0" smtClean="0"/>
              <a:t>}</a:t>
            </a:r>
          </a:p>
          <a:p>
            <a:pPr marL="82296" indent="0">
              <a:buNone/>
            </a:pPr>
            <a:r>
              <a:rPr lang="en-US" altLang="zh-CN" sz="2000" dirty="0"/>
              <a:t/>
            </a:r>
            <a:br>
              <a:rPr lang="en-US" altLang="zh-CN" sz="2000" dirty="0"/>
            </a:br>
            <a:r>
              <a:rPr lang="en-US" altLang="zh-CN" sz="1800" dirty="0"/>
              <a:t> void modify(</a:t>
            </a:r>
            <a:r>
              <a:rPr lang="en-US" altLang="zh-CN" sz="1800" dirty="0" err="1"/>
              <a:t>int</a:t>
            </a:r>
            <a:r>
              <a:rPr lang="en-US" altLang="zh-CN" sz="1800" dirty="0"/>
              <a:t> </a:t>
            </a:r>
            <a:r>
              <a:rPr lang="en-US" altLang="zh-CN" sz="1800" dirty="0" err="1" smtClean="0"/>
              <a:t>pos,int</a:t>
            </a:r>
            <a:r>
              <a:rPr lang="en-US" altLang="zh-CN" sz="1800" dirty="0"/>
              <a:t> key){</a:t>
            </a:r>
            <a:br>
              <a:rPr lang="en-US" altLang="zh-CN" sz="1800" dirty="0"/>
            </a:br>
            <a:r>
              <a:rPr lang="en-US" altLang="zh-CN" sz="1800" dirty="0"/>
              <a:t>     </a:t>
            </a:r>
            <a:r>
              <a:rPr lang="en-US" altLang="zh-CN" sz="1800" dirty="0" smtClean="0"/>
              <a:t>while(</a:t>
            </a:r>
            <a:r>
              <a:rPr lang="en-US" altLang="zh-CN" sz="1800" dirty="0" err="1" smtClean="0"/>
              <a:t>pos</a:t>
            </a:r>
            <a:r>
              <a:rPr lang="en-US" altLang="zh-CN" sz="1800" dirty="0" smtClean="0"/>
              <a:t>&lt;=n){</a:t>
            </a:r>
            <a:r>
              <a:rPr lang="en-US" altLang="zh-CN" sz="1800" dirty="0"/>
              <a:t/>
            </a:r>
            <a:br>
              <a:rPr lang="en-US" altLang="zh-CN" sz="1800" dirty="0"/>
            </a:br>
            <a:r>
              <a:rPr lang="en-US" altLang="zh-CN" sz="1800" dirty="0"/>
              <a:t>         </a:t>
            </a:r>
            <a:r>
              <a:rPr lang="en-US" altLang="zh-CN" sz="1800" dirty="0" smtClean="0"/>
              <a:t>c[</a:t>
            </a:r>
            <a:r>
              <a:rPr lang="en-US" altLang="zh-CN" sz="1800" dirty="0" err="1" smtClean="0"/>
              <a:t>pos</a:t>
            </a:r>
            <a:r>
              <a:rPr lang="en-US" altLang="zh-CN" sz="1800" dirty="0" smtClean="0"/>
              <a:t>]+=</a:t>
            </a:r>
            <a:r>
              <a:rPr lang="en-US" altLang="zh-CN" sz="1800" dirty="0"/>
              <a:t>key;</a:t>
            </a:r>
            <a:br>
              <a:rPr lang="en-US" altLang="zh-CN" sz="1800" dirty="0"/>
            </a:br>
            <a:r>
              <a:rPr lang="en-US" altLang="zh-CN" sz="1800" dirty="0"/>
              <a:t>         </a:t>
            </a:r>
            <a:r>
              <a:rPr lang="en-US" altLang="zh-CN" sz="1800" dirty="0" err="1" smtClean="0"/>
              <a:t>pos</a:t>
            </a:r>
            <a:r>
              <a:rPr lang="en-US" altLang="zh-CN" sz="1800" dirty="0" smtClean="0"/>
              <a:t>+=</a:t>
            </a:r>
            <a:r>
              <a:rPr lang="en-US" altLang="zh-CN" sz="1800" dirty="0" err="1" smtClean="0"/>
              <a:t>lowbit</a:t>
            </a:r>
            <a:r>
              <a:rPr lang="en-US" altLang="zh-CN" sz="1800" dirty="0" smtClean="0"/>
              <a:t>(</a:t>
            </a:r>
            <a:r>
              <a:rPr lang="en-US" altLang="zh-CN" sz="1800" dirty="0" err="1" smtClean="0"/>
              <a:t>pos</a:t>
            </a:r>
            <a:r>
              <a:rPr lang="en-US" altLang="zh-CN" sz="1800" dirty="0" smtClean="0"/>
              <a:t>);</a:t>
            </a:r>
            <a:r>
              <a:rPr lang="en-US" altLang="zh-CN" sz="1800" dirty="0"/>
              <a:t/>
            </a:r>
            <a:br>
              <a:rPr lang="en-US" altLang="zh-CN" sz="1800" dirty="0"/>
            </a:br>
            <a:r>
              <a:rPr lang="en-US" altLang="zh-CN" sz="1800" dirty="0"/>
              <a:t>     }</a:t>
            </a:r>
            <a:br>
              <a:rPr lang="en-US" altLang="zh-CN" sz="1800" dirty="0"/>
            </a:br>
            <a:r>
              <a:rPr lang="en-US" altLang="zh-CN" sz="1800" dirty="0"/>
              <a:t> }</a:t>
            </a:r>
            <a:endParaRPr lang="zh-CN" altLang="en-US" sz="1800" dirty="0"/>
          </a:p>
        </p:txBody>
      </p:sp>
    </p:spTree>
    <p:extLst>
      <p:ext uri="{BB962C8B-B14F-4D97-AF65-F5344CB8AC3E}">
        <p14:creationId xmlns:p14="http://schemas.microsoft.com/office/powerpoint/2010/main" val="26108266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POJ1195 </a:t>
            </a:r>
            <a:r>
              <a:rPr lang="en-US" altLang="zh-CN" dirty="0" err="1" smtClean="0"/>
              <a:t>Momile</a:t>
            </a:r>
            <a:r>
              <a:rPr lang="en-US" altLang="zh-CN" dirty="0" smtClean="0"/>
              <a:t> Phones</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题目大意：给定一个</a:t>
            </a:r>
            <a:r>
              <a:rPr lang="en-US" altLang="zh-CN" sz="2000" dirty="0" smtClean="0"/>
              <a:t>S*S</a:t>
            </a:r>
            <a:r>
              <a:rPr lang="zh-CN" altLang="en-US" sz="2000" dirty="0" smtClean="0"/>
              <a:t>的矩形，初始时元素均为</a:t>
            </a:r>
            <a:r>
              <a:rPr lang="en-US" altLang="zh-CN" sz="2000" dirty="0" smtClean="0"/>
              <a:t>0</a:t>
            </a:r>
            <a:r>
              <a:rPr lang="zh-CN" altLang="en-US" sz="2000" dirty="0" smtClean="0"/>
              <a:t>，有两种操作：</a:t>
            </a:r>
            <a:endParaRPr lang="en-US" altLang="zh-CN" sz="2000" dirty="0" smtClean="0"/>
          </a:p>
          <a:p>
            <a:pPr lvl="1"/>
            <a:r>
              <a:rPr lang="en-US" altLang="zh-CN" sz="1600" dirty="0" smtClean="0">
                <a:latin typeface="+mj-ea"/>
                <a:ea typeface="+mj-ea"/>
              </a:rPr>
              <a:t>1</a:t>
            </a:r>
            <a:r>
              <a:rPr lang="en-US" altLang="zh-CN" sz="1600" dirty="0" smtClean="0"/>
              <a:t> X  Y  A    </a:t>
            </a:r>
            <a:r>
              <a:rPr lang="zh-CN" altLang="en-US" sz="1600" dirty="0" smtClean="0"/>
              <a:t>给坐标为（</a:t>
            </a:r>
            <a:r>
              <a:rPr lang="en-US" altLang="zh-CN" sz="1600" dirty="0" smtClean="0"/>
              <a:t>X,Y</a:t>
            </a:r>
            <a:r>
              <a:rPr lang="zh-CN" altLang="en-US" sz="1600" dirty="0" smtClean="0"/>
              <a:t>）的元素加</a:t>
            </a:r>
            <a:r>
              <a:rPr lang="en-US" altLang="zh-CN" sz="1600" dirty="0" smtClean="0"/>
              <a:t>A</a:t>
            </a:r>
          </a:p>
          <a:p>
            <a:pPr lvl="1"/>
            <a:r>
              <a:rPr lang="en-US" altLang="zh-CN" sz="1600" dirty="0" smtClean="0"/>
              <a:t>2 L  B  R  T </a:t>
            </a:r>
            <a:r>
              <a:rPr lang="zh-CN" altLang="en-US" sz="1600" dirty="0" smtClean="0"/>
              <a:t>查询矩形内所有元素</a:t>
            </a:r>
            <a:r>
              <a:rPr lang="en-US" altLang="zh-CN" sz="1600" dirty="0" smtClean="0"/>
              <a:t>(</a:t>
            </a:r>
            <a:r>
              <a:rPr lang="en-US" altLang="zh-CN" sz="1600" dirty="0" err="1" smtClean="0"/>
              <a:t>x,y</a:t>
            </a:r>
            <a:r>
              <a:rPr lang="en-US" altLang="zh-CN" sz="1600" dirty="0" smtClean="0"/>
              <a:t>)</a:t>
            </a:r>
            <a:r>
              <a:rPr lang="zh-CN" altLang="en-US" sz="1600" dirty="0" smtClean="0"/>
              <a:t>的和</a:t>
            </a:r>
            <a:r>
              <a:rPr lang="en-US" altLang="zh-CN" sz="1600" dirty="0" smtClean="0"/>
              <a:t>(L &lt;= x &lt;= R, B &lt;= y &lt;= T)</a:t>
            </a:r>
            <a:endParaRPr lang="en-US" altLang="zh-CN" sz="1600" dirty="0"/>
          </a:p>
          <a:p>
            <a:pPr marL="402336" lvl="1" indent="0">
              <a:buNone/>
            </a:pPr>
            <a:endParaRPr lang="en-US" altLang="zh-CN" sz="1600" dirty="0" smtClean="0"/>
          </a:p>
          <a:p>
            <a:pPr marL="128016" indent="0">
              <a:buNone/>
            </a:pPr>
            <a:r>
              <a:rPr lang="en-US" altLang="zh-CN" sz="2000" dirty="0" smtClean="0"/>
              <a:t>Sample Input                                     Sample Output</a:t>
            </a:r>
          </a:p>
          <a:p>
            <a:pPr marL="128016" indent="0">
              <a:buNone/>
            </a:pPr>
            <a:r>
              <a:rPr lang="en-US" altLang="zh-CN" sz="2000" dirty="0">
                <a:latin typeface="+mj-ea"/>
                <a:ea typeface="+mj-ea"/>
              </a:rPr>
              <a:t>0 4 </a:t>
            </a:r>
            <a:r>
              <a:rPr lang="en-US" altLang="zh-CN" sz="2000" dirty="0" smtClean="0">
                <a:latin typeface="+mj-ea"/>
                <a:ea typeface="+mj-ea"/>
              </a:rPr>
              <a:t>                                            3</a:t>
            </a:r>
          </a:p>
          <a:p>
            <a:pPr marL="128016" indent="0">
              <a:buNone/>
            </a:pPr>
            <a:r>
              <a:rPr lang="en-US" altLang="zh-CN" sz="2000" dirty="0" smtClean="0">
                <a:latin typeface="+mj-ea"/>
                <a:ea typeface="+mj-ea"/>
              </a:rPr>
              <a:t>1 </a:t>
            </a:r>
            <a:r>
              <a:rPr lang="en-US" altLang="zh-CN" sz="2000" dirty="0">
                <a:latin typeface="+mj-ea"/>
                <a:ea typeface="+mj-ea"/>
              </a:rPr>
              <a:t>1 2 3 </a:t>
            </a:r>
            <a:r>
              <a:rPr lang="en-US" altLang="zh-CN" sz="2000" dirty="0" smtClean="0">
                <a:latin typeface="+mj-ea"/>
                <a:ea typeface="+mj-ea"/>
              </a:rPr>
              <a:t>                                      4</a:t>
            </a:r>
          </a:p>
          <a:p>
            <a:pPr marL="128016" indent="0">
              <a:buNone/>
            </a:pPr>
            <a:r>
              <a:rPr lang="en-US" altLang="zh-CN" sz="2000" dirty="0" smtClean="0">
                <a:latin typeface="+mj-ea"/>
                <a:ea typeface="+mj-ea"/>
              </a:rPr>
              <a:t>2 </a:t>
            </a:r>
            <a:r>
              <a:rPr lang="en-US" altLang="zh-CN" sz="2000" dirty="0">
                <a:latin typeface="+mj-ea"/>
                <a:ea typeface="+mj-ea"/>
              </a:rPr>
              <a:t>0 0 2 2 </a:t>
            </a:r>
            <a:endParaRPr lang="en-US" altLang="zh-CN" sz="2000" dirty="0" smtClean="0">
              <a:latin typeface="+mj-ea"/>
              <a:ea typeface="+mj-ea"/>
            </a:endParaRPr>
          </a:p>
          <a:p>
            <a:pPr marL="128016" indent="0">
              <a:buNone/>
            </a:pPr>
            <a:r>
              <a:rPr lang="en-US" altLang="zh-CN" sz="2000" dirty="0" smtClean="0">
                <a:latin typeface="+mj-ea"/>
                <a:ea typeface="+mj-ea"/>
              </a:rPr>
              <a:t>1 </a:t>
            </a:r>
            <a:r>
              <a:rPr lang="en-US" altLang="zh-CN" sz="2000" dirty="0">
                <a:latin typeface="+mj-ea"/>
                <a:ea typeface="+mj-ea"/>
              </a:rPr>
              <a:t>1 1 2 </a:t>
            </a:r>
            <a:endParaRPr lang="en-US" altLang="zh-CN" sz="2000" dirty="0" smtClean="0">
              <a:latin typeface="+mj-ea"/>
              <a:ea typeface="+mj-ea"/>
            </a:endParaRPr>
          </a:p>
          <a:p>
            <a:pPr marL="128016" indent="0">
              <a:buNone/>
            </a:pPr>
            <a:r>
              <a:rPr lang="en-US" altLang="zh-CN" sz="2000" dirty="0" smtClean="0">
                <a:latin typeface="+mj-ea"/>
                <a:ea typeface="+mj-ea"/>
              </a:rPr>
              <a:t>1 </a:t>
            </a:r>
            <a:r>
              <a:rPr lang="en-US" altLang="zh-CN" sz="2000" dirty="0">
                <a:latin typeface="+mj-ea"/>
                <a:ea typeface="+mj-ea"/>
              </a:rPr>
              <a:t>1 2 -1 </a:t>
            </a:r>
            <a:endParaRPr lang="en-US" altLang="zh-CN" sz="2000" dirty="0" smtClean="0">
              <a:latin typeface="+mj-ea"/>
              <a:ea typeface="+mj-ea"/>
            </a:endParaRPr>
          </a:p>
          <a:p>
            <a:pPr marL="128016" indent="0">
              <a:buNone/>
            </a:pPr>
            <a:r>
              <a:rPr lang="en-US" altLang="zh-CN" sz="2000" dirty="0" smtClean="0">
                <a:latin typeface="+mj-ea"/>
                <a:ea typeface="+mj-ea"/>
              </a:rPr>
              <a:t>2 </a:t>
            </a:r>
            <a:r>
              <a:rPr lang="en-US" altLang="zh-CN" sz="2000" dirty="0">
                <a:latin typeface="+mj-ea"/>
                <a:ea typeface="+mj-ea"/>
              </a:rPr>
              <a:t>1 1 2 3</a:t>
            </a:r>
          </a:p>
          <a:p>
            <a:pPr marL="128016" indent="0">
              <a:buNone/>
            </a:pPr>
            <a:endParaRPr lang="en-US" altLang="zh-CN" sz="2000" dirty="0"/>
          </a:p>
        </p:txBody>
      </p:sp>
    </p:spTree>
    <p:extLst>
      <p:ext uri="{BB962C8B-B14F-4D97-AF65-F5344CB8AC3E}">
        <p14:creationId xmlns:p14="http://schemas.microsoft.com/office/powerpoint/2010/main" val="34852465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二叉堆</a:t>
            </a:r>
            <a:endParaRPr lang="zh-CN" altLang="en-US" dirty="0"/>
          </a:p>
        </p:txBody>
      </p:sp>
      <p:sp>
        <p:nvSpPr>
          <p:cNvPr id="3" name="内容占位符 2"/>
          <p:cNvSpPr>
            <a:spLocks noGrp="1"/>
          </p:cNvSpPr>
          <p:nvPr>
            <p:ph idx="1"/>
          </p:nvPr>
        </p:nvSpPr>
        <p:spPr>
          <a:xfrm>
            <a:off x="1403648" y="980728"/>
            <a:ext cx="7498080" cy="4800600"/>
          </a:xfrm>
        </p:spPr>
        <p:txBody>
          <a:bodyPr>
            <a:normAutofit/>
          </a:bodyPr>
          <a:lstStyle/>
          <a:p>
            <a:endParaRPr lang="en-US" altLang="zh-CN" sz="2400" dirty="0" smtClean="0"/>
          </a:p>
          <a:p>
            <a:r>
              <a:rPr lang="en-US" altLang="zh-CN" sz="2400" dirty="0" smtClean="0"/>
              <a:t>(</a:t>
            </a:r>
            <a:r>
              <a:rPr lang="zh-CN" altLang="en-US" sz="2400" dirty="0" smtClean="0"/>
              <a:t>二叉</a:t>
            </a:r>
            <a:r>
              <a:rPr lang="en-US" altLang="zh-CN" sz="2400" dirty="0" smtClean="0"/>
              <a:t>)</a:t>
            </a:r>
            <a:r>
              <a:rPr lang="zh-CN" altLang="en-US" sz="2400" dirty="0" smtClean="0"/>
              <a:t>堆是一棵完全二叉树，满足堆的特性：父结点的键值总是大于等于</a:t>
            </a:r>
            <a:r>
              <a:rPr lang="en-US" altLang="zh-CN" sz="2400" dirty="0" smtClean="0"/>
              <a:t>(</a:t>
            </a:r>
            <a:r>
              <a:rPr lang="zh-CN" altLang="en-US" sz="2400" dirty="0" smtClean="0"/>
              <a:t>小于等于</a:t>
            </a:r>
            <a:r>
              <a:rPr lang="en-US" altLang="zh-CN" sz="2400" dirty="0" smtClean="0"/>
              <a:t>)</a:t>
            </a:r>
            <a:r>
              <a:rPr lang="zh-CN" altLang="en-US" sz="2400" dirty="0" smtClean="0"/>
              <a:t>任何一个子结点的键值，且每个结点的左子树和右子树都是一个二叉堆。</a:t>
            </a:r>
            <a:r>
              <a:rPr lang="en-US" altLang="zh-CN" sz="2400" dirty="0" smtClean="0"/>
              <a:t>(</a:t>
            </a:r>
            <a:r>
              <a:rPr lang="zh-CN" altLang="en-US" sz="2400" dirty="0" smtClean="0"/>
              <a:t>最大堆或最小堆</a:t>
            </a:r>
            <a:r>
              <a:rPr lang="en-US" altLang="zh-CN" sz="2400" dirty="0" smtClean="0"/>
              <a:t>)</a:t>
            </a:r>
            <a:r>
              <a:rPr lang="zh-CN" altLang="en-US" sz="2400" dirty="0" smtClean="0"/>
              <a:t>。</a:t>
            </a:r>
            <a:endParaRPr lang="en-US" altLang="zh-CN" sz="2400" dirty="0" smtClean="0"/>
          </a:p>
          <a:p>
            <a:pPr marL="82296" indent="0">
              <a:buNone/>
            </a:pPr>
            <a:endParaRPr lang="en-US" altLang="zh-CN" sz="2400" dirty="0" smtClean="0"/>
          </a:p>
          <a:p>
            <a:r>
              <a:rPr lang="en-US" altLang="zh-CN" sz="2400" dirty="0"/>
              <a:t>堆的使用：在解决问题的时候，我们经常需要很快的找到一些元素中具有最优属性的元素，比如数组元素中的最大最小值。如果我们只查询一次，那么遍历一边就好。倘若遍历多次，我们就要付出很大的代价，这个时候堆这种结构就能起到很好的作用。</a:t>
            </a:r>
          </a:p>
          <a:p>
            <a:endParaRPr lang="en-US" altLang="zh-CN" sz="2400" dirty="0" smtClean="0"/>
          </a:p>
        </p:txBody>
      </p:sp>
    </p:spTree>
    <p:extLst>
      <p:ext uri="{BB962C8B-B14F-4D97-AF65-F5344CB8AC3E}">
        <p14:creationId xmlns:p14="http://schemas.microsoft.com/office/powerpoint/2010/main" val="16018009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POJ1195 </a:t>
            </a:r>
            <a:r>
              <a:rPr lang="en-US" altLang="zh-CN" dirty="0" err="1" smtClean="0"/>
              <a:t>Momile</a:t>
            </a:r>
            <a:r>
              <a:rPr lang="en-US" altLang="zh-CN" dirty="0" smtClean="0"/>
              <a:t> Phones</a:t>
            </a:r>
            <a:endParaRPr lang="zh-CN" altLang="en-US" dirty="0"/>
          </a:p>
        </p:txBody>
      </p:sp>
      <p:sp>
        <p:nvSpPr>
          <p:cNvPr id="3" name="内容占位符 2"/>
          <p:cNvSpPr>
            <a:spLocks noGrp="1"/>
          </p:cNvSpPr>
          <p:nvPr>
            <p:ph idx="1"/>
          </p:nvPr>
        </p:nvSpPr>
        <p:spPr/>
        <p:txBody>
          <a:bodyPr>
            <a:normAutofit/>
          </a:bodyPr>
          <a:lstStyle/>
          <a:p>
            <a:r>
              <a:rPr lang="zh-CN" altLang="en-US" sz="2000" dirty="0" smtClean="0">
                <a:latin typeface="+mj-ea"/>
                <a:ea typeface="+mj-ea"/>
              </a:rPr>
              <a:t>简单的二维树状数组，直接按照树状数组的定义做即可。</a:t>
            </a:r>
            <a:endParaRPr lang="en-US" altLang="zh-CN" sz="2000" dirty="0">
              <a:latin typeface="+mj-ea"/>
              <a:ea typeface="+mj-ea"/>
            </a:endParaRPr>
          </a:p>
          <a:p>
            <a:pPr marL="128016" indent="0">
              <a:buNone/>
            </a:pPr>
            <a:endParaRPr lang="en-US" altLang="zh-CN" sz="2000" dirty="0"/>
          </a:p>
        </p:txBody>
      </p:sp>
    </p:spTree>
    <p:extLst>
      <p:ext uri="{BB962C8B-B14F-4D97-AF65-F5344CB8AC3E}">
        <p14:creationId xmlns:p14="http://schemas.microsoft.com/office/powerpoint/2010/main" val="29026193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POJ3321 Apple Trees</a:t>
            </a:r>
            <a:endParaRPr lang="zh-CN" altLang="en-US" dirty="0"/>
          </a:p>
        </p:txBody>
      </p:sp>
      <p:sp>
        <p:nvSpPr>
          <p:cNvPr id="3" name="内容占位符 2"/>
          <p:cNvSpPr>
            <a:spLocks noGrp="1"/>
          </p:cNvSpPr>
          <p:nvPr>
            <p:ph idx="1"/>
          </p:nvPr>
        </p:nvSpPr>
        <p:spPr/>
        <p:txBody>
          <a:bodyPr>
            <a:normAutofit/>
          </a:bodyPr>
          <a:lstStyle/>
          <a:p>
            <a:pPr marL="128016" indent="0">
              <a:buNone/>
            </a:pPr>
            <a:r>
              <a:rPr lang="zh-CN" altLang="en-US" sz="2000" dirty="0" smtClean="0"/>
              <a:t>题目大意：</a:t>
            </a:r>
            <a:r>
              <a:rPr lang="zh-CN" altLang="en-US" sz="2000" dirty="0"/>
              <a:t>一棵具有</a:t>
            </a:r>
            <a:r>
              <a:rPr lang="en-US" altLang="zh-CN" sz="2000" dirty="0"/>
              <a:t>n</a:t>
            </a:r>
            <a:r>
              <a:rPr lang="zh-CN" altLang="en-US" sz="2000" dirty="0"/>
              <a:t>个节点的树，一开始，每个节点上都有一个苹果。现在给出</a:t>
            </a:r>
            <a:r>
              <a:rPr lang="en-US" altLang="zh-CN" sz="2000" dirty="0"/>
              <a:t>m</a:t>
            </a:r>
            <a:r>
              <a:rPr lang="zh-CN" altLang="en-US" sz="2000" dirty="0"/>
              <a:t>组动态的操作：</a:t>
            </a:r>
            <a:r>
              <a:rPr lang="en-US" altLang="zh-CN" sz="2000" dirty="0"/>
              <a:t>(</a:t>
            </a:r>
            <a:r>
              <a:rPr lang="en-US" altLang="zh-CN" sz="2000" dirty="0" err="1"/>
              <a:t>C,i</a:t>
            </a:r>
            <a:r>
              <a:rPr lang="en-US" altLang="zh-CN" sz="2000" dirty="0"/>
              <a:t>)</a:t>
            </a:r>
            <a:r>
              <a:rPr lang="zh-CN" altLang="en-US" sz="2000" dirty="0"/>
              <a:t>是摘掉第</a:t>
            </a:r>
            <a:r>
              <a:rPr lang="en-US" altLang="zh-CN" sz="2000" dirty="0"/>
              <a:t>i</a:t>
            </a:r>
            <a:r>
              <a:rPr lang="zh-CN" altLang="en-US" sz="2000" dirty="0"/>
              <a:t>个节点上面的苹果</a:t>
            </a:r>
            <a:r>
              <a:rPr lang="en-US" altLang="zh-CN" sz="2000" dirty="0"/>
              <a:t>(</a:t>
            </a:r>
            <a:r>
              <a:rPr lang="zh-CN" altLang="en-US" sz="2000" dirty="0"/>
              <a:t>若苹果不存在，则为加上一个苹果</a:t>
            </a:r>
            <a:r>
              <a:rPr lang="en-US" altLang="zh-CN" sz="2000" dirty="0"/>
              <a:t>)</a:t>
            </a:r>
            <a:r>
              <a:rPr lang="zh-CN" altLang="en-US" sz="2000" dirty="0"/>
              <a:t>，</a:t>
            </a:r>
            <a:r>
              <a:rPr lang="en-US" altLang="zh-CN" sz="2000" dirty="0"/>
              <a:t>(</a:t>
            </a:r>
            <a:r>
              <a:rPr lang="en-US" altLang="zh-CN" sz="2000" dirty="0" err="1"/>
              <a:t>Q,i</a:t>
            </a:r>
            <a:r>
              <a:rPr lang="en-US" altLang="zh-CN" sz="2000" dirty="0"/>
              <a:t>)</a:t>
            </a:r>
            <a:r>
              <a:rPr lang="zh-CN" altLang="en-US" sz="2000" dirty="0"/>
              <a:t>是查询以第</a:t>
            </a:r>
            <a:r>
              <a:rPr lang="en-US" altLang="zh-CN" sz="2000" dirty="0"/>
              <a:t>i</a:t>
            </a:r>
            <a:r>
              <a:rPr lang="zh-CN" altLang="en-US" sz="2000" dirty="0"/>
              <a:t>个节点为根的子树有几个苹果</a:t>
            </a:r>
            <a:r>
              <a:rPr lang="en-US" altLang="zh-CN" sz="2000" dirty="0"/>
              <a:t>(</a:t>
            </a:r>
            <a:r>
              <a:rPr lang="zh-CN" altLang="en-US" sz="2000" dirty="0"/>
              <a:t>包括第</a:t>
            </a:r>
            <a:r>
              <a:rPr lang="en-US" altLang="zh-CN" sz="2000" dirty="0"/>
              <a:t>i</a:t>
            </a:r>
            <a:r>
              <a:rPr lang="zh-CN" altLang="en-US" sz="2000" dirty="0"/>
              <a:t>个节点</a:t>
            </a:r>
            <a:r>
              <a:rPr lang="en-US" altLang="zh-CN" sz="2000" dirty="0"/>
              <a:t>)</a:t>
            </a:r>
            <a:r>
              <a:rPr lang="zh-CN" altLang="en-US" sz="2000" dirty="0"/>
              <a:t>。</a:t>
            </a:r>
            <a:endParaRPr lang="en-US" altLang="zh-CN" sz="2000" dirty="0"/>
          </a:p>
        </p:txBody>
      </p:sp>
    </p:spTree>
    <p:extLst>
      <p:ext uri="{BB962C8B-B14F-4D97-AF65-F5344CB8AC3E}">
        <p14:creationId xmlns:p14="http://schemas.microsoft.com/office/powerpoint/2010/main" val="306342843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POJ3321 Apple Trees</a:t>
            </a:r>
            <a:endParaRPr lang="zh-CN" altLang="en-US" dirty="0"/>
          </a:p>
        </p:txBody>
      </p:sp>
      <p:pic>
        <p:nvPicPr>
          <p:cNvPr id="1026" name="Picture 2" descr="poj &lt;wbr&gt;3321 &lt;wbr&gt;: &lt;wbr&gt;Apple &lt;wbr&gt;Tree &lt;wbr&gt;(树状数组)"/>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1630363"/>
            <a:ext cx="4824536" cy="366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43226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线段树</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线段树是解决数列维护的一种常用数据结构，基本能保证每个操作的复杂度在</a:t>
            </a:r>
            <a:r>
              <a:rPr lang="en-US" altLang="zh-CN" sz="2000" dirty="0" smtClean="0"/>
              <a:t>O(</a:t>
            </a:r>
            <a:r>
              <a:rPr lang="en-US" altLang="zh-CN" sz="2000" dirty="0" err="1" smtClean="0"/>
              <a:t>logn</a:t>
            </a:r>
            <a:r>
              <a:rPr lang="en-US" altLang="zh-CN" sz="2000" dirty="0" smtClean="0"/>
              <a:t>)</a:t>
            </a:r>
            <a:r>
              <a:rPr lang="zh-CN" altLang="en-US" sz="2000" dirty="0" smtClean="0"/>
              <a:t>级别。</a:t>
            </a:r>
            <a:endParaRPr lang="en-US" altLang="zh-CN" sz="2000" dirty="0" smtClean="0"/>
          </a:p>
          <a:p>
            <a:r>
              <a:rPr lang="zh-CN" altLang="en-US" sz="2000" dirty="0"/>
              <a:t>线段</a:t>
            </a:r>
            <a:r>
              <a:rPr lang="zh-CN" altLang="en-US" sz="2000" dirty="0" smtClean="0"/>
              <a:t>树是一棵二叉树，每个结点表示一个区间</a:t>
            </a:r>
            <a:r>
              <a:rPr lang="en-US" altLang="zh-CN" sz="2000" dirty="0" smtClean="0"/>
              <a:t>[</a:t>
            </a:r>
            <a:r>
              <a:rPr lang="en-US" altLang="zh-CN" sz="2000" dirty="0" err="1" smtClean="0"/>
              <a:t>a.b</a:t>
            </a:r>
            <a:r>
              <a:rPr lang="en-US" altLang="zh-CN" sz="2000" dirty="0" smtClean="0"/>
              <a:t>]</a:t>
            </a:r>
            <a:r>
              <a:rPr lang="zh-CN" altLang="en-US" sz="2000" dirty="0" smtClean="0"/>
              <a:t>。</a:t>
            </a:r>
            <a:endParaRPr lang="en-US" altLang="zh-CN" sz="2000" dirty="0" smtClean="0"/>
          </a:p>
          <a:p>
            <a:r>
              <a:rPr lang="zh-CN" altLang="en-US" sz="2000" dirty="0" smtClean="0"/>
              <a:t>常见的线段树有两种写法，一种是</a:t>
            </a:r>
            <a:r>
              <a:rPr lang="en-US" altLang="zh-CN" sz="2000" dirty="0" smtClean="0"/>
              <a:t>”</a:t>
            </a:r>
            <a:r>
              <a:rPr lang="zh-CN" altLang="en-US" sz="2000" dirty="0" smtClean="0"/>
              <a:t>线段树</a:t>
            </a:r>
            <a:r>
              <a:rPr lang="en-US" altLang="zh-CN" sz="2000" dirty="0" smtClean="0"/>
              <a:t>”,</a:t>
            </a:r>
            <a:r>
              <a:rPr lang="zh-CN" altLang="en-US" sz="2000" dirty="0" smtClean="0"/>
              <a:t>这种写法对于一个结点</a:t>
            </a:r>
            <a:r>
              <a:rPr lang="en-US" altLang="zh-CN" sz="2000" dirty="0" smtClean="0"/>
              <a:t>[</a:t>
            </a:r>
            <a:r>
              <a:rPr lang="en-US" altLang="zh-CN" sz="2000" dirty="0" err="1" smtClean="0"/>
              <a:t>a,b</a:t>
            </a:r>
            <a:r>
              <a:rPr lang="en-US" altLang="zh-CN" sz="2000" dirty="0" smtClean="0"/>
              <a:t>]</a:t>
            </a:r>
            <a:r>
              <a:rPr lang="zh-CN" altLang="en-US" sz="2000" dirty="0" smtClean="0"/>
              <a:t>来说，如果</a:t>
            </a:r>
            <a:r>
              <a:rPr lang="en-US" altLang="zh-CN" sz="2000" dirty="0" smtClean="0"/>
              <a:t>a == b-</a:t>
            </a:r>
            <a:r>
              <a:rPr lang="en-US" altLang="zh-CN" sz="2000" dirty="0" smtClean="0">
                <a:latin typeface="+mj-ea"/>
                <a:ea typeface="+mj-ea"/>
              </a:rPr>
              <a:t>1</a:t>
            </a:r>
            <a:r>
              <a:rPr lang="en-US" altLang="zh-CN" sz="2000" dirty="0" smtClean="0"/>
              <a:t>,</a:t>
            </a:r>
            <a:r>
              <a:rPr lang="zh-CN" altLang="en-US" sz="2000" dirty="0" smtClean="0"/>
              <a:t>则该结点为叶结点；否则，该结点的左儿子为</a:t>
            </a:r>
            <a:r>
              <a:rPr lang="en-US" altLang="zh-CN" sz="2000" dirty="0" smtClean="0"/>
              <a:t>[a,(</a:t>
            </a:r>
            <a:r>
              <a:rPr lang="en-US" altLang="zh-CN" sz="2000" dirty="0" err="1" smtClean="0"/>
              <a:t>a+b</a:t>
            </a:r>
            <a:r>
              <a:rPr lang="en-US" altLang="zh-CN" sz="2000" dirty="0" smtClean="0"/>
              <a:t>)/2],</a:t>
            </a:r>
            <a:r>
              <a:rPr lang="zh-CN" altLang="en-US" sz="2000" dirty="0" smtClean="0"/>
              <a:t>右结点为</a:t>
            </a:r>
            <a:r>
              <a:rPr lang="en-US" altLang="zh-CN" sz="2000" dirty="0" smtClean="0"/>
              <a:t>[(</a:t>
            </a:r>
            <a:r>
              <a:rPr lang="en-US" altLang="zh-CN" sz="2000" dirty="0" err="1" smtClean="0"/>
              <a:t>a+b</a:t>
            </a:r>
            <a:r>
              <a:rPr lang="en-US" altLang="zh-CN" sz="2000" dirty="0" smtClean="0"/>
              <a:t>)/2,b]</a:t>
            </a:r>
            <a:r>
              <a:rPr lang="zh-CN" altLang="en-US" sz="2000" dirty="0" smtClean="0"/>
              <a:t>；</a:t>
            </a:r>
            <a:r>
              <a:rPr lang="zh-CN" altLang="en-US" sz="2000" dirty="0"/>
              <a:t>另一</a:t>
            </a:r>
            <a:r>
              <a:rPr lang="zh-CN" altLang="en-US" sz="2000" dirty="0" smtClean="0"/>
              <a:t>种写法称之为</a:t>
            </a:r>
            <a:r>
              <a:rPr lang="en-US" altLang="zh-CN" sz="2000" dirty="0" smtClean="0"/>
              <a:t>”</a:t>
            </a:r>
            <a:r>
              <a:rPr lang="zh-CN" altLang="en-US" sz="2000" dirty="0" smtClean="0"/>
              <a:t>点树</a:t>
            </a:r>
            <a:r>
              <a:rPr lang="en-US" altLang="zh-CN" sz="2000" dirty="0" smtClean="0"/>
              <a:t>”,</a:t>
            </a:r>
            <a:r>
              <a:rPr lang="zh-CN" altLang="en-US" sz="2000" dirty="0" smtClean="0"/>
              <a:t>即每个叶结点是一个点区间，对于结点</a:t>
            </a:r>
            <a:r>
              <a:rPr lang="en-US" altLang="zh-CN" sz="2000" dirty="0" smtClean="0"/>
              <a:t>[</a:t>
            </a:r>
            <a:r>
              <a:rPr lang="en-US" altLang="zh-CN" sz="2000" dirty="0" err="1" smtClean="0"/>
              <a:t>a,b</a:t>
            </a:r>
            <a:r>
              <a:rPr lang="en-US" altLang="zh-CN" sz="2000" dirty="0" smtClean="0"/>
              <a:t>]</a:t>
            </a:r>
            <a:r>
              <a:rPr lang="zh-CN" altLang="en-US" sz="2000" dirty="0" smtClean="0"/>
              <a:t>来说，左儿子为</a:t>
            </a:r>
            <a:r>
              <a:rPr lang="en-US" altLang="zh-CN" sz="2000" dirty="0" smtClean="0"/>
              <a:t>[a,(</a:t>
            </a:r>
            <a:r>
              <a:rPr lang="en-US" altLang="zh-CN" sz="2000" dirty="0" err="1" smtClean="0"/>
              <a:t>a+b</a:t>
            </a:r>
            <a:r>
              <a:rPr lang="en-US" altLang="zh-CN" sz="2000" dirty="0" smtClean="0"/>
              <a:t>)/2], </a:t>
            </a:r>
            <a:r>
              <a:rPr lang="zh-CN" altLang="en-US" sz="2000" dirty="0" smtClean="0"/>
              <a:t>右儿子为</a:t>
            </a:r>
            <a:r>
              <a:rPr lang="en-US" altLang="zh-CN" sz="2000" dirty="0" smtClean="0"/>
              <a:t>[(</a:t>
            </a:r>
            <a:r>
              <a:rPr lang="en-US" altLang="zh-CN" sz="2000" dirty="0" err="1" smtClean="0"/>
              <a:t>a+b</a:t>
            </a:r>
            <a:r>
              <a:rPr lang="en-US" altLang="zh-CN" sz="2000" dirty="0" smtClean="0"/>
              <a:t>)/2+</a:t>
            </a:r>
            <a:r>
              <a:rPr lang="en-US" altLang="zh-CN" sz="2000" dirty="0" smtClean="0">
                <a:latin typeface="+mj-ea"/>
                <a:ea typeface="+mj-ea"/>
              </a:rPr>
              <a:t>1</a:t>
            </a:r>
            <a:r>
              <a:rPr lang="en-US" altLang="zh-CN" sz="2000" dirty="0" smtClean="0"/>
              <a:t>,b]</a:t>
            </a:r>
            <a:r>
              <a:rPr lang="zh-CN" altLang="en-US" sz="2000" dirty="0" smtClean="0"/>
              <a:t>。</a:t>
            </a:r>
            <a:endParaRPr lang="zh-CN" altLang="en-US" sz="2000" dirty="0"/>
          </a:p>
        </p:txBody>
      </p:sp>
    </p:spTree>
    <p:extLst>
      <p:ext uri="{BB962C8B-B14F-4D97-AF65-F5344CB8AC3E}">
        <p14:creationId xmlns:p14="http://schemas.microsoft.com/office/powerpoint/2010/main" val="3910140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线段树</a:t>
            </a:r>
            <a:endParaRPr lang="zh-CN" altLang="en-US" dirty="0"/>
          </a:p>
        </p:txBody>
      </p:sp>
      <p:sp>
        <p:nvSpPr>
          <p:cNvPr id="5" name="矩形 4"/>
          <p:cNvSpPr/>
          <p:nvPr/>
        </p:nvSpPr>
        <p:spPr>
          <a:xfrm>
            <a:off x="4397872" y="1864469"/>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mj-ea"/>
                <a:ea typeface="+mj-ea"/>
              </a:rPr>
              <a:t>[1,5]</a:t>
            </a:r>
            <a:endParaRPr lang="zh-CN" altLang="en-US" dirty="0">
              <a:latin typeface="+mj-ea"/>
              <a:ea typeface="+mj-ea"/>
            </a:endParaRPr>
          </a:p>
        </p:txBody>
      </p:sp>
      <p:sp>
        <p:nvSpPr>
          <p:cNvPr id="8" name="矩形 7"/>
          <p:cNvSpPr/>
          <p:nvPr/>
        </p:nvSpPr>
        <p:spPr>
          <a:xfrm>
            <a:off x="3532635" y="2640162"/>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mj-ea"/>
                <a:ea typeface="+mj-ea"/>
              </a:rPr>
              <a:t>[1,3]</a:t>
            </a:r>
            <a:endParaRPr lang="zh-CN" altLang="en-US" dirty="0">
              <a:latin typeface="+mj-ea"/>
              <a:ea typeface="+mj-ea"/>
            </a:endParaRPr>
          </a:p>
        </p:txBody>
      </p:sp>
      <p:sp>
        <p:nvSpPr>
          <p:cNvPr id="9" name="矩形 8"/>
          <p:cNvSpPr/>
          <p:nvPr/>
        </p:nvSpPr>
        <p:spPr>
          <a:xfrm>
            <a:off x="3989835" y="3553173"/>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mj-ea"/>
                <a:ea typeface="+mj-ea"/>
              </a:rPr>
              <a:t>[3,3]</a:t>
            </a:r>
            <a:endParaRPr lang="zh-CN" altLang="en-US" dirty="0">
              <a:latin typeface="+mj-ea"/>
              <a:ea typeface="+mj-ea"/>
            </a:endParaRPr>
          </a:p>
        </p:txBody>
      </p:sp>
      <p:sp>
        <p:nvSpPr>
          <p:cNvPr id="10" name="矩形 9"/>
          <p:cNvSpPr/>
          <p:nvPr/>
        </p:nvSpPr>
        <p:spPr>
          <a:xfrm>
            <a:off x="3336429" y="4508673"/>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mj-ea"/>
                <a:ea typeface="+mj-ea"/>
              </a:rPr>
              <a:t>[2,2]</a:t>
            </a:r>
            <a:endParaRPr lang="zh-CN" altLang="en-US" dirty="0">
              <a:latin typeface="+mj-ea"/>
              <a:ea typeface="+mj-ea"/>
            </a:endParaRPr>
          </a:p>
        </p:txBody>
      </p:sp>
      <p:sp>
        <p:nvSpPr>
          <p:cNvPr id="11" name="矩形 10"/>
          <p:cNvSpPr/>
          <p:nvPr/>
        </p:nvSpPr>
        <p:spPr>
          <a:xfrm>
            <a:off x="6870155" y="3537496"/>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mj-ea"/>
                <a:ea typeface="+mj-ea"/>
              </a:rPr>
              <a:t>[5,5]</a:t>
            </a:r>
            <a:endParaRPr lang="zh-CN" altLang="en-US" dirty="0">
              <a:latin typeface="+mj-ea"/>
              <a:ea typeface="+mj-ea"/>
            </a:endParaRPr>
          </a:p>
        </p:txBody>
      </p:sp>
      <p:sp>
        <p:nvSpPr>
          <p:cNvPr id="15" name="矩形 14"/>
          <p:cNvSpPr/>
          <p:nvPr/>
        </p:nvSpPr>
        <p:spPr>
          <a:xfrm>
            <a:off x="5261968" y="2640162"/>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mj-ea"/>
                <a:ea typeface="+mj-ea"/>
              </a:rPr>
              <a:t>[4,5]</a:t>
            </a:r>
            <a:endParaRPr lang="zh-CN" altLang="en-US" dirty="0">
              <a:latin typeface="+mj-ea"/>
              <a:ea typeface="+mj-ea"/>
            </a:endParaRPr>
          </a:p>
        </p:txBody>
      </p:sp>
      <p:sp>
        <p:nvSpPr>
          <p:cNvPr id="16" name="矩形 15"/>
          <p:cNvSpPr/>
          <p:nvPr/>
        </p:nvSpPr>
        <p:spPr>
          <a:xfrm>
            <a:off x="5335687" y="3553173"/>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mj-ea"/>
                <a:ea typeface="+mj-ea"/>
              </a:rPr>
              <a:t>[4,4]</a:t>
            </a:r>
            <a:endParaRPr lang="zh-CN" altLang="en-US" dirty="0">
              <a:latin typeface="+mj-ea"/>
              <a:ea typeface="+mj-ea"/>
            </a:endParaRPr>
          </a:p>
        </p:txBody>
      </p:sp>
      <p:sp>
        <p:nvSpPr>
          <p:cNvPr id="18" name="矩形 17"/>
          <p:cNvSpPr/>
          <p:nvPr/>
        </p:nvSpPr>
        <p:spPr>
          <a:xfrm>
            <a:off x="1899346" y="4508673"/>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mj-ea"/>
                <a:ea typeface="+mj-ea"/>
              </a:rPr>
              <a:t>[1,1]</a:t>
            </a:r>
            <a:endParaRPr lang="zh-CN" altLang="en-US" dirty="0">
              <a:latin typeface="+mj-ea"/>
              <a:ea typeface="+mj-ea"/>
            </a:endParaRPr>
          </a:p>
        </p:txBody>
      </p:sp>
      <p:sp>
        <p:nvSpPr>
          <p:cNvPr id="19" name="矩形 18"/>
          <p:cNvSpPr/>
          <p:nvPr/>
        </p:nvSpPr>
        <p:spPr>
          <a:xfrm>
            <a:off x="2618235" y="3575001"/>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mj-ea"/>
                <a:ea typeface="+mj-ea"/>
              </a:rPr>
              <a:t>[1,2]</a:t>
            </a:r>
            <a:endParaRPr lang="zh-CN" altLang="en-US" dirty="0">
              <a:latin typeface="+mj-ea"/>
              <a:ea typeface="+mj-ea"/>
            </a:endParaRPr>
          </a:p>
        </p:txBody>
      </p:sp>
      <p:cxnSp>
        <p:nvCxnSpPr>
          <p:cNvPr id="21" name="直接连接符 20"/>
          <p:cNvCxnSpPr/>
          <p:nvPr/>
        </p:nvCxnSpPr>
        <p:spPr>
          <a:xfrm>
            <a:off x="6176368" y="3077468"/>
            <a:ext cx="693787" cy="457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174531" y="2369417"/>
            <a:ext cx="322312" cy="2314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3172595" y="3063515"/>
            <a:ext cx="777155" cy="56577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4136529" y="3117801"/>
            <a:ext cx="457200" cy="457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5496843" y="3117801"/>
            <a:ext cx="248816" cy="41686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179453" y="4032201"/>
            <a:ext cx="381719" cy="47647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2618235" y="4051473"/>
            <a:ext cx="457200" cy="457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4250829" y="2374180"/>
            <a:ext cx="228600" cy="226665"/>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906613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线段树</a:t>
            </a:r>
            <a:endParaRPr lang="zh-CN" altLang="en-US" dirty="0"/>
          </a:p>
        </p:txBody>
      </p:sp>
      <p:sp>
        <p:nvSpPr>
          <p:cNvPr id="5" name="矩形 4"/>
          <p:cNvSpPr/>
          <p:nvPr/>
        </p:nvSpPr>
        <p:spPr>
          <a:xfrm>
            <a:off x="4473835" y="1856755"/>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mj-ea"/>
                <a:ea typeface="+mj-ea"/>
              </a:rPr>
              <a:t>[1,5]</a:t>
            </a:r>
            <a:endParaRPr lang="zh-CN" altLang="en-US" dirty="0">
              <a:latin typeface="+mj-ea"/>
              <a:ea typeface="+mj-ea"/>
            </a:endParaRPr>
          </a:p>
        </p:txBody>
      </p:sp>
      <p:sp>
        <p:nvSpPr>
          <p:cNvPr id="8" name="矩形 7"/>
          <p:cNvSpPr/>
          <p:nvPr/>
        </p:nvSpPr>
        <p:spPr>
          <a:xfrm>
            <a:off x="3608598" y="2632448"/>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mj-ea"/>
                <a:ea typeface="+mj-ea"/>
              </a:rPr>
              <a:t>[1,3]</a:t>
            </a:r>
            <a:endParaRPr lang="zh-CN" altLang="en-US" dirty="0">
              <a:latin typeface="+mj-ea"/>
              <a:ea typeface="+mj-ea"/>
            </a:endParaRPr>
          </a:p>
        </p:txBody>
      </p:sp>
      <p:sp>
        <p:nvSpPr>
          <p:cNvPr id="9" name="矩形 8"/>
          <p:cNvSpPr/>
          <p:nvPr/>
        </p:nvSpPr>
        <p:spPr>
          <a:xfrm>
            <a:off x="4065798" y="3545459"/>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mj-ea"/>
                <a:ea typeface="+mj-ea"/>
              </a:rPr>
              <a:t>[2,3]</a:t>
            </a:r>
            <a:endParaRPr lang="zh-CN" altLang="en-US" dirty="0">
              <a:latin typeface="+mj-ea"/>
              <a:ea typeface="+mj-ea"/>
            </a:endParaRPr>
          </a:p>
        </p:txBody>
      </p:sp>
      <p:sp>
        <p:nvSpPr>
          <p:cNvPr id="11" name="矩形 10"/>
          <p:cNvSpPr/>
          <p:nvPr/>
        </p:nvSpPr>
        <p:spPr>
          <a:xfrm>
            <a:off x="6946118" y="3529782"/>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mj-ea"/>
                <a:ea typeface="+mj-ea"/>
              </a:rPr>
              <a:t>[4,5]</a:t>
            </a:r>
            <a:endParaRPr lang="zh-CN" altLang="en-US" dirty="0">
              <a:latin typeface="+mj-ea"/>
              <a:ea typeface="+mj-ea"/>
            </a:endParaRPr>
          </a:p>
        </p:txBody>
      </p:sp>
      <p:sp>
        <p:nvSpPr>
          <p:cNvPr id="15" name="矩形 14"/>
          <p:cNvSpPr/>
          <p:nvPr/>
        </p:nvSpPr>
        <p:spPr>
          <a:xfrm>
            <a:off x="5337931" y="2632448"/>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mj-ea"/>
                <a:ea typeface="+mj-ea"/>
              </a:rPr>
              <a:t>[3,5]</a:t>
            </a:r>
            <a:endParaRPr lang="zh-CN" altLang="en-US" dirty="0">
              <a:latin typeface="+mj-ea"/>
              <a:ea typeface="+mj-ea"/>
            </a:endParaRPr>
          </a:p>
        </p:txBody>
      </p:sp>
      <p:sp>
        <p:nvSpPr>
          <p:cNvPr id="16" name="矩形 15"/>
          <p:cNvSpPr/>
          <p:nvPr/>
        </p:nvSpPr>
        <p:spPr>
          <a:xfrm>
            <a:off x="5411650" y="3545459"/>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mj-ea"/>
                <a:ea typeface="+mj-ea"/>
              </a:rPr>
              <a:t>[3,4]</a:t>
            </a:r>
            <a:endParaRPr lang="zh-CN" altLang="en-US" dirty="0">
              <a:latin typeface="+mj-ea"/>
              <a:ea typeface="+mj-ea"/>
            </a:endParaRPr>
          </a:p>
        </p:txBody>
      </p:sp>
      <p:sp>
        <p:nvSpPr>
          <p:cNvPr id="19" name="矩形 18"/>
          <p:cNvSpPr/>
          <p:nvPr/>
        </p:nvSpPr>
        <p:spPr>
          <a:xfrm>
            <a:off x="2694198" y="3567287"/>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mj-ea"/>
                <a:ea typeface="+mj-ea"/>
              </a:rPr>
              <a:t>[1,2]</a:t>
            </a:r>
            <a:endParaRPr lang="zh-CN" altLang="en-US" dirty="0">
              <a:latin typeface="+mj-ea"/>
              <a:ea typeface="+mj-ea"/>
            </a:endParaRPr>
          </a:p>
        </p:txBody>
      </p:sp>
      <p:cxnSp>
        <p:nvCxnSpPr>
          <p:cNvPr id="21" name="直接连接符 20"/>
          <p:cNvCxnSpPr/>
          <p:nvPr/>
        </p:nvCxnSpPr>
        <p:spPr>
          <a:xfrm>
            <a:off x="6252331" y="3069754"/>
            <a:ext cx="693787" cy="457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250494" y="2361703"/>
            <a:ext cx="322312" cy="2314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3248558" y="3055801"/>
            <a:ext cx="777155" cy="56577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4212492" y="3110087"/>
            <a:ext cx="457200" cy="457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5572806" y="3110087"/>
            <a:ext cx="248816" cy="41686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4326792" y="2366466"/>
            <a:ext cx="228600" cy="226665"/>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9874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线段树</a:t>
            </a:r>
          </a:p>
        </p:txBody>
      </p:sp>
      <p:sp>
        <p:nvSpPr>
          <p:cNvPr id="3" name="内容占位符 2"/>
          <p:cNvSpPr>
            <a:spLocks noGrp="1"/>
          </p:cNvSpPr>
          <p:nvPr>
            <p:ph idx="1"/>
          </p:nvPr>
        </p:nvSpPr>
        <p:spPr/>
        <p:txBody>
          <a:bodyPr>
            <a:normAutofit/>
          </a:bodyPr>
          <a:lstStyle/>
          <a:p>
            <a:r>
              <a:rPr lang="zh-CN" altLang="en-US" sz="2000" dirty="0" smtClean="0"/>
              <a:t>线段树的每个结点上往往会增加一些其他的域，在这些域中动态的维护一些题目所要求的信息，如区间最值，区间和，子段和等等。正是这一特点使得线段树具有非常大的灵活性。</a:t>
            </a:r>
            <a:endParaRPr lang="zh-CN" altLang="en-US" sz="2000" dirty="0"/>
          </a:p>
        </p:txBody>
      </p:sp>
    </p:spTree>
    <p:extLst>
      <p:ext uri="{BB962C8B-B14F-4D97-AF65-F5344CB8AC3E}">
        <p14:creationId xmlns:p14="http://schemas.microsoft.com/office/powerpoint/2010/main" val="183963688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懒操作</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在更新一个区间</a:t>
            </a:r>
            <a:r>
              <a:rPr lang="en-US" altLang="zh-CN" sz="2000" dirty="0" smtClean="0"/>
              <a:t>[</a:t>
            </a:r>
            <a:r>
              <a:rPr lang="en-US" altLang="zh-CN" sz="2000" dirty="0" err="1" smtClean="0"/>
              <a:t>a,b</a:t>
            </a:r>
            <a:r>
              <a:rPr lang="en-US" altLang="zh-CN" sz="2000" dirty="0" smtClean="0"/>
              <a:t>]</a:t>
            </a:r>
            <a:r>
              <a:rPr lang="zh-CN" altLang="en-US" sz="2000" dirty="0" smtClean="0"/>
              <a:t>时，我们从根结点一直找到区间</a:t>
            </a:r>
            <a:r>
              <a:rPr lang="en-US" altLang="zh-CN" sz="2000" dirty="0" smtClean="0"/>
              <a:t>[</a:t>
            </a:r>
            <a:r>
              <a:rPr lang="en-US" altLang="zh-CN" sz="2000" dirty="0" err="1" smtClean="0"/>
              <a:t>a.b</a:t>
            </a:r>
            <a:r>
              <a:rPr lang="en-US" altLang="zh-CN" sz="2000" dirty="0" smtClean="0"/>
              <a:t>]</a:t>
            </a:r>
            <a:r>
              <a:rPr lang="zh-CN" altLang="en-US" sz="2000" dirty="0" smtClean="0"/>
              <a:t>，并且进行相关更新后，不再更新任何</a:t>
            </a:r>
            <a:r>
              <a:rPr lang="en-US" altLang="zh-CN" sz="2000" dirty="0" smtClean="0"/>
              <a:t>[</a:t>
            </a:r>
            <a:r>
              <a:rPr lang="en-US" altLang="zh-CN" sz="2000" dirty="0" err="1" smtClean="0"/>
              <a:t>a,b</a:t>
            </a:r>
            <a:r>
              <a:rPr lang="en-US" altLang="zh-CN" sz="2000" dirty="0" smtClean="0"/>
              <a:t>]</a:t>
            </a:r>
            <a:r>
              <a:rPr lang="zh-CN" altLang="en-US" sz="2000" dirty="0" smtClean="0"/>
              <a:t>的子节点，而仅仅添加一个标记，表示该区间进行过更新。这称之为懒操作。</a:t>
            </a:r>
            <a:endParaRPr lang="en-US" altLang="zh-CN" sz="2000" dirty="0" smtClean="0"/>
          </a:p>
          <a:p>
            <a:endParaRPr lang="en-US" altLang="zh-CN" sz="2000" dirty="0"/>
          </a:p>
          <a:p>
            <a:r>
              <a:rPr lang="zh-CN" altLang="en-US" sz="2000" dirty="0" smtClean="0"/>
              <a:t>正是由于懒操作，所以线段树才能保证关于区间的操作保持在</a:t>
            </a:r>
            <a:r>
              <a:rPr lang="en-US" altLang="zh-CN" sz="2000" dirty="0" err="1" smtClean="0"/>
              <a:t>logn</a:t>
            </a:r>
            <a:r>
              <a:rPr lang="zh-CN" altLang="en-US" sz="2000" dirty="0" smtClean="0"/>
              <a:t>的复杂度。</a:t>
            </a:r>
            <a:endParaRPr lang="zh-CN" altLang="en-US" sz="2000" dirty="0"/>
          </a:p>
        </p:txBody>
      </p:sp>
    </p:spTree>
    <p:extLst>
      <p:ext uri="{BB962C8B-B14F-4D97-AF65-F5344CB8AC3E}">
        <p14:creationId xmlns:p14="http://schemas.microsoft.com/office/powerpoint/2010/main" val="40181476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HDU1166 </a:t>
            </a:r>
            <a:r>
              <a:rPr lang="zh-CN" altLang="en-US" dirty="0" smtClean="0"/>
              <a:t>敌兵布阵</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有</a:t>
            </a:r>
            <a:r>
              <a:rPr lang="en-US" altLang="zh-CN" sz="2000" dirty="0" smtClean="0"/>
              <a:t>N</a:t>
            </a:r>
            <a:r>
              <a:rPr lang="zh-CN" altLang="en-US" sz="2000" dirty="0" smtClean="0"/>
              <a:t>个工兵营地，每个营地有若干士兵。有</a:t>
            </a:r>
            <a:r>
              <a:rPr lang="en-US" altLang="zh-CN" sz="2000" dirty="0" smtClean="0"/>
              <a:t>3</a:t>
            </a:r>
            <a:r>
              <a:rPr lang="zh-CN" altLang="en-US" sz="2000" dirty="0" smtClean="0"/>
              <a:t>种操作：</a:t>
            </a:r>
            <a:endParaRPr lang="en-US" altLang="zh-CN" sz="2000" dirty="0" smtClean="0"/>
          </a:p>
          <a:p>
            <a:pPr marL="82296" indent="0">
              <a:buNone/>
            </a:pPr>
            <a:r>
              <a:rPr lang="en-US" altLang="zh-CN" sz="2000" dirty="0"/>
              <a:t> </a:t>
            </a:r>
            <a:r>
              <a:rPr lang="en-US" altLang="zh-CN" sz="2000" dirty="0" smtClean="0"/>
              <a:t>    Add i j </a:t>
            </a:r>
            <a:r>
              <a:rPr lang="zh-CN" altLang="en-US" sz="2000" dirty="0" smtClean="0"/>
              <a:t>表示第</a:t>
            </a:r>
            <a:r>
              <a:rPr lang="en-US" altLang="zh-CN" sz="2000" dirty="0" smtClean="0"/>
              <a:t>i</a:t>
            </a:r>
            <a:r>
              <a:rPr lang="zh-CN" altLang="en-US" sz="2000" dirty="0" smtClean="0"/>
              <a:t>个营地增加</a:t>
            </a:r>
            <a:r>
              <a:rPr lang="en-US" altLang="zh-CN" sz="2000" dirty="0" smtClean="0"/>
              <a:t>j</a:t>
            </a:r>
            <a:r>
              <a:rPr lang="zh-CN" altLang="en-US" sz="2000" dirty="0" smtClean="0"/>
              <a:t>个人</a:t>
            </a:r>
            <a:endParaRPr lang="en-US" altLang="zh-CN" sz="2000" dirty="0" smtClean="0"/>
          </a:p>
          <a:p>
            <a:pPr marL="82296" indent="0">
              <a:buNone/>
            </a:pPr>
            <a:r>
              <a:rPr lang="en-US" altLang="zh-CN" sz="2000" dirty="0"/>
              <a:t> </a:t>
            </a:r>
            <a:r>
              <a:rPr lang="en-US" altLang="zh-CN" sz="2000" dirty="0" smtClean="0"/>
              <a:t>    Sub i j </a:t>
            </a:r>
            <a:r>
              <a:rPr lang="zh-CN" altLang="en-US" sz="2000" dirty="0"/>
              <a:t> </a:t>
            </a:r>
            <a:r>
              <a:rPr lang="zh-CN" altLang="en-US" sz="2000" dirty="0" smtClean="0"/>
              <a:t>表示第</a:t>
            </a:r>
            <a:r>
              <a:rPr lang="en-US" altLang="zh-CN" sz="2000" dirty="0" smtClean="0"/>
              <a:t>i</a:t>
            </a:r>
            <a:r>
              <a:rPr lang="zh-CN" altLang="en-US" sz="2000" dirty="0" smtClean="0"/>
              <a:t>个营地减少</a:t>
            </a:r>
            <a:r>
              <a:rPr lang="en-US" altLang="zh-CN" sz="2000" dirty="0" smtClean="0"/>
              <a:t>j</a:t>
            </a:r>
            <a:r>
              <a:rPr lang="zh-CN" altLang="en-US" sz="2000" dirty="0" smtClean="0"/>
              <a:t>个人</a:t>
            </a:r>
            <a:endParaRPr lang="en-US" altLang="zh-CN" sz="2000" dirty="0" smtClean="0"/>
          </a:p>
          <a:p>
            <a:pPr marL="82296" indent="0">
              <a:buNone/>
            </a:pPr>
            <a:r>
              <a:rPr lang="en-US" altLang="zh-CN" sz="2000" dirty="0"/>
              <a:t> </a:t>
            </a:r>
            <a:r>
              <a:rPr lang="en-US" altLang="zh-CN" sz="2000" dirty="0" smtClean="0"/>
              <a:t>    Query i j  </a:t>
            </a:r>
            <a:r>
              <a:rPr lang="zh-CN" altLang="en-US" sz="2000" dirty="0" smtClean="0"/>
              <a:t>表示询问第</a:t>
            </a:r>
            <a:r>
              <a:rPr lang="en-US" altLang="zh-CN" sz="2000" dirty="0" smtClean="0"/>
              <a:t>i</a:t>
            </a:r>
            <a:r>
              <a:rPr lang="zh-CN" altLang="en-US" sz="2000" dirty="0" smtClean="0"/>
              <a:t>到第</a:t>
            </a:r>
            <a:r>
              <a:rPr lang="en-US" altLang="zh-CN" sz="2000" dirty="0" smtClean="0"/>
              <a:t>j</a:t>
            </a:r>
            <a:r>
              <a:rPr lang="zh-CN" altLang="en-US" sz="2000" dirty="0" smtClean="0"/>
              <a:t>个营地的总人数</a:t>
            </a:r>
            <a:endParaRPr lang="zh-CN" altLang="en-US" sz="2000" dirty="0"/>
          </a:p>
        </p:txBody>
      </p:sp>
    </p:spTree>
    <p:extLst>
      <p:ext uri="{BB962C8B-B14F-4D97-AF65-F5344CB8AC3E}">
        <p14:creationId xmlns:p14="http://schemas.microsoft.com/office/powerpoint/2010/main" val="61901866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HDU1166 </a:t>
            </a:r>
            <a:r>
              <a:rPr lang="zh-CN" altLang="en-US" dirty="0" smtClean="0"/>
              <a:t>敌兵布阵</a:t>
            </a:r>
            <a:endParaRPr lang="zh-CN" altLang="en-US" dirty="0"/>
          </a:p>
        </p:txBody>
      </p:sp>
      <p:sp>
        <p:nvSpPr>
          <p:cNvPr id="3" name="内容占位符 2"/>
          <p:cNvSpPr>
            <a:spLocks noGrp="1"/>
          </p:cNvSpPr>
          <p:nvPr>
            <p:ph idx="1"/>
          </p:nvPr>
        </p:nvSpPr>
        <p:spPr/>
        <p:txBody>
          <a:bodyPr>
            <a:normAutofit/>
          </a:bodyPr>
          <a:lstStyle/>
          <a:p>
            <a:pPr marL="82296" indent="0">
              <a:buNone/>
            </a:pPr>
            <a:r>
              <a:rPr lang="en-US" altLang="zh-CN" sz="2000" dirty="0" smtClean="0"/>
              <a:t>Sample Input                                               Sample Output</a:t>
            </a:r>
          </a:p>
          <a:p>
            <a:pPr marL="82296" indent="0">
              <a:buNone/>
            </a:pPr>
            <a:r>
              <a:rPr lang="en-US" altLang="zh-CN" sz="2000" dirty="0" smtClean="0">
                <a:latin typeface="+mj-ea"/>
                <a:ea typeface="+mj-ea"/>
              </a:rPr>
              <a:t>1                                                       6</a:t>
            </a:r>
            <a:endParaRPr lang="en-US" altLang="zh-CN" sz="2000" dirty="0">
              <a:latin typeface="+mj-ea"/>
              <a:ea typeface="+mj-ea"/>
            </a:endParaRPr>
          </a:p>
          <a:p>
            <a:pPr marL="82296" indent="0">
              <a:buNone/>
            </a:pPr>
            <a:r>
              <a:rPr lang="en-US" altLang="zh-CN" sz="2000" dirty="0" smtClean="0">
                <a:latin typeface="+mj-ea"/>
                <a:ea typeface="+mj-ea"/>
              </a:rPr>
              <a:t>10                                                     33</a:t>
            </a:r>
            <a:endParaRPr lang="en-US" altLang="zh-CN" sz="2000" dirty="0">
              <a:latin typeface="+mj-ea"/>
              <a:ea typeface="+mj-ea"/>
            </a:endParaRPr>
          </a:p>
          <a:p>
            <a:pPr marL="82296" indent="0">
              <a:buNone/>
            </a:pPr>
            <a:r>
              <a:rPr lang="en-US" altLang="zh-CN" sz="2000" dirty="0">
                <a:latin typeface="+mj-ea"/>
                <a:ea typeface="+mj-ea"/>
              </a:rPr>
              <a:t>1 2 3 4 5 6 7 8 9 </a:t>
            </a:r>
            <a:r>
              <a:rPr lang="en-US" altLang="zh-CN" sz="2000" dirty="0" smtClean="0">
                <a:latin typeface="+mj-ea"/>
                <a:ea typeface="+mj-ea"/>
              </a:rPr>
              <a:t>10                          59</a:t>
            </a:r>
            <a:endParaRPr lang="en-US" altLang="zh-CN" sz="2000" dirty="0">
              <a:latin typeface="+mj-ea"/>
              <a:ea typeface="+mj-ea"/>
            </a:endParaRPr>
          </a:p>
          <a:p>
            <a:pPr marL="82296" indent="0">
              <a:buNone/>
            </a:pPr>
            <a:r>
              <a:rPr lang="en-US" altLang="zh-CN" sz="2000" dirty="0">
                <a:latin typeface="+mj-ea"/>
                <a:ea typeface="+mj-ea"/>
              </a:rPr>
              <a:t>Query 1 3</a:t>
            </a:r>
          </a:p>
          <a:p>
            <a:pPr marL="82296" indent="0">
              <a:buNone/>
            </a:pPr>
            <a:r>
              <a:rPr lang="en-US" altLang="zh-CN" sz="2000" dirty="0">
                <a:latin typeface="+mj-ea"/>
                <a:ea typeface="+mj-ea"/>
              </a:rPr>
              <a:t>Add 3 6</a:t>
            </a:r>
          </a:p>
          <a:p>
            <a:pPr marL="82296" indent="0">
              <a:buNone/>
            </a:pPr>
            <a:r>
              <a:rPr lang="en-US" altLang="zh-CN" sz="2000" dirty="0">
                <a:latin typeface="+mj-ea"/>
                <a:ea typeface="+mj-ea"/>
              </a:rPr>
              <a:t>Query 2 7</a:t>
            </a:r>
          </a:p>
          <a:p>
            <a:pPr marL="82296" indent="0">
              <a:buNone/>
            </a:pPr>
            <a:r>
              <a:rPr lang="en-US" altLang="zh-CN" sz="2000" dirty="0">
                <a:latin typeface="+mj-ea"/>
                <a:ea typeface="+mj-ea"/>
              </a:rPr>
              <a:t>Sub 10 2</a:t>
            </a:r>
          </a:p>
          <a:p>
            <a:pPr marL="82296" indent="0">
              <a:buNone/>
            </a:pPr>
            <a:r>
              <a:rPr lang="en-US" altLang="zh-CN" sz="2000" dirty="0">
                <a:latin typeface="+mj-ea"/>
                <a:ea typeface="+mj-ea"/>
              </a:rPr>
              <a:t>Add 6 3</a:t>
            </a:r>
          </a:p>
          <a:p>
            <a:pPr marL="82296" indent="0">
              <a:buNone/>
            </a:pPr>
            <a:r>
              <a:rPr lang="en-US" altLang="zh-CN" sz="2000" dirty="0">
                <a:latin typeface="+mj-ea"/>
                <a:ea typeface="+mj-ea"/>
              </a:rPr>
              <a:t>Query 3 10</a:t>
            </a:r>
          </a:p>
          <a:p>
            <a:pPr marL="82296" indent="0">
              <a:buNone/>
            </a:pPr>
            <a:r>
              <a:rPr lang="en-US" altLang="zh-CN" sz="2000" dirty="0">
                <a:latin typeface="+mj-ea"/>
                <a:ea typeface="+mj-ea"/>
              </a:rPr>
              <a:t>End </a:t>
            </a:r>
            <a:endParaRPr lang="zh-CN" altLang="en-US" sz="2000" dirty="0">
              <a:latin typeface="+mj-ea"/>
              <a:ea typeface="+mj-ea"/>
            </a:endParaRPr>
          </a:p>
        </p:txBody>
      </p:sp>
    </p:spTree>
    <p:extLst>
      <p:ext uri="{BB962C8B-B14F-4D97-AF65-F5344CB8AC3E}">
        <p14:creationId xmlns:p14="http://schemas.microsoft.com/office/powerpoint/2010/main" val="35902600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二叉堆</a:t>
            </a:r>
            <a:endParaRPr lang="zh-CN" altLang="en-US" dirty="0"/>
          </a:p>
        </p:txBody>
      </p:sp>
      <p:grpSp>
        <p:nvGrpSpPr>
          <p:cNvPr id="4" name="Group 4"/>
          <p:cNvGrpSpPr>
            <a:grpSpLocks/>
          </p:cNvGrpSpPr>
          <p:nvPr/>
        </p:nvGrpSpPr>
        <p:grpSpPr bwMode="auto">
          <a:xfrm>
            <a:off x="1103313" y="2251076"/>
            <a:ext cx="3633787" cy="3598862"/>
            <a:chOff x="91" y="1587"/>
            <a:chExt cx="2289" cy="2267"/>
          </a:xfrm>
        </p:grpSpPr>
        <p:grpSp>
          <p:nvGrpSpPr>
            <p:cNvPr id="5" name="Group 5"/>
            <p:cNvGrpSpPr>
              <a:grpSpLocks/>
            </p:cNvGrpSpPr>
            <p:nvPr/>
          </p:nvGrpSpPr>
          <p:grpSpPr bwMode="auto">
            <a:xfrm>
              <a:off x="91" y="1587"/>
              <a:ext cx="2062" cy="2267"/>
              <a:chOff x="91" y="1587"/>
              <a:chExt cx="2062" cy="2267"/>
            </a:xfrm>
          </p:grpSpPr>
          <p:sp>
            <p:nvSpPr>
              <p:cNvPr id="7" name="Oval 6"/>
              <p:cNvSpPr>
                <a:spLocks noChangeArrowheads="1"/>
              </p:cNvSpPr>
              <p:nvPr/>
            </p:nvSpPr>
            <p:spPr bwMode="auto">
              <a:xfrm>
                <a:off x="998" y="1587"/>
                <a:ext cx="340" cy="34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16</a:t>
                </a:r>
              </a:p>
            </p:txBody>
          </p:sp>
          <p:grpSp>
            <p:nvGrpSpPr>
              <p:cNvPr id="8" name="Group 7"/>
              <p:cNvGrpSpPr>
                <a:grpSpLocks/>
              </p:cNvGrpSpPr>
              <p:nvPr/>
            </p:nvGrpSpPr>
            <p:grpSpPr bwMode="auto">
              <a:xfrm>
                <a:off x="91" y="1928"/>
                <a:ext cx="2062" cy="1926"/>
                <a:chOff x="91" y="1928"/>
                <a:chExt cx="2062" cy="1926"/>
              </a:xfrm>
            </p:grpSpPr>
            <p:sp>
              <p:nvSpPr>
                <p:cNvPr id="9" name="Oval 8"/>
                <p:cNvSpPr>
                  <a:spLocks noChangeArrowheads="1"/>
                </p:cNvSpPr>
                <p:nvPr/>
              </p:nvSpPr>
              <p:spPr bwMode="auto">
                <a:xfrm>
                  <a:off x="612" y="2222"/>
                  <a:ext cx="340" cy="34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15</a:t>
                  </a:r>
                </a:p>
              </p:txBody>
            </p:sp>
            <p:sp>
              <p:nvSpPr>
                <p:cNvPr id="10" name="Oval 9"/>
                <p:cNvSpPr>
                  <a:spLocks noChangeArrowheads="1"/>
                </p:cNvSpPr>
                <p:nvPr/>
              </p:nvSpPr>
              <p:spPr bwMode="auto">
                <a:xfrm>
                  <a:off x="317" y="2857"/>
                  <a:ext cx="340" cy="34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14</a:t>
                  </a:r>
                </a:p>
              </p:txBody>
            </p:sp>
            <p:sp>
              <p:nvSpPr>
                <p:cNvPr id="11" name="Oval 10"/>
                <p:cNvSpPr>
                  <a:spLocks noChangeArrowheads="1"/>
                </p:cNvSpPr>
                <p:nvPr/>
              </p:nvSpPr>
              <p:spPr bwMode="auto">
                <a:xfrm>
                  <a:off x="1474" y="2222"/>
                  <a:ext cx="340" cy="34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13</a:t>
                  </a:r>
                </a:p>
              </p:txBody>
            </p:sp>
            <p:sp>
              <p:nvSpPr>
                <p:cNvPr id="12" name="Oval 11"/>
                <p:cNvSpPr>
                  <a:spLocks noChangeArrowheads="1"/>
                </p:cNvSpPr>
                <p:nvPr/>
              </p:nvSpPr>
              <p:spPr bwMode="auto">
                <a:xfrm>
                  <a:off x="816" y="2857"/>
                  <a:ext cx="340" cy="34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dirty="0">
                      <a:solidFill>
                        <a:srgbClr val="000000"/>
                      </a:solidFill>
                    </a:rPr>
                    <a:t>11</a:t>
                  </a:r>
                </a:p>
              </p:txBody>
            </p:sp>
            <p:sp>
              <p:nvSpPr>
                <p:cNvPr id="13" name="Oval 12"/>
                <p:cNvSpPr>
                  <a:spLocks noChangeArrowheads="1"/>
                </p:cNvSpPr>
                <p:nvPr/>
              </p:nvSpPr>
              <p:spPr bwMode="auto">
                <a:xfrm>
                  <a:off x="1315" y="2857"/>
                  <a:ext cx="340" cy="34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10</a:t>
                  </a:r>
                </a:p>
              </p:txBody>
            </p:sp>
            <p:sp>
              <p:nvSpPr>
                <p:cNvPr id="14" name="Oval 13"/>
                <p:cNvSpPr>
                  <a:spLocks noChangeArrowheads="1"/>
                </p:cNvSpPr>
                <p:nvPr/>
              </p:nvSpPr>
              <p:spPr bwMode="auto">
                <a:xfrm>
                  <a:off x="1814" y="2857"/>
                  <a:ext cx="340" cy="34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9</a:t>
                  </a:r>
                </a:p>
              </p:txBody>
            </p:sp>
            <p:sp>
              <p:nvSpPr>
                <p:cNvPr id="15" name="Oval 14"/>
                <p:cNvSpPr>
                  <a:spLocks noChangeArrowheads="1"/>
                </p:cNvSpPr>
                <p:nvPr/>
              </p:nvSpPr>
              <p:spPr bwMode="auto">
                <a:xfrm>
                  <a:off x="91" y="3515"/>
                  <a:ext cx="340" cy="34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5</a:t>
                  </a:r>
                </a:p>
              </p:txBody>
            </p:sp>
            <p:sp>
              <p:nvSpPr>
                <p:cNvPr id="16" name="Oval 15"/>
                <p:cNvSpPr>
                  <a:spLocks noChangeArrowheads="1"/>
                </p:cNvSpPr>
                <p:nvPr/>
              </p:nvSpPr>
              <p:spPr bwMode="auto">
                <a:xfrm>
                  <a:off x="544" y="3515"/>
                  <a:ext cx="340" cy="34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6</a:t>
                  </a:r>
                </a:p>
              </p:txBody>
            </p:sp>
            <p:cxnSp>
              <p:nvCxnSpPr>
                <p:cNvPr id="17" name="AutoShape 16"/>
                <p:cNvCxnSpPr>
                  <a:cxnSpLocks noChangeShapeType="1"/>
                  <a:stCxn id="7" idx="4"/>
                  <a:endCxn id="9" idx="7"/>
                </p:cNvCxnSpPr>
                <p:nvPr/>
              </p:nvCxnSpPr>
              <p:spPr bwMode="auto">
                <a:xfrm flipH="1">
                  <a:off x="903" y="1928"/>
                  <a:ext cx="265" cy="345"/>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18" name="AutoShape 17"/>
                <p:cNvCxnSpPr>
                  <a:cxnSpLocks noChangeShapeType="1"/>
                  <a:stCxn id="7" idx="4"/>
                  <a:endCxn id="11" idx="1"/>
                </p:cNvCxnSpPr>
                <p:nvPr/>
              </p:nvCxnSpPr>
              <p:spPr bwMode="auto">
                <a:xfrm>
                  <a:off x="1168" y="1928"/>
                  <a:ext cx="356" cy="345"/>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19" name="AutoShape 18"/>
                <p:cNvCxnSpPr>
                  <a:cxnSpLocks noChangeShapeType="1"/>
                  <a:stCxn id="9" idx="4"/>
                  <a:endCxn id="10" idx="7"/>
                </p:cNvCxnSpPr>
                <p:nvPr/>
              </p:nvCxnSpPr>
              <p:spPr bwMode="auto">
                <a:xfrm flipH="1">
                  <a:off x="608" y="2563"/>
                  <a:ext cx="174" cy="345"/>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20" name="AutoShape 19"/>
                <p:cNvCxnSpPr>
                  <a:cxnSpLocks noChangeShapeType="1"/>
                  <a:stCxn id="9" idx="4"/>
                  <a:endCxn id="12" idx="1"/>
                </p:cNvCxnSpPr>
                <p:nvPr/>
              </p:nvCxnSpPr>
              <p:spPr bwMode="auto">
                <a:xfrm>
                  <a:off x="782" y="2563"/>
                  <a:ext cx="84" cy="345"/>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21" name="AutoShape 20"/>
                <p:cNvCxnSpPr>
                  <a:cxnSpLocks noChangeShapeType="1"/>
                  <a:stCxn id="11" idx="4"/>
                  <a:endCxn id="13" idx="0"/>
                </p:cNvCxnSpPr>
                <p:nvPr/>
              </p:nvCxnSpPr>
              <p:spPr bwMode="auto">
                <a:xfrm flipH="1">
                  <a:off x="1485" y="2563"/>
                  <a:ext cx="159" cy="295"/>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22" name="AutoShape 21"/>
                <p:cNvCxnSpPr>
                  <a:cxnSpLocks noChangeShapeType="1"/>
                  <a:stCxn id="11" idx="4"/>
                  <a:endCxn id="14" idx="1"/>
                </p:cNvCxnSpPr>
                <p:nvPr/>
              </p:nvCxnSpPr>
              <p:spPr bwMode="auto">
                <a:xfrm>
                  <a:off x="1644" y="2563"/>
                  <a:ext cx="220" cy="345"/>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23" name="AutoShape 22"/>
                <p:cNvCxnSpPr>
                  <a:cxnSpLocks noChangeShapeType="1"/>
                  <a:stCxn id="10" idx="4"/>
                  <a:endCxn id="15" idx="0"/>
                </p:cNvCxnSpPr>
                <p:nvPr/>
              </p:nvCxnSpPr>
              <p:spPr bwMode="auto">
                <a:xfrm flipH="1">
                  <a:off x="261" y="3197"/>
                  <a:ext cx="227" cy="318"/>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24" name="AutoShape 23"/>
                <p:cNvCxnSpPr>
                  <a:cxnSpLocks noChangeShapeType="1"/>
                  <a:stCxn id="10" idx="4"/>
                  <a:endCxn id="16" idx="0"/>
                </p:cNvCxnSpPr>
                <p:nvPr/>
              </p:nvCxnSpPr>
              <p:spPr bwMode="auto">
                <a:xfrm>
                  <a:off x="488" y="3197"/>
                  <a:ext cx="227" cy="318"/>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grpSp>
        </p:grpSp>
        <p:sp>
          <p:nvSpPr>
            <p:cNvPr id="6" name="AutoShape 24"/>
            <p:cNvSpPr>
              <a:spLocks noChangeArrowheads="1"/>
            </p:cNvSpPr>
            <p:nvPr/>
          </p:nvSpPr>
          <p:spPr bwMode="auto">
            <a:xfrm>
              <a:off x="1361" y="3515"/>
              <a:ext cx="1020" cy="340"/>
            </a:xfrm>
            <a:prstGeom prst="wedgeRoundRectCallout">
              <a:avLst>
                <a:gd name="adj1" fmla="val -90009"/>
                <a:gd name="adj2" fmla="val -108958"/>
                <a:gd name="adj3" fmla="val 16667"/>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solidFill>
                    <a:srgbClr val="000000"/>
                  </a:solidFill>
                </a:rPr>
                <a:t>最大堆</a:t>
              </a:r>
            </a:p>
          </p:txBody>
        </p:sp>
      </p:grpSp>
      <p:grpSp>
        <p:nvGrpSpPr>
          <p:cNvPr id="25" name="Group 25"/>
          <p:cNvGrpSpPr>
            <a:grpSpLocks/>
          </p:cNvGrpSpPr>
          <p:nvPr/>
        </p:nvGrpSpPr>
        <p:grpSpPr bwMode="auto">
          <a:xfrm>
            <a:off x="5040313" y="2235201"/>
            <a:ext cx="3633787" cy="3598862"/>
            <a:chOff x="2721" y="1587"/>
            <a:chExt cx="2289" cy="2267"/>
          </a:xfrm>
        </p:grpSpPr>
        <p:grpSp>
          <p:nvGrpSpPr>
            <p:cNvPr id="26" name="Group 26"/>
            <p:cNvGrpSpPr>
              <a:grpSpLocks/>
            </p:cNvGrpSpPr>
            <p:nvPr/>
          </p:nvGrpSpPr>
          <p:grpSpPr bwMode="auto">
            <a:xfrm>
              <a:off x="2721" y="1587"/>
              <a:ext cx="2063" cy="2267"/>
              <a:chOff x="2721" y="1587"/>
              <a:chExt cx="2063" cy="2267"/>
            </a:xfrm>
          </p:grpSpPr>
          <p:sp>
            <p:nvSpPr>
              <p:cNvPr id="28" name="Oval 27"/>
              <p:cNvSpPr>
                <a:spLocks noChangeArrowheads="1"/>
              </p:cNvSpPr>
              <p:nvPr/>
            </p:nvSpPr>
            <p:spPr bwMode="auto">
              <a:xfrm>
                <a:off x="3628" y="1587"/>
                <a:ext cx="340" cy="34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3</a:t>
                </a:r>
              </a:p>
            </p:txBody>
          </p:sp>
          <p:grpSp>
            <p:nvGrpSpPr>
              <p:cNvPr id="29" name="Group 28"/>
              <p:cNvGrpSpPr>
                <a:grpSpLocks/>
              </p:cNvGrpSpPr>
              <p:nvPr/>
            </p:nvGrpSpPr>
            <p:grpSpPr bwMode="auto">
              <a:xfrm>
                <a:off x="2721" y="1928"/>
                <a:ext cx="2063" cy="1926"/>
                <a:chOff x="2721" y="1928"/>
                <a:chExt cx="2063" cy="1926"/>
              </a:xfrm>
            </p:grpSpPr>
            <p:sp>
              <p:nvSpPr>
                <p:cNvPr id="30" name="Oval 29"/>
                <p:cNvSpPr>
                  <a:spLocks noChangeArrowheads="1"/>
                </p:cNvSpPr>
                <p:nvPr/>
              </p:nvSpPr>
              <p:spPr bwMode="auto">
                <a:xfrm>
                  <a:off x="3243" y="2222"/>
                  <a:ext cx="340" cy="34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7</a:t>
                  </a:r>
                </a:p>
              </p:txBody>
            </p:sp>
            <p:sp>
              <p:nvSpPr>
                <p:cNvPr id="31" name="Oval 30"/>
                <p:cNvSpPr>
                  <a:spLocks noChangeArrowheads="1"/>
                </p:cNvSpPr>
                <p:nvPr/>
              </p:nvSpPr>
              <p:spPr bwMode="auto">
                <a:xfrm>
                  <a:off x="2948" y="2857"/>
                  <a:ext cx="340" cy="34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14</a:t>
                  </a:r>
                </a:p>
              </p:txBody>
            </p:sp>
            <p:sp>
              <p:nvSpPr>
                <p:cNvPr id="32" name="Oval 31"/>
                <p:cNvSpPr>
                  <a:spLocks noChangeArrowheads="1"/>
                </p:cNvSpPr>
                <p:nvPr/>
              </p:nvSpPr>
              <p:spPr bwMode="auto">
                <a:xfrm>
                  <a:off x="4105" y="2222"/>
                  <a:ext cx="340" cy="34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8</a:t>
                  </a:r>
                </a:p>
              </p:txBody>
            </p:sp>
            <p:sp>
              <p:nvSpPr>
                <p:cNvPr id="33" name="Oval 32"/>
                <p:cNvSpPr>
                  <a:spLocks noChangeArrowheads="1"/>
                </p:cNvSpPr>
                <p:nvPr/>
              </p:nvSpPr>
              <p:spPr bwMode="auto">
                <a:xfrm>
                  <a:off x="3447" y="2857"/>
                  <a:ext cx="340" cy="34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11</a:t>
                  </a:r>
                </a:p>
              </p:txBody>
            </p:sp>
            <p:sp>
              <p:nvSpPr>
                <p:cNvPr id="34" name="Oval 33"/>
                <p:cNvSpPr>
                  <a:spLocks noChangeArrowheads="1"/>
                </p:cNvSpPr>
                <p:nvPr/>
              </p:nvSpPr>
              <p:spPr bwMode="auto">
                <a:xfrm>
                  <a:off x="3946" y="2857"/>
                  <a:ext cx="340" cy="34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10</a:t>
                  </a:r>
                </a:p>
              </p:txBody>
            </p:sp>
            <p:sp>
              <p:nvSpPr>
                <p:cNvPr id="35" name="Oval 34"/>
                <p:cNvSpPr>
                  <a:spLocks noChangeArrowheads="1"/>
                </p:cNvSpPr>
                <p:nvPr/>
              </p:nvSpPr>
              <p:spPr bwMode="auto">
                <a:xfrm>
                  <a:off x="4445" y="2857"/>
                  <a:ext cx="340" cy="34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9</a:t>
                  </a:r>
                </a:p>
              </p:txBody>
            </p:sp>
            <p:sp>
              <p:nvSpPr>
                <p:cNvPr id="36" name="Oval 35"/>
                <p:cNvSpPr>
                  <a:spLocks noChangeArrowheads="1"/>
                </p:cNvSpPr>
                <p:nvPr/>
              </p:nvSpPr>
              <p:spPr bwMode="auto">
                <a:xfrm>
                  <a:off x="2721" y="3515"/>
                  <a:ext cx="340" cy="34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15</a:t>
                  </a:r>
                </a:p>
              </p:txBody>
            </p:sp>
            <p:sp>
              <p:nvSpPr>
                <p:cNvPr id="37" name="Oval 36"/>
                <p:cNvSpPr>
                  <a:spLocks noChangeArrowheads="1"/>
                </p:cNvSpPr>
                <p:nvPr/>
              </p:nvSpPr>
              <p:spPr bwMode="auto">
                <a:xfrm>
                  <a:off x="3175" y="3515"/>
                  <a:ext cx="340" cy="34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16</a:t>
                  </a:r>
                </a:p>
              </p:txBody>
            </p:sp>
            <p:cxnSp>
              <p:nvCxnSpPr>
                <p:cNvPr id="38" name="AutoShape 37"/>
                <p:cNvCxnSpPr>
                  <a:cxnSpLocks noChangeShapeType="1"/>
                  <a:stCxn id="28" idx="4"/>
                  <a:endCxn id="30" idx="7"/>
                </p:cNvCxnSpPr>
                <p:nvPr/>
              </p:nvCxnSpPr>
              <p:spPr bwMode="auto">
                <a:xfrm flipH="1">
                  <a:off x="3533" y="1928"/>
                  <a:ext cx="265" cy="345"/>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39" name="AutoShape 38"/>
                <p:cNvCxnSpPr>
                  <a:cxnSpLocks noChangeShapeType="1"/>
                  <a:stCxn id="28" idx="4"/>
                  <a:endCxn id="32" idx="1"/>
                </p:cNvCxnSpPr>
                <p:nvPr/>
              </p:nvCxnSpPr>
              <p:spPr bwMode="auto">
                <a:xfrm>
                  <a:off x="3798" y="1928"/>
                  <a:ext cx="356" cy="345"/>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40" name="AutoShape 39"/>
                <p:cNvCxnSpPr>
                  <a:cxnSpLocks noChangeShapeType="1"/>
                  <a:stCxn id="30" idx="4"/>
                  <a:endCxn id="31" idx="7"/>
                </p:cNvCxnSpPr>
                <p:nvPr/>
              </p:nvCxnSpPr>
              <p:spPr bwMode="auto">
                <a:xfrm flipH="1">
                  <a:off x="3239" y="2563"/>
                  <a:ext cx="174" cy="345"/>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41" name="AutoShape 40"/>
                <p:cNvCxnSpPr>
                  <a:cxnSpLocks noChangeShapeType="1"/>
                  <a:stCxn id="30" idx="4"/>
                  <a:endCxn id="33" idx="1"/>
                </p:cNvCxnSpPr>
                <p:nvPr/>
              </p:nvCxnSpPr>
              <p:spPr bwMode="auto">
                <a:xfrm>
                  <a:off x="3413" y="2563"/>
                  <a:ext cx="84" cy="345"/>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42" name="AutoShape 41"/>
                <p:cNvCxnSpPr>
                  <a:cxnSpLocks noChangeShapeType="1"/>
                  <a:stCxn id="32" idx="4"/>
                  <a:endCxn id="34" idx="0"/>
                </p:cNvCxnSpPr>
                <p:nvPr/>
              </p:nvCxnSpPr>
              <p:spPr bwMode="auto">
                <a:xfrm flipH="1">
                  <a:off x="4116" y="2563"/>
                  <a:ext cx="159" cy="295"/>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43" name="AutoShape 42"/>
                <p:cNvCxnSpPr>
                  <a:cxnSpLocks noChangeShapeType="1"/>
                  <a:stCxn id="32" idx="4"/>
                  <a:endCxn id="35" idx="1"/>
                </p:cNvCxnSpPr>
                <p:nvPr/>
              </p:nvCxnSpPr>
              <p:spPr bwMode="auto">
                <a:xfrm>
                  <a:off x="4275" y="2563"/>
                  <a:ext cx="220" cy="345"/>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44" name="AutoShape 43"/>
                <p:cNvCxnSpPr>
                  <a:cxnSpLocks noChangeShapeType="1"/>
                  <a:stCxn id="31" idx="4"/>
                  <a:endCxn id="36" idx="0"/>
                </p:cNvCxnSpPr>
                <p:nvPr/>
              </p:nvCxnSpPr>
              <p:spPr bwMode="auto">
                <a:xfrm flipH="1">
                  <a:off x="2891" y="3197"/>
                  <a:ext cx="227" cy="318"/>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45" name="AutoShape 44"/>
                <p:cNvCxnSpPr>
                  <a:cxnSpLocks noChangeShapeType="1"/>
                  <a:stCxn id="31" idx="4"/>
                  <a:endCxn id="37" idx="0"/>
                </p:cNvCxnSpPr>
                <p:nvPr/>
              </p:nvCxnSpPr>
              <p:spPr bwMode="auto">
                <a:xfrm>
                  <a:off x="3118" y="3197"/>
                  <a:ext cx="227" cy="318"/>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grpSp>
        </p:grpSp>
        <p:sp>
          <p:nvSpPr>
            <p:cNvPr id="27" name="AutoShape 45"/>
            <p:cNvSpPr>
              <a:spLocks noChangeArrowheads="1"/>
            </p:cNvSpPr>
            <p:nvPr/>
          </p:nvSpPr>
          <p:spPr bwMode="auto">
            <a:xfrm>
              <a:off x="3991" y="3515"/>
              <a:ext cx="1020" cy="340"/>
            </a:xfrm>
            <a:prstGeom prst="wedgeRoundRectCallout">
              <a:avLst>
                <a:gd name="adj1" fmla="val -90009"/>
                <a:gd name="adj2" fmla="val -108958"/>
                <a:gd name="adj3" fmla="val 16667"/>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solidFill>
                    <a:srgbClr val="000000"/>
                  </a:solidFill>
                </a:rPr>
                <a:t>最小堆</a:t>
              </a:r>
            </a:p>
          </p:txBody>
        </p:sp>
      </p:grpSp>
    </p:spTree>
    <p:extLst>
      <p:ext uri="{BB962C8B-B14F-4D97-AF65-F5344CB8AC3E}">
        <p14:creationId xmlns:p14="http://schemas.microsoft.com/office/powerpoint/2010/main" val="88182078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HDU1166 </a:t>
            </a:r>
            <a:r>
              <a:rPr lang="zh-CN" altLang="en-US" dirty="0" smtClean="0"/>
              <a:t>敌兵布阵</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最基础的线段树。只更新叶子节点，然后将信息</a:t>
            </a:r>
            <a:r>
              <a:rPr lang="en-US" altLang="zh-CN" sz="2000" dirty="0" smtClean="0"/>
              <a:t>Pushup</a:t>
            </a:r>
            <a:r>
              <a:rPr lang="zh-CN" altLang="en-US" sz="2000" dirty="0" smtClean="0"/>
              <a:t>上去。</a:t>
            </a:r>
            <a:endParaRPr lang="en-US" altLang="zh-CN" sz="2000" dirty="0"/>
          </a:p>
          <a:p>
            <a:r>
              <a:rPr lang="zh-CN" altLang="en-US" sz="2000" dirty="0" smtClean="0"/>
              <a:t>不需要用到懒操作。</a:t>
            </a:r>
            <a:endParaRPr lang="en-US" altLang="zh-CN" sz="2000" dirty="0" smtClean="0"/>
          </a:p>
        </p:txBody>
      </p:sp>
    </p:spTree>
    <p:extLst>
      <p:ext uri="{BB962C8B-B14F-4D97-AF65-F5344CB8AC3E}">
        <p14:creationId xmlns:p14="http://schemas.microsoft.com/office/powerpoint/2010/main" val="25082567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HDU1698 Just A Hook</a:t>
            </a:r>
            <a:endParaRPr lang="zh-CN" altLang="en-US" dirty="0"/>
          </a:p>
        </p:txBody>
      </p:sp>
      <p:sp>
        <p:nvSpPr>
          <p:cNvPr id="3" name="内容占位符 2"/>
          <p:cNvSpPr>
            <a:spLocks noGrp="1"/>
          </p:cNvSpPr>
          <p:nvPr>
            <p:ph idx="1"/>
          </p:nvPr>
        </p:nvSpPr>
        <p:spPr/>
        <p:txBody>
          <a:bodyPr>
            <a:normAutofit/>
          </a:bodyPr>
          <a:lstStyle/>
          <a:p>
            <a:r>
              <a:rPr lang="en-US" altLang="zh-CN" sz="2000" dirty="0" smtClean="0"/>
              <a:t>N</a:t>
            </a:r>
            <a:r>
              <a:rPr lang="zh-CN" altLang="en-US" sz="2000" dirty="0" smtClean="0"/>
              <a:t>个物品编号</a:t>
            </a:r>
            <a:r>
              <a:rPr lang="en-US" altLang="zh-CN" sz="2000" dirty="0" smtClean="0">
                <a:latin typeface="+mj-ea"/>
                <a:ea typeface="+mj-ea"/>
              </a:rPr>
              <a:t>1</a:t>
            </a:r>
            <a:r>
              <a:rPr lang="zh-CN" altLang="en-US" sz="2000" dirty="0" smtClean="0"/>
              <a:t>到</a:t>
            </a:r>
            <a:r>
              <a:rPr lang="en-US" altLang="zh-CN" sz="2000" dirty="0" smtClean="0"/>
              <a:t>N</a:t>
            </a:r>
            <a:r>
              <a:rPr lang="zh-CN" altLang="en-US" sz="2000" dirty="0" smtClean="0"/>
              <a:t>，每个物品有一个权值。初始每个物品都为</a:t>
            </a:r>
            <a:r>
              <a:rPr lang="en-US" altLang="zh-CN" sz="2000" dirty="0" smtClean="0">
                <a:latin typeface="+mj-ea"/>
                <a:ea typeface="+mj-ea"/>
              </a:rPr>
              <a:t>1</a:t>
            </a:r>
            <a:r>
              <a:rPr lang="zh-CN" altLang="en-US" sz="2000" dirty="0" smtClean="0">
                <a:latin typeface="+mj-ea"/>
                <a:ea typeface="+mj-ea"/>
              </a:rPr>
              <a:t>，有</a:t>
            </a:r>
            <a:r>
              <a:rPr lang="en-US" altLang="zh-CN" sz="2000" dirty="0" smtClean="0">
                <a:latin typeface="+mj-ea"/>
                <a:ea typeface="+mj-ea"/>
              </a:rPr>
              <a:t>Q</a:t>
            </a:r>
            <a:r>
              <a:rPr lang="zh-CN" altLang="en-US" sz="2000" dirty="0" smtClean="0">
                <a:latin typeface="+mj-ea"/>
                <a:ea typeface="+mj-ea"/>
              </a:rPr>
              <a:t>个操作</a:t>
            </a:r>
            <a:r>
              <a:rPr lang="en-US" altLang="zh-CN" sz="2000" dirty="0" smtClean="0">
                <a:latin typeface="+mj-ea"/>
                <a:ea typeface="+mj-ea"/>
              </a:rPr>
              <a:t>X  Y  Z</a:t>
            </a:r>
            <a:r>
              <a:rPr lang="zh-CN" altLang="en-US" sz="2000" dirty="0" smtClean="0">
                <a:latin typeface="+mj-ea"/>
                <a:ea typeface="+mj-ea"/>
              </a:rPr>
              <a:t>表示将物品</a:t>
            </a:r>
            <a:r>
              <a:rPr lang="en-US" altLang="zh-CN" sz="2000" dirty="0" smtClean="0">
                <a:latin typeface="+mj-ea"/>
                <a:ea typeface="+mj-ea"/>
              </a:rPr>
              <a:t>X</a:t>
            </a:r>
            <a:r>
              <a:rPr lang="zh-CN" altLang="en-US" sz="2000" dirty="0" smtClean="0">
                <a:latin typeface="+mj-ea"/>
                <a:ea typeface="+mj-ea"/>
              </a:rPr>
              <a:t>到物品</a:t>
            </a:r>
            <a:r>
              <a:rPr lang="en-US" altLang="zh-CN" sz="2000" dirty="0" smtClean="0">
                <a:latin typeface="+mj-ea"/>
                <a:ea typeface="+mj-ea"/>
              </a:rPr>
              <a:t>Y</a:t>
            </a:r>
            <a:r>
              <a:rPr lang="zh-CN" altLang="en-US" sz="2000" dirty="0" smtClean="0">
                <a:latin typeface="+mj-ea"/>
                <a:ea typeface="+mj-ea"/>
              </a:rPr>
              <a:t>的权值变为</a:t>
            </a:r>
            <a:r>
              <a:rPr lang="en-US" altLang="zh-CN" sz="2000" dirty="0" smtClean="0">
                <a:latin typeface="+mj-ea"/>
                <a:ea typeface="+mj-ea"/>
              </a:rPr>
              <a:t>Z</a:t>
            </a:r>
            <a:r>
              <a:rPr lang="zh-CN" altLang="en-US" sz="2000" dirty="0" smtClean="0">
                <a:latin typeface="+mj-ea"/>
                <a:ea typeface="+mj-ea"/>
              </a:rPr>
              <a:t>。</a:t>
            </a:r>
            <a:endParaRPr lang="en-US" altLang="zh-CN" sz="2000" dirty="0" smtClean="0">
              <a:latin typeface="+mj-ea"/>
              <a:ea typeface="+mj-ea"/>
            </a:endParaRPr>
          </a:p>
          <a:p>
            <a:r>
              <a:rPr lang="zh-CN" altLang="en-US" sz="2000" dirty="0" smtClean="0">
                <a:latin typeface="+mj-ea"/>
                <a:ea typeface="+mj-ea"/>
              </a:rPr>
              <a:t>问</a:t>
            </a:r>
            <a:r>
              <a:rPr lang="en-US" altLang="zh-CN" sz="2000" dirty="0" smtClean="0">
                <a:latin typeface="+mj-ea"/>
                <a:ea typeface="+mj-ea"/>
              </a:rPr>
              <a:t>Q</a:t>
            </a:r>
            <a:r>
              <a:rPr lang="zh-CN" altLang="en-US" sz="2000" dirty="0" smtClean="0">
                <a:latin typeface="+mj-ea"/>
                <a:ea typeface="+mj-ea"/>
              </a:rPr>
              <a:t>个操作以后</a:t>
            </a:r>
            <a:r>
              <a:rPr lang="en-US" altLang="zh-CN" sz="2000" dirty="0" smtClean="0">
                <a:latin typeface="+mj-ea"/>
                <a:ea typeface="+mj-ea"/>
              </a:rPr>
              <a:t>N</a:t>
            </a:r>
            <a:r>
              <a:rPr lang="zh-CN" altLang="en-US" sz="2000" dirty="0" smtClean="0">
                <a:latin typeface="+mj-ea"/>
                <a:ea typeface="+mj-ea"/>
              </a:rPr>
              <a:t>个物品的权值和。</a:t>
            </a:r>
            <a:r>
              <a:rPr lang="en-US" altLang="zh-CN" sz="2000" dirty="0" smtClean="0">
                <a:latin typeface="+mj-ea"/>
                <a:ea typeface="+mj-ea"/>
              </a:rPr>
              <a:t>(N &lt;= 10^5, Q &lt;= 10^5)</a:t>
            </a:r>
            <a:endParaRPr lang="zh-CN" altLang="en-US" sz="2000" dirty="0">
              <a:latin typeface="+mj-ea"/>
              <a:ea typeface="+mj-ea"/>
            </a:endParaRPr>
          </a:p>
        </p:txBody>
      </p:sp>
    </p:spTree>
    <p:extLst>
      <p:ext uri="{BB962C8B-B14F-4D97-AF65-F5344CB8AC3E}">
        <p14:creationId xmlns:p14="http://schemas.microsoft.com/office/powerpoint/2010/main" val="48537521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HDU1698 Just A Hook</a:t>
            </a:r>
            <a:endParaRPr lang="zh-CN" altLang="en-US" dirty="0"/>
          </a:p>
        </p:txBody>
      </p:sp>
      <p:sp>
        <p:nvSpPr>
          <p:cNvPr id="3" name="内容占位符 2"/>
          <p:cNvSpPr>
            <a:spLocks noGrp="1"/>
          </p:cNvSpPr>
          <p:nvPr>
            <p:ph idx="1"/>
          </p:nvPr>
        </p:nvSpPr>
        <p:spPr/>
        <p:txBody>
          <a:bodyPr>
            <a:normAutofit/>
          </a:bodyPr>
          <a:lstStyle/>
          <a:p>
            <a:pPr marL="82296" indent="0">
              <a:buNone/>
            </a:pPr>
            <a:r>
              <a:rPr lang="en-US" altLang="zh-CN" sz="2000" dirty="0" smtClean="0"/>
              <a:t>Sample Input                  Sample Output</a:t>
            </a:r>
          </a:p>
          <a:p>
            <a:pPr marL="82296" indent="0">
              <a:buNone/>
            </a:pPr>
            <a:r>
              <a:rPr lang="en-US" altLang="zh-CN" sz="2000" dirty="0" smtClean="0">
                <a:latin typeface="+mj-ea"/>
                <a:ea typeface="+mj-ea"/>
              </a:rPr>
              <a:t>1                              </a:t>
            </a:r>
            <a:r>
              <a:rPr lang="en-US" altLang="zh-CN" sz="2000" dirty="0"/>
              <a:t>Case </a:t>
            </a:r>
            <a:r>
              <a:rPr lang="en-US" altLang="zh-CN" sz="2000" dirty="0">
                <a:latin typeface="+mn-ea"/>
              </a:rPr>
              <a:t>1</a:t>
            </a:r>
            <a:r>
              <a:rPr lang="en-US" altLang="zh-CN" sz="2000" dirty="0"/>
              <a:t>: The total value of the hook is 24.</a:t>
            </a:r>
            <a:endParaRPr lang="en-US" altLang="zh-CN" sz="2000" dirty="0">
              <a:latin typeface="+mj-ea"/>
              <a:ea typeface="+mj-ea"/>
            </a:endParaRPr>
          </a:p>
          <a:p>
            <a:pPr marL="82296" indent="0">
              <a:buNone/>
            </a:pPr>
            <a:r>
              <a:rPr lang="en-US" altLang="zh-CN" sz="2000" dirty="0">
                <a:latin typeface="+mj-ea"/>
                <a:ea typeface="+mj-ea"/>
              </a:rPr>
              <a:t>10</a:t>
            </a:r>
          </a:p>
          <a:p>
            <a:pPr marL="82296" indent="0">
              <a:buNone/>
            </a:pPr>
            <a:r>
              <a:rPr lang="en-US" altLang="zh-CN" sz="2000" dirty="0">
                <a:latin typeface="+mj-ea"/>
                <a:ea typeface="+mj-ea"/>
              </a:rPr>
              <a:t>2</a:t>
            </a:r>
          </a:p>
          <a:p>
            <a:pPr marL="82296" indent="0">
              <a:buNone/>
            </a:pPr>
            <a:r>
              <a:rPr lang="en-US" altLang="zh-CN" sz="2000" dirty="0">
                <a:latin typeface="+mj-ea"/>
                <a:ea typeface="+mj-ea"/>
              </a:rPr>
              <a:t>1 5 2</a:t>
            </a:r>
          </a:p>
          <a:p>
            <a:pPr marL="82296" indent="0">
              <a:buNone/>
            </a:pPr>
            <a:r>
              <a:rPr lang="en-US" altLang="zh-CN" sz="2000" dirty="0">
                <a:latin typeface="+mj-ea"/>
                <a:ea typeface="+mj-ea"/>
              </a:rPr>
              <a:t>5 9 3</a:t>
            </a:r>
            <a:endParaRPr lang="en-US" altLang="zh-CN" sz="2000" dirty="0" smtClean="0">
              <a:latin typeface="+mj-ea"/>
              <a:ea typeface="+mj-ea"/>
            </a:endParaRPr>
          </a:p>
        </p:txBody>
      </p:sp>
    </p:spTree>
    <p:extLst>
      <p:ext uri="{BB962C8B-B14F-4D97-AF65-F5344CB8AC3E}">
        <p14:creationId xmlns:p14="http://schemas.microsoft.com/office/powerpoint/2010/main" val="98374849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HDU1698 Just A Hook</a:t>
            </a:r>
            <a:endParaRPr lang="zh-CN" altLang="en-US" dirty="0"/>
          </a:p>
        </p:txBody>
      </p:sp>
      <p:sp>
        <p:nvSpPr>
          <p:cNvPr id="3" name="内容占位符 2"/>
          <p:cNvSpPr>
            <a:spLocks noGrp="1"/>
          </p:cNvSpPr>
          <p:nvPr>
            <p:ph idx="1"/>
          </p:nvPr>
        </p:nvSpPr>
        <p:spPr/>
        <p:txBody>
          <a:bodyPr>
            <a:normAutofit/>
          </a:bodyPr>
          <a:lstStyle/>
          <a:p>
            <a:r>
              <a:rPr lang="zh-CN" altLang="en-US" sz="2000" dirty="0" smtClean="0">
                <a:latin typeface="+mj-ea"/>
                <a:ea typeface="+mj-ea"/>
              </a:rPr>
              <a:t>这个题目属于成段更新，所以需要用到懒操作。为此，我们需要在结点中加一个标记用来表示该区间是否做过更新。如果是的话，那么当再次更新该区间的子区间时，则需要将上次更新的影响释放下去，同时消除标记，接着再做这一次的更新。</a:t>
            </a:r>
            <a:endParaRPr lang="en-US" altLang="zh-CN" sz="2000" dirty="0" smtClean="0">
              <a:latin typeface="+mj-ea"/>
              <a:ea typeface="+mj-ea"/>
            </a:endParaRPr>
          </a:p>
        </p:txBody>
      </p:sp>
    </p:spTree>
    <p:extLst>
      <p:ext uri="{BB962C8B-B14F-4D97-AF65-F5344CB8AC3E}">
        <p14:creationId xmlns:p14="http://schemas.microsoft.com/office/powerpoint/2010/main" val="288238593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POJ3667 Hotel</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题目大意：一个旅馆有</a:t>
            </a:r>
            <a:r>
              <a:rPr lang="en-US" altLang="zh-CN" sz="2000" dirty="0" smtClean="0"/>
              <a:t>N</a:t>
            </a:r>
            <a:r>
              <a:rPr lang="zh-CN" altLang="en-US" sz="2000" dirty="0" smtClean="0"/>
              <a:t>个客房</a:t>
            </a:r>
            <a:r>
              <a:rPr lang="en-US" altLang="zh-CN" sz="2000" dirty="0" smtClean="0"/>
              <a:t>(N &lt;= 50000)</a:t>
            </a:r>
            <a:r>
              <a:rPr lang="zh-CN" altLang="en-US" sz="2000" dirty="0" smtClean="0"/>
              <a:t>，这</a:t>
            </a:r>
            <a:r>
              <a:rPr lang="en-US" altLang="zh-CN" sz="2000" dirty="0" smtClean="0"/>
              <a:t>N</a:t>
            </a:r>
            <a:r>
              <a:rPr lang="zh-CN" altLang="en-US" sz="2000" dirty="0" smtClean="0"/>
              <a:t>个客房一字排开。一些旅游者一批批前来登记入住，第</a:t>
            </a:r>
            <a:r>
              <a:rPr lang="en-US" altLang="zh-CN" sz="2000" dirty="0" smtClean="0"/>
              <a:t>i</a:t>
            </a:r>
            <a:r>
              <a:rPr lang="zh-CN" altLang="en-US" sz="2000" dirty="0" smtClean="0"/>
              <a:t>批人希望订到</a:t>
            </a:r>
            <a:r>
              <a:rPr lang="en-US" altLang="zh-CN" sz="2000" dirty="0" smtClean="0"/>
              <a:t>Di</a:t>
            </a:r>
            <a:r>
              <a:rPr lang="zh-CN" altLang="en-US" sz="2000" dirty="0" smtClean="0"/>
              <a:t>个连续的空房间。如果存在</a:t>
            </a:r>
            <a:r>
              <a:rPr lang="en-US" altLang="zh-CN" sz="2000" dirty="0" smtClean="0"/>
              <a:t>r</a:t>
            </a:r>
            <a:r>
              <a:rPr lang="zh-CN" altLang="en-US" sz="2000" dirty="0" smtClean="0"/>
              <a:t>满足编号</a:t>
            </a:r>
            <a:r>
              <a:rPr lang="en-US" altLang="zh-CN" sz="2000" dirty="0" smtClean="0"/>
              <a:t>r…r+Di-</a:t>
            </a:r>
            <a:r>
              <a:rPr lang="en-US" altLang="zh-CN" sz="2000" dirty="0" smtClean="0">
                <a:latin typeface="+mn-ea"/>
              </a:rPr>
              <a:t>1</a:t>
            </a:r>
            <a:r>
              <a:rPr lang="zh-CN" altLang="en-US" sz="2000" dirty="0" smtClean="0"/>
              <a:t>的房间空着，他就会将这一批顾客安排到这些房间入住。否则就不安排。如果存在多个</a:t>
            </a:r>
            <a:r>
              <a:rPr lang="en-US" altLang="zh-CN" sz="2000" dirty="0" smtClean="0"/>
              <a:t>r</a:t>
            </a:r>
            <a:r>
              <a:rPr lang="zh-CN" altLang="en-US" sz="2000" dirty="0" smtClean="0"/>
              <a:t>，则选择最小的那个。同样，当旅客要退房时，那么他们所占用的房间就空了出来。</a:t>
            </a:r>
            <a:endParaRPr lang="zh-CN" altLang="en-US" sz="2000" dirty="0"/>
          </a:p>
        </p:txBody>
      </p:sp>
    </p:spTree>
    <p:extLst>
      <p:ext uri="{BB962C8B-B14F-4D97-AF65-F5344CB8AC3E}">
        <p14:creationId xmlns:p14="http://schemas.microsoft.com/office/powerpoint/2010/main" val="118185021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POJ3667 Hotel</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这个题目需要记录一些额外的信息。对于每一个结点，需要记录该区间左边连续的空房，右边连续的空房，以及整个区间最大的连续空房。此外，还需要设置一个标记</a:t>
            </a:r>
            <a:r>
              <a:rPr lang="en-US" altLang="zh-CN" sz="2000" dirty="0" smtClean="0"/>
              <a:t>state</a:t>
            </a:r>
            <a:r>
              <a:rPr lang="zh-CN" altLang="en-US" sz="2000" dirty="0" smtClean="0"/>
              <a:t>表示该区间是否已经被占用。同样，需要懒操作。</a:t>
            </a:r>
            <a:endParaRPr lang="en-US" altLang="zh-CN" sz="2000" dirty="0" smtClean="0"/>
          </a:p>
        </p:txBody>
      </p:sp>
    </p:spTree>
    <p:extLst>
      <p:ext uri="{BB962C8B-B14F-4D97-AF65-F5344CB8AC3E}">
        <p14:creationId xmlns:p14="http://schemas.microsoft.com/office/powerpoint/2010/main" val="14368899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POJ3667 Hotel</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sz="2000" dirty="0" err="1" smtClean="0"/>
              <a:t>int</a:t>
            </a:r>
            <a:r>
              <a:rPr lang="en-US" altLang="zh-CN" sz="2000" dirty="0" smtClean="0"/>
              <a:t> </a:t>
            </a:r>
            <a:r>
              <a:rPr lang="en-US" altLang="zh-CN" sz="2000" dirty="0"/>
              <a:t>query(</a:t>
            </a:r>
            <a:r>
              <a:rPr lang="en-US" altLang="zh-CN" sz="2000" dirty="0" err="1"/>
              <a:t>int</a:t>
            </a:r>
            <a:r>
              <a:rPr lang="en-US" altLang="zh-CN" sz="2000" dirty="0"/>
              <a:t> p, </a:t>
            </a:r>
            <a:r>
              <a:rPr lang="en-US" altLang="zh-CN" sz="2000" dirty="0" err="1"/>
              <a:t>int</a:t>
            </a:r>
            <a:r>
              <a:rPr lang="en-US" altLang="zh-CN" sz="2000" dirty="0"/>
              <a:t> </a:t>
            </a:r>
            <a:r>
              <a:rPr lang="en-US" altLang="zh-CN" sz="2000" dirty="0" err="1"/>
              <a:t>l,int</a:t>
            </a:r>
            <a:r>
              <a:rPr lang="en-US" altLang="zh-CN" sz="2000" dirty="0"/>
              <a:t> </a:t>
            </a:r>
            <a:r>
              <a:rPr lang="en-US" altLang="zh-CN" sz="2000" dirty="0" err="1"/>
              <a:t>r,int</a:t>
            </a:r>
            <a:r>
              <a:rPr lang="en-US" altLang="zh-CN" sz="2000" dirty="0"/>
              <a:t> </a:t>
            </a:r>
            <a:r>
              <a:rPr lang="en-US" altLang="zh-CN" sz="2000" dirty="0" err="1"/>
              <a:t>val</a:t>
            </a:r>
            <a:r>
              <a:rPr lang="en-US" altLang="zh-CN" sz="2000" dirty="0"/>
              <a:t>)</a:t>
            </a:r>
          </a:p>
          <a:p>
            <a:r>
              <a:rPr lang="en-US" altLang="zh-CN" sz="2000" dirty="0"/>
              <a:t>{</a:t>
            </a:r>
          </a:p>
          <a:p>
            <a:r>
              <a:rPr lang="en-US" altLang="zh-CN" sz="2000" dirty="0"/>
              <a:t>    	if (r - l </a:t>
            </a:r>
            <a:r>
              <a:rPr lang="en-US" altLang="zh-CN" sz="2000" dirty="0" smtClean="0"/>
              <a:t>== 0 </a:t>
            </a:r>
            <a:r>
              <a:rPr lang="en-US" altLang="zh-CN" sz="2000" dirty="0"/>
              <a:t>&amp;&amp; </a:t>
            </a:r>
            <a:r>
              <a:rPr lang="en-US" altLang="zh-CN" sz="2000" dirty="0" err="1"/>
              <a:t>val</a:t>
            </a:r>
            <a:r>
              <a:rPr lang="en-US" altLang="zh-CN" sz="2000" dirty="0"/>
              <a:t> == </a:t>
            </a:r>
            <a:r>
              <a:rPr lang="en-US" altLang="zh-CN" sz="2000" dirty="0">
                <a:latin typeface="+mj-ea"/>
                <a:ea typeface="+mj-ea"/>
              </a:rPr>
              <a:t>1</a:t>
            </a:r>
            <a:r>
              <a:rPr lang="en-US" altLang="zh-CN" sz="2000" dirty="0"/>
              <a:t>) return </a:t>
            </a:r>
            <a:r>
              <a:rPr lang="en-US" altLang="zh-CN" sz="2000" dirty="0">
                <a:latin typeface="+mn-ea"/>
              </a:rPr>
              <a:t>l</a:t>
            </a:r>
            <a:r>
              <a:rPr lang="en-US" altLang="zh-CN" sz="2000" dirty="0"/>
              <a:t>;</a:t>
            </a:r>
          </a:p>
          <a:p>
            <a:r>
              <a:rPr lang="en-US" altLang="zh-CN" sz="2000" dirty="0"/>
              <a:t>    	if (tree[p].state != -</a:t>
            </a:r>
            <a:r>
              <a:rPr lang="en-US" altLang="zh-CN" sz="2000" dirty="0">
                <a:latin typeface="+mn-ea"/>
              </a:rPr>
              <a:t>1</a:t>
            </a:r>
            <a:r>
              <a:rPr lang="en-US" altLang="zh-CN" sz="2000" dirty="0"/>
              <a:t>){</a:t>
            </a:r>
          </a:p>
          <a:p>
            <a:r>
              <a:rPr lang="en-US" altLang="zh-CN" sz="2000" dirty="0"/>
              <a:t>        	tree[R(p)].state = tree[L(p)].state = tree[p].state;</a:t>
            </a:r>
          </a:p>
          <a:p>
            <a:r>
              <a:rPr lang="en-US" altLang="zh-CN" sz="2000" dirty="0"/>
              <a:t>        	mend(p);</a:t>
            </a:r>
          </a:p>
          <a:p>
            <a:r>
              <a:rPr lang="en-US" altLang="zh-CN" sz="2000" dirty="0"/>
              <a:t>        	tree[p].state = -</a:t>
            </a:r>
            <a:r>
              <a:rPr lang="en-US" altLang="zh-CN" sz="2000" dirty="0">
                <a:latin typeface="+mn-ea"/>
              </a:rPr>
              <a:t>1</a:t>
            </a:r>
            <a:r>
              <a:rPr lang="en-US" altLang="zh-CN" sz="2000" dirty="0"/>
              <a:t>;</a:t>
            </a:r>
          </a:p>
          <a:p>
            <a:r>
              <a:rPr lang="en-US" altLang="zh-CN" sz="2000" dirty="0"/>
              <a:t>    	}</a:t>
            </a:r>
          </a:p>
          <a:p>
            <a:r>
              <a:rPr lang="en-US" altLang="zh-CN" sz="2000" dirty="0"/>
              <a:t>	</a:t>
            </a:r>
            <a:r>
              <a:rPr lang="en-US" altLang="zh-CN" sz="2000" dirty="0" err="1"/>
              <a:t>int</a:t>
            </a:r>
            <a:r>
              <a:rPr lang="en-US" altLang="zh-CN" sz="2000" dirty="0"/>
              <a:t> mid = (l + r)/2;</a:t>
            </a:r>
          </a:p>
          <a:p>
            <a:r>
              <a:rPr lang="en-US" altLang="zh-CN" sz="2000" dirty="0"/>
              <a:t>    	if (tree[L(p)].</a:t>
            </a:r>
            <a:r>
              <a:rPr lang="en-US" altLang="zh-CN" sz="2000" dirty="0" err="1"/>
              <a:t>cval</a:t>
            </a:r>
            <a:r>
              <a:rPr lang="en-US" altLang="zh-CN" sz="2000" dirty="0"/>
              <a:t> &gt;= </a:t>
            </a:r>
            <a:r>
              <a:rPr lang="en-US" altLang="zh-CN" sz="2000" dirty="0" err="1"/>
              <a:t>val</a:t>
            </a:r>
            <a:r>
              <a:rPr lang="en-US" altLang="zh-CN" sz="2000" dirty="0"/>
              <a:t>) return query(L(p),</a:t>
            </a:r>
            <a:r>
              <a:rPr lang="en-US" altLang="zh-CN" sz="2000" dirty="0" err="1"/>
              <a:t>l,mid,val</a:t>
            </a:r>
            <a:r>
              <a:rPr lang="en-US" altLang="zh-CN" sz="2000" dirty="0"/>
              <a:t>);</a:t>
            </a:r>
          </a:p>
          <a:p>
            <a:r>
              <a:rPr lang="en-US" altLang="zh-CN" sz="2000" dirty="0"/>
              <a:t>    	else if (tree[L(p)].</a:t>
            </a:r>
            <a:r>
              <a:rPr lang="en-US" altLang="zh-CN" sz="2000" dirty="0" err="1"/>
              <a:t>rval</a:t>
            </a:r>
            <a:r>
              <a:rPr lang="en-US" altLang="zh-CN" sz="2000" dirty="0"/>
              <a:t> + tree[R(p)].</a:t>
            </a:r>
            <a:r>
              <a:rPr lang="en-US" altLang="zh-CN" sz="2000" dirty="0" err="1"/>
              <a:t>lval</a:t>
            </a:r>
            <a:r>
              <a:rPr lang="en-US" altLang="zh-CN" sz="2000" dirty="0"/>
              <a:t> &gt;= </a:t>
            </a:r>
            <a:r>
              <a:rPr lang="en-US" altLang="zh-CN" sz="2000" dirty="0" err="1"/>
              <a:t>val</a:t>
            </a:r>
            <a:r>
              <a:rPr lang="en-US" altLang="zh-CN" sz="2000" dirty="0"/>
              <a:t>)</a:t>
            </a:r>
          </a:p>
          <a:p>
            <a:r>
              <a:rPr lang="en-US" altLang="zh-CN" sz="2000" dirty="0"/>
              <a:t>        	return tree[L(p)].r - tree[L(p)].</a:t>
            </a:r>
            <a:r>
              <a:rPr lang="en-US" altLang="zh-CN" sz="2000" dirty="0" err="1"/>
              <a:t>rval</a:t>
            </a:r>
            <a:r>
              <a:rPr lang="en-US" altLang="zh-CN" sz="2000" dirty="0"/>
              <a:t> + 1;</a:t>
            </a:r>
          </a:p>
          <a:p>
            <a:r>
              <a:rPr lang="en-US" altLang="zh-CN" sz="2000" dirty="0"/>
              <a:t>    	else if (tree[R(p)].</a:t>
            </a:r>
            <a:r>
              <a:rPr lang="en-US" altLang="zh-CN" sz="2000" dirty="0" err="1"/>
              <a:t>cval</a:t>
            </a:r>
            <a:r>
              <a:rPr lang="en-US" altLang="zh-CN" sz="2000" dirty="0"/>
              <a:t> &gt;= </a:t>
            </a:r>
            <a:r>
              <a:rPr lang="en-US" altLang="zh-CN" sz="2000" dirty="0" err="1"/>
              <a:t>val</a:t>
            </a:r>
            <a:r>
              <a:rPr lang="en-US" altLang="zh-CN" sz="2000" dirty="0"/>
              <a:t>) return query(R(p),mid + 1,r,val);</a:t>
            </a:r>
          </a:p>
          <a:p>
            <a:r>
              <a:rPr lang="en-US" altLang="zh-CN" sz="2000" dirty="0"/>
              <a:t>    	else return 0;</a:t>
            </a:r>
          </a:p>
          <a:p>
            <a:r>
              <a:rPr lang="en-US" altLang="zh-CN" sz="2000" dirty="0"/>
              <a:t>}</a:t>
            </a:r>
            <a:endParaRPr lang="en-US" altLang="zh-CN" sz="2000" dirty="0" smtClean="0"/>
          </a:p>
        </p:txBody>
      </p:sp>
    </p:spTree>
    <p:extLst>
      <p:ext uri="{BB962C8B-B14F-4D97-AF65-F5344CB8AC3E}">
        <p14:creationId xmlns:p14="http://schemas.microsoft.com/office/powerpoint/2010/main" val="10870728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53939" y="116632"/>
            <a:ext cx="7888920" cy="6858000"/>
          </a:xfrm>
        </p:spPr>
        <p:txBody>
          <a:bodyPr>
            <a:normAutofit fontScale="85000" lnSpcReduction="20000"/>
          </a:bodyPr>
          <a:lstStyle/>
          <a:p>
            <a:r>
              <a:rPr lang="en-US" altLang="zh-CN" sz="2000" dirty="0"/>
              <a:t>void update (</a:t>
            </a:r>
            <a:r>
              <a:rPr lang="en-US" altLang="zh-CN" sz="2000" dirty="0" err="1"/>
              <a:t>int</a:t>
            </a:r>
            <a:r>
              <a:rPr lang="en-US" altLang="zh-CN" sz="2000" dirty="0"/>
              <a:t> p, </a:t>
            </a:r>
            <a:r>
              <a:rPr lang="en-US" altLang="zh-CN" sz="2000" dirty="0" err="1"/>
              <a:t>int</a:t>
            </a:r>
            <a:r>
              <a:rPr lang="en-US" altLang="zh-CN" sz="2000" dirty="0"/>
              <a:t> s, </a:t>
            </a:r>
            <a:r>
              <a:rPr lang="en-US" altLang="zh-CN" sz="2000" dirty="0" err="1"/>
              <a:t>int</a:t>
            </a:r>
            <a:r>
              <a:rPr lang="en-US" altLang="zh-CN" sz="2000" dirty="0"/>
              <a:t> e, </a:t>
            </a:r>
            <a:r>
              <a:rPr lang="en-US" altLang="zh-CN" sz="2000" dirty="0" err="1"/>
              <a:t>int</a:t>
            </a:r>
            <a:r>
              <a:rPr lang="en-US" altLang="zh-CN" sz="2000" dirty="0"/>
              <a:t> state){</a:t>
            </a:r>
          </a:p>
          <a:p>
            <a:r>
              <a:rPr lang="en-US" altLang="zh-CN" sz="2000" dirty="0"/>
              <a:t>    	</a:t>
            </a:r>
            <a:r>
              <a:rPr lang="en-US" altLang="zh-CN" sz="2000" dirty="0" err="1"/>
              <a:t>int</a:t>
            </a:r>
            <a:r>
              <a:rPr lang="en-US" altLang="zh-CN" sz="2000" dirty="0"/>
              <a:t> mid  = (tree[p].l + tree[p].r)/2;</a:t>
            </a:r>
          </a:p>
          <a:p>
            <a:r>
              <a:rPr lang="en-US" altLang="zh-CN" sz="2000" dirty="0"/>
              <a:t>    	if (s &lt;= tree[p].l &amp;&amp; tree[p].r &lt;= e){</a:t>
            </a:r>
          </a:p>
          <a:p>
            <a:r>
              <a:rPr lang="en-US" altLang="zh-CN" sz="2000" dirty="0"/>
              <a:t>        	</a:t>
            </a:r>
            <a:r>
              <a:rPr lang="en-US" altLang="zh-CN" sz="2000" dirty="0" smtClean="0"/>
              <a:t>        tree[p</a:t>
            </a:r>
            <a:r>
              <a:rPr lang="en-US" altLang="zh-CN" sz="2000" dirty="0"/>
              <a:t>].state = state;</a:t>
            </a:r>
          </a:p>
          <a:p>
            <a:r>
              <a:rPr lang="en-US" altLang="zh-CN" sz="2000" dirty="0"/>
              <a:t>        	</a:t>
            </a:r>
            <a:r>
              <a:rPr lang="en-US" altLang="zh-CN" sz="2000" dirty="0" smtClean="0"/>
              <a:t>        tree[p</a:t>
            </a:r>
            <a:r>
              <a:rPr lang="en-US" altLang="zh-CN" sz="2000" dirty="0"/>
              <a:t>].</a:t>
            </a:r>
            <a:r>
              <a:rPr lang="en-US" altLang="zh-CN" sz="2000" dirty="0" err="1"/>
              <a:t>cval</a:t>
            </a:r>
            <a:r>
              <a:rPr lang="en-US" altLang="zh-CN" sz="2000" dirty="0"/>
              <a:t> = tree[p].</a:t>
            </a:r>
            <a:r>
              <a:rPr lang="en-US" altLang="zh-CN" sz="2000" dirty="0" err="1"/>
              <a:t>lval</a:t>
            </a:r>
            <a:r>
              <a:rPr lang="en-US" altLang="zh-CN" sz="2000" dirty="0"/>
              <a:t> = tree[p].</a:t>
            </a:r>
            <a:r>
              <a:rPr lang="en-US" altLang="zh-CN" sz="2000" dirty="0" err="1"/>
              <a:t>rval</a:t>
            </a:r>
            <a:r>
              <a:rPr lang="en-US" altLang="zh-CN" sz="2000" dirty="0"/>
              <a:t> = (tree[p].state ? 0:len(p) );</a:t>
            </a:r>
          </a:p>
          <a:p>
            <a:r>
              <a:rPr lang="en-US" altLang="zh-CN" sz="2000" dirty="0"/>
              <a:t>	</a:t>
            </a:r>
            <a:r>
              <a:rPr lang="en-US" altLang="zh-CN" sz="2000" dirty="0" smtClean="0"/>
              <a:t>        return</a:t>
            </a:r>
            <a:r>
              <a:rPr lang="en-US" altLang="zh-CN" sz="2000" dirty="0"/>
              <a:t>;</a:t>
            </a:r>
          </a:p>
          <a:p>
            <a:r>
              <a:rPr lang="en-US" altLang="zh-CN" sz="2000" dirty="0"/>
              <a:t>    	}</a:t>
            </a:r>
          </a:p>
          <a:p>
            <a:r>
              <a:rPr lang="en-US" altLang="zh-CN" sz="2000" dirty="0"/>
              <a:t>    	if (tree[p].state != -</a:t>
            </a:r>
            <a:r>
              <a:rPr lang="en-US" altLang="zh-CN" sz="2000" dirty="0">
                <a:latin typeface="+mj-ea"/>
                <a:ea typeface="+mj-ea"/>
              </a:rPr>
              <a:t>1</a:t>
            </a:r>
            <a:r>
              <a:rPr lang="en-US" altLang="zh-CN" sz="2000" dirty="0"/>
              <a:t>){</a:t>
            </a:r>
          </a:p>
          <a:p>
            <a:r>
              <a:rPr lang="en-US" altLang="zh-CN" sz="2000" dirty="0"/>
              <a:t>        	</a:t>
            </a:r>
            <a:r>
              <a:rPr lang="en-US" altLang="zh-CN" sz="2000" dirty="0" smtClean="0"/>
              <a:t>        tree[L(p</a:t>
            </a:r>
            <a:r>
              <a:rPr lang="en-US" altLang="zh-CN" sz="2000" dirty="0"/>
              <a:t>)].state = tree[R(p)].state = tree[p].state;</a:t>
            </a:r>
          </a:p>
          <a:p>
            <a:r>
              <a:rPr lang="en-US" altLang="zh-CN" sz="2000" dirty="0"/>
              <a:t>        	</a:t>
            </a:r>
            <a:r>
              <a:rPr lang="en-US" altLang="zh-CN" sz="2000" dirty="0" smtClean="0"/>
              <a:t>        mend(p</a:t>
            </a:r>
            <a:r>
              <a:rPr lang="en-US" altLang="zh-CN" sz="2000" dirty="0"/>
              <a:t>);</a:t>
            </a:r>
          </a:p>
          <a:p>
            <a:r>
              <a:rPr lang="en-US" altLang="zh-CN" sz="2000" dirty="0"/>
              <a:t>	</a:t>
            </a:r>
            <a:r>
              <a:rPr lang="en-US" altLang="zh-CN" sz="2000" dirty="0" smtClean="0"/>
              <a:t>        tree[p</a:t>
            </a:r>
            <a:r>
              <a:rPr lang="en-US" altLang="zh-CN" sz="2000" dirty="0"/>
              <a:t>].state = -</a:t>
            </a:r>
            <a:r>
              <a:rPr lang="en-US" altLang="zh-CN" sz="2000" dirty="0">
                <a:latin typeface="+mj-ea"/>
                <a:ea typeface="+mj-ea"/>
              </a:rPr>
              <a:t>1</a:t>
            </a:r>
            <a:r>
              <a:rPr lang="en-US" altLang="zh-CN" sz="2000" dirty="0"/>
              <a:t>;</a:t>
            </a:r>
          </a:p>
          <a:p>
            <a:r>
              <a:rPr lang="en-US" altLang="zh-CN" sz="2000" dirty="0"/>
              <a:t>    	}</a:t>
            </a:r>
          </a:p>
          <a:p>
            <a:pPr marL="82296" indent="0">
              <a:buNone/>
            </a:pPr>
            <a:r>
              <a:rPr lang="en-US" altLang="zh-CN" sz="2000" dirty="0"/>
              <a:t>	if (s &lt;= mid) update(L(p),</a:t>
            </a:r>
            <a:r>
              <a:rPr lang="en-US" altLang="zh-CN" sz="2000" dirty="0" err="1"/>
              <a:t>s,e,state</a:t>
            </a:r>
            <a:r>
              <a:rPr lang="en-US" altLang="zh-CN" sz="2000" dirty="0"/>
              <a:t>);</a:t>
            </a:r>
          </a:p>
          <a:p>
            <a:r>
              <a:rPr lang="en-US" altLang="zh-CN" sz="2000" dirty="0"/>
              <a:t>    	if (mid  &lt; e) update(R(p),</a:t>
            </a:r>
            <a:r>
              <a:rPr lang="en-US" altLang="zh-CN" sz="2000" dirty="0" err="1"/>
              <a:t>s,e,state</a:t>
            </a:r>
            <a:r>
              <a:rPr lang="en-US" altLang="zh-CN" sz="2000" dirty="0"/>
              <a:t>);</a:t>
            </a:r>
          </a:p>
          <a:p>
            <a:r>
              <a:rPr lang="en-US" altLang="zh-CN" sz="2000" dirty="0"/>
              <a:t>    	tree[p].</a:t>
            </a:r>
            <a:r>
              <a:rPr lang="en-US" altLang="zh-CN" sz="2000" dirty="0" err="1"/>
              <a:t>lval</a:t>
            </a:r>
            <a:r>
              <a:rPr lang="en-US" altLang="zh-CN" sz="2000" dirty="0"/>
              <a:t> = tree[L(p)].</a:t>
            </a:r>
            <a:r>
              <a:rPr lang="en-US" altLang="zh-CN" sz="2000" dirty="0" err="1"/>
              <a:t>lval</a:t>
            </a:r>
            <a:r>
              <a:rPr lang="en-US" altLang="zh-CN" sz="2000" dirty="0"/>
              <a:t>;</a:t>
            </a:r>
          </a:p>
          <a:p>
            <a:r>
              <a:rPr lang="en-US" altLang="zh-CN" sz="2000" dirty="0"/>
              <a:t>    	tree[p].</a:t>
            </a:r>
            <a:r>
              <a:rPr lang="en-US" altLang="zh-CN" sz="2000" dirty="0" err="1"/>
              <a:t>rval</a:t>
            </a:r>
            <a:r>
              <a:rPr lang="en-US" altLang="zh-CN" sz="2000" dirty="0"/>
              <a:t> = tree[R(p)].</a:t>
            </a:r>
            <a:r>
              <a:rPr lang="en-US" altLang="zh-CN" sz="2000" dirty="0" err="1"/>
              <a:t>rval</a:t>
            </a:r>
            <a:r>
              <a:rPr lang="en-US" altLang="zh-CN" sz="2000" dirty="0"/>
              <a:t>;</a:t>
            </a:r>
          </a:p>
          <a:p>
            <a:r>
              <a:rPr lang="en-US" altLang="zh-CN" sz="2000" dirty="0"/>
              <a:t>    	tree[p].</a:t>
            </a:r>
            <a:r>
              <a:rPr lang="en-US" altLang="zh-CN" sz="2000" dirty="0" err="1"/>
              <a:t>cval</a:t>
            </a:r>
            <a:r>
              <a:rPr lang="en-US" altLang="zh-CN" sz="2000" dirty="0"/>
              <a:t> = max(max(tree[L(p)].</a:t>
            </a:r>
            <a:r>
              <a:rPr lang="en-US" altLang="zh-CN" sz="2000" dirty="0" err="1"/>
              <a:t>cval</a:t>
            </a:r>
            <a:r>
              <a:rPr lang="en-US" altLang="zh-CN" sz="2000" dirty="0"/>
              <a:t>, tree[R(p)].</a:t>
            </a:r>
            <a:r>
              <a:rPr lang="en-US" altLang="zh-CN" sz="2000" dirty="0" err="1"/>
              <a:t>cval</a:t>
            </a:r>
            <a:r>
              <a:rPr lang="en-US" altLang="zh-CN" sz="2000" dirty="0"/>
              <a:t>), tree[L(p)].</a:t>
            </a:r>
            <a:r>
              <a:rPr lang="en-US" altLang="zh-CN" sz="2000" dirty="0" err="1"/>
              <a:t>rval</a:t>
            </a:r>
            <a:r>
              <a:rPr lang="en-US" altLang="zh-CN" sz="2000" dirty="0"/>
              <a:t> + tree[R(p)].</a:t>
            </a:r>
            <a:r>
              <a:rPr lang="en-US" altLang="zh-CN" sz="2000" dirty="0" err="1"/>
              <a:t>lval</a:t>
            </a:r>
            <a:r>
              <a:rPr lang="en-US" altLang="zh-CN" sz="2000" dirty="0" smtClean="0"/>
              <a:t>);</a:t>
            </a:r>
          </a:p>
          <a:p>
            <a:endParaRPr lang="en-US" altLang="zh-CN" sz="2000" dirty="0"/>
          </a:p>
          <a:p>
            <a:r>
              <a:rPr lang="en-US" altLang="zh-CN" sz="2000" dirty="0"/>
              <a:t>    	if(tree[p].</a:t>
            </a:r>
            <a:r>
              <a:rPr lang="en-US" altLang="zh-CN" sz="2000" dirty="0" err="1"/>
              <a:t>lval</a:t>
            </a:r>
            <a:r>
              <a:rPr lang="en-US" altLang="zh-CN" sz="2000" dirty="0"/>
              <a:t> == </a:t>
            </a:r>
            <a:r>
              <a:rPr lang="en-US" altLang="zh-CN" sz="2000" dirty="0" err="1"/>
              <a:t>len</a:t>
            </a:r>
            <a:r>
              <a:rPr lang="en-US" altLang="zh-CN" sz="2000" dirty="0"/>
              <a:t>(L(p)))</a:t>
            </a:r>
          </a:p>
          <a:p>
            <a:r>
              <a:rPr lang="en-US" altLang="zh-CN" sz="2000" dirty="0"/>
              <a:t>       	</a:t>
            </a:r>
            <a:r>
              <a:rPr lang="en-US" altLang="zh-CN" sz="2000" dirty="0" smtClean="0"/>
              <a:t>        tree[p</a:t>
            </a:r>
            <a:r>
              <a:rPr lang="en-US" altLang="zh-CN" sz="2000" dirty="0"/>
              <a:t>].</a:t>
            </a:r>
            <a:r>
              <a:rPr lang="en-US" altLang="zh-CN" sz="2000" dirty="0" err="1"/>
              <a:t>lval</a:t>
            </a:r>
            <a:r>
              <a:rPr lang="en-US" altLang="zh-CN" sz="2000" dirty="0"/>
              <a:t> += tree[R(p)].</a:t>
            </a:r>
            <a:r>
              <a:rPr lang="en-US" altLang="zh-CN" sz="2000" dirty="0" err="1"/>
              <a:t>lval</a:t>
            </a:r>
            <a:r>
              <a:rPr lang="en-US" altLang="zh-CN" sz="2000" dirty="0"/>
              <a:t>;</a:t>
            </a:r>
          </a:p>
          <a:p>
            <a:r>
              <a:rPr lang="en-US" altLang="zh-CN" sz="2000" dirty="0"/>
              <a:t>   	if (tree[p].</a:t>
            </a:r>
            <a:r>
              <a:rPr lang="en-US" altLang="zh-CN" sz="2000" dirty="0" err="1"/>
              <a:t>rval</a:t>
            </a:r>
            <a:r>
              <a:rPr lang="en-US" altLang="zh-CN" sz="2000" dirty="0"/>
              <a:t> == </a:t>
            </a:r>
            <a:r>
              <a:rPr lang="en-US" altLang="zh-CN" sz="2000" dirty="0" err="1"/>
              <a:t>len</a:t>
            </a:r>
            <a:r>
              <a:rPr lang="en-US" altLang="zh-CN" sz="2000" dirty="0"/>
              <a:t>(R(p)))</a:t>
            </a:r>
          </a:p>
          <a:p>
            <a:r>
              <a:rPr lang="en-US" altLang="zh-CN" sz="2000" dirty="0"/>
              <a:t>        	</a:t>
            </a:r>
            <a:r>
              <a:rPr lang="en-US" altLang="zh-CN" sz="2000" dirty="0" smtClean="0"/>
              <a:t>        tree[p</a:t>
            </a:r>
            <a:r>
              <a:rPr lang="en-US" altLang="zh-CN" sz="2000" dirty="0"/>
              <a:t>].</a:t>
            </a:r>
            <a:r>
              <a:rPr lang="en-US" altLang="zh-CN" sz="2000" dirty="0" err="1"/>
              <a:t>rval</a:t>
            </a:r>
            <a:r>
              <a:rPr lang="en-US" altLang="zh-CN" sz="2000" dirty="0"/>
              <a:t> += tree[L(p)].</a:t>
            </a:r>
            <a:r>
              <a:rPr lang="en-US" altLang="zh-CN" sz="2000" dirty="0" err="1"/>
              <a:t>rval</a:t>
            </a:r>
            <a:r>
              <a:rPr lang="en-US" altLang="zh-CN" sz="2000" dirty="0"/>
              <a:t>;</a:t>
            </a:r>
          </a:p>
          <a:p>
            <a:r>
              <a:rPr lang="en-US" altLang="zh-CN" sz="2000" dirty="0"/>
              <a:t>}</a:t>
            </a:r>
            <a:endParaRPr lang="en-US" altLang="zh-CN" sz="2000" dirty="0" smtClean="0"/>
          </a:p>
        </p:txBody>
      </p:sp>
    </p:spTree>
    <p:extLst>
      <p:ext uri="{BB962C8B-B14F-4D97-AF65-F5344CB8AC3E}">
        <p14:creationId xmlns:p14="http://schemas.microsoft.com/office/powerpoint/2010/main" val="81705078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划分树</a:t>
            </a:r>
            <a:endParaRPr lang="zh-CN" altLang="en-US" dirty="0"/>
          </a:p>
        </p:txBody>
      </p:sp>
      <p:sp>
        <p:nvSpPr>
          <p:cNvPr id="3" name="内容占位符 2"/>
          <p:cNvSpPr>
            <a:spLocks noGrp="1"/>
          </p:cNvSpPr>
          <p:nvPr>
            <p:ph idx="1"/>
          </p:nvPr>
        </p:nvSpPr>
        <p:spPr>
          <a:xfrm>
            <a:off x="1435608" y="1447800"/>
            <a:ext cx="7498080" cy="613048"/>
          </a:xfrm>
        </p:spPr>
        <p:txBody>
          <a:bodyPr>
            <a:normAutofit/>
          </a:bodyPr>
          <a:lstStyle/>
          <a:p>
            <a:r>
              <a:rPr lang="zh-CN" altLang="en-US" sz="2000" dirty="0" smtClean="0"/>
              <a:t>划分树主要用来解决区间第</a:t>
            </a:r>
            <a:r>
              <a:rPr lang="en-US" altLang="zh-CN" sz="2000" dirty="0" smtClean="0"/>
              <a:t>K</a:t>
            </a:r>
            <a:r>
              <a:rPr lang="zh-CN" altLang="en-US" sz="2000" dirty="0" smtClean="0"/>
              <a:t>大数问题</a:t>
            </a:r>
            <a:endParaRPr lang="en-US" altLang="zh-CN" sz="2000" dirty="0" smtClean="0"/>
          </a:p>
        </p:txBody>
      </p:sp>
      <p:pic>
        <p:nvPicPr>
          <p:cNvPr id="1026" name="Picture 2" descr="查询区间第k大元素 - TonyShaw - TonyShaws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636912"/>
            <a:ext cx="5125941" cy="316835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划分树"/>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2209800"/>
            <a:ext cx="7273766" cy="3883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2968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建树</a:t>
            </a:r>
            <a:endParaRPr lang="zh-CN" altLang="en-US" dirty="0"/>
          </a:p>
        </p:txBody>
      </p:sp>
      <p:sp>
        <p:nvSpPr>
          <p:cNvPr id="3" name="内容占位符 2"/>
          <p:cNvSpPr>
            <a:spLocks noGrp="1"/>
          </p:cNvSpPr>
          <p:nvPr>
            <p:ph idx="1"/>
          </p:nvPr>
        </p:nvSpPr>
        <p:spPr>
          <a:xfrm>
            <a:off x="899592" y="1412776"/>
            <a:ext cx="4000488" cy="4800600"/>
          </a:xfrm>
        </p:spPr>
        <p:txBody>
          <a:bodyPr>
            <a:normAutofit fontScale="47500" lnSpcReduction="20000"/>
          </a:bodyPr>
          <a:lstStyle/>
          <a:p>
            <a:r>
              <a:rPr lang="en-US" altLang="zh-CN" dirty="0"/>
              <a:t>void build(</a:t>
            </a:r>
            <a:r>
              <a:rPr lang="en-US" altLang="zh-CN" dirty="0" err="1"/>
              <a:t>int</a:t>
            </a:r>
            <a:r>
              <a:rPr lang="en-US" altLang="zh-CN" dirty="0"/>
              <a:t> </a:t>
            </a:r>
            <a:r>
              <a:rPr lang="en-US" altLang="zh-CN" dirty="0" err="1"/>
              <a:t>l,int</a:t>
            </a:r>
            <a:r>
              <a:rPr lang="en-US" altLang="zh-CN" dirty="0"/>
              <a:t> </a:t>
            </a:r>
            <a:r>
              <a:rPr lang="en-US" altLang="zh-CN" dirty="0" err="1"/>
              <a:t>r,int</a:t>
            </a:r>
            <a:r>
              <a:rPr lang="en-US" altLang="zh-CN" dirty="0"/>
              <a:t> deep)</a:t>
            </a:r>
          </a:p>
          <a:p>
            <a:r>
              <a:rPr lang="en-US" altLang="zh-CN" dirty="0"/>
              <a:t>{</a:t>
            </a:r>
          </a:p>
          <a:p>
            <a:r>
              <a:rPr lang="en-US" altLang="zh-CN" dirty="0"/>
              <a:t>     if(l==r) return;</a:t>
            </a:r>
          </a:p>
          <a:p>
            <a:r>
              <a:rPr lang="en-US" altLang="zh-CN" dirty="0"/>
              <a:t>     </a:t>
            </a:r>
            <a:r>
              <a:rPr lang="en-US" altLang="zh-CN" dirty="0" err="1"/>
              <a:t>int</a:t>
            </a:r>
            <a:r>
              <a:rPr lang="en-US" altLang="zh-CN" dirty="0"/>
              <a:t> </a:t>
            </a:r>
            <a:r>
              <a:rPr lang="en-US" altLang="zh-CN" dirty="0" err="1"/>
              <a:t>i,same,lpos,rpos,mid</a:t>
            </a:r>
            <a:r>
              <a:rPr lang="en-US" altLang="zh-CN" dirty="0"/>
              <a:t>;</a:t>
            </a:r>
          </a:p>
          <a:p>
            <a:r>
              <a:rPr lang="en-US" altLang="zh-CN" dirty="0"/>
              <a:t>     mid=(</a:t>
            </a:r>
            <a:r>
              <a:rPr lang="en-US" altLang="zh-CN" dirty="0" err="1"/>
              <a:t>l+r</a:t>
            </a:r>
            <a:r>
              <a:rPr lang="en-US" altLang="zh-CN" dirty="0"/>
              <a:t>)&gt;&gt;1;</a:t>
            </a:r>
          </a:p>
          <a:p>
            <a:r>
              <a:rPr lang="en-US" altLang="zh-CN" sz="3400" dirty="0"/>
              <a:t>     same=0;</a:t>
            </a:r>
          </a:p>
          <a:p>
            <a:r>
              <a:rPr lang="en-US" altLang="zh-CN" sz="3400" dirty="0"/>
              <a:t>     for (i=</a:t>
            </a:r>
            <a:r>
              <a:rPr lang="en-US" altLang="zh-CN" sz="3400" dirty="0" err="1"/>
              <a:t>l;i</a:t>
            </a:r>
            <a:r>
              <a:rPr lang="en-US" altLang="zh-CN" sz="3400" dirty="0"/>
              <a:t>&lt;=</a:t>
            </a:r>
            <a:r>
              <a:rPr lang="en-US" altLang="zh-CN" sz="3400" dirty="0" err="1"/>
              <a:t>r;i</a:t>
            </a:r>
            <a:r>
              <a:rPr lang="en-US" altLang="zh-CN" sz="3400" dirty="0"/>
              <a:t>++)</a:t>
            </a:r>
          </a:p>
          <a:p>
            <a:r>
              <a:rPr lang="en-US" altLang="zh-CN" sz="3400" dirty="0"/>
              <a:t>         if (tree[deep][i]&lt;value[mid])</a:t>
            </a:r>
          </a:p>
          <a:p>
            <a:r>
              <a:rPr lang="en-US" altLang="zh-CN" sz="3400" dirty="0"/>
              <a:t>            same++;</a:t>
            </a:r>
          </a:p>
          <a:p>
            <a:r>
              <a:rPr lang="en-US" altLang="zh-CN" sz="3400" dirty="0"/>
              <a:t>   </a:t>
            </a:r>
            <a:r>
              <a:rPr lang="en-US" altLang="zh-CN" sz="3400" dirty="0" smtClean="0"/>
              <a:t>  </a:t>
            </a:r>
            <a:r>
              <a:rPr lang="en-US" altLang="zh-CN" sz="3400" dirty="0"/>
              <a:t>same=mid-l+1-same;</a:t>
            </a:r>
          </a:p>
          <a:p>
            <a:r>
              <a:rPr lang="en-US" altLang="zh-CN" dirty="0"/>
              <a:t>   </a:t>
            </a:r>
            <a:r>
              <a:rPr lang="en-US" altLang="zh-CN" dirty="0" smtClean="0"/>
              <a:t>  </a:t>
            </a:r>
            <a:r>
              <a:rPr lang="en-US" altLang="zh-CN" dirty="0" err="1"/>
              <a:t>lpos</a:t>
            </a:r>
            <a:r>
              <a:rPr lang="en-US" altLang="zh-CN" dirty="0"/>
              <a:t>=l;</a:t>
            </a:r>
          </a:p>
          <a:p>
            <a:r>
              <a:rPr lang="en-US" altLang="zh-CN" dirty="0"/>
              <a:t>  </a:t>
            </a:r>
            <a:r>
              <a:rPr lang="en-US" altLang="zh-CN" dirty="0" smtClean="0"/>
              <a:t>   </a:t>
            </a:r>
            <a:r>
              <a:rPr lang="en-US" altLang="zh-CN" dirty="0" err="1"/>
              <a:t>rpos</a:t>
            </a:r>
            <a:r>
              <a:rPr lang="en-US" altLang="zh-CN" dirty="0"/>
              <a:t>=mid+1;</a:t>
            </a:r>
          </a:p>
          <a:p>
            <a:r>
              <a:rPr lang="en-US" altLang="zh-CN" dirty="0"/>
              <a:t>  </a:t>
            </a:r>
            <a:r>
              <a:rPr lang="en-US" altLang="zh-CN" dirty="0" smtClean="0"/>
              <a:t>   </a:t>
            </a:r>
            <a:r>
              <a:rPr lang="en-US" altLang="zh-CN" dirty="0"/>
              <a:t>for (i=</a:t>
            </a:r>
            <a:r>
              <a:rPr lang="en-US" altLang="zh-CN" dirty="0" err="1"/>
              <a:t>l;i</a:t>
            </a:r>
            <a:r>
              <a:rPr lang="en-US" altLang="zh-CN" dirty="0"/>
              <a:t>&lt;=</a:t>
            </a:r>
            <a:r>
              <a:rPr lang="en-US" altLang="zh-CN" dirty="0" err="1"/>
              <a:t>r;i</a:t>
            </a:r>
            <a:r>
              <a:rPr lang="en-US" altLang="zh-CN" dirty="0" smtClean="0"/>
              <a:t>++){</a:t>
            </a:r>
            <a:endParaRPr lang="en-US" altLang="zh-CN" dirty="0"/>
          </a:p>
          <a:p>
            <a:r>
              <a:rPr lang="en-US" altLang="zh-CN" dirty="0"/>
              <a:t>        if (tree[deep][i]&lt;value[mid</a:t>
            </a:r>
            <a:r>
              <a:rPr lang="en-US" altLang="zh-CN" dirty="0" smtClean="0"/>
              <a:t>]){</a:t>
            </a:r>
            <a:endParaRPr lang="en-US" altLang="zh-CN" dirty="0"/>
          </a:p>
          <a:p>
            <a:r>
              <a:rPr lang="en-US" altLang="zh-CN" dirty="0"/>
              <a:t>            tree[deep+1][</a:t>
            </a:r>
            <a:r>
              <a:rPr lang="en-US" altLang="zh-CN" dirty="0" err="1"/>
              <a:t>lpos</a:t>
            </a:r>
            <a:r>
              <a:rPr lang="en-US" altLang="zh-CN" dirty="0"/>
              <a:t>++]=tree[deep][i];</a:t>
            </a:r>
          </a:p>
          <a:p>
            <a:r>
              <a:rPr lang="en-US" altLang="zh-CN" dirty="0"/>
              <a:t>    </a:t>
            </a:r>
            <a:r>
              <a:rPr lang="en-US" altLang="zh-CN" dirty="0" smtClean="0"/>
              <a:t>     }</a:t>
            </a:r>
            <a:endParaRPr lang="en-US" altLang="zh-CN" dirty="0"/>
          </a:p>
        </p:txBody>
      </p:sp>
      <p:sp>
        <p:nvSpPr>
          <p:cNvPr id="4" name="TextBox 3"/>
          <p:cNvSpPr txBox="1"/>
          <p:nvPr/>
        </p:nvSpPr>
        <p:spPr>
          <a:xfrm>
            <a:off x="4716016" y="1412776"/>
            <a:ext cx="4104456" cy="3046988"/>
          </a:xfrm>
          <a:prstGeom prst="rect">
            <a:avLst/>
          </a:prstGeom>
          <a:noFill/>
        </p:spPr>
        <p:txBody>
          <a:bodyPr wrap="square" rtlCol="0">
            <a:spAutoFit/>
          </a:bodyPr>
          <a:lstStyle/>
          <a:p>
            <a:r>
              <a:rPr lang="en-US" altLang="zh-CN" sz="1600" dirty="0"/>
              <a:t> </a:t>
            </a:r>
            <a:r>
              <a:rPr lang="en-US" altLang="zh-CN" sz="1600" dirty="0" smtClean="0"/>
              <a:t>   else </a:t>
            </a:r>
            <a:r>
              <a:rPr lang="en-US" altLang="zh-CN" sz="1600" dirty="0"/>
              <a:t>if (tree[deep][i]==value[mid]&amp;&amp;same</a:t>
            </a:r>
            <a:r>
              <a:rPr lang="en-US" altLang="zh-CN" sz="1600" dirty="0" smtClean="0"/>
              <a:t>){</a:t>
            </a:r>
            <a:endParaRPr lang="en-US" altLang="zh-CN" sz="1600" dirty="0"/>
          </a:p>
          <a:p>
            <a:r>
              <a:rPr lang="en-US" altLang="zh-CN" sz="1600" dirty="0"/>
              <a:t>            tree[deep+1][</a:t>
            </a:r>
            <a:r>
              <a:rPr lang="en-US" altLang="zh-CN" sz="1600" dirty="0" err="1"/>
              <a:t>lpos</a:t>
            </a:r>
            <a:r>
              <a:rPr lang="en-US" altLang="zh-CN" sz="1600" dirty="0"/>
              <a:t>++]=tree[deep][i];</a:t>
            </a:r>
          </a:p>
          <a:p>
            <a:r>
              <a:rPr lang="en-US" altLang="zh-CN" sz="1600" dirty="0"/>
              <a:t>            same--;</a:t>
            </a:r>
          </a:p>
          <a:p>
            <a:r>
              <a:rPr lang="en-US" altLang="zh-CN" sz="1600" dirty="0" smtClean="0"/>
              <a:t>    }</a:t>
            </a:r>
            <a:endParaRPr lang="en-US" altLang="zh-CN" sz="1600" dirty="0"/>
          </a:p>
          <a:p>
            <a:r>
              <a:rPr lang="en-US" altLang="zh-CN" sz="1600" dirty="0" smtClean="0"/>
              <a:t>    else{</a:t>
            </a:r>
            <a:endParaRPr lang="en-US" altLang="zh-CN" sz="1600" dirty="0"/>
          </a:p>
          <a:p>
            <a:r>
              <a:rPr lang="en-US" altLang="zh-CN" sz="1600" dirty="0"/>
              <a:t>            tree[deep+1][</a:t>
            </a:r>
            <a:r>
              <a:rPr lang="en-US" altLang="zh-CN" sz="1600" dirty="0" err="1"/>
              <a:t>rpos</a:t>
            </a:r>
            <a:r>
              <a:rPr lang="en-US" altLang="zh-CN" sz="1600" dirty="0"/>
              <a:t>++]=tree[deep][i];</a:t>
            </a:r>
          </a:p>
          <a:p>
            <a:r>
              <a:rPr lang="en-US" altLang="zh-CN" sz="1600" dirty="0" smtClean="0"/>
              <a:t>    }</a:t>
            </a:r>
            <a:endParaRPr lang="en-US" altLang="zh-CN" sz="1600" dirty="0"/>
          </a:p>
          <a:p>
            <a:r>
              <a:rPr lang="en-US" altLang="zh-CN" sz="1600" dirty="0" smtClean="0"/>
              <a:t>    </a:t>
            </a:r>
            <a:r>
              <a:rPr lang="en-US" altLang="zh-CN" sz="1600" dirty="0" err="1" smtClean="0"/>
              <a:t>cntLeft</a:t>
            </a:r>
            <a:r>
              <a:rPr lang="en-US" altLang="zh-CN" sz="1600" dirty="0" smtClean="0"/>
              <a:t>[deep</a:t>
            </a:r>
            <a:r>
              <a:rPr lang="en-US" altLang="zh-CN" sz="1600" dirty="0"/>
              <a:t>][i]=</a:t>
            </a:r>
            <a:r>
              <a:rPr lang="en-US" altLang="zh-CN" sz="1600" dirty="0" err="1"/>
              <a:t>cntLeft</a:t>
            </a:r>
            <a:r>
              <a:rPr lang="en-US" altLang="zh-CN" sz="1600" dirty="0"/>
              <a:t>[deep][l-1]+</a:t>
            </a:r>
            <a:r>
              <a:rPr lang="en-US" altLang="zh-CN" sz="1600" dirty="0" err="1"/>
              <a:t>lpos</a:t>
            </a:r>
            <a:r>
              <a:rPr lang="en-US" altLang="zh-CN" sz="1600" dirty="0"/>
              <a:t>-l;</a:t>
            </a:r>
          </a:p>
          <a:p>
            <a:r>
              <a:rPr lang="en-US" altLang="zh-CN" sz="1600" dirty="0" smtClean="0"/>
              <a:t>  }</a:t>
            </a:r>
            <a:endParaRPr lang="en-US" altLang="zh-CN" sz="1600" dirty="0"/>
          </a:p>
          <a:p>
            <a:r>
              <a:rPr lang="en-US" altLang="zh-CN" sz="1600" dirty="0"/>
              <a:t>     build(l,mid,deep+1);</a:t>
            </a:r>
          </a:p>
          <a:p>
            <a:r>
              <a:rPr lang="en-US" altLang="zh-CN" sz="1600" dirty="0"/>
              <a:t>     build(mid+1,r,deep+1);</a:t>
            </a:r>
          </a:p>
          <a:p>
            <a:r>
              <a:rPr lang="en-US" altLang="zh-CN" sz="1600" dirty="0"/>
              <a:t>}</a:t>
            </a:r>
            <a:endParaRPr lang="zh-CN" altLang="en-US" sz="1600" dirty="0"/>
          </a:p>
        </p:txBody>
      </p:sp>
      <p:sp>
        <p:nvSpPr>
          <p:cNvPr id="5" name="TextBox 4"/>
          <p:cNvSpPr txBox="1"/>
          <p:nvPr/>
        </p:nvSpPr>
        <p:spPr>
          <a:xfrm>
            <a:off x="1187624" y="6021288"/>
            <a:ext cx="5040560" cy="400110"/>
          </a:xfrm>
          <a:prstGeom prst="rect">
            <a:avLst/>
          </a:prstGeom>
          <a:noFill/>
        </p:spPr>
        <p:txBody>
          <a:bodyPr wrap="square" rtlCol="0">
            <a:spAutoFit/>
          </a:bodyPr>
          <a:lstStyle/>
          <a:p>
            <a:r>
              <a:rPr lang="zh-CN" altLang="en-US" sz="2000" dirty="0" smtClean="0"/>
              <a:t>建树复杂度：</a:t>
            </a:r>
            <a:r>
              <a:rPr lang="en-US" altLang="zh-CN" sz="2000" dirty="0" smtClean="0"/>
              <a:t>O(</a:t>
            </a:r>
            <a:r>
              <a:rPr lang="en-US" altLang="zh-CN" sz="2000" dirty="0" err="1" smtClean="0"/>
              <a:t>nlogn</a:t>
            </a:r>
            <a:r>
              <a:rPr lang="en-US" altLang="zh-CN" sz="2000" dirty="0"/>
              <a:t>)</a:t>
            </a:r>
            <a:endParaRPr lang="zh-CN" altLang="en-US" sz="2000" dirty="0"/>
          </a:p>
        </p:txBody>
      </p:sp>
    </p:spTree>
    <p:extLst>
      <p:ext uri="{BB962C8B-B14F-4D97-AF65-F5344CB8AC3E}">
        <p14:creationId xmlns:p14="http://schemas.microsoft.com/office/powerpoint/2010/main" val="38307026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堆的操作</a:t>
            </a:r>
            <a:endParaRPr lang="zh-CN" altLang="en-US" dirty="0"/>
          </a:p>
        </p:txBody>
      </p:sp>
      <p:sp>
        <p:nvSpPr>
          <p:cNvPr id="3" name="TextBox 2"/>
          <p:cNvSpPr txBox="1"/>
          <p:nvPr/>
        </p:nvSpPr>
        <p:spPr>
          <a:xfrm>
            <a:off x="1331640" y="1268760"/>
            <a:ext cx="7416824" cy="2308324"/>
          </a:xfrm>
          <a:prstGeom prst="rect">
            <a:avLst/>
          </a:prstGeom>
          <a:noFill/>
        </p:spPr>
        <p:txBody>
          <a:bodyPr wrap="square" rtlCol="0">
            <a:spAutoFit/>
          </a:bodyPr>
          <a:lstStyle/>
          <a:p>
            <a:pPr marL="342900" indent="-342900">
              <a:buFont typeface="Arial" pitchFamily="34" charset="0"/>
              <a:buChar char="•"/>
            </a:pPr>
            <a:r>
              <a:rPr lang="zh-CN" altLang="en-US" sz="2400" dirty="0" smtClean="0">
                <a:latin typeface="+mj-lt"/>
              </a:rPr>
              <a:t>堆的存储：顺序存储</a:t>
            </a:r>
            <a:endParaRPr lang="en-US" altLang="zh-CN" sz="2400" dirty="0" smtClean="0">
              <a:latin typeface="+mj-lt"/>
            </a:endParaRPr>
          </a:p>
          <a:p>
            <a:endParaRPr lang="en-US" altLang="zh-CN" sz="2400" dirty="0" smtClean="0">
              <a:latin typeface="+mj-lt"/>
            </a:endParaRPr>
          </a:p>
          <a:p>
            <a:pPr marL="342900" indent="-342900">
              <a:buFont typeface="Arial" pitchFamily="34" charset="0"/>
              <a:buChar char="•"/>
            </a:pPr>
            <a:r>
              <a:rPr lang="zh-CN" altLang="en-US" sz="2400" dirty="0" smtClean="0">
                <a:latin typeface="+mj-lt"/>
              </a:rPr>
              <a:t>堆的常见操作</a:t>
            </a:r>
            <a:endParaRPr lang="en-US" altLang="zh-CN" sz="2400" dirty="0" smtClean="0">
              <a:latin typeface="+mj-lt"/>
            </a:endParaRPr>
          </a:p>
          <a:p>
            <a:pPr marL="800100" lvl="1" indent="-342900">
              <a:buFont typeface="Wingdings" pitchFamily="2" charset="2"/>
              <a:buChar char="u"/>
            </a:pPr>
            <a:r>
              <a:rPr lang="zh-CN" altLang="en-US" sz="2400" dirty="0" smtClean="0">
                <a:latin typeface="+mj-lt"/>
              </a:rPr>
              <a:t>查询最值</a:t>
            </a:r>
            <a:endParaRPr lang="en-US" altLang="zh-CN" sz="2400" dirty="0" smtClean="0">
              <a:latin typeface="+mj-lt"/>
            </a:endParaRPr>
          </a:p>
          <a:p>
            <a:pPr marL="800100" lvl="1" indent="-342900">
              <a:buFont typeface="Wingdings" pitchFamily="2" charset="2"/>
              <a:buChar char="u"/>
            </a:pPr>
            <a:r>
              <a:rPr lang="zh-CN" altLang="en-US" sz="2400" dirty="0" smtClean="0">
                <a:latin typeface="+mj-lt"/>
              </a:rPr>
              <a:t>维护堆</a:t>
            </a:r>
            <a:endParaRPr lang="en-US" altLang="zh-CN" sz="2400" dirty="0" smtClean="0">
              <a:latin typeface="+mj-lt"/>
            </a:endParaRPr>
          </a:p>
          <a:p>
            <a:pPr marL="800100" lvl="1" indent="-342900">
              <a:buFont typeface="Wingdings" pitchFamily="2" charset="2"/>
              <a:buChar char="u"/>
            </a:pPr>
            <a:r>
              <a:rPr lang="zh-CN" altLang="en-US" sz="2400" dirty="0" smtClean="0">
                <a:latin typeface="+mj-lt"/>
              </a:rPr>
              <a:t>插入新元素</a:t>
            </a:r>
            <a:endParaRPr lang="zh-CN" altLang="en-US" sz="2400" dirty="0">
              <a:latin typeface="+mj-lt"/>
            </a:endParaRPr>
          </a:p>
        </p:txBody>
      </p:sp>
    </p:spTree>
    <p:extLst>
      <p:ext uri="{BB962C8B-B14F-4D97-AF65-F5344CB8AC3E}">
        <p14:creationId xmlns:p14="http://schemas.microsoft.com/office/powerpoint/2010/main" val="286698943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查询</a:t>
            </a:r>
          </a:p>
        </p:txBody>
      </p:sp>
      <p:sp>
        <p:nvSpPr>
          <p:cNvPr id="3" name="内容占位符 2"/>
          <p:cNvSpPr>
            <a:spLocks noGrp="1"/>
          </p:cNvSpPr>
          <p:nvPr>
            <p:ph idx="1"/>
          </p:nvPr>
        </p:nvSpPr>
        <p:spPr>
          <a:xfrm>
            <a:off x="1435608" y="1447800"/>
            <a:ext cx="7498080" cy="5149552"/>
          </a:xfrm>
        </p:spPr>
        <p:txBody>
          <a:bodyPr>
            <a:noAutofit/>
          </a:bodyPr>
          <a:lstStyle/>
          <a:p>
            <a:r>
              <a:rPr lang="en-US" altLang="zh-CN" sz="1400" dirty="0" err="1">
                <a:latin typeface="Cambria Math" pitchFamily="18" charset="0"/>
                <a:ea typeface="Cambria Math" pitchFamily="18" charset="0"/>
              </a:rPr>
              <a:t>int</a:t>
            </a:r>
            <a:r>
              <a:rPr lang="en-US" altLang="zh-CN" sz="1400" dirty="0">
                <a:latin typeface="Cambria Math" pitchFamily="18" charset="0"/>
                <a:ea typeface="Cambria Math" pitchFamily="18" charset="0"/>
              </a:rPr>
              <a:t> query(</a:t>
            </a:r>
            <a:r>
              <a:rPr lang="en-US" altLang="zh-CN" sz="1400" dirty="0" err="1">
                <a:latin typeface="Cambria Math" pitchFamily="18" charset="0"/>
                <a:ea typeface="Cambria Math" pitchFamily="18" charset="0"/>
              </a:rPr>
              <a:t>int</a:t>
            </a:r>
            <a:r>
              <a:rPr lang="en-US" altLang="zh-CN" sz="1400" dirty="0">
                <a:latin typeface="Cambria Math" pitchFamily="18" charset="0"/>
                <a:ea typeface="Cambria Math" pitchFamily="18" charset="0"/>
              </a:rPr>
              <a:t> </a:t>
            </a:r>
            <a:r>
              <a:rPr lang="en-US" altLang="zh-CN" sz="1400" dirty="0" err="1">
                <a:latin typeface="Cambria Math" pitchFamily="18" charset="0"/>
                <a:ea typeface="Cambria Math" pitchFamily="18" charset="0"/>
              </a:rPr>
              <a:t>l,int</a:t>
            </a:r>
            <a:r>
              <a:rPr lang="en-US" altLang="zh-CN" sz="1400" dirty="0">
                <a:latin typeface="Cambria Math" pitchFamily="18" charset="0"/>
                <a:ea typeface="Cambria Math" pitchFamily="18" charset="0"/>
              </a:rPr>
              <a:t> </a:t>
            </a:r>
            <a:r>
              <a:rPr lang="en-US" altLang="zh-CN" sz="1400" dirty="0" err="1">
                <a:latin typeface="Cambria Math" pitchFamily="18" charset="0"/>
                <a:ea typeface="Cambria Math" pitchFamily="18" charset="0"/>
              </a:rPr>
              <a:t>r,int</a:t>
            </a:r>
            <a:r>
              <a:rPr lang="en-US" altLang="zh-CN" sz="1400" dirty="0">
                <a:latin typeface="Cambria Math" pitchFamily="18" charset="0"/>
                <a:ea typeface="Cambria Math" pitchFamily="18" charset="0"/>
              </a:rPr>
              <a:t> </a:t>
            </a:r>
            <a:r>
              <a:rPr lang="en-US" altLang="zh-CN" sz="1400" dirty="0" err="1">
                <a:latin typeface="Cambria Math" pitchFamily="18" charset="0"/>
                <a:ea typeface="Cambria Math" pitchFamily="18" charset="0"/>
              </a:rPr>
              <a:t>ql,int</a:t>
            </a:r>
            <a:r>
              <a:rPr lang="en-US" altLang="zh-CN" sz="1400" dirty="0">
                <a:latin typeface="Cambria Math" pitchFamily="18" charset="0"/>
                <a:ea typeface="Cambria Math" pitchFamily="18" charset="0"/>
              </a:rPr>
              <a:t> </a:t>
            </a:r>
            <a:r>
              <a:rPr lang="en-US" altLang="zh-CN" sz="1400" dirty="0" err="1">
                <a:latin typeface="Cambria Math" pitchFamily="18" charset="0"/>
                <a:ea typeface="Cambria Math" pitchFamily="18" charset="0"/>
              </a:rPr>
              <a:t>qr,int</a:t>
            </a:r>
            <a:r>
              <a:rPr lang="en-US" altLang="zh-CN" sz="1400" dirty="0">
                <a:latin typeface="Cambria Math" pitchFamily="18" charset="0"/>
                <a:ea typeface="Cambria Math" pitchFamily="18" charset="0"/>
              </a:rPr>
              <a:t> </a:t>
            </a:r>
            <a:r>
              <a:rPr lang="en-US" altLang="zh-CN" sz="1400" dirty="0" err="1">
                <a:latin typeface="Cambria Math" pitchFamily="18" charset="0"/>
                <a:ea typeface="Cambria Math" pitchFamily="18" charset="0"/>
              </a:rPr>
              <a:t>deep,int</a:t>
            </a:r>
            <a:r>
              <a:rPr lang="en-US" altLang="zh-CN" sz="1400" dirty="0">
                <a:latin typeface="Cambria Math" pitchFamily="18" charset="0"/>
                <a:ea typeface="Cambria Math" pitchFamily="18" charset="0"/>
              </a:rPr>
              <a:t> k)//</a:t>
            </a:r>
            <a:r>
              <a:rPr lang="zh-CN" altLang="en-US" sz="1400" dirty="0">
                <a:latin typeface="Cambria Math" pitchFamily="18" charset="0"/>
              </a:rPr>
              <a:t>区间总长</a:t>
            </a:r>
            <a:r>
              <a:rPr lang="en-US" altLang="zh-CN" sz="1400" dirty="0" err="1">
                <a:latin typeface="Cambria Math" pitchFamily="18" charset="0"/>
                <a:ea typeface="Cambria Math" pitchFamily="18" charset="0"/>
              </a:rPr>
              <a:t>l,r</a:t>
            </a:r>
            <a:r>
              <a:rPr lang="zh-CN" altLang="en-US" sz="1400" dirty="0">
                <a:latin typeface="Cambria Math" pitchFamily="18" charset="0"/>
              </a:rPr>
              <a:t>，查询</a:t>
            </a:r>
            <a:r>
              <a:rPr lang="en-US" altLang="zh-CN" sz="1400" dirty="0" err="1">
                <a:latin typeface="Cambria Math" pitchFamily="18" charset="0"/>
                <a:ea typeface="Cambria Math" pitchFamily="18" charset="0"/>
              </a:rPr>
              <a:t>ql</a:t>
            </a:r>
            <a:r>
              <a:rPr lang="zh-CN" altLang="en-US" sz="1400" dirty="0">
                <a:latin typeface="Cambria Math" pitchFamily="18" charset="0"/>
              </a:rPr>
              <a:t>至</a:t>
            </a:r>
            <a:r>
              <a:rPr lang="en-US" altLang="zh-CN" sz="1400" dirty="0" err="1">
                <a:latin typeface="Cambria Math" pitchFamily="18" charset="0"/>
                <a:ea typeface="Cambria Math" pitchFamily="18" charset="0"/>
              </a:rPr>
              <a:t>qr</a:t>
            </a:r>
            <a:r>
              <a:rPr lang="zh-CN" altLang="en-US" sz="1400" dirty="0">
                <a:latin typeface="Cambria Math" pitchFamily="18" charset="0"/>
              </a:rPr>
              <a:t>到第</a:t>
            </a:r>
            <a:r>
              <a:rPr lang="en-US" altLang="zh-CN" sz="1400" dirty="0">
                <a:latin typeface="Cambria Math" pitchFamily="18" charset="0"/>
                <a:ea typeface="Cambria Math" pitchFamily="18" charset="0"/>
              </a:rPr>
              <a:t>k</a:t>
            </a:r>
            <a:r>
              <a:rPr lang="zh-CN" altLang="en-US" sz="1400" dirty="0">
                <a:latin typeface="Cambria Math" pitchFamily="18" charset="0"/>
              </a:rPr>
              <a:t>大数</a:t>
            </a:r>
          </a:p>
          <a:p>
            <a:r>
              <a:rPr lang="en-US" altLang="zh-CN" sz="1400" dirty="0">
                <a:latin typeface="Cambria Math" pitchFamily="18" charset="0"/>
                <a:ea typeface="Cambria Math" pitchFamily="18" charset="0"/>
              </a:rPr>
              <a:t>{</a:t>
            </a:r>
          </a:p>
          <a:p>
            <a:r>
              <a:rPr lang="en-US" altLang="zh-CN" sz="1400" dirty="0">
                <a:latin typeface="Cambria Math" pitchFamily="18" charset="0"/>
                <a:ea typeface="Cambria Math" pitchFamily="18" charset="0"/>
              </a:rPr>
              <a:t>    if (</a:t>
            </a:r>
            <a:r>
              <a:rPr lang="en-US" altLang="zh-CN" sz="1400" dirty="0" err="1">
                <a:latin typeface="Cambria Math" pitchFamily="18" charset="0"/>
                <a:ea typeface="Cambria Math" pitchFamily="18" charset="0"/>
              </a:rPr>
              <a:t>ql</a:t>
            </a:r>
            <a:r>
              <a:rPr lang="en-US" altLang="zh-CN" sz="1400" dirty="0">
                <a:latin typeface="Cambria Math" pitchFamily="18" charset="0"/>
                <a:ea typeface="Cambria Math" pitchFamily="18" charset="0"/>
              </a:rPr>
              <a:t>==</a:t>
            </a:r>
            <a:r>
              <a:rPr lang="en-US" altLang="zh-CN" sz="1400" dirty="0" err="1">
                <a:latin typeface="Cambria Math" pitchFamily="18" charset="0"/>
                <a:ea typeface="Cambria Math" pitchFamily="18" charset="0"/>
              </a:rPr>
              <a:t>qr</a:t>
            </a:r>
            <a:r>
              <a:rPr lang="en-US" altLang="zh-CN" sz="1400" dirty="0">
                <a:latin typeface="Cambria Math" pitchFamily="18" charset="0"/>
                <a:ea typeface="Cambria Math" pitchFamily="18" charset="0"/>
              </a:rPr>
              <a:t>)</a:t>
            </a:r>
          </a:p>
          <a:p>
            <a:r>
              <a:rPr lang="en-US" altLang="zh-CN" sz="1400" dirty="0">
                <a:latin typeface="Cambria Math" pitchFamily="18" charset="0"/>
                <a:ea typeface="Cambria Math" pitchFamily="18" charset="0"/>
              </a:rPr>
              <a:t>        return tree[deep][</a:t>
            </a:r>
            <a:r>
              <a:rPr lang="en-US" altLang="zh-CN" sz="1400" dirty="0" err="1">
                <a:latin typeface="Cambria Math" pitchFamily="18" charset="0"/>
                <a:ea typeface="Cambria Math" pitchFamily="18" charset="0"/>
              </a:rPr>
              <a:t>ql</a:t>
            </a:r>
            <a:r>
              <a:rPr lang="en-US" altLang="zh-CN" sz="1400" dirty="0">
                <a:latin typeface="Cambria Math" pitchFamily="18" charset="0"/>
                <a:ea typeface="Cambria Math" pitchFamily="18" charset="0"/>
              </a:rPr>
              <a:t>];</a:t>
            </a:r>
          </a:p>
          <a:p>
            <a:r>
              <a:rPr lang="en-US" altLang="zh-CN" sz="1400" dirty="0">
                <a:latin typeface="Cambria Math" pitchFamily="18" charset="0"/>
                <a:ea typeface="Cambria Math" pitchFamily="18" charset="0"/>
              </a:rPr>
              <a:t>    </a:t>
            </a:r>
            <a:r>
              <a:rPr lang="en-US" altLang="zh-CN" sz="1400" dirty="0" err="1">
                <a:latin typeface="Cambria Math" pitchFamily="18" charset="0"/>
                <a:ea typeface="Cambria Math" pitchFamily="18" charset="0"/>
              </a:rPr>
              <a:t>int</a:t>
            </a:r>
            <a:r>
              <a:rPr lang="en-US" altLang="zh-CN" sz="1400" dirty="0">
                <a:latin typeface="Cambria Math" pitchFamily="18" charset="0"/>
                <a:ea typeface="Cambria Math" pitchFamily="18" charset="0"/>
              </a:rPr>
              <a:t> mid=(</a:t>
            </a:r>
            <a:r>
              <a:rPr lang="en-US" altLang="zh-CN" sz="1400" dirty="0" err="1">
                <a:latin typeface="Cambria Math" pitchFamily="18" charset="0"/>
                <a:ea typeface="Cambria Math" pitchFamily="18" charset="0"/>
              </a:rPr>
              <a:t>l+r</a:t>
            </a:r>
            <a:r>
              <a:rPr lang="en-US" altLang="zh-CN" sz="1400" dirty="0">
                <a:latin typeface="Cambria Math" pitchFamily="18" charset="0"/>
                <a:ea typeface="Cambria Math" pitchFamily="18" charset="0"/>
              </a:rPr>
              <a:t>)&gt;&gt;1;</a:t>
            </a:r>
          </a:p>
          <a:p>
            <a:r>
              <a:rPr lang="en-US" altLang="zh-CN" sz="1400" dirty="0">
                <a:latin typeface="Cambria Math" pitchFamily="18" charset="0"/>
                <a:ea typeface="Cambria Math" pitchFamily="18" charset="0"/>
              </a:rPr>
              <a:t>    </a:t>
            </a:r>
            <a:r>
              <a:rPr lang="en-US" altLang="zh-CN" sz="1400" dirty="0" err="1">
                <a:latin typeface="Cambria Math" pitchFamily="18" charset="0"/>
                <a:ea typeface="Cambria Math" pitchFamily="18" charset="0"/>
              </a:rPr>
              <a:t>int</a:t>
            </a:r>
            <a:r>
              <a:rPr lang="en-US" altLang="zh-CN" sz="1400" dirty="0">
                <a:latin typeface="Cambria Math" pitchFamily="18" charset="0"/>
                <a:ea typeface="Cambria Math" pitchFamily="18" charset="0"/>
              </a:rPr>
              <a:t> temp=</a:t>
            </a:r>
            <a:r>
              <a:rPr lang="en-US" altLang="zh-CN" sz="1400" dirty="0" err="1">
                <a:latin typeface="Cambria Math" pitchFamily="18" charset="0"/>
                <a:ea typeface="Cambria Math" pitchFamily="18" charset="0"/>
              </a:rPr>
              <a:t>cntLeft</a:t>
            </a:r>
            <a:r>
              <a:rPr lang="en-US" altLang="zh-CN" sz="1400" dirty="0">
                <a:latin typeface="Cambria Math" pitchFamily="18" charset="0"/>
                <a:ea typeface="Cambria Math" pitchFamily="18" charset="0"/>
              </a:rPr>
              <a:t>[deep][</a:t>
            </a:r>
            <a:r>
              <a:rPr lang="en-US" altLang="zh-CN" sz="1400" dirty="0" err="1">
                <a:latin typeface="Cambria Math" pitchFamily="18" charset="0"/>
                <a:ea typeface="Cambria Math" pitchFamily="18" charset="0"/>
              </a:rPr>
              <a:t>qr</a:t>
            </a:r>
            <a:r>
              <a:rPr lang="en-US" altLang="zh-CN" sz="1400" dirty="0">
                <a:latin typeface="Cambria Math" pitchFamily="18" charset="0"/>
                <a:ea typeface="Cambria Math" pitchFamily="18" charset="0"/>
              </a:rPr>
              <a:t>]-</a:t>
            </a:r>
            <a:r>
              <a:rPr lang="en-US" altLang="zh-CN" sz="1400" dirty="0" err="1">
                <a:latin typeface="Cambria Math" pitchFamily="18" charset="0"/>
                <a:ea typeface="Cambria Math" pitchFamily="18" charset="0"/>
              </a:rPr>
              <a:t>cntLeft</a:t>
            </a:r>
            <a:r>
              <a:rPr lang="en-US" altLang="zh-CN" sz="1400" dirty="0">
                <a:latin typeface="Cambria Math" pitchFamily="18" charset="0"/>
                <a:ea typeface="Cambria Math" pitchFamily="18" charset="0"/>
              </a:rPr>
              <a:t>[deep][ql-1];</a:t>
            </a:r>
          </a:p>
          <a:p>
            <a:r>
              <a:rPr lang="en-US" altLang="zh-CN" sz="1400" dirty="0">
                <a:latin typeface="Cambria Math" pitchFamily="18" charset="0"/>
                <a:ea typeface="Cambria Math" pitchFamily="18" charset="0"/>
              </a:rPr>
              <a:t>    if (temp&gt;=k</a:t>
            </a:r>
            <a:r>
              <a:rPr lang="en-US" altLang="zh-CN" sz="1400" dirty="0" smtClean="0">
                <a:latin typeface="Cambria Math" pitchFamily="18" charset="0"/>
                <a:ea typeface="Cambria Math" pitchFamily="18" charset="0"/>
              </a:rPr>
              <a:t>){</a:t>
            </a:r>
            <a:endParaRPr lang="en-US" altLang="zh-CN" sz="1400" dirty="0">
              <a:latin typeface="Cambria Math" pitchFamily="18" charset="0"/>
              <a:ea typeface="Cambria Math" pitchFamily="18" charset="0"/>
            </a:endParaRPr>
          </a:p>
          <a:p>
            <a:r>
              <a:rPr lang="en-US" altLang="zh-CN" sz="1400" dirty="0">
                <a:latin typeface="Cambria Math" pitchFamily="18" charset="0"/>
                <a:ea typeface="Cambria Math" pitchFamily="18" charset="0"/>
              </a:rPr>
              <a:t>        </a:t>
            </a:r>
            <a:r>
              <a:rPr lang="en-US" altLang="zh-CN" sz="1400" dirty="0" err="1">
                <a:latin typeface="Cambria Math" pitchFamily="18" charset="0"/>
                <a:ea typeface="Cambria Math" pitchFamily="18" charset="0"/>
              </a:rPr>
              <a:t>int</a:t>
            </a:r>
            <a:r>
              <a:rPr lang="en-US" altLang="zh-CN" sz="1400" dirty="0">
                <a:latin typeface="Cambria Math" pitchFamily="18" charset="0"/>
                <a:ea typeface="Cambria Math" pitchFamily="18" charset="0"/>
              </a:rPr>
              <a:t> </a:t>
            </a:r>
            <a:r>
              <a:rPr lang="en-US" altLang="zh-CN" sz="1400" dirty="0" err="1">
                <a:latin typeface="Cambria Math" pitchFamily="18" charset="0"/>
                <a:ea typeface="Cambria Math" pitchFamily="18" charset="0"/>
              </a:rPr>
              <a:t>newl</a:t>
            </a:r>
            <a:r>
              <a:rPr lang="en-US" altLang="zh-CN" sz="1400" dirty="0">
                <a:latin typeface="Cambria Math" pitchFamily="18" charset="0"/>
                <a:ea typeface="Cambria Math" pitchFamily="18" charset="0"/>
              </a:rPr>
              <a:t>=</a:t>
            </a:r>
            <a:r>
              <a:rPr lang="en-US" altLang="zh-CN" sz="1400" dirty="0" err="1">
                <a:latin typeface="Cambria Math" pitchFamily="18" charset="0"/>
                <a:ea typeface="Cambria Math" pitchFamily="18" charset="0"/>
              </a:rPr>
              <a:t>l+cntLeft</a:t>
            </a:r>
            <a:r>
              <a:rPr lang="en-US" altLang="zh-CN" sz="1400" dirty="0">
                <a:latin typeface="Cambria Math" pitchFamily="18" charset="0"/>
                <a:ea typeface="Cambria Math" pitchFamily="18" charset="0"/>
              </a:rPr>
              <a:t>[deep][ql-1]-</a:t>
            </a:r>
            <a:r>
              <a:rPr lang="en-US" altLang="zh-CN" sz="1400" dirty="0" err="1">
                <a:latin typeface="Cambria Math" pitchFamily="18" charset="0"/>
                <a:ea typeface="Cambria Math" pitchFamily="18" charset="0"/>
              </a:rPr>
              <a:t>cntLeft</a:t>
            </a:r>
            <a:r>
              <a:rPr lang="en-US" altLang="zh-CN" sz="1400" dirty="0">
                <a:latin typeface="Cambria Math" pitchFamily="18" charset="0"/>
                <a:ea typeface="Cambria Math" pitchFamily="18" charset="0"/>
              </a:rPr>
              <a:t>[deep][l-1];</a:t>
            </a:r>
          </a:p>
          <a:p>
            <a:r>
              <a:rPr lang="en-US" altLang="zh-CN" sz="1400" dirty="0">
                <a:latin typeface="Cambria Math" pitchFamily="18" charset="0"/>
                <a:ea typeface="Cambria Math" pitchFamily="18" charset="0"/>
              </a:rPr>
              <a:t>        </a:t>
            </a:r>
            <a:r>
              <a:rPr lang="en-US" altLang="zh-CN" sz="1400" dirty="0" err="1">
                <a:latin typeface="Cambria Math" pitchFamily="18" charset="0"/>
                <a:ea typeface="Cambria Math" pitchFamily="18" charset="0"/>
              </a:rPr>
              <a:t>int</a:t>
            </a:r>
            <a:r>
              <a:rPr lang="en-US" altLang="zh-CN" sz="1400" dirty="0">
                <a:latin typeface="Cambria Math" pitchFamily="18" charset="0"/>
                <a:ea typeface="Cambria Math" pitchFamily="18" charset="0"/>
              </a:rPr>
              <a:t> </a:t>
            </a:r>
            <a:r>
              <a:rPr lang="en-US" altLang="zh-CN" sz="1400" dirty="0" err="1">
                <a:latin typeface="Cambria Math" pitchFamily="18" charset="0"/>
                <a:ea typeface="Cambria Math" pitchFamily="18" charset="0"/>
              </a:rPr>
              <a:t>newr</a:t>
            </a:r>
            <a:r>
              <a:rPr lang="en-US" altLang="zh-CN" sz="1400" dirty="0">
                <a:latin typeface="Cambria Math" pitchFamily="18" charset="0"/>
                <a:ea typeface="Cambria Math" pitchFamily="18" charset="0"/>
              </a:rPr>
              <a:t>=newl+temp-1;</a:t>
            </a:r>
          </a:p>
          <a:p>
            <a:r>
              <a:rPr lang="en-US" altLang="zh-CN" sz="1400" dirty="0">
                <a:latin typeface="Cambria Math" pitchFamily="18" charset="0"/>
                <a:ea typeface="Cambria Math" pitchFamily="18" charset="0"/>
              </a:rPr>
              <a:t>        return query(l,mid,newl,newr,deep+1,k);</a:t>
            </a:r>
          </a:p>
          <a:p>
            <a:r>
              <a:rPr lang="en-US" altLang="zh-CN" sz="1400" dirty="0">
                <a:latin typeface="Cambria Math" pitchFamily="18" charset="0"/>
                <a:ea typeface="Cambria Math" pitchFamily="18" charset="0"/>
              </a:rPr>
              <a:t>    }</a:t>
            </a:r>
          </a:p>
          <a:p>
            <a:r>
              <a:rPr lang="en-US" altLang="zh-CN" sz="1400" dirty="0">
                <a:latin typeface="Cambria Math" pitchFamily="18" charset="0"/>
                <a:ea typeface="Cambria Math" pitchFamily="18" charset="0"/>
              </a:rPr>
              <a:t>    </a:t>
            </a:r>
            <a:r>
              <a:rPr lang="en-US" altLang="zh-CN" sz="1400" dirty="0" smtClean="0">
                <a:latin typeface="Cambria Math" pitchFamily="18" charset="0"/>
                <a:ea typeface="Cambria Math" pitchFamily="18" charset="0"/>
              </a:rPr>
              <a:t>else{</a:t>
            </a:r>
            <a:endParaRPr lang="en-US" altLang="zh-CN" sz="1400" dirty="0">
              <a:latin typeface="Cambria Math" pitchFamily="18" charset="0"/>
              <a:ea typeface="Cambria Math" pitchFamily="18" charset="0"/>
            </a:endParaRPr>
          </a:p>
          <a:p>
            <a:r>
              <a:rPr lang="en-US" altLang="zh-CN" sz="1400" dirty="0">
                <a:latin typeface="Cambria Math" pitchFamily="18" charset="0"/>
                <a:ea typeface="Cambria Math" pitchFamily="18" charset="0"/>
              </a:rPr>
              <a:t>        </a:t>
            </a:r>
            <a:r>
              <a:rPr lang="en-US" altLang="zh-CN" sz="1400" dirty="0" err="1">
                <a:latin typeface="Cambria Math" pitchFamily="18" charset="0"/>
                <a:ea typeface="Cambria Math" pitchFamily="18" charset="0"/>
              </a:rPr>
              <a:t>int</a:t>
            </a:r>
            <a:r>
              <a:rPr lang="en-US" altLang="zh-CN" sz="1400" dirty="0">
                <a:latin typeface="Cambria Math" pitchFamily="18" charset="0"/>
                <a:ea typeface="Cambria Math" pitchFamily="18" charset="0"/>
              </a:rPr>
              <a:t> </a:t>
            </a:r>
            <a:r>
              <a:rPr lang="en-US" altLang="zh-CN" sz="1400" dirty="0" err="1">
                <a:latin typeface="Cambria Math" pitchFamily="18" charset="0"/>
                <a:ea typeface="Cambria Math" pitchFamily="18" charset="0"/>
              </a:rPr>
              <a:t>newr</a:t>
            </a:r>
            <a:r>
              <a:rPr lang="en-US" altLang="zh-CN" sz="1400" dirty="0">
                <a:latin typeface="Cambria Math" pitchFamily="18" charset="0"/>
                <a:ea typeface="Cambria Math" pitchFamily="18" charset="0"/>
              </a:rPr>
              <a:t>=</a:t>
            </a:r>
            <a:r>
              <a:rPr lang="en-US" altLang="zh-CN" sz="1400" dirty="0" err="1">
                <a:latin typeface="Cambria Math" pitchFamily="18" charset="0"/>
                <a:ea typeface="Cambria Math" pitchFamily="18" charset="0"/>
              </a:rPr>
              <a:t>qr+cntLeft</a:t>
            </a:r>
            <a:r>
              <a:rPr lang="en-US" altLang="zh-CN" sz="1400" dirty="0">
                <a:latin typeface="Cambria Math" pitchFamily="18" charset="0"/>
                <a:ea typeface="Cambria Math" pitchFamily="18" charset="0"/>
              </a:rPr>
              <a:t>[deep][r]-</a:t>
            </a:r>
            <a:r>
              <a:rPr lang="en-US" altLang="zh-CN" sz="1400" dirty="0" err="1">
                <a:latin typeface="Cambria Math" pitchFamily="18" charset="0"/>
                <a:ea typeface="Cambria Math" pitchFamily="18" charset="0"/>
              </a:rPr>
              <a:t>cntLeft</a:t>
            </a:r>
            <a:r>
              <a:rPr lang="en-US" altLang="zh-CN" sz="1400" dirty="0">
                <a:latin typeface="Cambria Math" pitchFamily="18" charset="0"/>
                <a:ea typeface="Cambria Math" pitchFamily="18" charset="0"/>
              </a:rPr>
              <a:t>[deep][</a:t>
            </a:r>
            <a:r>
              <a:rPr lang="en-US" altLang="zh-CN" sz="1400" dirty="0" err="1">
                <a:latin typeface="Cambria Math" pitchFamily="18" charset="0"/>
                <a:ea typeface="Cambria Math" pitchFamily="18" charset="0"/>
              </a:rPr>
              <a:t>qr</a:t>
            </a:r>
            <a:r>
              <a:rPr lang="en-US" altLang="zh-CN" sz="1400" dirty="0">
                <a:latin typeface="Cambria Math" pitchFamily="18" charset="0"/>
                <a:ea typeface="Cambria Math" pitchFamily="18" charset="0"/>
              </a:rPr>
              <a:t>];</a:t>
            </a:r>
          </a:p>
          <a:p>
            <a:r>
              <a:rPr lang="en-US" altLang="zh-CN" sz="1400" dirty="0">
                <a:latin typeface="Cambria Math" pitchFamily="18" charset="0"/>
                <a:ea typeface="Cambria Math" pitchFamily="18" charset="0"/>
              </a:rPr>
              <a:t>        </a:t>
            </a:r>
            <a:r>
              <a:rPr lang="en-US" altLang="zh-CN" sz="1400" dirty="0" err="1">
                <a:latin typeface="Cambria Math" pitchFamily="18" charset="0"/>
                <a:ea typeface="Cambria Math" pitchFamily="18" charset="0"/>
              </a:rPr>
              <a:t>int</a:t>
            </a:r>
            <a:r>
              <a:rPr lang="en-US" altLang="zh-CN" sz="1400" dirty="0">
                <a:latin typeface="Cambria Math" pitchFamily="18" charset="0"/>
                <a:ea typeface="Cambria Math" pitchFamily="18" charset="0"/>
              </a:rPr>
              <a:t> </a:t>
            </a:r>
            <a:r>
              <a:rPr lang="en-US" altLang="zh-CN" sz="1400" dirty="0" err="1">
                <a:latin typeface="Cambria Math" pitchFamily="18" charset="0"/>
                <a:ea typeface="Cambria Math" pitchFamily="18" charset="0"/>
              </a:rPr>
              <a:t>newl</a:t>
            </a:r>
            <a:r>
              <a:rPr lang="en-US" altLang="zh-CN" sz="1400" dirty="0">
                <a:latin typeface="Cambria Math" pitchFamily="18" charset="0"/>
                <a:ea typeface="Cambria Math" pitchFamily="18" charset="0"/>
              </a:rPr>
              <a:t>=</a:t>
            </a:r>
            <a:r>
              <a:rPr lang="en-US" altLang="zh-CN" sz="1400" dirty="0" err="1">
                <a:latin typeface="Cambria Math" pitchFamily="18" charset="0"/>
                <a:ea typeface="Cambria Math" pitchFamily="18" charset="0"/>
              </a:rPr>
              <a:t>newr</a:t>
            </a:r>
            <a:r>
              <a:rPr lang="en-US" altLang="zh-CN" sz="1400" dirty="0">
                <a:latin typeface="Cambria Math" pitchFamily="18" charset="0"/>
                <a:ea typeface="Cambria Math" pitchFamily="18" charset="0"/>
              </a:rPr>
              <a:t>-(</a:t>
            </a:r>
            <a:r>
              <a:rPr lang="en-US" altLang="zh-CN" sz="1400" dirty="0" err="1">
                <a:latin typeface="Cambria Math" pitchFamily="18" charset="0"/>
                <a:ea typeface="Cambria Math" pitchFamily="18" charset="0"/>
              </a:rPr>
              <a:t>qr</a:t>
            </a:r>
            <a:r>
              <a:rPr lang="en-US" altLang="zh-CN" sz="1400" dirty="0">
                <a:latin typeface="Cambria Math" pitchFamily="18" charset="0"/>
                <a:ea typeface="Cambria Math" pitchFamily="18" charset="0"/>
              </a:rPr>
              <a:t>-</a:t>
            </a:r>
            <a:r>
              <a:rPr lang="en-US" altLang="zh-CN" sz="1400" dirty="0" err="1">
                <a:latin typeface="Cambria Math" pitchFamily="18" charset="0"/>
                <a:ea typeface="Cambria Math" pitchFamily="18" charset="0"/>
              </a:rPr>
              <a:t>ql</a:t>
            </a:r>
            <a:r>
              <a:rPr lang="en-US" altLang="zh-CN" sz="1400" dirty="0">
                <a:latin typeface="Cambria Math" pitchFamily="18" charset="0"/>
                <a:ea typeface="Cambria Math" pitchFamily="18" charset="0"/>
              </a:rPr>
              <a:t>-temp);</a:t>
            </a:r>
          </a:p>
          <a:p>
            <a:r>
              <a:rPr lang="en-US" altLang="zh-CN" sz="1400" dirty="0">
                <a:latin typeface="Cambria Math" pitchFamily="18" charset="0"/>
                <a:ea typeface="Cambria Math" pitchFamily="18" charset="0"/>
              </a:rPr>
              <a:t>        return query(mid+1,r,newl,newr,deep+1,k-temp);</a:t>
            </a:r>
          </a:p>
          <a:p>
            <a:r>
              <a:rPr lang="en-US" altLang="zh-CN" sz="1400" dirty="0">
                <a:latin typeface="Cambria Math" pitchFamily="18" charset="0"/>
                <a:ea typeface="Cambria Math" pitchFamily="18" charset="0"/>
              </a:rPr>
              <a:t>    }</a:t>
            </a:r>
          </a:p>
          <a:p>
            <a:r>
              <a:rPr lang="en-US" altLang="zh-CN" sz="1400" dirty="0">
                <a:latin typeface="Cambria Math" pitchFamily="18" charset="0"/>
                <a:ea typeface="Cambria Math" pitchFamily="18" charset="0"/>
              </a:rPr>
              <a:t>}</a:t>
            </a:r>
            <a:endParaRPr lang="zh-CN" altLang="en-US" sz="1400" dirty="0">
              <a:latin typeface="Cambria Math" pitchFamily="18" charset="0"/>
            </a:endParaRPr>
          </a:p>
        </p:txBody>
      </p:sp>
    </p:spTree>
    <p:extLst>
      <p:ext uri="{BB962C8B-B14F-4D97-AF65-F5344CB8AC3E}">
        <p14:creationId xmlns:p14="http://schemas.microsoft.com/office/powerpoint/2010/main" val="68272126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POJ2104  K-</a:t>
            </a:r>
            <a:r>
              <a:rPr lang="en-US" altLang="zh-CN" dirty="0" err="1" smtClean="0"/>
              <a:t>th</a:t>
            </a:r>
            <a:r>
              <a:rPr lang="en-US" altLang="zh-CN" dirty="0" smtClean="0"/>
              <a:t> Number</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裸的划分树，给定一个长度为</a:t>
            </a:r>
            <a:r>
              <a:rPr lang="en-US" altLang="zh-CN" sz="2000" dirty="0" smtClean="0"/>
              <a:t>N</a:t>
            </a:r>
            <a:r>
              <a:rPr lang="zh-CN" altLang="en-US" sz="2000" dirty="0" smtClean="0"/>
              <a:t>的序列</a:t>
            </a:r>
            <a:r>
              <a:rPr lang="en-US" altLang="zh-CN" sz="2000" dirty="0" smtClean="0"/>
              <a:t>(N &lt;= 10^5)</a:t>
            </a:r>
            <a:r>
              <a:rPr lang="zh-CN" altLang="en-US" sz="2000" dirty="0" smtClean="0"/>
              <a:t>，</a:t>
            </a:r>
            <a:r>
              <a:rPr lang="en-US" altLang="zh-CN" sz="2000" dirty="0" smtClean="0"/>
              <a:t>M</a:t>
            </a:r>
            <a:r>
              <a:rPr lang="zh-CN" altLang="en-US" sz="2000" dirty="0" smtClean="0"/>
              <a:t>个询问</a:t>
            </a:r>
            <a:r>
              <a:rPr lang="en-US" altLang="zh-CN" sz="2000" dirty="0" smtClean="0"/>
              <a:t>(M&lt;=5000)</a:t>
            </a:r>
            <a:r>
              <a:rPr lang="zh-CN" altLang="en-US" sz="2000" dirty="0" smtClean="0"/>
              <a:t>关于某个区间第</a:t>
            </a:r>
            <a:r>
              <a:rPr lang="en-US" altLang="zh-CN" sz="2000" dirty="0" smtClean="0"/>
              <a:t>k</a:t>
            </a:r>
            <a:r>
              <a:rPr lang="zh-CN" altLang="en-US" sz="2000" dirty="0" smtClean="0"/>
              <a:t>大数。</a:t>
            </a:r>
            <a:endParaRPr lang="en-US" altLang="zh-CN" sz="2000" dirty="0" smtClean="0"/>
          </a:p>
          <a:p>
            <a:pPr marL="82296" indent="0">
              <a:buNone/>
            </a:pPr>
            <a:endParaRPr lang="en-US" altLang="zh-CN" sz="2000" dirty="0"/>
          </a:p>
          <a:p>
            <a:pPr marL="82296" indent="0">
              <a:buNone/>
            </a:pPr>
            <a:r>
              <a:rPr lang="en-US" altLang="zh-CN" sz="2000" dirty="0" smtClean="0"/>
              <a:t>Sample Input                                         Sample O</a:t>
            </a:r>
            <a:r>
              <a:rPr lang="en-US" altLang="zh-CN" sz="2000" dirty="0"/>
              <a:t>utput</a:t>
            </a:r>
            <a:endParaRPr lang="en-US" altLang="zh-CN" sz="2000" dirty="0" smtClean="0"/>
          </a:p>
          <a:p>
            <a:pPr marL="82296" indent="0">
              <a:buNone/>
            </a:pPr>
            <a:r>
              <a:rPr lang="en-US" altLang="zh-CN" sz="2000" dirty="0">
                <a:latin typeface="+mj-ea"/>
                <a:ea typeface="+mj-ea"/>
              </a:rPr>
              <a:t>7 </a:t>
            </a:r>
            <a:r>
              <a:rPr lang="en-US" altLang="zh-CN" sz="2000" dirty="0" smtClean="0">
                <a:latin typeface="+mj-ea"/>
                <a:ea typeface="+mj-ea"/>
              </a:rPr>
              <a:t>3                                               5</a:t>
            </a:r>
            <a:endParaRPr lang="en-US" altLang="zh-CN" sz="2000" dirty="0">
              <a:latin typeface="+mj-ea"/>
              <a:ea typeface="+mj-ea"/>
            </a:endParaRPr>
          </a:p>
          <a:p>
            <a:pPr marL="82296" indent="0">
              <a:buNone/>
            </a:pPr>
            <a:r>
              <a:rPr lang="en-US" altLang="zh-CN" sz="2000" dirty="0">
                <a:latin typeface="+mj-ea"/>
                <a:ea typeface="+mj-ea"/>
              </a:rPr>
              <a:t>1 5 2 6 3 7 </a:t>
            </a:r>
            <a:r>
              <a:rPr lang="en-US" altLang="zh-CN" sz="2000" dirty="0" smtClean="0">
                <a:latin typeface="+mj-ea"/>
                <a:ea typeface="+mj-ea"/>
              </a:rPr>
              <a:t>4                                6</a:t>
            </a:r>
            <a:endParaRPr lang="en-US" altLang="zh-CN" sz="2000" dirty="0">
              <a:latin typeface="+mj-ea"/>
              <a:ea typeface="+mj-ea"/>
            </a:endParaRPr>
          </a:p>
          <a:p>
            <a:pPr marL="82296" indent="0">
              <a:buNone/>
            </a:pPr>
            <a:r>
              <a:rPr lang="en-US" altLang="zh-CN" sz="2000" dirty="0">
                <a:latin typeface="+mj-ea"/>
                <a:ea typeface="+mj-ea"/>
              </a:rPr>
              <a:t>2 5 </a:t>
            </a:r>
            <a:r>
              <a:rPr lang="en-US" altLang="zh-CN" sz="2000" dirty="0" smtClean="0">
                <a:latin typeface="+mj-ea"/>
                <a:ea typeface="+mj-ea"/>
              </a:rPr>
              <a:t>3                                            3</a:t>
            </a:r>
            <a:endParaRPr lang="en-US" altLang="zh-CN" sz="2000" dirty="0">
              <a:latin typeface="+mj-ea"/>
              <a:ea typeface="+mj-ea"/>
            </a:endParaRPr>
          </a:p>
          <a:p>
            <a:pPr marL="82296" indent="0">
              <a:buNone/>
            </a:pPr>
            <a:r>
              <a:rPr lang="en-US" altLang="zh-CN" sz="2000" dirty="0">
                <a:latin typeface="+mj-ea"/>
                <a:ea typeface="+mj-ea"/>
              </a:rPr>
              <a:t>4 4 1</a:t>
            </a:r>
          </a:p>
          <a:p>
            <a:pPr marL="82296" indent="0">
              <a:buNone/>
            </a:pPr>
            <a:r>
              <a:rPr lang="en-US" altLang="zh-CN" sz="2000" dirty="0">
                <a:latin typeface="+mj-ea"/>
                <a:ea typeface="+mj-ea"/>
              </a:rPr>
              <a:t>1 7 3</a:t>
            </a:r>
            <a:endParaRPr lang="zh-CN" altLang="en-US" sz="2000" dirty="0">
              <a:latin typeface="+mj-ea"/>
              <a:ea typeface="+mj-ea"/>
            </a:endParaRPr>
          </a:p>
        </p:txBody>
      </p:sp>
    </p:spTree>
    <p:extLst>
      <p:ext uri="{BB962C8B-B14F-4D97-AF65-F5344CB8AC3E}">
        <p14:creationId xmlns:p14="http://schemas.microsoft.com/office/powerpoint/2010/main" val="400598309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TOJ3758 Jewel</a:t>
            </a:r>
            <a:endParaRPr lang="zh-CN" altLang="en-US" dirty="0"/>
          </a:p>
        </p:txBody>
      </p:sp>
      <p:sp>
        <p:nvSpPr>
          <p:cNvPr id="3" name="内容占位符 2"/>
          <p:cNvSpPr>
            <a:spLocks noGrp="1"/>
          </p:cNvSpPr>
          <p:nvPr>
            <p:ph idx="1"/>
          </p:nvPr>
        </p:nvSpPr>
        <p:spPr/>
        <p:txBody>
          <a:bodyPr>
            <a:normAutofit/>
          </a:bodyPr>
          <a:lstStyle/>
          <a:p>
            <a:r>
              <a:rPr lang="en-US" altLang="zh-CN" sz="2000" dirty="0" smtClean="0"/>
              <a:t>Jimmy </a:t>
            </a:r>
            <a:r>
              <a:rPr lang="zh-CN" altLang="en-US" sz="2000" dirty="0" smtClean="0"/>
              <a:t>要给女朋友做一串特别的项链，他每次穿一颗珠子，从左向右，且每一颗珠子大小都不同</a:t>
            </a:r>
            <a:r>
              <a:rPr lang="en-US" altLang="zh-CN" sz="2000" dirty="0" smtClean="0"/>
              <a:t>(</a:t>
            </a:r>
            <a:r>
              <a:rPr lang="zh-CN" altLang="en-US" sz="2000" dirty="0" smtClean="0"/>
              <a:t>珠子总数小于</a:t>
            </a:r>
            <a:r>
              <a:rPr lang="en-US" altLang="zh-CN" sz="2000" dirty="0" smtClean="0"/>
              <a:t>10^5)</a:t>
            </a:r>
            <a:r>
              <a:rPr lang="zh-CN" altLang="en-US" sz="2000" dirty="0" smtClean="0"/>
              <a:t>。</a:t>
            </a:r>
            <a:r>
              <a:rPr lang="en-US" altLang="zh-CN" sz="2000" dirty="0" err="1" smtClean="0"/>
              <a:t>Jimmey</a:t>
            </a:r>
            <a:r>
              <a:rPr lang="zh-CN" altLang="en-US" sz="2000" dirty="0" smtClean="0"/>
              <a:t>一边穿珠子，一边有</a:t>
            </a:r>
            <a:r>
              <a:rPr lang="en-US" altLang="zh-CN" sz="2000" dirty="0" smtClean="0"/>
              <a:t>3</a:t>
            </a:r>
            <a:r>
              <a:rPr lang="zh-CN" altLang="en-US" sz="2000" dirty="0" smtClean="0"/>
              <a:t>中不同的查询：</a:t>
            </a:r>
            <a:endParaRPr lang="en-US" altLang="zh-CN" sz="2000" dirty="0" smtClean="0"/>
          </a:p>
          <a:p>
            <a:pPr marL="946404" lvl="2" indent="-342900">
              <a:buFont typeface="+mj-lt"/>
              <a:buAutoNum type="alphaLcParenR"/>
            </a:pPr>
            <a:r>
              <a:rPr lang="en-US" altLang="zh-CN" sz="1800" dirty="0"/>
              <a:t>Query_</a:t>
            </a:r>
            <a:r>
              <a:rPr lang="en-US" altLang="zh-CN" sz="1800" dirty="0">
                <a:latin typeface="+mj-ea"/>
                <a:ea typeface="+mj-ea"/>
              </a:rPr>
              <a:t>1</a:t>
            </a:r>
            <a:r>
              <a:rPr lang="en-US" altLang="zh-CN" sz="1800" dirty="0"/>
              <a:t> </a:t>
            </a:r>
            <a:r>
              <a:rPr lang="en-US" altLang="zh-CN" sz="1800" i="1" dirty="0"/>
              <a:t>s</a:t>
            </a:r>
            <a:r>
              <a:rPr lang="en-US" altLang="zh-CN" sz="1800" dirty="0"/>
              <a:t> </a:t>
            </a:r>
            <a:r>
              <a:rPr lang="en-US" altLang="zh-CN" sz="1800" i="1" dirty="0"/>
              <a:t>t</a:t>
            </a:r>
            <a:r>
              <a:rPr lang="en-US" altLang="zh-CN" sz="1800" dirty="0"/>
              <a:t> </a:t>
            </a:r>
            <a:r>
              <a:rPr lang="en-US" altLang="zh-CN" sz="1800" i="1" dirty="0" smtClean="0"/>
              <a:t>k  </a:t>
            </a:r>
            <a:r>
              <a:rPr lang="zh-CN" altLang="en-US" sz="1800" dirty="0" smtClean="0"/>
              <a:t>查询当前珠子中位置</a:t>
            </a:r>
            <a:r>
              <a:rPr lang="en-US" altLang="zh-CN" sz="1800" dirty="0" smtClean="0"/>
              <a:t>s</a:t>
            </a:r>
            <a:r>
              <a:rPr lang="zh-CN" altLang="en-US" sz="1800" dirty="0" smtClean="0"/>
              <a:t>和位置</a:t>
            </a:r>
            <a:r>
              <a:rPr lang="en-US" altLang="zh-CN" sz="1800" dirty="0" smtClean="0"/>
              <a:t>t</a:t>
            </a:r>
            <a:r>
              <a:rPr lang="zh-CN" altLang="en-US" sz="1800" dirty="0" smtClean="0"/>
              <a:t>当中第</a:t>
            </a:r>
            <a:r>
              <a:rPr lang="en-US" altLang="zh-CN" sz="1800" dirty="0" smtClean="0"/>
              <a:t>k</a:t>
            </a:r>
            <a:r>
              <a:rPr lang="zh-CN" altLang="en-US" sz="1800" dirty="0" smtClean="0"/>
              <a:t>大的珠子</a:t>
            </a:r>
            <a:endParaRPr lang="en-US" altLang="zh-CN" sz="1800" dirty="0" smtClean="0"/>
          </a:p>
          <a:p>
            <a:pPr marL="946404" lvl="2" indent="-342900">
              <a:buFont typeface="+mj-lt"/>
              <a:buAutoNum type="alphaLcParenR"/>
            </a:pPr>
            <a:r>
              <a:rPr lang="en-US" altLang="zh-CN" sz="1800" dirty="0"/>
              <a:t>Query_2 </a:t>
            </a:r>
            <a:r>
              <a:rPr lang="en-US" altLang="zh-CN" sz="1800" i="1" dirty="0" smtClean="0"/>
              <a:t>x  </a:t>
            </a:r>
            <a:r>
              <a:rPr lang="zh-CN" altLang="en-US" sz="1800" dirty="0" smtClean="0"/>
              <a:t>查询大小为</a:t>
            </a:r>
            <a:r>
              <a:rPr lang="en-US" altLang="zh-CN" sz="1800" dirty="0" smtClean="0"/>
              <a:t>x</a:t>
            </a:r>
            <a:r>
              <a:rPr lang="zh-CN" altLang="en-US" sz="1800" dirty="0" smtClean="0"/>
              <a:t>的珠子是第几大</a:t>
            </a:r>
            <a:endParaRPr lang="en-US" altLang="zh-CN" sz="1800" dirty="0" smtClean="0"/>
          </a:p>
          <a:p>
            <a:pPr marL="946404" lvl="2" indent="-342900">
              <a:buFont typeface="+mj-lt"/>
              <a:buAutoNum type="alphaLcParenR"/>
            </a:pPr>
            <a:r>
              <a:rPr lang="en-US" altLang="zh-CN" sz="1800" dirty="0"/>
              <a:t>Query_3 </a:t>
            </a:r>
            <a:r>
              <a:rPr lang="en-US" altLang="zh-CN" sz="1800" dirty="0" smtClean="0"/>
              <a:t>k  </a:t>
            </a:r>
            <a:r>
              <a:rPr lang="zh-CN" altLang="en-US" sz="1800" dirty="0" smtClean="0"/>
              <a:t>查询当前所有珠子中第</a:t>
            </a:r>
            <a:r>
              <a:rPr lang="en-US" altLang="zh-CN" sz="1800" dirty="0" smtClean="0"/>
              <a:t>k</a:t>
            </a:r>
            <a:r>
              <a:rPr lang="zh-CN" altLang="en-US" sz="1800" dirty="0" smtClean="0"/>
              <a:t>大的珠子</a:t>
            </a:r>
            <a:endParaRPr lang="zh-CN" altLang="en-US" sz="1800" dirty="0"/>
          </a:p>
        </p:txBody>
      </p:sp>
    </p:spTree>
    <p:extLst>
      <p:ext uri="{BB962C8B-B14F-4D97-AF65-F5344CB8AC3E}">
        <p14:creationId xmlns:p14="http://schemas.microsoft.com/office/powerpoint/2010/main" val="359513557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TOJ3758 Jewel</a:t>
            </a:r>
            <a:endParaRPr lang="zh-CN" altLang="en-US" dirty="0"/>
          </a:p>
        </p:txBody>
      </p:sp>
      <p:sp>
        <p:nvSpPr>
          <p:cNvPr id="3" name="内容占位符 2"/>
          <p:cNvSpPr>
            <a:spLocks noGrp="1"/>
          </p:cNvSpPr>
          <p:nvPr>
            <p:ph idx="1"/>
          </p:nvPr>
        </p:nvSpPr>
        <p:spPr/>
        <p:txBody>
          <a:bodyPr>
            <a:normAutofit/>
          </a:bodyPr>
          <a:lstStyle/>
          <a:p>
            <a:r>
              <a:rPr lang="zh-CN" altLang="en-US" sz="1800" dirty="0" smtClean="0"/>
              <a:t>由于是动态的插入和查询，所以我们采用离线算法，先将所有询问保存起来，待所有插入完成后建立一棵划分树。</a:t>
            </a:r>
            <a:endParaRPr lang="en-US" altLang="zh-CN" sz="1800" dirty="0" smtClean="0"/>
          </a:p>
          <a:p>
            <a:r>
              <a:rPr lang="zh-CN" altLang="en-US" sz="1800" dirty="0" smtClean="0"/>
              <a:t>对于查询</a:t>
            </a:r>
            <a:r>
              <a:rPr lang="en-US" altLang="zh-CN" sz="1800" dirty="0" smtClean="0">
                <a:latin typeface="+mn-ea"/>
              </a:rPr>
              <a:t>1</a:t>
            </a:r>
            <a:r>
              <a:rPr lang="zh-CN" altLang="en-US" sz="1800" dirty="0" smtClean="0"/>
              <a:t>，直接询问即可；</a:t>
            </a:r>
            <a:endParaRPr lang="en-US" altLang="zh-CN" sz="1800" dirty="0" smtClean="0"/>
          </a:p>
          <a:p>
            <a:r>
              <a:rPr lang="zh-CN" altLang="en-US" sz="1800" dirty="0" smtClean="0"/>
              <a:t>对于询问</a:t>
            </a:r>
            <a:r>
              <a:rPr lang="en-US" altLang="zh-CN" sz="1800" dirty="0" smtClean="0"/>
              <a:t>2</a:t>
            </a:r>
            <a:r>
              <a:rPr lang="zh-CN" altLang="en-US" sz="1800" dirty="0" smtClean="0"/>
              <a:t>，可以二分答案；</a:t>
            </a:r>
            <a:endParaRPr lang="en-US" altLang="zh-CN" sz="1800" dirty="0" smtClean="0"/>
          </a:p>
          <a:p>
            <a:r>
              <a:rPr lang="zh-CN" altLang="en-US" sz="1800" dirty="0" smtClean="0"/>
              <a:t>对于查询</a:t>
            </a:r>
            <a:r>
              <a:rPr lang="en-US" altLang="zh-CN" sz="1800" dirty="0" smtClean="0"/>
              <a:t>3</a:t>
            </a:r>
            <a:r>
              <a:rPr lang="zh-CN" altLang="en-US" sz="1800" dirty="0" smtClean="0"/>
              <a:t>，也直接询问即可。</a:t>
            </a:r>
            <a:endParaRPr lang="en-US" altLang="zh-CN" sz="1800" dirty="0" smtClean="0"/>
          </a:p>
        </p:txBody>
      </p:sp>
    </p:spTree>
    <p:extLst>
      <p:ext uri="{BB962C8B-B14F-4D97-AF65-F5344CB8AC3E}">
        <p14:creationId xmlns:p14="http://schemas.microsoft.com/office/powerpoint/2010/main" val="376034341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左偏树</a:t>
            </a:r>
            <a:endParaRPr lang="zh-CN" altLang="en-US" dirty="0"/>
          </a:p>
        </p:txBody>
      </p:sp>
      <p:sp>
        <p:nvSpPr>
          <p:cNvPr id="3" name="内容占位符 2"/>
          <p:cNvSpPr>
            <a:spLocks noGrp="1"/>
          </p:cNvSpPr>
          <p:nvPr>
            <p:ph idx="1"/>
          </p:nvPr>
        </p:nvSpPr>
        <p:spPr/>
        <p:txBody>
          <a:bodyPr>
            <a:normAutofit/>
          </a:bodyPr>
          <a:lstStyle/>
          <a:p>
            <a:r>
              <a:rPr lang="zh-CN" altLang="en-US" sz="2000" dirty="0"/>
              <a:t>我们最常用的二叉堆，是最常用的优先队列，它可以在</a:t>
            </a:r>
            <a:r>
              <a:rPr lang="en-US" altLang="zh-CN" sz="2000" dirty="0"/>
              <a:t>O(</a:t>
            </a:r>
            <a:r>
              <a:rPr lang="en-US" altLang="zh-CN" sz="2000" dirty="0" err="1"/>
              <a:t>logN</a:t>
            </a:r>
            <a:r>
              <a:rPr lang="en-US" altLang="zh-CN" sz="2000" dirty="0"/>
              <a:t>)</a:t>
            </a:r>
            <a:r>
              <a:rPr lang="zh-CN" altLang="en-US" sz="2000" dirty="0"/>
              <a:t>内实现插入和删除</a:t>
            </a:r>
            <a:r>
              <a:rPr lang="zh-CN" altLang="en-US" sz="2000" dirty="0" smtClean="0"/>
              <a:t>最小</a:t>
            </a:r>
            <a:r>
              <a:rPr lang="en-US" altLang="zh-CN" sz="2000" dirty="0" smtClean="0"/>
              <a:t>(</a:t>
            </a:r>
            <a:r>
              <a:rPr lang="zh-CN" altLang="en-US" sz="2000" dirty="0" smtClean="0"/>
              <a:t>大</a:t>
            </a:r>
            <a:r>
              <a:rPr lang="en-US" altLang="zh-CN" sz="2000" dirty="0" smtClean="0"/>
              <a:t>)</a:t>
            </a:r>
            <a:r>
              <a:rPr lang="zh-CN" altLang="en-US" sz="2000" dirty="0" smtClean="0"/>
              <a:t>值</a:t>
            </a:r>
            <a:r>
              <a:rPr lang="zh-CN" altLang="en-US" sz="2000" dirty="0"/>
              <a:t>操作。但是对于合并两个有序的优先队列，二叉堆就显得力不从心了</a:t>
            </a:r>
            <a:r>
              <a:rPr lang="zh-CN" altLang="en-US" sz="2000" dirty="0" smtClean="0"/>
              <a:t>。</a:t>
            </a:r>
            <a:endParaRPr lang="en-US" altLang="zh-CN" sz="2000" dirty="0" smtClean="0"/>
          </a:p>
          <a:p>
            <a:r>
              <a:rPr lang="zh-CN" altLang="en-US" sz="2000" dirty="0"/>
              <a:t>左偏树是一种</a:t>
            </a:r>
            <a:r>
              <a:rPr lang="zh-CN" altLang="en-US" sz="2000" b="1" dirty="0"/>
              <a:t>可并堆</a:t>
            </a:r>
            <a:r>
              <a:rPr lang="en-US" altLang="zh-CN" sz="2000" b="1" dirty="0"/>
              <a:t>(</a:t>
            </a:r>
            <a:r>
              <a:rPr lang="en-US" altLang="zh-CN" sz="2000" b="1" dirty="0" err="1"/>
              <a:t>Mergeable</a:t>
            </a:r>
            <a:r>
              <a:rPr lang="en-US" altLang="zh-CN" sz="2000" b="1" dirty="0"/>
              <a:t> Heap)</a:t>
            </a:r>
            <a:r>
              <a:rPr lang="zh-CN" altLang="en-US" sz="2000" dirty="0" smtClean="0"/>
              <a:t>，可以</a:t>
            </a:r>
            <a:r>
              <a:rPr lang="zh-CN" altLang="en-US" sz="2000" dirty="0"/>
              <a:t>在</a:t>
            </a:r>
            <a:r>
              <a:rPr lang="en-US" altLang="zh-CN" sz="2000" dirty="0"/>
              <a:t>O(</a:t>
            </a:r>
            <a:r>
              <a:rPr lang="en-US" altLang="zh-CN" sz="2000" dirty="0" err="1"/>
              <a:t>logN</a:t>
            </a:r>
            <a:r>
              <a:rPr lang="en-US" altLang="zh-CN" sz="2000" dirty="0"/>
              <a:t>)</a:t>
            </a:r>
            <a:r>
              <a:rPr lang="zh-CN" altLang="en-US" sz="2000" dirty="0"/>
              <a:t>时间内完成两个堆的合并操作。</a:t>
            </a:r>
          </a:p>
        </p:txBody>
      </p:sp>
    </p:spTree>
    <p:extLst>
      <p:ext uri="{BB962C8B-B14F-4D97-AF65-F5344CB8AC3E}">
        <p14:creationId xmlns:p14="http://schemas.microsoft.com/office/powerpoint/2010/main" val="266074949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左偏树</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定义：</a:t>
            </a:r>
            <a:r>
              <a:rPr lang="zh-CN" altLang="zh-CN" sz="2000" dirty="0"/>
              <a:t>左偏树是一棵二叉树，它的节点除了和二叉树的节点一样具有左右子树指针</a:t>
            </a:r>
            <a:r>
              <a:rPr lang="en-US" altLang="zh-CN" sz="2000" dirty="0"/>
              <a:t>( left, right )</a:t>
            </a:r>
            <a:r>
              <a:rPr lang="zh-CN" altLang="zh-CN" sz="2000" dirty="0"/>
              <a:t>外，还有两个属性：键值和距离</a:t>
            </a:r>
            <a:r>
              <a:rPr lang="en-US" altLang="zh-CN" sz="2000" dirty="0"/>
              <a:t>(</a:t>
            </a:r>
            <a:r>
              <a:rPr lang="en-US" altLang="zh-CN" sz="2000" dirty="0" err="1"/>
              <a:t>dist</a:t>
            </a:r>
            <a:r>
              <a:rPr lang="en-US" altLang="zh-CN" sz="2000" dirty="0"/>
              <a:t>)</a:t>
            </a:r>
            <a:r>
              <a:rPr lang="zh-CN" altLang="zh-CN" sz="2000" dirty="0"/>
              <a:t>。键值上面已经说过，是用于比较节点的大小。距离则是如下定义的：</a:t>
            </a:r>
          </a:p>
          <a:p>
            <a:pPr marL="82296" indent="0">
              <a:buNone/>
            </a:pPr>
            <a:r>
              <a:rPr lang="en-US" altLang="zh-CN" sz="2000" dirty="0" smtClean="0"/>
              <a:t>            </a:t>
            </a:r>
            <a:r>
              <a:rPr lang="zh-CN" altLang="zh-CN" sz="2000" dirty="0" smtClean="0"/>
              <a:t>节点</a:t>
            </a:r>
            <a:r>
              <a:rPr lang="en-US" altLang="zh-CN" sz="2000" dirty="0"/>
              <a:t>i</a:t>
            </a:r>
            <a:r>
              <a:rPr lang="zh-CN" altLang="zh-CN" sz="2000" dirty="0"/>
              <a:t>称为</a:t>
            </a:r>
            <a:r>
              <a:rPr lang="zh-CN" altLang="zh-CN" sz="2000" b="1" dirty="0"/>
              <a:t>外节点</a:t>
            </a:r>
            <a:r>
              <a:rPr lang="en-US" altLang="zh-CN" sz="2000" b="1" dirty="0"/>
              <a:t>(external node)</a:t>
            </a:r>
            <a:r>
              <a:rPr lang="zh-CN" altLang="zh-CN" sz="2000" dirty="0"/>
              <a:t>，当且仅当节点</a:t>
            </a:r>
            <a:r>
              <a:rPr lang="en-US" altLang="zh-CN" sz="2000" dirty="0"/>
              <a:t>i</a:t>
            </a:r>
            <a:r>
              <a:rPr lang="zh-CN" altLang="zh-CN" sz="2000" dirty="0"/>
              <a:t>的</a:t>
            </a:r>
            <a:r>
              <a:rPr lang="zh-CN" altLang="zh-CN" sz="2000" dirty="0" smtClean="0"/>
              <a:t>左子</a:t>
            </a:r>
            <a:endParaRPr lang="en-US" altLang="zh-CN" sz="2000" dirty="0" smtClean="0"/>
          </a:p>
          <a:p>
            <a:pPr marL="82296" indent="0">
              <a:buNone/>
            </a:pPr>
            <a:r>
              <a:rPr lang="en-US" altLang="zh-CN" sz="2000" dirty="0"/>
              <a:t> </a:t>
            </a:r>
            <a:r>
              <a:rPr lang="en-US" altLang="zh-CN" sz="2000" dirty="0" smtClean="0"/>
              <a:t>    </a:t>
            </a:r>
            <a:r>
              <a:rPr lang="zh-CN" altLang="zh-CN" sz="2000" dirty="0" smtClean="0"/>
              <a:t>树</a:t>
            </a:r>
            <a:r>
              <a:rPr lang="zh-CN" altLang="zh-CN" sz="2000" dirty="0"/>
              <a:t>或右子树为空</a:t>
            </a:r>
            <a:r>
              <a:rPr lang="en-US" altLang="zh-CN" sz="2000" dirty="0"/>
              <a:t> ( left(i) = NULL</a:t>
            </a:r>
            <a:r>
              <a:rPr lang="zh-CN" altLang="zh-CN" sz="2000" dirty="0"/>
              <a:t>或</a:t>
            </a:r>
            <a:r>
              <a:rPr lang="en-US" altLang="zh-CN" sz="2000" dirty="0"/>
              <a:t>right(i) = NULL )</a:t>
            </a:r>
            <a:r>
              <a:rPr lang="zh-CN" altLang="zh-CN" sz="2000" dirty="0"/>
              <a:t>；节点</a:t>
            </a:r>
            <a:r>
              <a:rPr lang="en-US" altLang="zh-CN" sz="2000" dirty="0"/>
              <a:t>i</a:t>
            </a:r>
            <a:r>
              <a:rPr lang="zh-CN" altLang="zh-CN" sz="2000" dirty="0"/>
              <a:t>的</a:t>
            </a:r>
            <a:r>
              <a:rPr lang="zh-CN" altLang="zh-CN" sz="2000" b="1" dirty="0" smtClean="0"/>
              <a:t>距</a:t>
            </a:r>
            <a:endParaRPr lang="en-US" altLang="zh-CN" sz="2000" b="1" dirty="0" smtClean="0"/>
          </a:p>
          <a:p>
            <a:pPr marL="82296" indent="0">
              <a:buNone/>
            </a:pPr>
            <a:r>
              <a:rPr lang="en-US" altLang="zh-CN" sz="2000" b="1" dirty="0"/>
              <a:t> </a:t>
            </a:r>
            <a:r>
              <a:rPr lang="en-US" altLang="zh-CN" sz="2000" b="1" dirty="0" smtClean="0"/>
              <a:t>    </a:t>
            </a:r>
            <a:r>
              <a:rPr lang="zh-CN" altLang="zh-CN" sz="2000" b="1" dirty="0" smtClean="0"/>
              <a:t>离</a:t>
            </a:r>
            <a:r>
              <a:rPr lang="en-US" altLang="zh-CN" sz="2000" b="1" dirty="0"/>
              <a:t>(</a:t>
            </a:r>
            <a:r>
              <a:rPr lang="en-US" altLang="zh-CN" sz="2000" b="1" dirty="0" err="1"/>
              <a:t>dist</a:t>
            </a:r>
            <a:r>
              <a:rPr lang="en-US" altLang="zh-CN" sz="2000" b="1" dirty="0"/>
              <a:t>(i))</a:t>
            </a:r>
            <a:r>
              <a:rPr lang="zh-CN" altLang="zh-CN" sz="2000" dirty="0"/>
              <a:t>是节点</a:t>
            </a:r>
            <a:r>
              <a:rPr lang="en-US" altLang="zh-CN" sz="2000" dirty="0"/>
              <a:t>i</a:t>
            </a:r>
            <a:r>
              <a:rPr lang="zh-CN" altLang="zh-CN" sz="2000" dirty="0"/>
              <a:t>到它的后代中，最近的外节点所经过的边数</a:t>
            </a:r>
            <a:r>
              <a:rPr lang="zh-CN" altLang="zh-CN" sz="2000" dirty="0" smtClean="0"/>
              <a:t>。</a:t>
            </a:r>
            <a:endParaRPr lang="en-US" altLang="zh-CN" sz="2000" dirty="0" smtClean="0"/>
          </a:p>
          <a:p>
            <a:pPr marL="82296" indent="0">
              <a:buNone/>
            </a:pPr>
            <a:r>
              <a:rPr lang="en-US" altLang="zh-CN" sz="2000" dirty="0"/>
              <a:t> </a:t>
            </a:r>
            <a:r>
              <a:rPr lang="en-US" altLang="zh-CN" sz="2000" dirty="0" smtClean="0"/>
              <a:t>    </a:t>
            </a:r>
            <a:r>
              <a:rPr lang="zh-CN" altLang="zh-CN" sz="2000" dirty="0" smtClean="0"/>
              <a:t>特别</a:t>
            </a:r>
            <a:r>
              <a:rPr lang="zh-CN" altLang="zh-CN" sz="2000" dirty="0"/>
              <a:t>的，如果节点</a:t>
            </a:r>
            <a:r>
              <a:rPr lang="en-US" altLang="zh-CN" sz="2000" dirty="0"/>
              <a:t>i</a:t>
            </a:r>
            <a:r>
              <a:rPr lang="zh-CN" altLang="zh-CN" sz="2000" dirty="0"/>
              <a:t>本身是外节点，则它的距离为</a:t>
            </a:r>
            <a:r>
              <a:rPr lang="en-US" altLang="zh-CN" sz="2000" dirty="0"/>
              <a:t>0</a:t>
            </a:r>
            <a:r>
              <a:rPr lang="zh-CN" altLang="zh-CN" sz="2000" dirty="0"/>
              <a:t>；而空</a:t>
            </a:r>
            <a:r>
              <a:rPr lang="zh-CN" altLang="zh-CN" sz="2000" dirty="0" smtClean="0"/>
              <a:t>节点</a:t>
            </a:r>
            <a:endParaRPr lang="en-US" altLang="zh-CN" sz="2000" dirty="0" smtClean="0"/>
          </a:p>
          <a:p>
            <a:pPr marL="82296" indent="0">
              <a:buNone/>
            </a:pPr>
            <a:r>
              <a:rPr lang="en-US" altLang="zh-CN" sz="2000" dirty="0"/>
              <a:t> </a:t>
            </a:r>
            <a:r>
              <a:rPr lang="en-US" altLang="zh-CN" sz="2000" dirty="0" smtClean="0"/>
              <a:t>    </a:t>
            </a:r>
            <a:r>
              <a:rPr lang="zh-CN" altLang="zh-CN" sz="2000" dirty="0" smtClean="0"/>
              <a:t>的</a:t>
            </a:r>
            <a:r>
              <a:rPr lang="zh-CN" altLang="zh-CN" sz="2000" dirty="0"/>
              <a:t>距离规定为</a:t>
            </a:r>
            <a:r>
              <a:rPr lang="en-US" altLang="zh-CN" sz="2000" dirty="0"/>
              <a:t>-1 (</a:t>
            </a:r>
            <a:r>
              <a:rPr lang="en-US" altLang="zh-CN" sz="2000" dirty="0" err="1"/>
              <a:t>dist</a:t>
            </a:r>
            <a:r>
              <a:rPr lang="en-US" altLang="zh-CN" sz="2000" dirty="0"/>
              <a:t>(NULL) = -1)</a:t>
            </a:r>
            <a:r>
              <a:rPr lang="zh-CN" altLang="zh-CN" sz="2000" dirty="0"/>
              <a:t>。在本文中，有时也提到</a:t>
            </a:r>
            <a:r>
              <a:rPr lang="zh-CN" altLang="zh-CN" sz="2000" dirty="0" smtClean="0"/>
              <a:t>一</a:t>
            </a:r>
            <a:endParaRPr lang="en-US" altLang="zh-CN" sz="2000" dirty="0" smtClean="0"/>
          </a:p>
          <a:p>
            <a:pPr marL="82296" indent="0">
              <a:buNone/>
            </a:pPr>
            <a:r>
              <a:rPr lang="en-US" altLang="zh-CN" sz="2000" dirty="0"/>
              <a:t> </a:t>
            </a:r>
            <a:r>
              <a:rPr lang="en-US" altLang="zh-CN" sz="2000" dirty="0" smtClean="0"/>
              <a:t>    </a:t>
            </a:r>
            <a:r>
              <a:rPr lang="zh-CN" altLang="zh-CN" sz="2000" dirty="0" smtClean="0"/>
              <a:t>棵</a:t>
            </a:r>
            <a:r>
              <a:rPr lang="zh-CN" altLang="zh-CN" sz="2000" dirty="0"/>
              <a:t>左偏树的距离，这指的是该树根节点的距离。</a:t>
            </a:r>
          </a:p>
          <a:p>
            <a:endParaRPr lang="zh-CN" altLang="en-US" sz="2000" dirty="0"/>
          </a:p>
        </p:txBody>
      </p:sp>
    </p:spTree>
    <p:extLst>
      <p:ext uri="{BB962C8B-B14F-4D97-AF65-F5344CB8AC3E}">
        <p14:creationId xmlns:p14="http://schemas.microsoft.com/office/powerpoint/2010/main" val="38192138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左偏树的性质</a:t>
            </a:r>
            <a:endParaRPr lang="zh-CN" altLang="en-US" dirty="0"/>
          </a:p>
        </p:txBody>
      </p:sp>
      <p:sp>
        <p:nvSpPr>
          <p:cNvPr id="3" name="内容占位符 2"/>
          <p:cNvSpPr>
            <a:spLocks noGrp="1"/>
          </p:cNvSpPr>
          <p:nvPr>
            <p:ph idx="1"/>
          </p:nvPr>
        </p:nvSpPr>
        <p:spPr/>
        <p:txBody>
          <a:bodyPr>
            <a:normAutofit/>
          </a:bodyPr>
          <a:lstStyle/>
          <a:p>
            <a:r>
              <a:rPr lang="en-US" altLang="zh-CN" sz="2000" b="1" dirty="0"/>
              <a:t>[</a:t>
            </a:r>
            <a:r>
              <a:rPr lang="zh-CN" altLang="zh-CN" sz="2000" b="1" dirty="0"/>
              <a:t>性质</a:t>
            </a:r>
            <a:r>
              <a:rPr lang="en-US" altLang="zh-CN" sz="2000" b="1" dirty="0"/>
              <a:t>1] </a:t>
            </a:r>
            <a:r>
              <a:rPr lang="zh-CN" altLang="zh-CN" sz="2000" b="1" dirty="0"/>
              <a:t>节点的键值小于或等于它的左右子节点的键值。</a:t>
            </a:r>
            <a:endParaRPr lang="zh-CN" altLang="zh-CN" sz="2000" dirty="0"/>
          </a:p>
          <a:p>
            <a:r>
              <a:rPr lang="zh-CN" altLang="zh-CN" sz="2000" dirty="0"/>
              <a:t>即</a:t>
            </a:r>
            <a:r>
              <a:rPr lang="en-US" altLang="zh-CN" sz="2000" b="1" dirty="0"/>
              <a:t>key(i)≤key(parent(i))  </a:t>
            </a:r>
            <a:r>
              <a:rPr lang="zh-CN" altLang="zh-CN" sz="2000" dirty="0"/>
              <a:t>这条性质又叫</a:t>
            </a:r>
            <a:r>
              <a:rPr lang="zh-CN" altLang="zh-CN" sz="2000" b="1" dirty="0"/>
              <a:t>堆性质</a:t>
            </a:r>
            <a:r>
              <a:rPr lang="zh-CN" altLang="zh-CN" sz="2000" dirty="0"/>
              <a:t>。符合该性质的树是</a:t>
            </a:r>
            <a:r>
              <a:rPr lang="zh-CN" altLang="zh-CN" sz="2000" b="1" dirty="0"/>
              <a:t>堆有序</a:t>
            </a:r>
            <a:r>
              <a:rPr lang="zh-CN" altLang="zh-CN" sz="2000" dirty="0"/>
              <a:t>的</a:t>
            </a:r>
            <a:r>
              <a:rPr lang="en-US" altLang="zh-CN" sz="2000" b="1" dirty="0"/>
              <a:t>(Heap-Ordered)</a:t>
            </a:r>
            <a:r>
              <a:rPr lang="zh-CN" altLang="zh-CN" sz="2000" dirty="0"/>
              <a:t>。有了性质</a:t>
            </a:r>
            <a:r>
              <a:rPr lang="en-US" altLang="zh-CN" sz="2000" dirty="0"/>
              <a:t>1</a:t>
            </a:r>
            <a:r>
              <a:rPr lang="zh-CN" altLang="zh-CN" sz="2000" dirty="0"/>
              <a:t>，我们可以知道左偏树的根节点是整棵树的最小节点，于是我们可以在</a:t>
            </a:r>
            <a:r>
              <a:rPr lang="en-US" altLang="zh-CN" sz="2000" dirty="0"/>
              <a:t>O(</a:t>
            </a:r>
            <a:r>
              <a:rPr lang="en-US" altLang="zh-CN" sz="2000" dirty="0">
                <a:latin typeface="+mj-ea"/>
                <a:ea typeface="+mj-ea"/>
              </a:rPr>
              <a:t>1</a:t>
            </a:r>
            <a:r>
              <a:rPr lang="en-US" altLang="zh-CN" sz="2000" dirty="0"/>
              <a:t>) </a:t>
            </a:r>
            <a:r>
              <a:rPr lang="zh-CN" altLang="zh-CN" sz="2000" dirty="0"/>
              <a:t>的时间内完成取最小节点操作</a:t>
            </a:r>
            <a:r>
              <a:rPr lang="zh-CN" altLang="zh-CN" sz="2000" dirty="0" smtClean="0"/>
              <a:t>。</a:t>
            </a:r>
            <a:endParaRPr lang="en-US" altLang="zh-CN" sz="2000" dirty="0" smtClean="0"/>
          </a:p>
          <a:p>
            <a:endParaRPr lang="en-US" altLang="zh-CN" sz="2000" dirty="0"/>
          </a:p>
          <a:p>
            <a:r>
              <a:rPr lang="en-US" altLang="zh-CN" sz="2000" b="1" dirty="0"/>
              <a:t>[</a:t>
            </a:r>
            <a:r>
              <a:rPr lang="zh-CN" altLang="zh-CN" sz="2000" b="1" dirty="0"/>
              <a:t>性质</a:t>
            </a:r>
            <a:r>
              <a:rPr lang="en-US" altLang="zh-CN" sz="2000" b="1" dirty="0"/>
              <a:t>2] </a:t>
            </a:r>
            <a:r>
              <a:rPr lang="zh-CN" altLang="zh-CN" sz="2000" b="1" dirty="0"/>
              <a:t>节点的左子节点的距离不小于右子节点的距离。</a:t>
            </a:r>
            <a:endParaRPr lang="zh-CN" altLang="zh-CN" sz="2000" dirty="0"/>
          </a:p>
          <a:p>
            <a:r>
              <a:rPr lang="zh-CN" altLang="zh-CN" sz="2000" dirty="0"/>
              <a:t>即</a:t>
            </a:r>
            <a:r>
              <a:rPr lang="en-US" altLang="zh-CN" sz="2000" b="1" dirty="0" err="1"/>
              <a:t>dist</a:t>
            </a:r>
            <a:r>
              <a:rPr lang="en-US" altLang="zh-CN" sz="2000" b="1" dirty="0"/>
              <a:t>(left(i))≥</a:t>
            </a:r>
            <a:r>
              <a:rPr lang="en-US" altLang="zh-CN" sz="2000" b="1" dirty="0" err="1"/>
              <a:t>dist</a:t>
            </a:r>
            <a:r>
              <a:rPr lang="en-US" altLang="zh-CN" sz="2000" b="1" dirty="0"/>
              <a:t>(right(i))  </a:t>
            </a:r>
            <a:r>
              <a:rPr lang="zh-CN" altLang="zh-CN" sz="2000" dirty="0"/>
              <a:t>这条性质称为</a:t>
            </a:r>
            <a:r>
              <a:rPr lang="zh-CN" altLang="zh-CN" sz="2000" b="1" dirty="0"/>
              <a:t>左偏性质</a:t>
            </a:r>
            <a:r>
              <a:rPr lang="zh-CN" altLang="zh-CN" sz="2000" dirty="0"/>
              <a:t>。性质</a:t>
            </a:r>
            <a:r>
              <a:rPr lang="en-US" altLang="zh-CN" sz="2000" dirty="0"/>
              <a:t>2</a:t>
            </a:r>
            <a:r>
              <a:rPr lang="zh-CN" altLang="zh-CN" sz="2000" dirty="0"/>
              <a:t>是为了使我们可以以更小的代价在优先队列的其它两个基本操作（插入节点、删除最小节点）进行后维持堆性质。在后面我们就会看到它的作用。</a:t>
            </a:r>
          </a:p>
          <a:p>
            <a:endParaRPr lang="zh-CN" altLang="zh-CN" sz="2000" dirty="0"/>
          </a:p>
          <a:p>
            <a:endParaRPr lang="zh-CN" altLang="en-US" sz="2000" dirty="0"/>
          </a:p>
        </p:txBody>
      </p:sp>
    </p:spTree>
    <p:extLst>
      <p:ext uri="{BB962C8B-B14F-4D97-AF65-F5344CB8AC3E}">
        <p14:creationId xmlns:p14="http://schemas.microsoft.com/office/powerpoint/2010/main" val="209108867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左偏树</a:t>
            </a:r>
            <a:endParaRPr lang="zh-CN" altLang="en-US" dirty="0"/>
          </a:p>
        </p:txBody>
      </p:sp>
      <p:sp>
        <p:nvSpPr>
          <p:cNvPr id="6" name="Rectangle 80"/>
          <p:cNvSpPr>
            <a:spLocks noChangeArrowheads="1"/>
          </p:cNvSpPr>
          <p:nvPr/>
        </p:nvSpPr>
        <p:spPr bwMode="auto">
          <a:xfrm>
            <a:off x="4787900" y="3505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6" name="表格 85"/>
          <p:cNvGraphicFramePr>
            <a:graphicFrameLocks noGrp="1"/>
          </p:cNvGraphicFramePr>
          <p:nvPr>
            <p:extLst>
              <p:ext uri="{D42A27DB-BD31-4B8C-83A1-F6EECF244321}">
                <p14:modId xmlns:p14="http://schemas.microsoft.com/office/powerpoint/2010/main" val="1509636099"/>
              </p:ext>
            </p:extLst>
          </p:nvPr>
        </p:nvGraphicFramePr>
        <p:xfrm>
          <a:off x="7453475" y="3800817"/>
          <a:ext cx="793750" cy="684530"/>
        </p:xfrm>
        <a:graphic>
          <a:graphicData uri="http://schemas.openxmlformats.org/drawingml/2006/table">
            <a:tbl>
              <a:tblPr firstRow="1" firstCol="1" lastRow="1" lastCol="1" bandRow="1" bandCol="1">
                <a:tableStyleId>{5C22544A-7EE6-4342-B048-85BDC9FD1C3A}</a:tableStyleId>
              </a:tblPr>
              <a:tblGrid>
                <a:gridCol w="396875"/>
                <a:gridCol w="396875"/>
              </a:tblGrid>
              <a:tr h="220980">
                <a:tc gridSpan="2">
                  <a:txBody>
                    <a:bodyPr/>
                    <a:lstStyle/>
                    <a:p>
                      <a:pPr algn="ctr">
                        <a:spcAft>
                          <a:spcPts val="0"/>
                        </a:spcAft>
                      </a:pPr>
                      <a:r>
                        <a:rPr lang="en-US" sz="1050" kern="100" dirty="0">
                          <a:effectLst/>
                        </a:rPr>
                        <a:t>key</a:t>
                      </a:r>
                      <a:endParaRPr lang="zh-CN" sz="1050" kern="100" dirty="0">
                        <a:effectLst/>
                        <a:latin typeface="Times New Roman"/>
                        <a:ea typeface="宋体"/>
                      </a:endParaRPr>
                    </a:p>
                  </a:txBody>
                  <a:tcPr marL="68580" marR="68580" marT="0" marB="0"/>
                </a:tc>
                <a:tc hMerge="1">
                  <a:txBody>
                    <a:bodyPr/>
                    <a:lstStyle/>
                    <a:p>
                      <a:endParaRPr lang="zh-CN" altLang="en-US"/>
                    </a:p>
                  </a:txBody>
                  <a:tcPr/>
                </a:tc>
              </a:tr>
              <a:tr h="231775">
                <a:tc gridSpan="2">
                  <a:txBody>
                    <a:bodyPr/>
                    <a:lstStyle/>
                    <a:p>
                      <a:pPr algn="ctr">
                        <a:spcAft>
                          <a:spcPts val="0"/>
                        </a:spcAft>
                      </a:pPr>
                      <a:r>
                        <a:rPr lang="en-US" sz="1050" kern="100">
                          <a:effectLst/>
                        </a:rPr>
                        <a:t>dist</a:t>
                      </a:r>
                      <a:endParaRPr lang="zh-CN" sz="1050" kern="100">
                        <a:effectLst/>
                        <a:latin typeface="Times New Roman"/>
                        <a:ea typeface="宋体"/>
                      </a:endParaRPr>
                    </a:p>
                  </a:txBody>
                  <a:tcPr marL="68580" marR="68580" marT="0" marB="0"/>
                </a:tc>
                <a:tc hMerge="1">
                  <a:txBody>
                    <a:bodyPr/>
                    <a:lstStyle/>
                    <a:p>
                      <a:endParaRPr lang="zh-CN" altLang="en-US"/>
                    </a:p>
                  </a:txBody>
                  <a:tcPr/>
                </a:tc>
              </a:tr>
              <a:tr h="231775">
                <a:tc>
                  <a:txBody>
                    <a:bodyPr/>
                    <a:lstStyle/>
                    <a:p>
                      <a:pPr algn="ctr">
                        <a:spcAft>
                          <a:spcPts val="0"/>
                        </a:spcAft>
                      </a:pPr>
                      <a:r>
                        <a:rPr lang="en-US" sz="1050" kern="100">
                          <a:effectLst/>
                        </a:rPr>
                        <a:t>L</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dirty="0">
                          <a:effectLst/>
                        </a:rPr>
                        <a:t>R</a:t>
                      </a:r>
                      <a:endParaRPr lang="zh-CN" sz="1050" kern="100" dirty="0">
                        <a:effectLst/>
                        <a:latin typeface="Times New Roman"/>
                        <a:ea typeface="宋体"/>
                      </a:endParaRPr>
                    </a:p>
                  </a:txBody>
                  <a:tcPr marL="68580" marR="68580" marT="0" marB="0"/>
                </a:tc>
              </a:tr>
            </a:tbl>
          </a:graphicData>
        </a:graphic>
      </p:graphicFrame>
      <p:sp>
        <p:nvSpPr>
          <p:cNvPr id="87" name="Rectangle 197"/>
          <p:cNvSpPr>
            <a:spLocks noChangeArrowheads="1"/>
          </p:cNvSpPr>
          <p:nvPr/>
        </p:nvSpPr>
        <p:spPr bwMode="auto">
          <a:xfrm>
            <a:off x="4787900" y="3505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88" name="Group 118"/>
          <p:cNvGrpSpPr>
            <a:grpSpLocks noChangeAspect="1"/>
          </p:cNvGrpSpPr>
          <p:nvPr/>
        </p:nvGrpSpPr>
        <p:grpSpPr bwMode="auto">
          <a:xfrm>
            <a:off x="980018" y="1558671"/>
            <a:ext cx="8379882" cy="3790176"/>
            <a:chOff x="2283" y="8434"/>
            <a:chExt cx="7200" cy="3262"/>
          </a:xfrm>
        </p:grpSpPr>
        <p:sp>
          <p:nvSpPr>
            <p:cNvPr id="89" name="AutoShape 196"/>
            <p:cNvSpPr>
              <a:spLocks noChangeAspect="1" noChangeArrowheads="1" noTextEdit="1"/>
            </p:cNvSpPr>
            <p:nvPr/>
          </p:nvSpPr>
          <p:spPr bwMode="auto">
            <a:xfrm>
              <a:off x="2283" y="8434"/>
              <a:ext cx="7200" cy="326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Text Box 195"/>
            <p:cNvSpPr txBox="1">
              <a:spLocks noChangeArrowheads="1"/>
            </p:cNvSpPr>
            <p:nvPr/>
          </p:nvSpPr>
          <p:spPr bwMode="auto">
            <a:xfrm>
              <a:off x="7195" y="9521"/>
              <a:ext cx="625"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nvGrpSpPr>
            <p:cNvPr id="91" name="Group 120"/>
            <p:cNvGrpSpPr>
              <a:grpSpLocks/>
            </p:cNvGrpSpPr>
            <p:nvPr/>
          </p:nvGrpSpPr>
          <p:grpSpPr bwMode="auto">
            <a:xfrm>
              <a:off x="2753" y="8638"/>
              <a:ext cx="4760" cy="2953"/>
              <a:chOff x="2753" y="8638"/>
              <a:chExt cx="4760" cy="2953"/>
            </a:xfrm>
          </p:grpSpPr>
          <p:grpSp>
            <p:nvGrpSpPr>
              <p:cNvPr id="93" name="Group 191"/>
              <p:cNvGrpSpPr>
                <a:grpSpLocks/>
              </p:cNvGrpSpPr>
              <p:nvPr/>
            </p:nvGrpSpPr>
            <p:grpSpPr bwMode="auto">
              <a:xfrm>
                <a:off x="4846" y="8638"/>
                <a:ext cx="915" cy="660"/>
                <a:chOff x="2970" y="8773"/>
                <a:chExt cx="917" cy="661"/>
              </a:xfrm>
            </p:grpSpPr>
            <p:sp>
              <p:nvSpPr>
                <p:cNvPr id="164" name="Oval 194"/>
                <p:cNvSpPr>
                  <a:spLocks noChangeArrowheads="1"/>
                </p:cNvSpPr>
                <p:nvPr/>
              </p:nvSpPr>
              <p:spPr bwMode="auto">
                <a:xfrm>
                  <a:off x="3128" y="8977"/>
                  <a:ext cx="313" cy="314"/>
                </a:xfrm>
                <a:prstGeom prst="ellipse">
                  <a:avLst/>
                </a:prstGeom>
                <a:solidFill>
                  <a:srgbClr val="FFFFFF"/>
                </a:solidFill>
                <a:ln w="12700">
                  <a:solidFill>
                    <a:srgbClr val="827F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5" name="Text Box 193"/>
                <p:cNvSpPr txBox="1">
                  <a:spLocks noChangeArrowheads="1"/>
                </p:cNvSpPr>
                <p:nvPr/>
              </p:nvSpPr>
              <p:spPr bwMode="auto">
                <a:xfrm>
                  <a:off x="2970" y="9026"/>
                  <a:ext cx="626"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66" name="Text Box 192"/>
                <p:cNvSpPr txBox="1">
                  <a:spLocks noChangeArrowheads="1"/>
                </p:cNvSpPr>
                <p:nvPr/>
              </p:nvSpPr>
              <p:spPr bwMode="auto">
                <a:xfrm>
                  <a:off x="3261" y="8773"/>
                  <a:ext cx="626"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pSp>
          <p:sp>
            <p:nvSpPr>
              <p:cNvPr id="94" name="Freeform 190"/>
              <p:cNvSpPr>
                <a:spLocks/>
              </p:cNvSpPr>
              <p:nvPr/>
            </p:nvSpPr>
            <p:spPr bwMode="auto">
              <a:xfrm>
                <a:off x="4200" y="9043"/>
                <a:ext cx="809" cy="313"/>
              </a:xfrm>
              <a:custGeom>
                <a:avLst/>
                <a:gdLst>
                  <a:gd name="T0" fmla="*/ 930 w 930"/>
                  <a:gd name="T1" fmla="*/ 0 h 360"/>
                  <a:gd name="T2" fmla="*/ 0 w 930"/>
                  <a:gd name="T3" fmla="*/ 360 h 360"/>
                </a:gdLst>
                <a:ahLst/>
                <a:cxnLst>
                  <a:cxn ang="0">
                    <a:pos x="T0" y="T1"/>
                  </a:cxn>
                  <a:cxn ang="0">
                    <a:pos x="T2" y="T3"/>
                  </a:cxn>
                </a:cxnLst>
                <a:rect l="0" t="0" r="r" b="b"/>
                <a:pathLst>
                  <a:path w="930" h="360">
                    <a:moveTo>
                      <a:pt x="930" y="0"/>
                    </a:moveTo>
                    <a:lnTo>
                      <a:pt x="0" y="360"/>
                    </a:lnTo>
                  </a:path>
                </a:pathLst>
              </a:custGeom>
              <a:noFill/>
              <a:ln w="12700">
                <a:solidFill>
                  <a:srgbClr val="827F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Oval 189"/>
              <p:cNvSpPr>
                <a:spLocks noChangeArrowheads="1"/>
              </p:cNvSpPr>
              <p:nvPr/>
            </p:nvSpPr>
            <p:spPr bwMode="auto">
              <a:xfrm>
                <a:off x="7038" y="9792"/>
                <a:ext cx="313" cy="313"/>
              </a:xfrm>
              <a:prstGeom prst="ellipse">
                <a:avLst/>
              </a:prstGeom>
              <a:solidFill>
                <a:srgbClr val="FFFFFF"/>
              </a:solidFill>
              <a:ln w="12700">
                <a:solidFill>
                  <a:srgbClr val="827F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6" name="Text Box 188"/>
              <p:cNvSpPr txBox="1">
                <a:spLocks noChangeArrowheads="1"/>
              </p:cNvSpPr>
              <p:nvPr/>
            </p:nvSpPr>
            <p:spPr bwMode="auto">
              <a:xfrm>
                <a:off x="6887" y="9825"/>
                <a:ext cx="626"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18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97" name="Oval 187"/>
              <p:cNvSpPr>
                <a:spLocks noChangeArrowheads="1"/>
              </p:cNvSpPr>
              <p:nvPr/>
            </p:nvSpPr>
            <p:spPr bwMode="auto">
              <a:xfrm>
                <a:off x="6412" y="9248"/>
                <a:ext cx="312" cy="314"/>
              </a:xfrm>
              <a:prstGeom prst="ellipse">
                <a:avLst/>
              </a:prstGeom>
              <a:solidFill>
                <a:srgbClr val="FFFFFF"/>
              </a:solidFill>
              <a:ln w="12700">
                <a:solidFill>
                  <a:srgbClr val="827F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8" name="Text Box 186"/>
              <p:cNvSpPr txBox="1">
                <a:spLocks noChangeArrowheads="1"/>
              </p:cNvSpPr>
              <p:nvPr/>
            </p:nvSpPr>
            <p:spPr bwMode="auto">
              <a:xfrm>
                <a:off x="6261" y="9262"/>
                <a:ext cx="625"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99" name="Text Box 185"/>
              <p:cNvSpPr txBox="1">
                <a:spLocks noChangeArrowheads="1"/>
              </p:cNvSpPr>
              <p:nvPr/>
            </p:nvSpPr>
            <p:spPr bwMode="auto">
              <a:xfrm>
                <a:off x="6568" y="8977"/>
                <a:ext cx="62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0" name="Freeform 184"/>
              <p:cNvSpPr>
                <a:spLocks/>
              </p:cNvSpPr>
              <p:nvPr/>
            </p:nvSpPr>
            <p:spPr bwMode="auto">
              <a:xfrm>
                <a:off x="5322" y="9017"/>
                <a:ext cx="1107" cy="313"/>
              </a:xfrm>
              <a:custGeom>
                <a:avLst/>
                <a:gdLst>
                  <a:gd name="T0" fmla="*/ 0 w 1275"/>
                  <a:gd name="T1" fmla="*/ 0 h 360"/>
                  <a:gd name="T2" fmla="*/ 1275 w 1275"/>
                  <a:gd name="T3" fmla="*/ 360 h 360"/>
                </a:gdLst>
                <a:ahLst/>
                <a:cxnLst>
                  <a:cxn ang="0">
                    <a:pos x="T0" y="T1"/>
                  </a:cxn>
                  <a:cxn ang="0">
                    <a:pos x="T2" y="T3"/>
                  </a:cxn>
                </a:cxnLst>
                <a:rect l="0" t="0" r="r" b="b"/>
                <a:pathLst>
                  <a:path w="1275" h="360">
                    <a:moveTo>
                      <a:pt x="0" y="0"/>
                    </a:moveTo>
                    <a:lnTo>
                      <a:pt x="1275" y="360"/>
                    </a:lnTo>
                  </a:path>
                </a:pathLst>
              </a:custGeom>
              <a:noFill/>
              <a:ln w="12700">
                <a:solidFill>
                  <a:srgbClr val="827F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01" name="Group 180"/>
              <p:cNvGrpSpPr>
                <a:grpSpLocks/>
              </p:cNvGrpSpPr>
              <p:nvPr/>
            </p:nvGrpSpPr>
            <p:grpSpPr bwMode="auto">
              <a:xfrm>
                <a:off x="3088" y="9648"/>
                <a:ext cx="667" cy="602"/>
                <a:chOff x="3557" y="9784"/>
                <a:chExt cx="666" cy="602"/>
              </a:xfrm>
            </p:grpSpPr>
            <p:sp>
              <p:nvSpPr>
                <p:cNvPr id="161" name="Oval 183"/>
                <p:cNvSpPr>
                  <a:spLocks noChangeArrowheads="1"/>
                </p:cNvSpPr>
                <p:nvPr/>
              </p:nvSpPr>
              <p:spPr bwMode="auto">
                <a:xfrm>
                  <a:off x="3753" y="9928"/>
                  <a:ext cx="312" cy="313"/>
                </a:xfrm>
                <a:prstGeom prst="ellipse">
                  <a:avLst/>
                </a:prstGeom>
                <a:solidFill>
                  <a:srgbClr val="FFFFFF"/>
                </a:solidFill>
                <a:ln w="12700">
                  <a:solidFill>
                    <a:srgbClr val="827F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2" name="Text Box 182"/>
                <p:cNvSpPr txBox="1">
                  <a:spLocks noChangeArrowheads="1"/>
                </p:cNvSpPr>
                <p:nvPr/>
              </p:nvSpPr>
              <p:spPr bwMode="auto">
                <a:xfrm>
                  <a:off x="3598" y="9979"/>
                  <a:ext cx="62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12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63" name="Text Box 181"/>
                <p:cNvSpPr txBox="1">
                  <a:spLocks noChangeArrowheads="1"/>
                </p:cNvSpPr>
                <p:nvPr/>
              </p:nvSpPr>
              <p:spPr bwMode="auto">
                <a:xfrm>
                  <a:off x="3557" y="9784"/>
                  <a:ext cx="625"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pSp>
          <p:sp>
            <p:nvSpPr>
              <p:cNvPr id="102" name="Freeform 179"/>
              <p:cNvSpPr>
                <a:spLocks/>
              </p:cNvSpPr>
              <p:nvPr/>
            </p:nvSpPr>
            <p:spPr bwMode="auto">
              <a:xfrm>
                <a:off x="3562" y="9500"/>
                <a:ext cx="390" cy="340"/>
              </a:xfrm>
              <a:custGeom>
                <a:avLst/>
                <a:gdLst>
                  <a:gd name="T0" fmla="*/ 0 w 450"/>
                  <a:gd name="T1" fmla="*/ 390 h 390"/>
                  <a:gd name="T2" fmla="*/ 450 w 450"/>
                  <a:gd name="T3" fmla="*/ 0 h 390"/>
                </a:gdLst>
                <a:ahLst/>
                <a:cxnLst>
                  <a:cxn ang="0">
                    <a:pos x="T0" y="T1"/>
                  </a:cxn>
                  <a:cxn ang="0">
                    <a:pos x="T2" y="T3"/>
                  </a:cxn>
                </a:cxnLst>
                <a:rect l="0" t="0" r="r" b="b"/>
                <a:pathLst>
                  <a:path w="450" h="390">
                    <a:moveTo>
                      <a:pt x="0" y="390"/>
                    </a:moveTo>
                    <a:lnTo>
                      <a:pt x="450" y="0"/>
                    </a:lnTo>
                  </a:path>
                </a:pathLst>
              </a:custGeom>
              <a:noFill/>
              <a:ln w="12700">
                <a:solidFill>
                  <a:srgbClr val="827F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03" name="Group 175"/>
              <p:cNvGrpSpPr>
                <a:grpSpLocks/>
              </p:cNvGrpSpPr>
              <p:nvPr/>
            </p:nvGrpSpPr>
            <p:grpSpPr bwMode="auto">
              <a:xfrm>
                <a:off x="2801" y="10401"/>
                <a:ext cx="640" cy="561"/>
                <a:chOff x="3583" y="9835"/>
                <a:chExt cx="640" cy="558"/>
              </a:xfrm>
            </p:grpSpPr>
            <p:sp>
              <p:nvSpPr>
                <p:cNvPr id="158" name="Oval 178"/>
                <p:cNvSpPr>
                  <a:spLocks noChangeArrowheads="1"/>
                </p:cNvSpPr>
                <p:nvPr/>
              </p:nvSpPr>
              <p:spPr bwMode="auto">
                <a:xfrm>
                  <a:off x="3753" y="9928"/>
                  <a:ext cx="312" cy="313"/>
                </a:xfrm>
                <a:prstGeom prst="ellipse">
                  <a:avLst/>
                </a:prstGeom>
                <a:solidFill>
                  <a:srgbClr val="FFFFFF"/>
                </a:solidFill>
                <a:ln w="12700">
                  <a:solidFill>
                    <a:srgbClr val="827F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9" name="Text Box 177"/>
                <p:cNvSpPr txBox="1">
                  <a:spLocks noChangeArrowheads="1"/>
                </p:cNvSpPr>
                <p:nvPr/>
              </p:nvSpPr>
              <p:spPr bwMode="auto">
                <a:xfrm>
                  <a:off x="3598" y="9986"/>
                  <a:ext cx="62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18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60" name="Text Box 176"/>
                <p:cNvSpPr txBox="1">
                  <a:spLocks noChangeArrowheads="1"/>
                </p:cNvSpPr>
                <p:nvPr/>
              </p:nvSpPr>
              <p:spPr bwMode="auto">
                <a:xfrm>
                  <a:off x="3583" y="9835"/>
                  <a:ext cx="625"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pSp>
          <p:sp>
            <p:nvSpPr>
              <p:cNvPr id="104" name="Freeform 174"/>
              <p:cNvSpPr>
                <a:spLocks/>
              </p:cNvSpPr>
              <p:nvPr/>
            </p:nvSpPr>
            <p:spPr bwMode="auto">
              <a:xfrm>
                <a:off x="3183" y="10086"/>
                <a:ext cx="183" cy="394"/>
              </a:xfrm>
              <a:custGeom>
                <a:avLst/>
                <a:gdLst>
                  <a:gd name="T0" fmla="*/ 0 w 210"/>
                  <a:gd name="T1" fmla="*/ 452 h 452"/>
                  <a:gd name="T2" fmla="*/ 210 w 210"/>
                  <a:gd name="T3" fmla="*/ 0 h 452"/>
                </a:gdLst>
                <a:ahLst/>
                <a:cxnLst>
                  <a:cxn ang="0">
                    <a:pos x="T0" y="T1"/>
                  </a:cxn>
                  <a:cxn ang="0">
                    <a:pos x="T2" y="T3"/>
                  </a:cxn>
                </a:cxnLst>
                <a:rect l="0" t="0" r="r" b="b"/>
                <a:pathLst>
                  <a:path w="210" h="452">
                    <a:moveTo>
                      <a:pt x="0" y="452"/>
                    </a:moveTo>
                    <a:lnTo>
                      <a:pt x="210" y="0"/>
                    </a:lnTo>
                  </a:path>
                </a:pathLst>
              </a:custGeom>
              <a:noFill/>
              <a:ln w="12700">
                <a:solidFill>
                  <a:srgbClr val="827F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Oval 173"/>
              <p:cNvSpPr>
                <a:spLocks noChangeArrowheads="1"/>
              </p:cNvSpPr>
              <p:nvPr/>
            </p:nvSpPr>
            <p:spPr bwMode="auto">
              <a:xfrm>
                <a:off x="3597" y="10471"/>
                <a:ext cx="311" cy="314"/>
              </a:xfrm>
              <a:prstGeom prst="ellipse">
                <a:avLst/>
              </a:prstGeom>
              <a:solidFill>
                <a:srgbClr val="FFFFFF"/>
              </a:solidFill>
              <a:ln w="12700">
                <a:solidFill>
                  <a:srgbClr val="827F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6" name="Text Box 172"/>
              <p:cNvSpPr txBox="1">
                <a:spLocks noChangeArrowheads="1"/>
              </p:cNvSpPr>
              <p:nvPr/>
            </p:nvSpPr>
            <p:spPr bwMode="auto">
              <a:xfrm>
                <a:off x="3446" y="10551"/>
                <a:ext cx="623"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24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07" name="Text Box 171"/>
              <p:cNvSpPr txBox="1">
                <a:spLocks noChangeArrowheads="1"/>
              </p:cNvSpPr>
              <p:nvPr/>
            </p:nvSpPr>
            <p:spPr bwMode="auto">
              <a:xfrm>
                <a:off x="3704" y="10267"/>
                <a:ext cx="624"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8" name="Oval 170"/>
              <p:cNvSpPr>
                <a:spLocks noChangeArrowheads="1"/>
              </p:cNvSpPr>
              <p:nvPr/>
            </p:nvSpPr>
            <p:spPr bwMode="auto">
              <a:xfrm>
                <a:off x="4848" y="10471"/>
                <a:ext cx="312" cy="314"/>
              </a:xfrm>
              <a:prstGeom prst="ellipse">
                <a:avLst/>
              </a:prstGeom>
              <a:solidFill>
                <a:srgbClr val="FFFFFF"/>
              </a:solidFill>
              <a:ln w="12700">
                <a:solidFill>
                  <a:srgbClr val="827F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9" name="Text Box 169"/>
              <p:cNvSpPr txBox="1">
                <a:spLocks noChangeArrowheads="1"/>
              </p:cNvSpPr>
              <p:nvPr/>
            </p:nvSpPr>
            <p:spPr bwMode="auto">
              <a:xfrm>
                <a:off x="4693" y="10499"/>
                <a:ext cx="626"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18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10" name="Text Box 168"/>
              <p:cNvSpPr txBox="1">
                <a:spLocks noChangeArrowheads="1"/>
              </p:cNvSpPr>
              <p:nvPr/>
            </p:nvSpPr>
            <p:spPr bwMode="auto">
              <a:xfrm>
                <a:off x="4960" y="10274"/>
                <a:ext cx="626"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11" name="Oval 167"/>
              <p:cNvSpPr>
                <a:spLocks noChangeArrowheads="1"/>
              </p:cNvSpPr>
              <p:nvPr/>
            </p:nvSpPr>
            <p:spPr bwMode="auto">
              <a:xfrm>
                <a:off x="4222" y="10472"/>
                <a:ext cx="312" cy="314"/>
              </a:xfrm>
              <a:prstGeom prst="ellipse">
                <a:avLst/>
              </a:prstGeom>
              <a:solidFill>
                <a:srgbClr val="FFFFFF"/>
              </a:solidFill>
              <a:ln w="12700">
                <a:solidFill>
                  <a:srgbClr val="827F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2" name="Text Box 166"/>
              <p:cNvSpPr txBox="1">
                <a:spLocks noChangeArrowheads="1"/>
              </p:cNvSpPr>
              <p:nvPr/>
            </p:nvSpPr>
            <p:spPr bwMode="auto">
              <a:xfrm>
                <a:off x="4065" y="10499"/>
                <a:ext cx="624"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37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13" name="Text Box 165"/>
              <p:cNvSpPr txBox="1">
                <a:spLocks noChangeArrowheads="1"/>
              </p:cNvSpPr>
              <p:nvPr/>
            </p:nvSpPr>
            <p:spPr bwMode="auto">
              <a:xfrm>
                <a:off x="4123" y="10311"/>
                <a:ext cx="62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14" name="Oval 164"/>
              <p:cNvSpPr>
                <a:spLocks noChangeArrowheads="1"/>
              </p:cNvSpPr>
              <p:nvPr/>
            </p:nvSpPr>
            <p:spPr bwMode="auto">
              <a:xfrm>
                <a:off x="3284" y="11152"/>
                <a:ext cx="311" cy="313"/>
              </a:xfrm>
              <a:prstGeom prst="ellipse">
                <a:avLst/>
              </a:prstGeom>
              <a:solidFill>
                <a:srgbClr val="FFFFFF"/>
              </a:solidFill>
              <a:ln w="12700">
                <a:solidFill>
                  <a:srgbClr val="827F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5" name="Text Box 163"/>
              <p:cNvSpPr txBox="1">
                <a:spLocks noChangeArrowheads="1"/>
              </p:cNvSpPr>
              <p:nvPr/>
            </p:nvSpPr>
            <p:spPr bwMode="auto">
              <a:xfrm>
                <a:off x="3135" y="11172"/>
                <a:ext cx="625"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33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16" name="Text Box 162"/>
              <p:cNvSpPr txBox="1">
                <a:spLocks noChangeArrowheads="1"/>
              </p:cNvSpPr>
              <p:nvPr/>
            </p:nvSpPr>
            <p:spPr bwMode="auto">
              <a:xfrm>
                <a:off x="3129" y="11059"/>
                <a:ext cx="624"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pSp>
            <p:nvGrpSpPr>
              <p:cNvPr id="117" name="Group 158"/>
              <p:cNvGrpSpPr>
                <a:grpSpLocks/>
              </p:cNvGrpSpPr>
              <p:nvPr/>
            </p:nvGrpSpPr>
            <p:grpSpPr bwMode="auto">
              <a:xfrm>
                <a:off x="4380" y="9523"/>
                <a:ext cx="937" cy="729"/>
                <a:chOff x="2973" y="8706"/>
                <a:chExt cx="938" cy="730"/>
              </a:xfrm>
            </p:grpSpPr>
            <p:sp>
              <p:nvSpPr>
                <p:cNvPr id="155" name="Oval 161"/>
                <p:cNvSpPr>
                  <a:spLocks noChangeArrowheads="1"/>
                </p:cNvSpPr>
                <p:nvPr/>
              </p:nvSpPr>
              <p:spPr bwMode="auto">
                <a:xfrm>
                  <a:off x="3128" y="8977"/>
                  <a:ext cx="313" cy="314"/>
                </a:xfrm>
                <a:prstGeom prst="ellipse">
                  <a:avLst/>
                </a:prstGeom>
                <a:solidFill>
                  <a:srgbClr val="FFFFFF"/>
                </a:solidFill>
                <a:ln w="12700">
                  <a:solidFill>
                    <a:srgbClr val="827F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6" name="Text Box 160"/>
                <p:cNvSpPr txBox="1">
                  <a:spLocks noChangeArrowheads="1"/>
                </p:cNvSpPr>
                <p:nvPr/>
              </p:nvSpPr>
              <p:spPr bwMode="auto">
                <a:xfrm>
                  <a:off x="2973" y="9028"/>
                  <a:ext cx="626"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6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57" name="Text Box 159"/>
                <p:cNvSpPr txBox="1">
                  <a:spLocks noChangeArrowheads="1"/>
                </p:cNvSpPr>
                <p:nvPr/>
              </p:nvSpPr>
              <p:spPr bwMode="auto">
                <a:xfrm>
                  <a:off x="3285" y="8706"/>
                  <a:ext cx="626"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
            <p:nvSpPr>
              <p:cNvPr id="118" name="Oval 157"/>
              <p:cNvSpPr>
                <a:spLocks noChangeArrowheads="1"/>
              </p:cNvSpPr>
              <p:nvPr/>
            </p:nvSpPr>
            <p:spPr bwMode="auto">
              <a:xfrm>
                <a:off x="6099" y="10471"/>
                <a:ext cx="313" cy="314"/>
              </a:xfrm>
              <a:prstGeom prst="ellipse">
                <a:avLst/>
              </a:prstGeom>
              <a:solidFill>
                <a:srgbClr val="FFFFFF"/>
              </a:solidFill>
              <a:ln w="12700">
                <a:solidFill>
                  <a:srgbClr val="827F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9" name="Text Box 156"/>
              <p:cNvSpPr txBox="1">
                <a:spLocks noChangeArrowheads="1"/>
              </p:cNvSpPr>
              <p:nvPr/>
            </p:nvSpPr>
            <p:spPr bwMode="auto">
              <a:xfrm>
                <a:off x="5946" y="10493"/>
                <a:ext cx="626"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14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20" name="Text Box 155"/>
              <p:cNvSpPr txBox="1">
                <a:spLocks noChangeArrowheads="1"/>
              </p:cNvSpPr>
              <p:nvPr/>
            </p:nvSpPr>
            <p:spPr bwMode="auto">
              <a:xfrm>
                <a:off x="6208" y="10283"/>
                <a:ext cx="626"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21" name="Oval 154"/>
              <p:cNvSpPr>
                <a:spLocks noChangeArrowheads="1"/>
              </p:cNvSpPr>
              <p:nvPr/>
            </p:nvSpPr>
            <p:spPr bwMode="auto">
              <a:xfrm>
                <a:off x="5473" y="10472"/>
                <a:ext cx="312" cy="314"/>
              </a:xfrm>
              <a:prstGeom prst="ellipse">
                <a:avLst/>
              </a:prstGeom>
              <a:solidFill>
                <a:srgbClr val="FFFFFF"/>
              </a:solidFill>
              <a:ln w="12700">
                <a:solidFill>
                  <a:srgbClr val="827F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2" name="Text Box 153"/>
              <p:cNvSpPr txBox="1">
                <a:spLocks noChangeArrowheads="1"/>
              </p:cNvSpPr>
              <p:nvPr/>
            </p:nvSpPr>
            <p:spPr bwMode="auto">
              <a:xfrm>
                <a:off x="5324" y="10478"/>
                <a:ext cx="625"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21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23" name="Text Box 152"/>
              <p:cNvSpPr txBox="1">
                <a:spLocks noChangeArrowheads="1"/>
              </p:cNvSpPr>
              <p:nvPr/>
            </p:nvSpPr>
            <p:spPr bwMode="auto">
              <a:xfrm>
                <a:off x="5328" y="10334"/>
                <a:ext cx="62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24" name="Oval 151"/>
              <p:cNvSpPr>
                <a:spLocks noChangeArrowheads="1"/>
              </p:cNvSpPr>
              <p:nvPr/>
            </p:nvSpPr>
            <p:spPr bwMode="auto">
              <a:xfrm>
                <a:off x="6725" y="10472"/>
                <a:ext cx="312" cy="314"/>
              </a:xfrm>
              <a:prstGeom prst="ellipse">
                <a:avLst/>
              </a:prstGeom>
              <a:solidFill>
                <a:srgbClr val="FFFFFF"/>
              </a:solidFill>
              <a:ln w="12700">
                <a:solidFill>
                  <a:srgbClr val="827F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5" name="Text Box 150"/>
              <p:cNvSpPr txBox="1">
                <a:spLocks noChangeArrowheads="1"/>
              </p:cNvSpPr>
              <p:nvPr/>
            </p:nvSpPr>
            <p:spPr bwMode="auto">
              <a:xfrm>
                <a:off x="6576" y="10493"/>
                <a:ext cx="625"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17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26" name="Text Box 149"/>
              <p:cNvSpPr txBox="1">
                <a:spLocks noChangeArrowheads="1"/>
              </p:cNvSpPr>
              <p:nvPr/>
            </p:nvSpPr>
            <p:spPr bwMode="auto">
              <a:xfrm>
                <a:off x="6624" y="10311"/>
                <a:ext cx="62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pSp>
            <p:nvGrpSpPr>
              <p:cNvPr id="127" name="Group 145"/>
              <p:cNvGrpSpPr>
                <a:grpSpLocks/>
              </p:cNvGrpSpPr>
              <p:nvPr/>
            </p:nvGrpSpPr>
            <p:grpSpPr bwMode="auto">
              <a:xfrm>
                <a:off x="3736" y="9114"/>
                <a:ext cx="651" cy="591"/>
                <a:chOff x="3579" y="9792"/>
                <a:chExt cx="652" cy="589"/>
              </a:xfrm>
            </p:grpSpPr>
            <p:sp>
              <p:nvSpPr>
                <p:cNvPr id="152" name="Oval 148"/>
                <p:cNvSpPr>
                  <a:spLocks noChangeArrowheads="1"/>
                </p:cNvSpPr>
                <p:nvPr/>
              </p:nvSpPr>
              <p:spPr bwMode="auto">
                <a:xfrm>
                  <a:off x="3753" y="9928"/>
                  <a:ext cx="312" cy="313"/>
                </a:xfrm>
                <a:prstGeom prst="ellipse">
                  <a:avLst/>
                </a:prstGeom>
                <a:solidFill>
                  <a:srgbClr val="FFFFFF"/>
                </a:solidFill>
                <a:ln w="12700">
                  <a:solidFill>
                    <a:srgbClr val="827F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3" name="Text Box 147"/>
                <p:cNvSpPr txBox="1">
                  <a:spLocks noChangeArrowheads="1"/>
                </p:cNvSpPr>
                <p:nvPr/>
              </p:nvSpPr>
              <p:spPr bwMode="auto">
                <a:xfrm>
                  <a:off x="3606" y="9974"/>
                  <a:ext cx="62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6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54" name="Text Box 146"/>
                <p:cNvSpPr txBox="1">
                  <a:spLocks noChangeArrowheads="1"/>
                </p:cNvSpPr>
                <p:nvPr/>
              </p:nvSpPr>
              <p:spPr bwMode="auto">
                <a:xfrm>
                  <a:off x="3579" y="9792"/>
                  <a:ext cx="625"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pSp>
          <p:sp>
            <p:nvSpPr>
              <p:cNvPr id="128" name="Oval 144"/>
              <p:cNvSpPr>
                <a:spLocks noChangeArrowheads="1"/>
              </p:cNvSpPr>
              <p:nvPr/>
            </p:nvSpPr>
            <p:spPr bwMode="auto">
              <a:xfrm>
                <a:off x="5786" y="11152"/>
                <a:ext cx="312" cy="313"/>
              </a:xfrm>
              <a:prstGeom prst="ellipse">
                <a:avLst/>
              </a:prstGeom>
              <a:solidFill>
                <a:srgbClr val="FFFFFF"/>
              </a:solidFill>
              <a:ln w="12700">
                <a:solidFill>
                  <a:srgbClr val="827F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9" name="Text Box 143"/>
              <p:cNvSpPr txBox="1">
                <a:spLocks noChangeArrowheads="1"/>
              </p:cNvSpPr>
              <p:nvPr/>
            </p:nvSpPr>
            <p:spPr bwMode="auto">
              <a:xfrm>
                <a:off x="5635" y="11169"/>
                <a:ext cx="62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23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30" name="Text Box 142"/>
              <p:cNvSpPr txBox="1">
                <a:spLocks noChangeArrowheads="1"/>
              </p:cNvSpPr>
              <p:nvPr/>
            </p:nvSpPr>
            <p:spPr bwMode="auto">
              <a:xfrm>
                <a:off x="5672" y="10995"/>
                <a:ext cx="625"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31" name="Oval 141"/>
              <p:cNvSpPr>
                <a:spLocks noChangeArrowheads="1"/>
              </p:cNvSpPr>
              <p:nvPr/>
            </p:nvSpPr>
            <p:spPr bwMode="auto">
              <a:xfrm>
                <a:off x="6412" y="11152"/>
                <a:ext cx="312" cy="313"/>
              </a:xfrm>
              <a:prstGeom prst="ellipse">
                <a:avLst/>
              </a:prstGeom>
              <a:solidFill>
                <a:srgbClr val="FFFFFF"/>
              </a:solidFill>
              <a:ln w="12700">
                <a:solidFill>
                  <a:srgbClr val="827F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2" name="Text Box 140"/>
              <p:cNvSpPr txBox="1">
                <a:spLocks noChangeArrowheads="1"/>
              </p:cNvSpPr>
              <p:nvPr/>
            </p:nvSpPr>
            <p:spPr bwMode="auto">
              <a:xfrm>
                <a:off x="6209" y="11185"/>
                <a:ext cx="625"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26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33" name="Text Box 139"/>
              <p:cNvSpPr txBox="1">
                <a:spLocks noChangeArrowheads="1"/>
              </p:cNvSpPr>
              <p:nvPr/>
            </p:nvSpPr>
            <p:spPr bwMode="auto">
              <a:xfrm>
                <a:off x="6263" y="11037"/>
                <a:ext cx="625"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34" name="Oval 138"/>
              <p:cNvSpPr>
                <a:spLocks noChangeArrowheads="1"/>
              </p:cNvSpPr>
              <p:nvPr/>
            </p:nvSpPr>
            <p:spPr bwMode="auto">
              <a:xfrm>
                <a:off x="5786" y="9792"/>
                <a:ext cx="312" cy="314"/>
              </a:xfrm>
              <a:prstGeom prst="ellipse">
                <a:avLst/>
              </a:prstGeom>
              <a:solidFill>
                <a:srgbClr val="FFFFFF"/>
              </a:solidFill>
              <a:ln w="12700">
                <a:solidFill>
                  <a:srgbClr val="827F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5" name="Text Box 137"/>
              <p:cNvSpPr txBox="1">
                <a:spLocks noChangeArrowheads="1"/>
              </p:cNvSpPr>
              <p:nvPr/>
            </p:nvSpPr>
            <p:spPr bwMode="auto">
              <a:xfrm>
                <a:off x="5635" y="9838"/>
                <a:ext cx="625"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10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36" name="Text Box 136"/>
              <p:cNvSpPr txBox="1">
                <a:spLocks noChangeArrowheads="1"/>
              </p:cNvSpPr>
              <p:nvPr/>
            </p:nvSpPr>
            <p:spPr bwMode="auto">
              <a:xfrm>
                <a:off x="5631" y="9521"/>
                <a:ext cx="62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37" name="Freeform 135"/>
              <p:cNvSpPr>
                <a:spLocks/>
              </p:cNvSpPr>
              <p:nvPr/>
            </p:nvSpPr>
            <p:spPr bwMode="auto">
              <a:xfrm>
                <a:off x="3522" y="10086"/>
                <a:ext cx="157" cy="392"/>
              </a:xfrm>
              <a:custGeom>
                <a:avLst/>
                <a:gdLst>
                  <a:gd name="T0" fmla="*/ 0 w 180"/>
                  <a:gd name="T1" fmla="*/ 0 h 450"/>
                  <a:gd name="T2" fmla="*/ 180 w 180"/>
                  <a:gd name="T3" fmla="*/ 450 h 450"/>
                </a:gdLst>
                <a:ahLst/>
                <a:cxnLst>
                  <a:cxn ang="0">
                    <a:pos x="T0" y="T1"/>
                  </a:cxn>
                  <a:cxn ang="0">
                    <a:pos x="T2" y="T3"/>
                  </a:cxn>
                </a:cxnLst>
                <a:rect l="0" t="0" r="r" b="b"/>
                <a:pathLst>
                  <a:path w="180" h="450">
                    <a:moveTo>
                      <a:pt x="0" y="0"/>
                    </a:moveTo>
                    <a:lnTo>
                      <a:pt x="180" y="450"/>
                    </a:lnTo>
                  </a:path>
                </a:pathLst>
              </a:custGeom>
              <a:noFill/>
              <a:ln w="12700">
                <a:solidFill>
                  <a:srgbClr val="827F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134"/>
              <p:cNvSpPr>
                <a:spLocks/>
              </p:cNvSpPr>
              <p:nvPr/>
            </p:nvSpPr>
            <p:spPr bwMode="auto">
              <a:xfrm>
                <a:off x="3523" y="10780"/>
                <a:ext cx="181" cy="405"/>
              </a:xfrm>
              <a:custGeom>
                <a:avLst/>
                <a:gdLst>
                  <a:gd name="T0" fmla="*/ 210 w 210"/>
                  <a:gd name="T1" fmla="*/ 0 h 465"/>
                  <a:gd name="T2" fmla="*/ 0 w 210"/>
                  <a:gd name="T3" fmla="*/ 465 h 465"/>
                </a:gdLst>
                <a:ahLst/>
                <a:cxnLst>
                  <a:cxn ang="0">
                    <a:pos x="T0" y="T1"/>
                  </a:cxn>
                  <a:cxn ang="0">
                    <a:pos x="T2" y="T3"/>
                  </a:cxn>
                </a:cxnLst>
                <a:rect l="0" t="0" r="r" b="b"/>
                <a:pathLst>
                  <a:path w="210" h="465">
                    <a:moveTo>
                      <a:pt x="210" y="0"/>
                    </a:moveTo>
                    <a:lnTo>
                      <a:pt x="0" y="465"/>
                    </a:lnTo>
                  </a:path>
                </a:pathLst>
              </a:custGeom>
              <a:noFill/>
              <a:ln w="12700">
                <a:solidFill>
                  <a:srgbClr val="827F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133"/>
              <p:cNvSpPr>
                <a:spLocks/>
              </p:cNvSpPr>
              <p:nvPr/>
            </p:nvSpPr>
            <p:spPr bwMode="auto">
              <a:xfrm>
                <a:off x="4200" y="9500"/>
                <a:ext cx="378" cy="327"/>
              </a:xfrm>
              <a:custGeom>
                <a:avLst/>
                <a:gdLst>
                  <a:gd name="T0" fmla="*/ 0 w 435"/>
                  <a:gd name="T1" fmla="*/ 0 h 376"/>
                  <a:gd name="T2" fmla="*/ 435 w 435"/>
                  <a:gd name="T3" fmla="*/ 376 h 376"/>
                </a:gdLst>
                <a:ahLst/>
                <a:cxnLst>
                  <a:cxn ang="0">
                    <a:pos x="T0" y="T1"/>
                  </a:cxn>
                  <a:cxn ang="0">
                    <a:pos x="T2" y="T3"/>
                  </a:cxn>
                </a:cxnLst>
                <a:rect l="0" t="0" r="r" b="b"/>
                <a:pathLst>
                  <a:path w="435" h="376">
                    <a:moveTo>
                      <a:pt x="0" y="0"/>
                    </a:moveTo>
                    <a:lnTo>
                      <a:pt x="435" y="376"/>
                    </a:lnTo>
                  </a:path>
                </a:pathLst>
              </a:custGeom>
              <a:noFill/>
              <a:ln w="12700">
                <a:solidFill>
                  <a:srgbClr val="827F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132"/>
              <p:cNvSpPr>
                <a:spLocks/>
              </p:cNvSpPr>
              <p:nvPr/>
            </p:nvSpPr>
            <p:spPr bwMode="auto">
              <a:xfrm>
                <a:off x="4435" y="10086"/>
                <a:ext cx="196" cy="407"/>
              </a:xfrm>
              <a:custGeom>
                <a:avLst/>
                <a:gdLst>
                  <a:gd name="T0" fmla="*/ 0 w 225"/>
                  <a:gd name="T1" fmla="*/ 467 h 467"/>
                  <a:gd name="T2" fmla="*/ 225 w 225"/>
                  <a:gd name="T3" fmla="*/ 0 h 467"/>
                </a:gdLst>
                <a:ahLst/>
                <a:cxnLst>
                  <a:cxn ang="0">
                    <a:pos x="T0" y="T1"/>
                  </a:cxn>
                  <a:cxn ang="0">
                    <a:pos x="T2" y="T3"/>
                  </a:cxn>
                </a:cxnLst>
                <a:rect l="0" t="0" r="r" b="b"/>
                <a:pathLst>
                  <a:path w="225" h="467">
                    <a:moveTo>
                      <a:pt x="0" y="467"/>
                    </a:moveTo>
                    <a:lnTo>
                      <a:pt x="225" y="0"/>
                    </a:lnTo>
                  </a:path>
                </a:pathLst>
              </a:custGeom>
              <a:noFill/>
              <a:ln w="12700">
                <a:solidFill>
                  <a:srgbClr val="827F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131"/>
              <p:cNvSpPr>
                <a:spLocks/>
              </p:cNvSpPr>
              <p:nvPr/>
            </p:nvSpPr>
            <p:spPr bwMode="auto">
              <a:xfrm>
                <a:off x="5686" y="10086"/>
                <a:ext cx="184" cy="407"/>
              </a:xfrm>
              <a:custGeom>
                <a:avLst/>
                <a:gdLst>
                  <a:gd name="T0" fmla="*/ 0 w 212"/>
                  <a:gd name="T1" fmla="*/ 467 h 467"/>
                  <a:gd name="T2" fmla="*/ 212 w 212"/>
                  <a:gd name="T3" fmla="*/ 0 h 467"/>
                </a:gdLst>
                <a:ahLst/>
                <a:cxnLst>
                  <a:cxn ang="0">
                    <a:pos x="T0" y="T1"/>
                  </a:cxn>
                  <a:cxn ang="0">
                    <a:pos x="T2" y="T3"/>
                  </a:cxn>
                </a:cxnLst>
                <a:rect l="0" t="0" r="r" b="b"/>
                <a:pathLst>
                  <a:path w="212" h="467">
                    <a:moveTo>
                      <a:pt x="0" y="467"/>
                    </a:moveTo>
                    <a:lnTo>
                      <a:pt x="212" y="0"/>
                    </a:lnTo>
                  </a:path>
                </a:pathLst>
              </a:custGeom>
              <a:noFill/>
              <a:ln w="12700">
                <a:solidFill>
                  <a:srgbClr val="827F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130"/>
              <p:cNvSpPr>
                <a:spLocks/>
              </p:cNvSpPr>
              <p:nvPr/>
            </p:nvSpPr>
            <p:spPr bwMode="auto">
              <a:xfrm>
                <a:off x="6937" y="10086"/>
                <a:ext cx="198" cy="394"/>
              </a:xfrm>
              <a:custGeom>
                <a:avLst/>
                <a:gdLst>
                  <a:gd name="T0" fmla="*/ 0 w 228"/>
                  <a:gd name="T1" fmla="*/ 452 h 452"/>
                  <a:gd name="T2" fmla="*/ 228 w 228"/>
                  <a:gd name="T3" fmla="*/ 0 h 452"/>
                </a:gdLst>
                <a:ahLst/>
                <a:cxnLst>
                  <a:cxn ang="0">
                    <a:pos x="T0" y="T1"/>
                  </a:cxn>
                  <a:cxn ang="0">
                    <a:pos x="T2" y="T3"/>
                  </a:cxn>
                </a:cxnLst>
                <a:rect l="0" t="0" r="r" b="b"/>
                <a:pathLst>
                  <a:path w="228" h="452">
                    <a:moveTo>
                      <a:pt x="0" y="452"/>
                    </a:moveTo>
                    <a:lnTo>
                      <a:pt x="228" y="0"/>
                    </a:lnTo>
                  </a:path>
                </a:pathLst>
              </a:custGeom>
              <a:noFill/>
              <a:ln w="12700">
                <a:solidFill>
                  <a:srgbClr val="827F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129"/>
              <p:cNvSpPr>
                <a:spLocks/>
              </p:cNvSpPr>
              <p:nvPr/>
            </p:nvSpPr>
            <p:spPr bwMode="auto">
              <a:xfrm>
                <a:off x="6013" y="10765"/>
                <a:ext cx="196" cy="419"/>
              </a:xfrm>
              <a:custGeom>
                <a:avLst/>
                <a:gdLst>
                  <a:gd name="T0" fmla="*/ 0 w 225"/>
                  <a:gd name="T1" fmla="*/ 481 h 481"/>
                  <a:gd name="T2" fmla="*/ 225 w 225"/>
                  <a:gd name="T3" fmla="*/ 0 h 481"/>
                </a:gdLst>
                <a:ahLst/>
                <a:cxnLst>
                  <a:cxn ang="0">
                    <a:pos x="T0" y="T1"/>
                  </a:cxn>
                  <a:cxn ang="0">
                    <a:pos x="T2" y="T3"/>
                  </a:cxn>
                </a:cxnLst>
                <a:rect l="0" t="0" r="r" b="b"/>
                <a:pathLst>
                  <a:path w="225" h="481">
                    <a:moveTo>
                      <a:pt x="0" y="481"/>
                    </a:moveTo>
                    <a:lnTo>
                      <a:pt x="225" y="0"/>
                    </a:lnTo>
                  </a:path>
                </a:pathLst>
              </a:custGeom>
              <a:noFill/>
              <a:ln w="12700">
                <a:solidFill>
                  <a:srgbClr val="827F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128"/>
              <p:cNvSpPr>
                <a:spLocks/>
              </p:cNvSpPr>
              <p:nvPr/>
            </p:nvSpPr>
            <p:spPr bwMode="auto">
              <a:xfrm>
                <a:off x="6637" y="10779"/>
                <a:ext cx="185" cy="393"/>
              </a:xfrm>
              <a:custGeom>
                <a:avLst/>
                <a:gdLst>
                  <a:gd name="T0" fmla="*/ 0 w 213"/>
                  <a:gd name="T1" fmla="*/ 452 h 452"/>
                  <a:gd name="T2" fmla="*/ 213 w 213"/>
                  <a:gd name="T3" fmla="*/ 0 h 452"/>
                </a:gdLst>
                <a:ahLst/>
                <a:cxnLst>
                  <a:cxn ang="0">
                    <a:pos x="T0" y="T1"/>
                  </a:cxn>
                  <a:cxn ang="0">
                    <a:pos x="T2" y="T3"/>
                  </a:cxn>
                </a:cxnLst>
                <a:rect l="0" t="0" r="r" b="b"/>
                <a:pathLst>
                  <a:path w="213" h="452">
                    <a:moveTo>
                      <a:pt x="0" y="452"/>
                    </a:moveTo>
                    <a:lnTo>
                      <a:pt x="213" y="0"/>
                    </a:lnTo>
                  </a:path>
                </a:pathLst>
              </a:custGeom>
              <a:noFill/>
              <a:ln w="12700">
                <a:solidFill>
                  <a:srgbClr val="827F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127"/>
              <p:cNvSpPr>
                <a:spLocks/>
              </p:cNvSpPr>
              <p:nvPr/>
            </p:nvSpPr>
            <p:spPr bwMode="auto">
              <a:xfrm>
                <a:off x="4774" y="10086"/>
                <a:ext cx="183" cy="392"/>
              </a:xfrm>
              <a:custGeom>
                <a:avLst/>
                <a:gdLst>
                  <a:gd name="T0" fmla="*/ 0 w 210"/>
                  <a:gd name="T1" fmla="*/ 0 h 450"/>
                  <a:gd name="T2" fmla="*/ 210 w 210"/>
                  <a:gd name="T3" fmla="*/ 450 h 450"/>
                </a:gdLst>
                <a:ahLst/>
                <a:cxnLst>
                  <a:cxn ang="0">
                    <a:pos x="T0" y="T1"/>
                  </a:cxn>
                  <a:cxn ang="0">
                    <a:pos x="T2" y="T3"/>
                  </a:cxn>
                </a:cxnLst>
                <a:rect l="0" t="0" r="r" b="b"/>
                <a:pathLst>
                  <a:path w="210" h="450">
                    <a:moveTo>
                      <a:pt x="0" y="0"/>
                    </a:moveTo>
                    <a:lnTo>
                      <a:pt x="210" y="450"/>
                    </a:lnTo>
                  </a:path>
                </a:pathLst>
              </a:custGeom>
              <a:noFill/>
              <a:ln w="12700">
                <a:solidFill>
                  <a:srgbClr val="827F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126"/>
              <p:cNvSpPr>
                <a:spLocks/>
              </p:cNvSpPr>
              <p:nvPr/>
            </p:nvSpPr>
            <p:spPr bwMode="auto">
              <a:xfrm>
                <a:off x="6025" y="10075"/>
                <a:ext cx="183" cy="405"/>
              </a:xfrm>
              <a:custGeom>
                <a:avLst/>
                <a:gdLst>
                  <a:gd name="T0" fmla="*/ 0 w 210"/>
                  <a:gd name="T1" fmla="*/ 0 h 465"/>
                  <a:gd name="T2" fmla="*/ 210 w 210"/>
                  <a:gd name="T3" fmla="*/ 465 h 465"/>
                </a:gdLst>
                <a:ahLst/>
                <a:cxnLst>
                  <a:cxn ang="0">
                    <a:pos x="T0" y="T1"/>
                  </a:cxn>
                  <a:cxn ang="0">
                    <a:pos x="T2" y="T3"/>
                  </a:cxn>
                </a:cxnLst>
                <a:rect l="0" t="0" r="r" b="b"/>
                <a:pathLst>
                  <a:path w="210" h="465">
                    <a:moveTo>
                      <a:pt x="0" y="0"/>
                    </a:moveTo>
                    <a:lnTo>
                      <a:pt x="210" y="465"/>
                    </a:lnTo>
                  </a:path>
                </a:pathLst>
              </a:custGeom>
              <a:noFill/>
              <a:ln w="12700">
                <a:solidFill>
                  <a:srgbClr val="827F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125"/>
              <p:cNvSpPr>
                <a:spLocks/>
              </p:cNvSpPr>
              <p:nvPr/>
            </p:nvSpPr>
            <p:spPr bwMode="auto">
              <a:xfrm>
                <a:off x="6692" y="9498"/>
                <a:ext cx="391" cy="327"/>
              </a:xfrm>
              <a:custGeom>
                <a:avLst/>
                <a:gdLst>
                  <a:gd name="T0" fmla="*/ 0 w 450"/>
                  <a:gd name="T1" fmla="*/ 0 h 375"/>
                  <a:gd name="T2" fmla="*/ 450 w 450"/>
                  <a:gd name="T3" fmla="*/ 375 h 375"/>
                </a:gdLst>
                <a:ahLst/>
                <a:cxnLst>
                  <a:cxn ang="0">
                    <a:pos x="T0" y="T1"/>
                  </a:cxn>
                  <a:cxn ang="0">
                    <a:pos x="T2" y="T3"/>
                  </a:cxn>
                </a:cxnLst>
                <a:rect l="0" t="0" r="r" b="b"/>
                <a:pathLst>
                  <a:path w="450" h="375">
                    <a:moveTo>
                      <a:pt x="0" y="0"/>
                    </a:moveTo>
                    <a:lnTo>
                      <a:pt x="450" y="375"/>
                    </a:lnTo>
                  </a:path>
                </a:pathLst>
              </a:custGeom>
              <a:noFill/>
              <a:ln w="12700">
                <a:solidFill>
                  <a:srgbClr val="827F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124"/>
              <p:cNvSpPr>
                <a:spLocks/>
              </p:cNvSpPr>
              <p:nvPr/>
            </p:nvSpPr>
            <p:spPr bwMode="auto">
              <a:xfrm>
                <a:off x="6053" y="9498"/>
                <a:ext cx="391" cy="340"/>
              </a:xfrm>
              <a:custGeom>
                <a:avLst/>
                <a:gdLst>
                  <a:gd name="T0" fmla="*/ 0 w 449"/>
                  <a:gd name="T1" fmla="*/ 390 h 390"/>
                  <a:gd name="T2" fmla="*/ 449 w 449"/>
                  <a:gd name="T3" fmla="*/ 0 h 390"/>
                </a:gdLst>
                <a:ahLst/>
                <a:cxnLst>
                  <a:cxn ang="0">
                    <a:pos x="T0" y="T1"/>
                  </a:cxn>
                  <a:cxn ang="0">
                    <a:pos x="T2" y="T3"/>
                  </a:cxn>
                </a:cxnLst>
                <a:rect l="0" t="0" r="r" b="b"/>
                <a:pathLst>
                  <a:path w="449" h="390">
                    <a:moveTo>
                      <a:pt x="0" y="390"/>
                    </a:moveTo>
                    <a:lnTo>
                      <a:pt x="449" y="0"/>
                    </a:lnTo>
                  </a:path>
                </a:pathLst>
              </a:custGeom>
              <a:noFill/>
              <a:ln w="12700">
                <a:solidFill>
                  <a:srgbClr val="827F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Oval 123"/>
              <p:cNvSpPr>
                <a:spLocks noChangeArrowheads="1"/>
              </p:cNvSpPr>
              <p:nvPr/>
            </p:nvSpPr>
            <p:spPr bwMode="auto">
              <a:xfrm>
                <a:off x="2908" y="8841"/>
                <a:ext cx="312" cy="313"/>
              </a:xfrm>
              <a:prstGeom prst="ellipse">
                <a:avLst/>
              </a:prstGeom>
              <a:solidFill>
                <a:srgbClr val="FFFFFF"/>
              </a:solidFill>
              <a:ln w="12700">
                <a:solidFill>
                  <a:srgbClr val="827F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0" name="Text Box 122"/>
              <p:cNvSpPr txBox="1">
                <a:spLocks noChangeArrowheads="1"/>
              </p:cNvSpPr>
              <p:nvPr/>
            </p:nvSpPr>
            <p:spPr bwMode="auto">
              <a:xfrm>
                <a:off x="2753" y="8885"/>
                <a:ext cx="626"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key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51" name="Text Box 121"/>
              <p:cNvSpPr txBox="1">
                <a:spLocks noChangeArrowheads="1"/>
              </p:cNvSpPr>
              <p:nvPr/>
            </p:nvSpPr>
            <p:spPr bwMode="auto">
              <a:xfrm>
                <a:off x="3053" y="8665"/>
                <a:ext cx="542"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dist</a:t>
                </a:r>
                <a:r>
                  <a:rPr kumimoji="0" lang="en-US" altLang="zh-CN" sz="9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pSp>
        <p:sp>
          <p:nvSpPr>
            <p:cNvPr id="92" name="Text Box 119"/>
            <p:cNvSpPr txBox="1">
              <a:spLocks noChangeArrowheads="1"/>
            </p:cNvSpPr>
            <p:nvPr/>
          </p:nvSpPr>
          <p:spPr bwMode="auto">
            <a:xfrm>
              <a:off x="7761" y="10064"/>
              <a:ext cx="1252" cy="1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Node:</a:t>
              </a:r>
              <a:endPar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Tree>
    <p:extLst>
      <p:ext uri="{BB962C8B-B14F-4D97-AF65-F5344CB8AC3E}">
        <p14:creationId xmlns:p14="http://schemas.microsoft.com/office/powerpoint/2010/main" val="305971485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左偏树</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由于性质</a:t>
            </a:r>
            <a:r>
              <a:rPr lang="en-US" altLang="zh-CN" sz="2000" dirty="0" smtClean="0"/>
              <a:t>2</a:t>
            </a:r>
            <a:r>
              <a:rPr lang="zh-CN" altLang="en-US" sz="2000" dirty="0" smtClean="0"/>
              <a:t>，我们知道一个节点的距离就是这个节点一直沿着右儿子知道遇到一个外节点所经过的边数。</a:t>
            </a:r>
            <a:endParaRPr lang="en-US" altLang="zh-CN" sz="2000" dirty="0" smtClean="0"/>
          </a:p>
          <a:p>
            <a:r>
              <a:rPr lang="zh-CN" altLang="en-US" sz="2000" dirty="0" smtClean="0"/>
              <a:t>故：</a:t>
            </a:r>
            <a:r>
              <a:rPr lang="zh-CN" altLang="zh-CN" sz="2000" b="1" dirty="0"/>
              <a:t>节点的距离等于它的右子节点的距离加</a:t>
            </a:r>
            <a:r>
              <a:rPr lang="en-US" altLang="zh-CN" sz="2000" b="1" dirty="0"/>
              <a:t>1</a:t>
            </a:r>
            <a:r>
              <a:rPr lang="zh-CN" altLang="zh-CN" sz="2000" b="1" dirty="0"/>
              <a:t>。</a:t>
            </a:r>
            <a:endParaRPr lang="zh-CN" altLang="en-US" sz="2000" dirty="0"/>
          </a:p>
        </p:txBody>
      </p:sp>
      <p:sp>
        <p:nvSpPr>
          <p:cNvPr id="4" name="TextBox 3"/>
          <p:cNvSpPr txBox="1"/>
          <p:nvPr/>
        </p:nvSpPr>
        <p:spPr>
          <a:xfrm>
            <a:off x="1547664" y="2862659"/>
            <a:ext cx="6912768" cy="369332"/>
          </a:xfrm>
          <a:prstGeom prst="rect">
            <a:avLst/>
          </a:prstGeom>
          <a:noFill/>
        </p:spPr>
        <p:txBody>
          <a:bodyPr wrap="square" rtlCol="0">
            <a:spAutoFit/>
          </a:bodyPr>
          <a:lstStyle/>
          <a:p>
            <a:pPr marL="285750" indent="-285750">
              <a:buFont typeface="Arial" pitchFamily="34" charset="0"/>
              <a:buChar char="•"/>
            </a:pPr>
            <a:r>
              <a:rPr lang="zh-CN" altLang="zh-CN" b="1" dirty="0"/>
              <a:t> 一棵</a:t>
            </a:r>
            <a:r>
              <a:rPr lang="en-US" altLang="zh-CN" b="1" dirty="0"/>
              <a:t>N</a:t>
            </a:r>
            <a:r>
              <a:rPr lang="zh-CN" altLang="zh-CN" b="1" dirty="0"/>
              <a:t>个节点的左偏树距离最多为</a:t>
            </a:r>
            <a:r>
              <a:rPr lang="en-US" altLang="zh-CN" b="1" dirty="0">
                <a:sym typeface="Symbol"/>
              </a:rPr>
              <a:t></a:t>
            </a:r>
            <a:r>
              <a:rPr lang="en-US" altLang="zh-CN" b="1" dirty="0"/>
              <a:t>log(N+1)</a:t>
            </a:r>
            <a:r>
              <a:rPr lang="en-US" altLang="zh-CN" b="1" dirty="0">
                <a:sym typeface="Symbol"/>
              </a:rPr>
              <a:t></a:t>
            </a:r>
            <a:r>
              <a:rPr lang="en-US" altLang="zh-CN" b="1" dirty="0"/>
              <a:t> -1</a:t>
            </a:r>
            <a:r>
              <a:rPr lang="zh-CN" altLang="zh-CN" b="1" dirty="0"/>
              <a:t>。</a:t>
            </a:r>
            <a:endParaRPr lang="zh-CN" altLang="en-US" dirty="0"/>
          </a:p>
        </p:txBody>
      </p:sp>
    </p:spTree>
    <p:extLst>
      <p:ext uri="{BB962C8B-B14F-4D97-AF65-F5344CB8AC3E}">
        <p14:creationId xmlns:p14="http://schemas.microsoft.com/office/powerpoint/2010/main" val="869997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左偏树的操作</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左偏树除了堆的操作外，还包含一个合并操作，并且所有操作都离不开合并操作。我们着重讨论左偏树的合并操作。</a:t>
            </a:r>
            <a:endParaRPr lang="en-US" altLang="zh-CN" sz="2000" dirty="0" smtClean="0"/>
          </a:p>
          <a:p>
            <a:endParaRPr lang="en-US" altLang="zh-CN" sz="2000" dirty="0"/>
          </a:p>
          <a:p>
            <a:r>
              <a:rPr lang="en-US" altLang="zh-CN" sz="2000" dirty="0"/>
              <a:t>Merge( </a:t>
            </a:r>
            <a:r>
              <a:rPr lang="en-US" altLang="zh-CN" sz="2000" dirty="0" smtClean="0"/>
              <a:t>A,B) </a:t>
            </a:r>
            <a:r>
              <a:rPr lang="zh-CN" altLang="zh-CN" sz="2000" dirty="0"/>
              <a:t>把</a:t>
            </a:r>
            <a:r>
              <a:rPr lang="en-US" altLang="zh-CN" sz="2000" dirty="0"/>
              <a:t>A,B</a:t>
            </a:r>
            <a:r>
              <a:rPr lang="zh-CN" altLang="zh-CN" sz="2000" dirty="0"/>
              <a:t>两棵左偏树合并，返回一棵新的左偏树</a:t>
            </a:r>
            <a:r>
              <a:rPr lang="en-US" altLang="zh-CN" sz="2000" dirty="0"/>
              <a:t>C</a:t>
            </a:r>
            <a:r>
              <a:rPr lang="zh-CN" altLang="zh-CN" sz="2000" dirty="0"/>
              <a:t>，包含</a:t>
            </a:r>
            <a:r>
              <a:rPr lang="en-US" altLang="zh-CN" sz="2000" dirty="0"/>
              <a:t>A</a:t>
            </a:r>
            <a:r>
              <a:rPr lang="zh-CN" altLang="zh-CN" sz="2000" dirty="0"/>
              <a:t>和</a:t>
            </a:r>
            <a:r>
              <a:rPr lang="en-US" altLang="zh-CN" sz="2000" dirty="0"/>
              <a:t>B</a:t>
            </a:r>
            <a:r>
              <a:rPr lang="zh-CN" altLang="zh-CN" sz="2000" dirty="0"/>
              <a:t>中的所有元素</a:t>
            </a:r>
            <a:r>
              <a:rPr lang="zh-CN" altLang="zh-CN" sz="2000" dirty="0" smtClean="0"/>
              <a:t>。一</a:t>
            </a:r>
            <a:r>
              <a:rPr lang="zh-CN" altLang="zh-CN" sz="2000" dirty="0"/>
              <a:t>棵左偏树用它的根节点的指针表示。</a:t>
            </a:r>
          </a:p>
          <a:p>
            <a:endParaRPr lang="zh-CN" altLang="en-US" sz="2000" dirty="0"/>
          </a:p>
        </p:txBody>
      </p:sp>
    </p:spTree>
    <p:extLst>
      <p:ext uri="{BB962C8B-B14F-4D97-AF65-F5344CB8AC3E}">
        <p14:creationId xmlns:p14="http://schemas.microsoft.com/office/powerpoint/2010/main" val="22621690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查询最值</a:t>
            </a:r>
            <a:endParaRPr lang="zh-CN" altLang="en-US" dirty="0"/>
          </a:p>
        </p:txBody>
      </p:sp>
      <p:sp>
        <p:nvSpPr>
          <p:cNvPr id="3" name="TextBox 2"/>
          <p:cNvSpPr txBox="1"/>
          <p:nvPr/>
        </p:nvSpPr>
        <p:spPr>
          <a:xfrm>
            <a:off x="1331640" y="1268760"/>
            <a:ext cx="7416824" cy="1569660"/>
          </a:xfrm>
          <a:prstGeom prst="rect">
            <a:avLst/>
          </a:prstGeom>
          <a:noFill/>
        </p:spPr>
        <p:txBody>
          <a:bodyPr wrap="square" rtlCol="0">
            <a:spAutoFit/>
          </a:bodyPr>
          <a:lstStyle/>
          <a:p>
            <a:pPr marL="342900" indent="-342900">
              <a:buFont typeface="Arial" pitchFamily="34" charset="0"/>
              <a:buChar char="•"/>
            </a:pPr>
            <a:r>
              <a:rPr lang="zh-CN" altLang="en-US" sz="2400" dirty="0" smtClean="0">
                <a:latin typeface="+mj-lt"/>
              </a:rPr>
              <a:t>查询最值：根据堆的性质，我们知道堆顶元素就是具有最值属性的元素，故只需要返回堆顶元素信息即可。</a:t>
            </a:r>
            <a:endParaRPr lang="en-US" altLang="zh-CN" sz="2400" dirty="0" smtClean="0">
              <a:latin typeface="+mj-lt"/>
            </a:endParaRPr>
          </a:p>
          <a:p>
            <a:pPr marL="342900" indent="-342900">
              <a:buFont typeface="Arial" pitchFamily="34" charset="0"/>
              <a:buChar char="•"/>
            </a:pPr>
            <a:endParaRPr lang="en-US" altLang="zh-CN" sz="2400" dirty="0" smtClean="0">
              <a:latin typeface="+mj-lt"/>
            </a:endParaRPr>
          </a:p>
        </p:txBody>
      </p:sp>
    </p:spTree>
    <p:extLst>
      <p:ext uri="{BB962C8B-B14F-4D97-AF65-F5344CB8AC3E}">
        <p14:creationId xmlns:p14="http://schemas.microsoft.com/office/powerpoint/2010/main" val="17056913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左偏树的操作</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2636912"/>
            <a:ext cx="2529062" cy="1491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1403648" y="2924944"/>
            <a:ext cx="4032448" cy="1477328"/>
          </a:xfrm>
          <a:prstGeom prst="rect">
            <a:avLst/>
          </a:prstGeom>
          <a:noFill/>
        </p:spPr>
        <p:txBody>
          <a:bodyPr wrap="square" rtlCol="0">
            <a:spAutoFit/>
          </a:bodyPr>
          <a:lstStyle/>
          <a:p>
            <a:r>
              <a:rPr lang="zh-CN" altLang="zh-CN" dirty="0"/>
              <a:t>在合并操作中，最简单的情况是其中一棵树为空（也就是，该树根节点指针为</a:t>
            </a:r>
            <a:r>
              <a:rPr lang="en-US" altLang="zh-CN" dirty="0"/>
              <a:t>NULL</a:t>
            </a:r>
            <a:r>
              <a:rPr lang="zh-CN" altLang="zh-CN" dirty="0"/>
              <a:t>）。这时我们只须要返回另一棵树。</a:t>
            </a:r>
          </a:p>
          <a:p>
            <a:endParaRPr lang="zh-CN" altLang="en-US" dirty="0"/>
          </a:p>
        </p:txBody>
      </p:sp>
    </p:spTree>
    <p:extLst>
      <p:ext uri="{BB962C8B-B14F-4D97-AF65-F5344CB8AC3E}">
        <p14:creationId xmlns:p14="http://schemas.microsoft.com/office/powerpoint/2010/main" val="200551978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左偏树的操作</a:t>
            </a:r>
            <a:endParaRPr lang="zh-CN" altLang="en-US" dirty="0"/>
          </a:p>
        </p:txBody>
      </p:sp>
      <p:sp>
        <p:nvSpPr>
          <p:cNvPr id="3" name="TextBox 2"/>
          <p:cNvSpPr txBox="1"/>
          <p:nvPr/>
        </p:nvSpPr>
        <p:spPr>
          <a:xfrm>
            <a:off x="1331640" y="2420888"/>
            <a:ext cx="3600400" cy="1754326"/>
          </a:xfrm>
          <a:prstGeom prst="rect">
            <a:avLst/>
          </a:prstGeom>
          <a:noFill/>
        </p:spPr>
        <p:txBody>
          <a:bodyPr wrap="square" rtlCol="0">
            <a:spAutoFit/>
          </a:bodyPr>
          <a:lstStyle/>
          <a:p>
            <a:r>
              <a:rPr lang="zh-CN" altLang="zh-CN" dirty="0"/>
              <a:t>若</a:t>
            </a:r>
            <a:r>
              <a:rPr lang="en-US" altLang="zh-CN" dirty="0"/>
              <a:t>A</a:t>
            </a:r>
            <a:r>
              <a:rPr lang="zh-CN" altLang="zh-CN" dirty="0"/>
              <a:t>和</a:t>
            </a:r>
            <a:r>
              <a:rPr lang="en-US" altLang="zh-CN" dirty="0"/>
              <a:t>B</a:t>
            </a:r>
            <a:r>
              <a:rPr lang="zh-CN" altLang="zh-CN" dirty="0"/>
              <a:t>都非空，我们假设</a:t>
            </a:r>
            <a:r>
              <a:rPr lang="en-US" altLang="zh-CN" dirty="0"/>
              <a:t>A</a:t>
            </a:r>
            <a:r>
              <a:rPr lang="zh-CN" altLang="zh-CN" dirty="0"/>
              <a:t>的根节点小于等于</a:t>
            </a:r>
            <a:r>
              <a:rPr lang="en-US" altLang="zh-CN" dirty="0"/>
              <a:t>B</a:t>
            </a:r>
            <a:r>
              <a:rPr lang="zh-CN" altLang="zh-CN" dirty="0"/>
              <a:t>的根节点（否则交换</a:t>
            </a:r>
            <a:r>
              <a:rPr lang="en-US" altLang="zh-CN" dirty="0"/>
              <a:t>A,B</a:t>
            </a:r>
            <a:r>
              <a:rPr lang="zh-CN" altLang="zh-CN" dirty="0"/>
              <a:t>），把</a:t>
            </a:r>
            <a:r>
              <a:rPr lang="en-US" altLang="zh-CN" dirty="0"/>
              <a:t>A</a:t>
            </a:r>
            <a:r>
              <a:rPr lang="zh-CN" altLang="zh-CN" dirty="0"/>
              <a:t>的根节点作为新树</a:t>
            </a:r>
            <a:r>
              <a:rPr lang="en-US" altLang="zh-CN" dirty="0"/>
              <a:t>C</a:t>
            </a:r>
            <a:r>
              <a:rPr lang="zh-CN" altLang="zh-CN" dirty="0"/>
              <a:t>的根节点，剩下的事就是合并</a:t>
            </a:r>
            <a:r>
              <a:rPr lang="en-US" altLang="zh-CN" dirty="0"/>
              <a:t>A</a:t>
            </a:r>
            <a:r>
              <a:rPr lang="zh-CN" altLang="zh-CN" dirty="0"/>
              <a:t>的右子树</a:t>
            </a:r>
            <a:r>
              <a:rPr lang="en-US" altLang="zh-CN" dirty="0"/>
              <a:t>right(A) </a:t>
            </a:r>
            <a:r>
              <a:rPr lang="zh-CN" altLang="zh-CN" dirty="0"/>
              <a:t>和</a:t>
            </a:r>
            <a:r>
              <a:rPr lang="en-US" altLang="zh-CN" dirty="0"/>
              <a:t>B</a:t>
            </a:r>
            <a:r>
              <a:rPr lang="zh-CN" altLang="zh-CN" dirty="0"/>
              <a:t>了。</a:t>
            </a:r>
          </a:p>
          <a:p>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088" y="2174101"/>
            <a:ext cx="2880320" cy="2085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5508104" y="4430811"/>
            <a:ext cx="3312368" cy="646331"/>
          </a:xfrm>
          <a:prstGeom prst="rect">
            <a:avLst/>
          </a:prstGeom>
          <a:noFill/>
        </p:spPr>
        <p:txBody>
          <a:bodyPr wrap="square" rtlCol="0">
            <a:spAutoFit/>
          </a:bodyPr>
          <a:lstStyle/>
          <a:p>
            <a:r>
              <a:rPr lang="en-US" altLang="zh-CN" dirty="0"/>
              <a:t>right(A) ← Merge(right(A), B)</a:t>
            </a:r>
            <a:endParaRPr lang="zh-CN" altLang="zh-CN" dirty="0"/>
          </a:p>
          <a:p>
            <a:endParaRPr lang="zh-CN" altLang="en-US" dirty="0"/>
          </a:p>
        </p:txBody>
      </p:sp>
    </p:spTree>
    <p:extLst>
      <p:ext uri="{BB962C8B-B14F-4D97-AF65-F5344CB8AC3E}">
        <p14:creationId xmlns:p14="http://schemas.microsoft.com/office/powerpoint/2010/main" val="79491367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左偏树的操作</a:t>
            </a:r>
            <a:endParaRPr lang="zh-CN" altLang="en-US" dirty="0"/>
          </a:p>
        </p:txBody>
      </p:sp>
      <p:sp>
        <p:nvSpPr>
          <p:cNvPr id="3" name="TextBox 2"/>
          <p:cNvSpPr txBox="1"/>
          <p:nvPr/>
        </p:nvSpPr>
        <p:spPr>
          <a:xfrm>
            <a:off x="1314525" y="2478007"/>
            <a:ext cx="3600400" cy="1477328"/>
          </a:xfrm>
          <a:prstGeom prst="rect">
            <a:avLst/>
          </a:prstGeom>
          <a:noFill/>
        </p:spPr>
        <p:txBody>
          <a:bodyPr wrap="square" rtlCol="0">
            <a:spAutoFit/>
          </a:bodyPr>
          <a:lstStyle/>
          <a:p>
            <a:r>
              <a:rPr lang="zh-CN" altLang="zh-CN" dirty="0"/>
              <a:t>合并了</a:t>
            </a:r>
            <a:r>
              <a:rPr lang="en-US" altLang="zh-CN" dirty="0"/>
              <a:t>right(A) </a:t>
            </a:r>
            <a:r>
              <a:rPr lang="zh-CN" altLang="zh-CN" dirty="0"/>
              <a:t>和</a:t>
            </a:r>
            <a:r>
              <a:rPr lang="en-US" altLang="zh-CN" dirty="0"/>
              <a:t>B</a:t>
            </a:r>
            <a:r>
              <a:rPr lang="zh-CN" altLang="zh-CN" dirty="0"/>
              <a:t>之后，</a:t>
            </a:r>
            <a:r>
              <a:rPr lang="en-US" altLang="zh-CN" dirty="0"/>
              <a:t>right(A) </a:t>
            </a:r>
            <a:r>
              <a:rPr lang="zh-CN" altLang="zh-CN" dirty="0"/>
              <a:t>的距离可能会变大，当</a:t>
            </a:r>
            <a:r>
              <a:rPr lang="en-US" altLang="zh-CN" dirty="0"/>
              <a:t>right(A) </a:t>
            </a:r>
            <a:r>
              <a:rPr lang="zh-CN" altLang="zh-CN" dirty="0"/>
              <a:t>的距离大于</a:t>
            </a:r>
            <a:r>
              <a:rPr lang="en-US" altLang="zh-CN" dirty="0"/>
              <a:t>left(A) </a:t>
            </a:r>
            <a:r>
              <a:rPr lang="zh-CN" altLang="zh-CN" dirty="0"/>
              <a:t>的距离时，左偏树的性质</a:t>
            </a:r>
            <a:r>
              <a:rPr lang="en-US" altLang="zh-CN" dirty="0"/>
              <a:t>2</a:t>
            </a:r>
            <a:r>
              <a:rPr lang="zh-CN" altLang="zh-CN" dirty="0"/>
              <a:t>会被破坏。在这种情况下，我们只须要交换</a:t>
            </a:r>
            <a:r>
              <a:rPr lang="en-US" altLang="zh-CN" dirty="0"/>
              <a:t>left(A) </a:t>
            </a:r>
            <a:r>
              <a:rPr lang="zh-CN" altLang="zh-CN" dirty="0"/>
              <a:t>和</a:t>
            </a:r>
            <a:r>
              <a:rPr lang="en-US" altLang="zh-CN" dirty="0"/>
              <a:t>right(A)</a:t>
            </a:r>
            <a:r>
              <a:rPr lang="zh-CN" altLang="zh-CN" dirty="0"/>
              <a:t>。</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2116278"/>
            <a:ext cx="2456234" cy="2200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920605" y="4333590"/>
            <a:ext cx="3816424" cy="646331"/>
          </a:xfrm>
          <a:prstGeom prst="rect">
            <a:avLst/>
          </a:prstGeom>
          <a:noFill/>
        </p:spPr>
        <p:txBody>
          <a:bodyPr wrap="square" rtlCol="0">
            <a:spAutoFit/>
          </a:bodyPr>
          <a:lstStyle/>
          <a:p>
            <a:r>
              <a:rPr lang="zh-CN" altLang="zh-CN" dirty="0"/>
              <a:t>若</a:t>
            </a:r>
            <a:r>
              <a:rPr lang="en-US" altLang="zh-CN" dirty="0" err="1"/>
              <a:t>dist</a:t>
            </a:r>
            <a:r>
              <a:rPr lang="en-US" altLang="zh-CN" dirty="0"/>
              <a:t>(left(A)) &gt; </a:t>
            </a:r>
            <a:r>
              <a:rPr lang="en-US" altLang="zh-CN" dirty="0" err="1"/>
              <a:t>dist</a:t>
            </a:r>
            <a:r>
              <a:rPr lang="en-US" altLang="zh-CN" dirty="0"/>
              <a:t>(right(A))</a:t>
            </a:r>
            <a:r>
              <a:rPr lang="zh-CN" altLang="zh-CN" dirty="0"/>
              <a:t>，交换</a:t>
            </a:r>
            <a:r>
              <a:rPr lang="en-US" altLang="zh-CN" dirty="0"/>
              <a:t>left(A) </a:t>
            </a:r>
            <a:r>
              <a:rPr lang="zh-CN" altLang="zh-CN" dirty="0"/>
              <a:t>和</a:t>
            </a:r>
            <a:r>
              <a:rPr lang="en-US" altLang="zh-CN" dirty="0"/>
              <a:t>right(A)</a:t>
            </a:r>
            <a:endParaRPr lang="zh-CN" altLang="en-US" dirty="0"/>
          </a:p>
        </p:txBody>
      </p:sp>
    </p:spTree>
    <p:extLst>
      <p:ext uri="{BB962C8B-B14F-4D97-AF65-F5344CB8AC3E}">
        <p14:creationId xmlns:p14="http://schemas.microsoft.com/office/powerpoint/2010/main" val="251148542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左偏树的操作</a:t>
            </a:r>
            <a:endParaRPr lang="zh-CN" altLang="en-US" dirty="0"/>
          </a:p>
        </p:txBody>
      </p:sp>
      <p:sp>
        <p:nvSpPr>
          <p:cNvPr id="4" name="TextBox 3"/>
          <p:cNvSpPr txBox="1"/>
          <p:nvPr/>
        </p:nvSpPr>
        <p:spPr>
          <a:xfrm>
            <a:off x="1475656" y="1700808"/>
            <a:ext cx="6480720" cy="1754326"/>
          </a:xfrm>
          <a:prstGeom prst="rect">
            <a:avLst/>
          </a:prstGeom>
          <a:noFill/>
        </p:spPr>
        <p:txBody>
          <a:bodyPr wrap="square" rtlCol="0">
            <a:spAutoFit/>
          </a:bodyPr>
          <a:lstStyle/>
          <a:p>
            <a:r>
              <a:rPr lang="en-US" altLang="zh-CN" dirty="0" smtClean="0"/>
              <a:t>      </a:t>
            </a:r>
            <a:r>
              <a:rPr lang="zh-CN" altLang="zh-CN" dirty="0" smtClean="0"/>
              <a:t>最后</a:t>
            </a:r>
            <a:r>
              <a:rPr lang="zh-CN" altLang="zh-CN" dirty="0"/>
              <a:t>，由于</a:t>
            </a:r>
            <a:r>
              <a:rPr lang="en-US" altLang="zh-CN" dirty="0"/>
              <a:t>right(A) </a:t>
            </a:r>
            <a:r>
              <a:rPr lang="zh-CN" altLang="zh-CN" dirty="0"/>
              <a:t>的距离可能发生改变，我们必须更新</a:t>
            </a:r>
            <a:r>
              <a:rPr lang="en-US" altLang="zh-CN" dirty="0"/>
              <a:t>A</a:t>
            </a:r>
            <a:r>
              <a:rPr lang="zh-CN" altLang="zh-CN" dirty="0"/>
              <a:t>的距离：</a:t>
            </a:r>
          </a:p>
          <a:p>
            <a:r>
              <a:rPr lang="en-US" altLang="zh-CN" dirty="0" smtClean="0"/>
              <a:t>             </a:t>
            </a:r>
            <a:r>
              <a:rPr lang="en-US" altLang="zh-CN" dirty="0" err="1" smtClean="0"/>
              <a:t>dist</a:t>
            </a:r>
            <a:r>
              <a:rPr lang="en-US" altLang="zh-CN" dirty="0" smtClean="0"/>
              <a:t>(A</a:t>
            </a:r>
            <a:r>
              <a:rPr lang="en-US" altLang="zh-CN" dirty="0"/>
              <a:t>) ← </a:t>
            </a:r>
            <a:r>
              <a:rPr lang="en-US" altLang="zh-CN" dirty="0" err="1"/>
              <a:t>dist</a:t>
            </a:r>
            <a:r>
              <a:rPr lang="en-US" altLang="zh-CN" dirty="0"/>
              <a:t>(right(A)) + </a:t>
            </a:r>
            <a:r>
              <a:rPr lang="en-US" altLang="zh-CN" dirty="0">
                <a:latin typeface="+mj-ea"/>
                <a:ea typeface="+mj-ea"/>
              </a:rPr>
              <a:t>1</a:t>
            </a:r>
            <a:endParaRPr lang="zh-CN" altLang="zh-CN" dirty="0">
              <a:latin typeface="+mj-ea"/>
              <a:ea typeface="+mj-ea"/>
            </a:endParaRPr>
          </a:p>
          <a:p>
            <a:r>
              <a:rPr lang="en-US" altLang="zh-CN" dirty="0" smtClean="0"/>
              <a:t>       </a:t>
            </a:r>
            <a:r>
              <a:rPr lang="zh-CN" altLang="zh-CN" dirty="0" smtClean="0"/>
              <a:t>不难</a:t>
            </a:r>
            <a:r>
              <a:rPr lang="zh-CN" altLang="zh-CN" dirty="0"/>
              <a:t>验证，经这样合并后的树</a:t>
            </a:r>
            <a:r>
              <a:rPr lang="en-US" altLang="zh-CN" dirty="0"/>
              <a:t>C</a:t>
            </a:r>
            <a:r>
              <a:rPr lang="zh-CN" altLang="zh-CN" dirty="0"/>
              <a:t>符合性质</a:t>
            </a:r>
            <a:r>
              <a:rPr lang="en-US" altLang="zh-CN" dirty="0"/>
              <a:t>1</a:t>
            </a:r>
            <a:r>
              <a:rPr lang="zh-CN" altLang="zh-CN" dirty="0"/>
              <a:t>和性质</a:t>
            </a:r>
            <a:r>
              <a:rPr lang="en-US" altLang="zh-CN" dirty="0"/>
              <a:t>2</a:t>
            </a:r>
            <a:r>
              <a:rPr lang="zh-CN" altLang="zh-CN" dirty="0"/>
              <a:t>，因此是一棵左偏树。至此左偏树的合并就完成了。</a:t>
            </a:r>
          </a:p>
          <a:p>
            <a:endParaRPr lang="zh-CN" altLang="en-US" dirty="0"/>
          </a:p>
        </p:txBody>
      </p:sp>
    </p:spTree>
    <p:extLst>
      <p:ext uri="{BB962C8B-B14F-4D97-AF65-F5344CB8AC3E}">
        <p14:creationId xmlns:p14="http://schemas.microsoft.com/office/powerpoint/2010/main" val="201159689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左偏树的操作</a:t>
            </a:r>
            <a:endParaRPr lang="zh-CN" altLang="en-US" dirty="0"/>
          </a:p>
        </p:txBody>
      </p:sp>
      <p:sp>
        <p:nvSpPr>
          <p:cNvPr id="4" name="TextBox 3"/>
          <p:cNvSpPr txBox="1"/>
          <p:nvPr/>
        </p:nvSpPr>
        <p:spPr>
          <a:xfrm>
            <a:off x="1475656" y="1700808"/>
            <a:ext cx="504056" cy="3693319"/>
          </a:xfrm>
          <a:prstGeom prst="rect">
            <a:avLst/>
          </a:prstGeom>
          <a:noFill/>
        </p:spPr>
        <p:txBody>
          <a:bodyPr wrap="square" rtlCol="0">
            <a:spAutoFit/>
          </a:bodyPr>
          <a:lstStyle/>
          <a:p>
            <a:r>
              <a:rPr lang="zh-CN" altLang="en-US" dirty="0" smtClean="0"/>
              <a:t>右</a:t>
            </a:r>
            <a:r>
              <a:rPr lang="zh-CN" altLang="zh-CN" dirty="0" smtClean="0"/>
              <a:t>图</a:t>
            </a:r>
            <a:r>
              <a:rPr lang="zh-CN" altLang="zh-CN" dirty="0"/>
              <a:t>是一个合并过程的示例：</a:t>
            </a:r>
          </a:p>
          <a:p>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0"/>
            <a:ext cx="5267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30917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维护堆</a:t>
            </a:r>
            <a:endParaRPr lang="zh-CN" altLang="en-US" dirty="0"/>
          </a:p>
        </p:txBody>
      </p:sp>
      <p:sp>
        <p:nvSpPr>
          <p:cNvPr id="3" name="TextBox 2"/>
          <p:cNvSpPr txBox="1"/>
          <p:nvPr/>
        </p:nvSpPr>
        <p:spPr>
          <a:xfrm>
            <a:off x="1331640" y="1268760"/>
            <a:ext cx="7416824" cy="830997"/>
          </a:xfrm>
          <a:prstGeom prst="rect">
            <a:avLst/>
          </a:prstGeom>
          <a:noFill/>
        </p:spPr>
        <p:txBody>
          <a:bodyPr wrap="square" rtlCol="0">
            <a:spAutoFit/>
          </a:bodyPr>
          <a:lstStyle/>
          <a:p>
            <a:pPr marL="342900" indent="-342900">
              <a:buFont typeface="Arial" pitchFamily="34" charset="0"/>
              <a:buChar char="•"/>
            </a:pPr>
            <a:r>
              <a:rPr lang="zh-CN" altLang="en-US" sz="2400" dirty="0" smtClean="0">
                <a:latin typeface="+mj-lt"/>
              </a:rPr>
              <a:t>维护堆：当我们将最值元素从堆中删去后，堆的性质变不再满足，因此我们需要做一些调整来维护堆。</a:t>
            </a:r>
            <a:endParaRPr lang="en-US" altLang="zh-CN" sz="2400" dirty="0" smtClean="0">
              <a:latin typeface="+mj-lt"/>
            </a:endParaRPr>
          </a:p>
        </p:txBody>
      </p:sp>
      <p:grpSp>
        <p:nvGrpSpPr>
          <p:cNvPr id="4" name="Group 2"/>
          <p:cNvGrpSpPr>
            <a:grpSpLocks/>
          </p:cNvGrpSpPr>
          <p:nvPr/>
        </p:nvGrpSpPr>
        <p:grpSpPr bwMode="auto">
          <a:xfrm>
            <a:off x="1216400" y="2541587"/>
            <a:ext cx="3273425" cy="3598862"/>
            <a:chOff x="91" y="1587"/>
            <a:chExt cx="2062" cy="2267"/>
          </a:xfrm>
        </p:grpSpPr>
        <p:sp>
          <p:nvSpPr>
            <p:cNvPr id="5" name="Oval 3"/>
            <p:cNvSpPr>
              <a:spLocks noChangeArrowheads="1"/>
            </p:cNvSpPr>
            <p:nvPr/>
          </p:nvSpPr>
          <p:spPr bwMode="auto">
            <a:xfrm>
              <a:off x="612" y="2222"/>
              <a:ext cx="340" cy="34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15</a:t>
              </a:r>
            </a:p>
          </p:txBody>
        </p:sp>
        <p:sp>
          <p:nvSpPr>
            <p:cNvPr id="6" name="Oval 4"/>
            <p:cNvSpPr>
              <a:spLocks noChangeArrowheads="1"/>
            </p:cNvSpPr>
            <p:nvPr/>
          </p:nvSpPr>
          <p:spPr bwMode="auto">
            <a:xfrm>
              <a:off x="317" y="2857"/>
              <a:ext cx="340" cy="34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14</a:t>
              </a:r>
            </a:p>
          </p:txBody>
        </p:sp>
        <p:sp>
          <p:nvSpPr>
            <p:cNvPr id="7" name="Oval 5"/>
            <p:cNvSpPr>
              <a:spLocks noChangeArrowheads="1"/>
            </p:cNvSpPr>
            <p:nvPr/>
          </p:nvSpPr>
          <p:spPr bwMode="auto">
            <a:xfrm>
              <a:off x="1474" y="2222"/>
              <a:ext cx="340" cy="34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13</a:t>
              </a:r>
            </a:p>
          </p:txBody>
        </p:sp>
        <p:sp>
          <p:nvSpPr>
            <p:cNvPr id="8" name="Oval 6"/>
            <p:cNvSpPr>
              <a:spLocks noChangeArrowheads="1"/>
            </p:cNvSpPr>
            <p:nvPr/>
          </p:nvSpPr>
          <p:spPr bwMode="auto">
            <a:xfrm>
              <a:off x="816" y="2857"/>
              <a:ext cx="340" cy="34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11</a:t>
              </a:r>
            </a:p>
          </p:txBody>
        </p:sp>
        <p:sp>
          <p:nvSpPr>
            <p:cNvPr id="9" name="Oval 7"/>
            <p:cNvSpPr>
              <a:spLocks noChangeArrowheads="1"/>
            </p:cNvSpPr>
            <p:nvPr/>
          </p:nvSpPr>
          <p:spPr bwMode="auto">
            <a:xfrm>
              <a:off x="1315" y="2857"/>
              <a:ext cx="340" cy="34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10</a:t>
              </a:r>
            </a:p>
          </p:txBody>
        </p:sp>
        <p:sp>
          <p:nvSpPr>
            <p:cNvPr id="10" name="Oval 8"/>
            <p:cNvSpPr>
              <a:spLocks noChangeArrowheads="1"/>
            </p:cNvSpPr>
            <p:nvPr/>
          </p:nvSpPr>
          <p:spPr bwMode="auto">
            <a:xfrm>
              <a:off x="1814" y="2857"/>
              <a:ext cx="340" cy="34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9</a:t>
              </a:r>
            </a:p>
          </p:txBody>
        </p:sp>
        <p:sp>
          <p:nvSpPr>
            <p:cNvPr id="11" name="Oval 9"/>
            <p:cNvSpPr>
              <a:spLocks noChangeArrowheads="1"/>
            </p:cNvSpPr>
            <p:nvPr/>
          </p:nvSpPr>
          <p:spPr bwMode="auto">
            <a:xfrm>
              <a:off x="91" y="3515"/>
              <a:ext cx="340" cy="34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5</a:t>
              </a:r>
            </a:p>
          </p:txBody>
        </p:sp>
        <p:sp>
          <p:nvSpPr>
            <p:cNvPr id="12" name="Oval 10"/>
            <p:cNvSpPr>
              <a:spLocks noChangeArrowheads="1"/>
            </p:cNvSpPr>
            <p:nvPr/>
          </p:nvSpPr>
          <p:spPr bwMode="auto">
            <a:xfrm>
              <a:off x="544" y="3515"/>
              <a:ext cx="340" cy="34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6</a:t>
              </a:r>
            </a:p>
          </p:txBody>
        </p:sp>
        <p:cxnSp>
          <p:nvCxnSpPr>
            <p:cNvPr id="13" name="AutoShape 11"/>
            <p:cNvCxnSpPr>
              <a:cxnSpLocks noChangeShapeType="1"/>
              <a:endCxn id="5" idx="7"/>
            </p:cNvCxnSpPr>
            <p:nvPr/>
          </p:nvCxnSpPr>
          <p:spPr bwMode="auto">
            <a:xfrm flipH="1">
              <a:off x="903" y="1928"/>
              <a:ext cx="265" cy="345"/>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14" name="AutoShape 12"/>
            <p:cNvCxnSpPr>
              <a:cxnSpLocks noChangeShapeType="1"/>
              <a:endCxn id="7" idx="1"/>
            </p:cNvCxnSpPr>
            <p:nvPr/>
          </p:nvCxnSpPr>
          <p:spPr bwMode="auto">
            <a:xfrm>
              <a:off x="1168" y="1928"/>
              <a:ext cx="356" cy="344"/>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15" name="AutoShape 13"/>
            <p:cNvCxnSpPr>
              <a:cxnSpLocks noChangeShapeType="1"/>
              <a:stCxn id="5" idx="4"/>
              <a:endCxn id="6" idx="7"/>
            </p:cNvCxnSpPr>
            <p:nvPr/>
          </p:nvCxnSpPr>
          <p:spPr bwMode="auto">
            <a:xfrm flipH="1">
              <a:off x="607" y="2562"/>
              <a:ext cx="175" cy="345"/>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16" name="AutoShape 14"/>
            <p:cNvCxnSpPr>
              <a:cxnSpLocks noChangeShapeType="1"/>
              <a:stCxn id="5" idx="4"/>
              <a:endCxn id="8" idx="1"/>
            </p:cNvCxnSpPr>
            <p:nvPr/>
          </p:nvCxnSpPr>
          <p:spPr bwMode="auto">
            <a:xfrm>
              <a:off x="782" y="2562"/>
              <a:ext cx="84" cy="345"/>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17" name="AutoShape 15"/>
            <p:cNvCxnSpPr>
              <a:cxnSpLocks noChangeShapeType="1"/>
              <a:stCxn id="7" idx="4"/>
              <a:endCxn id="9" idx="0"/>
            </p:cNvCxnSpPr>
            <p:nvPr/>
          </p:nvCxnSpPr>
          <p:spPr bwMode="auto">
            <a:xfrm flipH="1">
              <a:off x="1485" y="2562"/>
              <a:ext cx="159" cy="295"/>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18" name="AutoShape 16"/>
            <p:cNvCxnSpPr>
              <a:cxnSpLocks noChangeShapeType="1"/>
              <a:stCxn id="7" idx="4"/>
              <a:endCxn id="10" idx="1"/>
            </p:cNvCxnSpPr>
            <p:nvPr/>
          </p:nvCxnSpPr>
          <p:spPr bwMode="auto">
            <a:xfrm>
              <a:off x="1644" y="2562"/>
              <a:ext cx="220" cy="345"/>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19" name="AutoShape 17"/>
            <p:cNvCxnSpPr>
              <a:cxnSpLocks noChangeShapeType="1"/>
              <a:stCxn id="6" idx="4"/>
              <a:endCxn id="11" idx="0"/>
            </p:cNvCxnSpPr>
            <p:nvPr/>
          </p:nvCxnSpPr>
          <p:spPr bwMode="auto">
            <a:xfrm flipH="1">
              <a:off x="261" y="3197"/>
              <a:ext cx="226" cy="318"/>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20" name="AutoShape 18"/>
            <p:cNvCxnSpPr>
              <a:cxnSpLocks noChangeShapeType="1"/>
              <a:stCxn id="6" idx="4"/>
              <a:endCxn id="12" idx="0"/>
            </p:cNvCxnSpPr>
            <p:nvPr/>
          </p:nvCxnSpPr>
          <p:spPr bwMode="auto">
            <a:xfrm>
              <a:off x="487" y="3197"/>
              <a:ext cx="227" cy="318"/>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sp>
          <p:nvSpPr>
            <p:cNvPr id="21" name="Oval 19"/>
            <p:cNvSpPr>
              <a:spLocks noChangeArrowheads="1"/>
            </p:cNvSpPr>
            <p:nvPr/>
          </p:nvSpPr>
          <p:spPr bwMode="auto">
            <a:xfrm>
              <a:off x="1020" y="1587"/>
              <a:ext cx="340" cy="340"/>
            </a:xfrm>
            <a:prstGeom prst="ellipse">
              <a:avLst/>
            </a:prstGeom>
            <a:solidFill>
              <a:srgbClr val="800000"/>
            </a:solidFill>
            <a:ln w="9360">
              <a:solidFill>
                <a:srgbClr val="00008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16</a:t>
              </a:r>
            </a:p>
          </p:txBody>
        </p:sp>
      </p:grpSp>
      <p:sp>
        <p:nvSpPr>
          <p:cNvPr id="22" name="Oval 20"/>
          <p:cNvSpPr>
            <a:spLocks noChangeArrowheads="1"/>
          </p:cNvSpPr>
          <p:nvPr/>
        </p:nvSpPr>
        <p:spPr bwMode="auto">
          <a:xfrm>
            <a:off x="5756275" y="3586722"/>
            <a:ext cx="539750" cy="53975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15</a:t>
            </a:r>
          </a:p>
        </p:txBody>
      </p:sp>
      <p:sp>
        <p:nvSpPr>
          <p:cNvPr id="23" name="Oval 21"/>
          <p:cNvSpPr>
            <a:spLocks noChangeArrowheads="1"/>
          </p:cNvSpPr>
          <p:nvPr/>
        </p:nvSpPr>
        <p:spPr bwMode="auto">
          <a:xfrm>
            <a:off x="5287963" y="4594785"/>
            <a:ext cx="539750" cy="53975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14</a:t>
            </a:r>
          </a:p>
        </p:txBody>
      </p:sp>
      <p:sp>
        <p:nvSpPr>
          <p:cNvPr id="24" name="Oval 22"/>
          <p:cNvSpPr>
            <a:spLocks noChangeArrowheads="1"/>
          </p:cNvSpPr>
          <p:nvPr/>
        </p:nvSpPr>
        <p:spPr bwMode="auto">
          <a:xfrm>
            <a:off x="7124700" y="3586722"/>
            <a:ext cx="539750" cy="53975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13</a:t>
            </a:r>
          </a:p>
        </p:txBody>
      </p:sp>
      <p:sp>
        <p:nvSpPr>
          <p:cNvPr id="25" name="Oval 23"/>
          <p:cNvSpPr>
            <a:spLocks noChangeArrowheads="1"/>
          </p:cNvSpPr>
          <p:nvPr/>
        </p:nvSpPr>
        <p:spPr bwMode="auto">
          <a:xfrm>
            <a:off x="6080125" y="4594785"/>
            <a:ext cx="539750" cy="53975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11</a:t>
            </a:r>
          </a:p>
        </p:txBody>
      </p:sp>
      <p:sp>
        <p:nvSpPr>
          <p:cNvPr id="26" name="Oval 24"/>
          <p:cNvSpPr>
            <a:spLocks noChangeArrowheads="1"/>
          </p:cNvSpPr>
          <p:nvPr/>
        </p:nvSpPr>
        <p:spPr bwMode="auto">
          <a:xfrm>
            <a:off x="6872288" y="4594785"/>
            <a:ext cx="539750" cy="53975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10</a:t>
            </a:r>
          </a:p>
        </p:txBody>
      </p:sp>
      <p:sp>
        <p:nvSpPr>
          <p:cNvPr id="27" name="Oval 25"/>
          <p:cNvSpPr>
            <a:spLocks noChangeArrowheads="1"/>
          </p:cNvSpPr>
          <p:nvPr/>
        </p:nvSpPr>
        <p:spPr bwMode="auto">
          <a:xfrm>
            <a:off x="7664450" y="4594785"/>
            <a:ext cx="539750" cy="53975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9</a:t>
            </a:r>
          </a:p>
        </p:txBody>
      </p:sp>
      <p:sp>
        <p:nvSpPr>
          <p:cNvPr id="28" name="Oval 26"/>
          <p:cNvSpPr>
            <a:spLocks noChangeArrowheads="1"/>
          </p:cNvSpPr>
          <p:nvPr/>
        </p:nvSpPr>
        <p:spPr bwMode="auto">
          <a:xfrm>
            <a:off x="4929188" y="5639360"/>
            <a:ext cx="539750" cy="53975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5</a:t>
            </a:r>
          </a:p>
        </p:txBody>
      </p:sp>
      <p:sp>
        <p:nvSpPr>
          <p:cNvPr id="29" name="Oval 27"/>
          <p:cNvSpPr>
            <a:spLocks noChangeArrowheads="1"/>
          </p:cNvSpPr>
          <p:nvPr/>
        </p:nvSpPr>
        <p:spPr bwMode="auto">
          <a:xfrm>
            <a:off x="5648325" y="5639360"/>
            <a:ext cx="539750" cy="53975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6</a:t>
            </a:r>
          </a:p>
        </p:txBody>
      </p:sp>
      <p:cxnSp>
        <p:nvCxnSpPr>
          <p:cNvPr id="30" name="AutoShape 28"/>
          <p:cNvCxnSpPr>
            <a:cxnSpLocks noChangeShapeType="1"/>
            <a:endCxn id="22" idx="7"/>
          </p:cNvCxnSpPr>
          <p:nvPr/>
        </p:nvCxnSpPr>
        <p:spPr bwMode="auto">
          <a:xfrm flipH="1">
            <a:off x="6216650" y="3119997"/>
            <a:ext cx="419100" cy="546100"/>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31" name="AutoShape 29"/>
          <p:cNvCxnSpPr>
            <a:cxnSpLocks noChangeShapeType="1"/>
            <a:endCxn id="24" idx="1"/>
          </p:cNvCxnSpPr>
          <p:nvPr/>
        </p:nvCxnSpPr>
        <p:spPr bwMode="auto">
          <a:xfrm>
            <a:off x="6638925" y="3119997"/>
            <a:ext cx="565150" cy="546100"/>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32" name="AutoShape 30"/>
          <p:cNvCxnSpPr>
            <a:cxnSpLocks noChangeShapeType="1"/>
            <a:stCxn id="22" idx="4"/>
            <a:endCxn id="23" idx="7"/>
          </p:cNvCxnSpPr>
          <p:nvPr/>
        </p:nvCxnSpPr>
        <p:spPr bwMode="auto">
          <a:xfrm flipH="1">
            <a:off x="5748338" y="4126472"/>
            <a:ext cx="276225" cy="547688"/>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33" name="AutoShape 31"/>
          <p:cNvCxnSpPr>
            <a:cxnSpLocks noChangeShapeType="1"/>
            <a:stCxn id="22" idx="4"/>
            <a:endCxn id="25" idx="1"/>
          </p:cNvCxnSpPr>
          <p:nvPr/>
        </p:nvCxnSpPr>
        <p:spPr bwMode="auto">
          <a:xfrm>
            <a:off x="6026150" y="4126472"/>
            <a:ext cx="133350" cy="547688"/>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34" name="AutoShape 32"/>
          <p:cNvCxnSpPr>
            <a:cxnSpLocks noChangeShapeType="1"/>
            <a:stCxn id="24" idx="4"/>
            <a:endCxn id="26" idx="0"/>
          </p:cNvCxnSpPr>
          <p:nvPr/>
        </p:nvCxnSpPr>
        <p:spPr bwMode="auto">
          <a:xfrm flipH="1">
            <a:off x="7142163" y="4126472"/>
            <a:ext cx="252412" cy="468313"/>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35" name="AutoShape 33"/>
          <p:cNvCxnSpPr>
            <a:cxnSpLocks noChangeShapeType="1"/>
            <a:stCxn id="24" idx="4"/>
            <a:endCxn id="27" idx="1"/>
          </p:cNvCxnSpPr>
          <p:nvPr/>
        </p:nvCxnSpPr>
        <p:spPr bwMode="auto">
          <a:xfrm>
            <a:off x="7394575" y="4126472"/>
            <a:ext cx="349250" cy="547688"/>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36" name="AutoShape 34"/>
          <p:cNvCxnSpPr>
            <a:cxnSpLocks noChangeShapeType="1"/>
            <a:stCxn id="23" idx="4"/>
            <a:endCxn id="28" idx="0"/>
          </p:cNvCxnSpPr>
          <p:nvPr/>
        </p:nvCxnSpPr>
        <p:spPr bwMode="auto">
          <a:xfrm flipH="1">
            <a:off x="5199063" y="5134535"/>
            <a:ext cx="358775" cy="504825"/>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37" name="AutoShape 35"/>
          <p:cNvCxnSpPr>
            <a:cxnSpLocks noChangeShapeType="1"/>
            <a:stCxn id="23" idx="4"/>
            <a:endCxn id="29" idx="0"/>
          </p:cNvCxnSpPr>
          <p:nvPr/>
        </p:nvCxnSpPr>
        <p:spPr bwMode="auto">
          <a:xfrm>
            <a:off x="5557838" y="5134535"/>
            <a:ext cx="360362" cy="504825"/>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sp>
        <p:nvSpPr>
          <p:cNvPr id="38" name="AutoShape 37"/>
          <p:cNvSpPr>
            <a:spLocks noChangeArrowheads="1"/>
          </p:cNvSpPr>
          <p:nvPr/>
        </p:nvSpPr>
        <p:spPr bwMode="auto">
          <a:xfrm>
            <a:off x="6945313" y="5639360"/>
            <a:ext cx="1800225" cy="900112"/>
          </a:xfrm>
          <a:prstGeom prst="wedgeRoundRectCallout">
            <a:avLst>
              <a:gd name="adj1" fmla="val -50898"/>
              <a:gd name="adj2" fmla="val -76986"/>
              <a:gd name="adj3" fmla="val 16667"/>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2</a:t>
            </a:r>
          </a:p>
        </p:txBody>
      </p:sp>
      <p:sp>
        <p:nvSpPr>
          <p:cNvPr id="39" name="AutoShape 36"/>
          <p:cNvSpPr>
            <a:spLocks noChangeArrowheads="1"/>
          </p:cNvSpPr>
          <p:nvPr/>
        </p:nvSpPr>
        <p:spPr bwMode="auto">
          <a:xfrm>
            <a:off x="2907088" y="5729054"/>
            <a:ext cx="1800225" cy="900112"/>
          </a:xfrm>
          <a:prstGeom prst="wedgeRoundRectCallout">
            <a:avLst>
              <a:gd name="adj1" fmla="val -50898"/>
              <a:gd name="adj2" fmla="val -76986"/>
              <a:gd name="adj3" fmla="val 16667"/>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1</a:t>
            </a:r>
          </a:p>
        </p:txBody>
      </p:sp>
    </p:spTree>
    <p:extLst>
      <p:ext uri="{BB962C8B-B14F-4D97-AF65-F5344CB8AC3E}">
        <p14:creationId xmlns:p14="http://schemas.microsoft.com/office/powerpoint/2010/main" val="35785090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维护堆</a:t>
            </a:r>
            <a:endParaRPr lang="zh-CN" altLang="en-US" dirty="0"/>
          </a:p>
        </p:txBody>
      </p:sp>
      <p:sp>
        <p:nvSpPr>
          <p:cNvPr id="40" name="Oval 2"/>
          <p:cNvSpPr>
            <a:spLocks noChangeArrowheads="1"/>
          </p:cNvSpPr>
          <p:nvPr/>
        </p:nvSpPr>
        <p:spPr bwMode="auto">
          <a:xfrm>
            <a:off x="1887538" y="3061400"/>
            <a:ext cx="539750" cy="53975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15</a:t>
            </a:r>
          </a:p>
        </p:txBody>
      </p:sp>
      <p:sp>
        <p:nvSpPr>
          <p:cNvPr id="41" name="Oval 3"/>
          <p:cNvSpPr>
            <a:spLocks noChangeArrowheads="1"/>
          </p:cNvSpPr>
          <p:nvPr/>
        </p:nvSpPr>
        <p:spPr bwMode="auto">
          <a:xfrm>
            <a:off x="1420813" y="4069463"/>
            <a:ext cx="539750" cy="53975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14</a:t>
            </a:r>
          </a:p>
        </p:txBody>
      </p:sp>
      <p:sp>
        <p:nvSpPr>
          <p:cNvPr id="42" name="Oval 4"/>
          <p:cNvSpPr>
            <a:spLocks noChangeArrowheads="1"/>
          </p:cNvSpPr>
          <p:nvPr/>
        </p:nvSpPr>
        <p:spPr bwMode="auto">
          <a:xfrm>
            <a:off x="3255963" y="3061400"/>
            <a:ext cx="539750" cy="53975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13</a:t>
            </a:r>
          </a:p>
        </p:txBody>
      </p:sp>
      <p:sp>
        <p:nvSpPr>
          <p:cNvPr id="43" name="Oval 5"/>
          <p:cNvSpPr>
            <a:spLocks noChangeArrowheads="1"/>
          </p:cNvSpPr>
          <p:nvPr/>
        </p:nvSpPr>
        <p:spPr bwMode="auto">
          <a:xfrm>
            <a:off x="2211388" y="4069463"/>
            <a:ext cx="539750" cy="53975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11</a:t>
            </a:r>
          </a:p>
        </p:txBody>
      </p:sp>
      <p:sp>
        <p:nvSpPr>
          <p:cNvPr id="44" name="Oval 6"/>
          <p:cNvSpPr>
            <a:spLocks noChangeArrowheads="1"/>
          </p:cNvSpPr>
          <p:nvPr/>
        </p:nvSpPr>
        <p:spPr bwMode="auto">
          <a:xfrm>
            <a:off x="3003551" y="4069463"/>
            <a:ext cx="539750" cy="53975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10</a:t>
            </a:r>
          </a:p>
        </p:txBody>
      </p:sp>
      <p:sp>
        <p:nvSpPr>
          <p:cNvPr id="45" name="Oval 7"/>
          <p:cNvSpPr>
            <a:spLocks noChangeArrowheads="1"/>
          </p:cNvSpPr>
          <p:nvPr/>
        </p:nvSpPr>
        <p:spPr bwMode="auto">
          <a:xfrm>
            <a:off x="3795713" y="4069463"/>
            <a:ext cx="539750" cy="53975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9</a:t>
            </a:r>
          </a:p>
        </p:txBody>
      </p:sp>
      <p:sp>
        <p:nvSpPr>
          <p:cNvPr id="46" name="Oval 8"/>
          <p:cNvSpPr>
            <a:spLocks noChangeArrowheads="1"/>
          </p:cNvSpPr>
          <p:nvPr/>
        </p:nvSpPr>
        <p:spPr bwMode="auto">
          <a:xfrm>
            <a:off x="1060451" y="5114038"/>
            <a:ext cx="539750" cy="53975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5</a:t>
            </a:r>
          </a:p>
        </p:txBody>
      </p:sp>
      <p:sp>
        <p:nvSpPr>
          <p:cNvPr id="47" name="Oval 9"/>
          <p:cNvSpPr>
            <a:spLocks noChangeArrowheads="1"/>
          </p:cNvSpPr>
          <p:nvPr/>
        </p:nvSpPr>
        <p:spPr bwMode="auto">
          <a:xfrm>
            <a:off x="2500313" y="2053338"/>
            <a:ext cx="539750" cy="539750"/>
          </a:xfrm>
          <a:prstGeom prst="ellipse">
            <a:avLst/>
          </a:prstGeom>
          <a:solidFill>
            <a:srgbClr val="0000FF"/>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6</a:t>
            </a:r>
          </a:p>
        </p:txBody>
      </p:sp>
      <p:cxnSp>
        <p:nvCxnSpPr>
          <p:cNvPr id="48" name="AutoShape 10"/>
          <p:cNvCxnSpPr>
            <a:cxnSpLocks noChangeShapeType="1"/>
            <a:endCxn id="40" idx="7"/>
          </p:cNvCxnSpPr>
          <p:nvPr/>
        </p:nvCxnSpPr>
        <p:spPr bwMode="auto">
          <a:xfrm flipH="1">
            <a:off x="2347913" y="2593088"/>
            <a:ext cx="419100" cy="547687"/>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49" name="AutoShape 11"/>
          <p:cNvCxnSpPr>
            <a:cxnSpLocks noChangeShapeType="1"/>
            <a:endCxn id="42" idx="1"/>
          </p:cNvCxnSpPr>
          <p:nvPr/>
        </p:nvCxnSpPr>
        <p:spPr bwMode="auto">
          <a:xfrm>
            <a:off x="2770188" y="2593088"/>
            <a:ext cx="565150" cy="547687"/>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50" name="AutoShape 12"/>
          <p:cNvCxnSpPr>
            <a:cxnSpLocks noChangeShapeType="1"/>
            <a:stCxn id="40" idx="4"/>
            <a:endCxn id="41" idx="7"/>
          </p:cNvCxnSpPr>
          <p:nvPr/>
        </p:nvCxnSpPr>
        <p:spPr bwMode="auto">
          <a:xfrm flipH="1">
            <a:off x="1881188" y="3601150"/>
            <a:ext cx="274638" cy="547688"/>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51" name="AutoShape 13"/>
          <p:cNvCxnSpPr>
            <a:cxnSpLocks noChangeShapeType="1"/>
            <a:stCxn id="40" idx="4"/>
            <a:endCxn id="43" idx="1"/>
          </p:cNvCxnSpPr>
          <p:nvPr/>
        </p:nvCxnSpPr>
        <p:spPr bwMode="auto">
          <a:xfrm>
            <a:off x="2157413" y="3601150"/>
            <a:ext cx="133350" cy="547688"/>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52" name="AutoShape 14"/>
          <p:cNvCxnSpPr>
            <a:cxnSpLocks noChangeShapeType="1"/>
            <a:stCxn id="42" idx="4"/>
            <a:endCxn id="44" idx="0"/>
          </p:cNvCxnSpPr>
          <p:nvPr/>
        </p:nvCxnSpPr>
        <p:spPr bwMode="auto">
          <a:xfrm flipH="1">
            <a:off x="3273426" y="3601150"/>
            <a:ext cx="252412" cy="468313"/>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53" name="AutoShape 15"/>
          <p:cNvCxnSpPr>
            <a:cxnSpLocks noChangeShapeType="1"/>
            <a:stCxn id="42" idx="4"/>
            <a:endCxn id="45" idx="1"/>
          </p:cNvCxnSpPr>
          <p:nvPr/>
        </p:nvCxnSpPr>
        <p:spPr bwMode="auto">
          <a:xfrm>
            <a:off x="3525838" y="3601150"/>
            <a:ext cx="349250" cy="547688"/>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54" name="AutoShape 16"/>
          <p:cNvCxnSpPr>
            <a:cxnSpLocks noChangeShapeType="1"/>
            <a:stCxn id="41" idx="4"/>
            <a:endCxn id="46" idx="0"/>
          </p:cNvCxnSpPr>
          <p:nvPr/>
        </p:nvCxnSpPr>
        <p:spPr bwMode="auto">
          <a:xfrm flipH="1">
            <a:off x="1330326" y="4609213"/>
            <a:ext cx="360362" cy="504825"/>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sp>
        <p:nvSpPr>
          <p:cNvPr id="55" name="AutoShape 17"/>
          <p:cNvSpPr>
            <a:spLocks noChangeArrowheads="1"/>
          </p:cNvSpPr>
          <p:nvPr/>
        </p:nvSpPr>
        <p:spPr bwMode="auto">
          <a:xfrm>
            <a:off x="3076576" y="5114038"/>
            <a:ext cx="1800225" cy="900112"/>
          </a:xfrm>
          <a:prstGeom prst="wedgeRoundRectCallout">
            <a:avLst>
              <a:gd name="adj1" fmla="val -50898"/>
              <a:gd name="adj2" fmla="val -76986"/>
              <a:gd name="adj3" fmla="val 16667"/>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3</a:t>
            </a:r>
          </a:p>
        </p:txBody>
      </p:sp>
      <p:sp>
        <p:nvSpPr>
          <p:cNvPr id="56" name="Oval 18"/>
          <p:cNvSpPr>
            <a:spLocks noChangeArrowheads="1"/>
          </p:cNvSpPr>
          <p:nvPr/>
        </p:nvSpPr>
        <p:spPr bwMode="auto">
          <a:xfrm>
            <a:off x="6492875" y="2053338"/>
            <a:ext cx="539750" cy="53975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15</a:t>
            </a:r>
          </a:p>
        </p:txBody>
      </p:sp>
      <p:sp>
        <p:nvSpPr>
          <p:cNvPr id="57" name="Oval 19"/>
          <p:cNvSpPr>
            <a:spLocks noChangeArrowheads="1"/>
          </p:cNvSpPr>
          <p:nvPr/>
        </p:nvSpPr>
        <p:spPr bwMode="auto">
          <a:xfrm>
            <a:off x="5592762" y="4069463"/>
            <a:ext cx="539750" cy="53975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14</a:t>
            </a:r>
          </a:p>
        </p:txBody>
      </p:sp>
      <p:sp>
        <p:nvSpPr>
          <p:cNvPr id="58" name="Oval 20"/>
          <p:cNvSpPr>
            <a:spLocks noChangeArrowheads="1"/>
          </p:cNvSpPr>
          <p:nvPr/>
        </p:nvSpPr>
        <p:spPr bwMode="auto">
          <a:xfrm>
            <a:off x="7429500" y="3061400"/>
            <a:ext cx="539750" cy="53975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13</a:t>
            </a:r>
          </a:p>
        </p:txBody>
      </p:sp>
      <p:sp>
        <p:nvSpPr>
          <p:cNvPr id="59" name="Oval 21"/>
          <p:cNvSpPr>
            <a:spLocks noChangeArrowheads="1"/>
          </p:cNvSpPr>
          <p:nvPr/>
        </p:nvSpPr>
        <p:spPr bwMode="auto">
          <a:xfrm>
            <a:off x="6384925" y="4069463"/>
            <a:ext cx="539750" cy="53975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11</a:t>
            </a:r>
          </a:p>
        </p:txBody>
      </p:sp>
      <p:sp>
        <p:nvSpPr>
          <p:cNvPr id="60" name="Oval 22"/>
          <p:cNvSpPr>
            <a:spLocks noChangeArrowheads="1"/>
          </p:cNvSpPr>
          <p:nvPr/>
        </p:nvSpPr>
        <p:spPr bwMode="auto">
          <a:xfrm>
            <a:off x="7177087" y="4069463"/>
            <a:ext cx="539750" cy="53975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10</a:t>
            </a:r>
          </a:p>
        </p:txBody>
      </p:sp>
      <p:sp>
        <p:nvSpPr>
          <p:cNvPr id="61" name="Oval 23"/>
          <p:cNvSpPr>
            <a:spLocks noChangeArrowheads="1"/>
          </p:cNvSpPr>
          <p:nvPr/>
        </p:nvSpPr>
        <p:spPr bwMode="auto">
          <a:xfrm>
            <a:off x="7969250" y="4069463"/>
            <a:ext cx="539750" cy="53975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9</a:t>
            </a:r>
          </a:p>
        </p:txBody>
      </p:sp>
      <p:sp>
        <p:nvSpPr>
          <p:cNvPr id="62" name="Oval 24"/>
          <p:cNvSpPr>
            <a:spLocks noChangeArrowheads="1"/>
          </p:cNvSpPr>
          <p:nvPr/>
        </p:nvSpPr>
        <p:spPr bwMode="auto">
          <a:xfrm>
            <a:off x="5232400" y="5114038"/>
            <a:ext cx="539750" cy="539750"/>
          </a:xfrm>
          <a:prstGeom prst="ellipse">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5</a:t>
            </a:r>
          </a:p>
        </p:txBody>
      </p:sp>
      <p:sp>
        <p:nvSpPr>
          <p:cNvPr id="63" name="Oval 25"/>
          <p:cNvSpPr>
            <a:spLocks noChangeArrowheads="1"/>
          </p:cNvSpPr>
          <p:nvPr/>
        </p:nvSpPr>
        <p:spPr bwMode="auto">
          <a:xfrm>
            <a:off x="5953125" y="3134425"/>
            <a:ext cx="539750" cy="539750"/>
          </a:xfrm>
          <a:prstGeom prst="ellipse">
            <a:avLst/>
          </a:prstGeom>
          <a:solidFill>
            <a:srgbClr val="0000FF"/>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6</a:t>
            </a:r>
          </a:p>
        </p:txBody>
      </p:sp>
      <p:cxnSp>
        <p:nvCxnSpPr>
          <p:cNvPr id="64" name="AutoShape 26"/>
          <p:cNvCxnSpPr>
            <a:cxnSpLocks noChangeShapeType="1"/>
            <a:stCxn id="56" idx="4"/>
            <a:endCxn id="58" idx="1"/>
          </p:cNvCxnSpPr>
          <p:nvPr/>
        </p:nvCxnSpPr>
        <p:spPr bwMode="auto">
          <a:xfrm>
            <a:off x="6762750" y="2593088"/>
            <a:ext cx="746125" cy="547687"/>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65" name="AutoShape 27"/>
          <p:cNvCxnSpPr>
            <a:cxnSpLocks noChangeShapeType="1"/>
            <a:stCxn id="58" idx="4"/>
            <a:endCxn id="60" idx="0"/>
          </p:cNvCxnSpPr>
          <p:nvPr/>
        </p:nvCxnSpPr>
        <p:spPr bwMode="auto">
          <a:xfrm flipH="1">
            <a:off x="7446962" y="3601150"/>
            <a:ext cx="252413" cy="468313"/>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66" name="AutoShape 28"/>
          <p:cNvCxnSpPr>
            <a:cxnSpLocks noChangeShapeType="1"/>
            <a:stCxn id="58" idx="4"/>
            <a:endCxn id="61" idx="1"/>
          </p:cNvCxnSpPr>
          <p:nvPr/>
        </p:nvCxnSpPr>
        <p:spPr bwMode="auto">
          <a:xfrm>
            <a:off x="7699375" y="3601150"/>
            <a:ext cx="349250" cy="547688"/>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67" name="AutoShape 29"/>
          <p:cNvCxnSpPr>
            <a:cxnSpLocks noChangeShapeType="1"/>
            <a:stCxn id="57" idx="4"/>
            <a:endCxn id="62" idx="0"/>
          </p:cNvCxnSpPr>
          <p:nvPr/>
        </p:nvCxnSpPr>
        <p:spPr bwMode="auto">
          <a:xfrm flipH="1">
            <a:off x="5502275" y="4609213"/>
            <a:ext cx="360362" cy="504825"/>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sp>
        <p:nvSpPr>
          <p:cNvPr id="68" name="AutoShape 30"/>
          <p:cNvSpPr>
            <a:spLocks noChangeArrowheads="1"/>
          </p:cNvSpPr>
          <p:nvPr/>
        </p:nvSpPr>
        <p:spPr bwMode="auto">
          <a:xfrm>
            <a:off x="7248525" y="5114038"/>
            <a:ext cx="1800225" cy="900112"/>
          </a:xfrm>
          <a:prstGeom prst="wedgeRoundRectCallout">
            <a:avLst>
              <a:gd name="adj1" fmla="val -50898"/>
              <a:gd name="adj2" fmla="val -76986"/>
              <a:gd name="adj3" fmla="val 16667"/>
            </a:avLst>
          </a:prstGeom>
          <a:solidFill>
            <a:srgbClr val="C0C0C0"/>
          </a:solidFill>
          <a:ln w="9360">
            <a:solidFill>
              <a:srgbClr val="000000"/>
            </a:solidFill>
            <a:round/>
            <a:headEnd/>
            <a:tailEnd/>
          </a:ln>
        </p:spPr>
        <p:txBody>
          <a:bodyPr wrap="none" lIns="90000" tIns="45000" rIns="90000" bIns="450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solidFill>
                  <a:srgbClr val="000000"/>
                </a:solidFill>
              </a:rPr>
              <a:t>4</a:t>
            </a:r>
          </a:p>
        </p:txBody>
      </p:sp>
      <p:cxnSp>
        <p:nvCxnSpPr>
          <p:cNvPr id="69" name="AutoShape 31"/>
          <p:cNvCxnSpPr>
            <a:cxnSpLocks noChangeShapeType="1"/>
            <a:stCxn id="56" idx="4"/>
            <a:endCxn id="63" idx="0"/>
          </p:cNvCxnSpPr>
          <p:nvPr/>
        </p:nvCxnSpPr>
        <p:spPr bwMode="auto">
          <a:xfrm flipH="1">
            <a:off x="6223000" y="2593088"/>
            <a:ext cx="539750" cy="541337"/>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70" name="AutoShape 32"/>
          <p:cNvCxnSpPr>
            <a:cxnSpLocks noChangeShapeType="1"/>
            <a:stCxn id="63" idx="4"/>
            <a:endCxn id="57" idx="0"/>
          </p:cNvCxnSpPr>
          <p:nvPr/>
        </p:nvCxnSpPr>
        <p:spPr bwMode="auto">
          <a:xfrm flipH="1">
            <a:off x="5862637" y="3674175"/>
            <a:ext cx="360363" cy="395288"/>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71" name="AutoShape 33"/>
          <p:cNvCxnSpPr>
            <a:cxnSpLocks noChangeShapeType="1"/>
            <a:stCxn id="63" idx="4"/>
            <a:endCxn id="59" idx="0"/>
          </p:cNvCxnSpPr>
          <p:nvPr/>
        </p:nvCxnSpPr>
        <p:spPr bwMode="auto">
          <a:xfrm>
            <a:off x="6223000" y="3674175"/>
            <a:ext cx="431800" cy="395288"/>
          </a:xfrm>
          <a:prstGeom prst="straightConnector1">
            <a:avLst/>
          </a:prstGeom>
          <a:noFill/>
          <a:ln w="9360">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3521805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1816</TotalTime>
  <Words>4032</Words>
  <Application>Microsoft Office PowerPoint</Application>
  <PresentationFormat>全屏显示(4:3)</PresentationFormat>
  <Paragraphs>634</Paragraphs>
  <Slides>74</Slides>
  <Notes>0</Notes>
  <HiddenSlides>0</HiddenSlides>
  <MMClips>0</MMClips>
  <ScaleCrop>false</ScaleCrop>
  <HeadingPairs>
    <vt:vector size="4" baseType="variant">
      <vt:variant>
        <vt:lpstr>主题</vt:lpstr>
      </vt:variant>
      <vt:variant>
        <vt:i4>1</vt:i4>
      </vt:variant>
      <vt:variant>
        <vt:lpstr>幻灯片标题</vt:lpstr>
      </vt:variant>
      <vt:variant>
        <vt:i4>74</vt:i4>
      </vt:variant>
    </vt:vector>
  </HeadingPairs>
  <TitlesOfParts>
    <vt:vector size="75" baseType="lpstr">
      <vt:lpstr>夏至</vt:lpstr>
      <vt:lpstr>数据结构</vt:lpstr>
      <vt:lpstr>引言</vt:lpstr>
      <vt:lpstr>PowerPoint 演示文稿</vt:lpstr>
      <vt:lpstr>二叉堆</vt:lpstr>
      <vt:lpstr>二叉堆</vt:lpstr>
      <vt:lpstr>堆的操作</vt:lpstr>
      <vt:lpstr>查询最值</vt:lpstr>
      <vt:lpstr>维护堆</vt:lpstr>
      <vt:lpstr>维护堆</vt:lpstr>
      <vt:lpstr>维护堆</vt:lpstr>
      <vt:lpstr>维护堆</vt:lpstr>
      <vt:lpstr>插入元素</vt:lpstr>
      <vt:lpstr>插入元素</vt:lpstr>
      <vt:lpstr>插入元素</vt:lpstr>
      <vt:lpstr>插入元素</vt:lpstr>
      <vt:lpstr>TOJ3515 Middle Number</vt:lpstr>
      <vt:lpstr>TOJ3515 Middle Number</vt:lpstr>
      <vt:lpstr>堆的应用</vt:lpstr>
      <vt:lpstr>并查集</vt:lpstr>
      <vt:lpstr>并查集</vt:lpstr>
      <vt:lpstr>并查集</vt:lpstr>
      <vt:lpstr>并查集</vt:lpstr>
      <vt:lpstr>并查集</vt:lpstr>
      <vt:lpstr>并查集的应用</vt:lpstr>
      <vt:lpstr>并查集的应用</vt:lpstr>
      <vt:lpstr>POJ1182 食物链</vt:lpstr>
      <vt:lpstr>POJ1182 食物链</vt:lpstr>
      <vt:lpstr>POJ1182 食物链</vt:lpstr>
      <vt:lpstr>POJ1988 Cube Stacking</vt:lpstr>
      <vt:lpstr>POJ1988 Cube Stacking</vt:lpstr>
      <vt:lpstr>POJ1988 Cube Stacking</vt:lpstr>
      <vt:lpstr>POJ2912 Rochambeau</vt:lpstr>
      <vt:lpstr>POJ2912 Rochambeau</vt:lpstr>
      <vt:lpstr>1417 True Liars</vt:lpstr>
      <vt:lpstr>1417 True Liars</vt:lpstr>
      <vt:lpstr>树状数组</vt:lpstr>
      <vt:lpstr>树状数组</vt:lpstr>
      <vt:lpstr>树状数组</vt:lpstr>
      <vt:lpstr>POJ1195 Momile Phones</vt:lpstr>
      <vt:lpstr>POJ1195 Momile Phones</vt:lpstr>
      <vt:lpstr>POJ3321 Apple Trees</vt:lpstr>
      <vt:lpstr>POJ3321 Apple Trees</vt:lpstr>
      <vt:lpstr>线段树</vt:lpstr>
      <vt:lpstr>线段树</vt:lpstr>
      <vt:lpstr>线段树</vt:lpstr>
      <vt:lpstr>线段树</vt:lpstr>
      <vt:lpstr>懒操作</vt:lpstr>
      <vt:lpstr>HDU1166 敌兵布阵</vt:lpstr>
      <vt:lpstr>HDU1166 敌兵布阵</vt:lpstr>
      <vt:lpstr>HDU1166 敌兵布阵</vt:lpstr>
      <vt:lpstr>HDU1698 Just A Hook</vt:lpstr>
      <vt:lpstr>HDU1698 Just A Hook</vt:lpstr>
      <vt:lpstr>HDU1698 Just A Hook</vt:lpstr>
      <vt:lpstr>POJ3667 Hotel</vt:lpstr>
      <vt:lpstr>POJ3667 Hotel</vt:lpstr>
      <vt:lpstr>POJ3667 Hotel</vt:lpstr>
      <vt:lpstr>PowerPoint 演示文稿</vt:lpstr>
      <vt:lpstr>划分树</vt:lpstr>
      <vt:lpstr>建树</vt:lpstr>
      <vt:lpstr>查询</vt:lpstr>
      <vt:lpstr>POJ2104  K-th Number</vt:lpstr>
      <vt:lpstr>TOJ3758 Jewel</vt:lpstr>
      <vt:lpstr>TOJ3758 Jewel</vt:lpstr>
      <vt:lpstr>左偏树</vt:lpstr>
      <vt:lpstr>左偏树</vt:lpstr>
      <vt:lpstr>左偏树的性质</vt:lpstr>
      <vt:lpstr>左偏树</vt:lpstr>
      <vt:lpstr>左偏树</vt:lpstr>
      <vt:lpstr>左偏树的操作</vt:lpstr>
      <vt:lpstr>左偏树的操作</vt:lpstr>
      <vt:lpstr>左偏树的操作</vt:lpstr>
      <vt:lpstr>左偏树的操作</vt:lpstr>
      <vt:lpstr>左偏树的操作</vt:lpstr>
      <vt:lpstr>左偏树的操作</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minjie</dc:creator>
  <cp:lastModifiedBy>Shawn</cp:lastModifiedBy>
  <cp:revision>171</cp:revision>
  <dcterms:created xsi:type="dcterms:W3CDTF">2012-02-15T15:41:47Z</dcterms:created>
  <dcterms:modified xsi:type="dcterms:W3CDTF">2012-02-21T08:45:42Z</dcterms:modified>
</cp:coreProperties>
</file>