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65945B-BA37-49CB-8B32-CEFC34356E46}" type="datetimeFigureOut">
              <a:rPr lang="zh-CN" altLang="en-US" smtClean="0"/>
              <a:t>2012/8/10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B357F7-2B09-4A3B-B683-4F1040888923}" type="slidenum">
              <a:rPr lang="zh-CN" altLang="en-US" smtClean="0"/>
              <a:t>‹#›</a:t>
            </a:fld>
            <a:endParaRPr lang="zh-CN" altLang="en-US"/>
          </a:p>
        </p:txBody>
      </p:sp>
    </p:spTree>
    <p:extLst>
      <p:ext uri="{BB962C8B-B14F-4D97-AF65-F5344CB8AC3E}">
        <p14:creationId xmlns:p14="http://schemas.microsoft.com/office/powerpoint/2010/main" val="268279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DD97DCB-2357-4303-96A7-8B1243798540}" type="datetimeFigureOut">
              <a:rPr lang="zh-CN" altLang="en-US" smtClean="0"/>
              <a:t>2012/8/10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7171D8-AAD6-4E89-AE99-6AEA44ABBDA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0DD97DCB-2357-4303-96A7-8B1243798540}" type="datetimeFigureOut">
              <a:rPr lang="zh-CN" altLang="en-US" smtClean="0"/>
              <a:t>2012/8/10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7171D8-AAD6-4E89-AE99-6AEA44ABBDA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D97DCB-2357-4303-96A7-8B1243798540}" type="datetimeFigureOut">
              <a:rPr lang="zh-CN" altLang="en-US" smtClean="0"/>
              <a:t>2012/8/10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7171D8-AAD6-4E89-AE99-6AEA44ABBDA6}"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0DD97DCB-2357-4303-96A7-8B1243798540}" type="datetimeFigureOut">
              <a:rPr lang="zh-CN" altLang="en-US" smtClean="0"/>
              <a:t>2012/8/10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7171D8-AAD6-4E89-AE99-6AEA44ABBDA6}"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DD97DCB-2357-4303-96A7-8B1243798540}" type="datetimeFigureOut">
              <a:rPr lang="zh-CN" altLang="en-US" smtClean="0"/>
              <a:t>2012/8/10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7171D8-AAD6-4E89-AE99-6AEA44ABBDA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0DD97DCB-2357-4303-96A7-8B1243798540}" type="datetimeFigureOut">
              <a:rPr lang="zh-CN" altLang="en-US" smtClean="0"/>
              <a:t>2012/8/10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7171D8-AAD6-4E89-AE99-6AEA44ABBDA6}"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DD97DCB-2357-4303-96A7-8B1243798540}" type="datetimeFigureOut">
              <a:rPr lang="zh-CN" altLang="en-US" smtClean="0"/>
              <a:t>2012/8/10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7171D8-AAD6-4E89-AE99-6AEA44ABBDA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0DD97DCB-2357-4303-96A7-8B1243798540}" type="datetimeFigureOut">
              <a:rPr lang="zh-CN" altLang="en-US" smtClean="0"/>
              <a:t>2012/8/10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7171D8-AAD6-4E89-AE99-6AEA44ABBD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DD97DCB-2357-4303-96A7-8B1243798540}" type="datetimeFigureOut">
              <a:rPr lang="zh-CN" altLang="en-US" smtClean="0"/>
              <a:t>2012/8/10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7171D8-AAD6-4E89-AE99-6AEA44ABBD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D97DCB-2357-4303-96A7-8B1243798540}" type="datetimeFigureOut">
              <a:rPr lang="zh-CN" altLang="en-US" smtClean="0"/>
              <a:t>2012/8/10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7171D8-AAD6-4E89-AE99-6AEA44ABBDA6}"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DD97DCB-2357-4303-96A7-8B1243798540}" type="datetimeFigureOut">
              <a:rPr lang="zh-CN" altLang="en-US" smtClean="0"/>
              <a:t>2012/8/10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7171D8-AAD6-4E89-AE99-6AEA44ABBDA6}"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DD97DCB-2357-4303-96A7-8B1243798540}" type="datetimeFigureOut">
              <a:rPr lang="zh-CN" altLang="en-US" smtClean="0"/>
              <a:t>2012/8/10</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F7171D8-AAD6-4E89-AE99-6AEA44ABBDA6}"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Trie</a:t>
            </a:r>
            <a:r>
              <a:rPr lang="zh-CN" altLang="en-US" dirty="0" smtClean="0"/>
              <a:t>树</a:t>
            </a:r>
            <a:r>
              <a:rPr lang="en-US" altLang="zh-CN" dirty="0" smtClean="0"/>
              <a:t> &amp; AC</a:t>
            </a:r>
            <a:r>
              <a:rPr lang="zh-CN" altLang="en-US" dirty="0" smtClean="0"/>
              <a:t>自动机</a:t>
            </a:r>
            <a:endParaRPr lang="zh-CN" altLang="en-US" dirty="0"/>
          </a:p>
        </p:txBody>
      </p:sp>
      <p:sp>
        <p:nvSpPr>
          <p:cNvPr id="3" name="副标题 2"/>
          <p:cNvSpPr>
            <a:spLocks noGrp="1"/>
          </p:cNvSpPr>
          <p:nvPr>
            <p:ph type="subTitle" idx="1"/>
          </p:nvPr>
        </p:nvSpPr>
        <p:spPr/>
        <p:txBody>
          <a:bodyPr/>
          <a:lstStyle/>
          <a:p>
            <a:r>
              <a:rPr lang="zh-CN" altLang="en-US" dirty="0" smtClean="0"/>
              <a:t>杜君</a:t>
            </a:r>
            <a:endParaRPr lang="zh-CN" altLang="en-US" dirty="0"/>
          </a:p>
        </p:txBody>
      </p:sp>
    </p:spTree>
    <p:extLst>
      <p:ext uri="{BB962C8B-B14F-4D97-AF65-F5344CB8AC3E}">
        <p14:creationId xmlns:p14="http://schemas.microsoft.com/office/powerpoint/2010/main" val="2140969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132856"/>
            <a:ext cx="7516357" cy="4392488"/>
          </a:xfrm>
        </p:spPr>
        <p:txBody>
          <a:bodyPr>
            <a:normAutofit/>
          </a:bodyPr>
          <a:lstStyle/>
          <a:p>
            <a:r>
              <a:rPr lang="zh-CN" altLang="en-US" dirty="0" smtClean="0"/>
              <a:t>回想</a:t>
            </a:r>
            <a:r>
              <a:rPr lang="en-US" altLang="zh-CN" dirty="0" smtClean="0"/>
              <a:t>KMP</a:t>
            </a:r>
            <a:r>
              <a:rPr lang="zh-CN" altLang="en-US" dirty="0" smtClean="0"/>
              <a:t>做的不同于朴素算法的事情</a:t>
            </a:r>
            <a:endParaRPr lang="en-US" altLang="zh-CN" dirty="0" smtClean="0"/>
          </a:p>
          <a:p>
            <a:r>
              <a:rPr lang="en-US" altLang="zh-CN" dirty="0" smtClean="0"/>
              <a:t>Next</a:t>
            </a:r>
            <a:r>
              <a:rPr lang="zh-CN" altLang="en-US" dirty="0" smtClean="0"/>
              <a:t>数组，在失配的时候根据</a:t>
            </a:r>
            <a:r>
              <a:rPr lang="en-US" altLang="zh-CN" dirty="0" smtClean="0"/>
              <a:t>next</a:t>
            </a:r>
            <a:r>
              <a:rPr lang="zh-CN" altLang="en-US" dirty="0" smtClean="0"/>
              <a:t>数组，得到新的待匹配位置，并且保证之前已经匹配上了。</a:t>
            </a:r>
            <a:endParaRPr lang="en-US" altLang="zh-CN" dirty="0" smtClean="0"/>
          </a:p>
          <a:p>
            <a:r>
              <a:rPr lang="zh-CN" altLang="en-US" dirty="0"/>
              <a:t>多</a:t>
            </a:r>
            <a:r>
              <a:rPr lang="zh-CN" altLang="en-US" dirty="0" smtClean="0"/>
              <a:t>串匹配的时候，我们用的是字典树，同样，我们可以在字典树上做一个类似</a:t>
            </a:r>
            <a:r>
              <a:rPr lang="en-US" altLang="zh-CN" dirty="0" smtClean="0"/>
              <a:t>next</a:t>
            </a:r>
            <a:r>
              <a:rPr lang="zh-CN" altLang="en-US" dirty="0" smtClean="0"/>
              <a:t>数组的东西</a:t>
            </a:r>
            <a:r>
              <a:rPr lang="en-US" altLang="zh-CN" dirty="0" smtClean="0"/>
              <a:t>——</a:t>
            </a:r>
            <a:r>
              <a:rPr lang="zh-CN" altLang="en-US" dirty="0" smtClean="0"/>
              <a:t>前缀指针，这样我们在匹配前缀的时候，可以通过前缀指针用</a:t>
            </a:r>
            <a:r>
              <a:rPr lang="en-US" altLang="zh-CN" dirty="0" smtClean="0"/>
              <a:t>O(1)</a:t>
            </a:r>
            <a:r>
              <a:rPr lang="zh-CN" altLang="en-US" dirty="0" smtClean="0"/>
              <a:t>的复杂度得到新的待匹配位置。</a:t>
            </a:r>
            <a:endParaRPr lang="en-US" altLang="zh-CN" dirty="0"/>
          </a:p>
          <a:p>
            <a:r>
              <a:rPr lang="en-US" altLang="zh-CN" dirty="0" smtClean="0"/>
              <a:t>Trie</a:t>
            </a:r>
            <a:r>
              <a:rPr lang="zh-CN" altLang="en-US" dirty="0"/>
              <a:t>树上</a:t>
            </a:r>
            <a:r>
              <a:rPr lang="zh-CN" altLang="en-US" dirty="0" smtClean="0"/>
              <a:t>的前缀指针：假设</a:t>
            </a:r>
            <a:r>
              <a:rPr lang="zh-CN" altLang="en-US" dirty="0"/>
              <a:t>有一个节点</a:t>
            </a:r>
            <a:r>
              <a:rPr lang="en-US" altLang="zh-CN" dirty="0"/>
              <a:t>k</a:t>
            </a:r>
            <a:r>
              <a:rPr lang="zh-CN" altLang="en-US" dirty="0"/>
              <a:t>，他</a:t>
            </a:r>
            <a:r>
              <a:rPr lang="zh-CN" altLang="en-US" dirty="0" smtClean="0"/>
              <a:t>的前缀指针</a:t>
            </a:r>
            <a:r>
              <a:rPr lang="zh-CN" altLang="en-US" dirty="0"/>
              <a:t>指向</a:t>
            </a:r>
            <a:r>
              <a:rPr lang="en-US" altLang="zh-CN" dirty="0"/>
              <a:t>j</a:t>
            </a:r>
            <a:r>
              <a:rPr lang="zh-CN" altLang="en-US" dirty="0"/>
              <a:t>。那么</a:t>
            </a:r>
            <a:r>
              <a:rPr lang="en-US" altLang="zh-CN" dirty="0" err="1"/>
              <a:t>k,j</a:t>
            </a:r>
            <a:r>
              <a:rPr lang="zh-CN" altLang="en-US" dirty="0"/>
              <a:t>满足这个性质：设</a:t>
            </a:r>
            <a:r>
              <a:rPr lang="en-US" altLang="zh-CN" dirty="0"/>
              <a:t>root</a:t>
            </a:r>
            <a:r>
              <a:rPr lang="zh-CN" altLang="en-US" dirty="0"/>
              <a:t>到</a:t>
            </a:r>
            <a:r>
              <a:rPr lang="en-US" altLang="zh-CN" dirty="0"/>
              <a:t>j</a:t>
            </a:r>
            <a:r>
              <a:rPr lang="zh-CN" altLang="en-US" dirty="0"/>
              <a:t>的距离为</a:t>
            </a:r>
            <a:r>
              <a:rPr lang="en-US" altLang="zh-CN" dirty="0"/>
              <a:t>n</a:t>
            </a:r>
            <a:r>
              <a:rPr lang="zh-CN" altLang="en-US" dirty="0"/>
              <a:t>，则从</a:t>
            </a:r>
            <a:r>
              <a:rPr lang="en-US" altLang="zh-CN" dirty="0"/>
              <a:t>k</a:t>
            </a:r>
            <a:r>
              <a:rPr lang="zh-CN" altLang="en-US" dirty="0"/>
              <a:t>之上的第</a:t>
            </a:r>
            <a:r>
              <a:rPr lang="en-US" altLang="zh-CN" dirty="0"/>
              <a:t>n</a:t>
            </a:r>
            <a:r>
              <a:rPr lang="zh-CN" altLang="en-US" dirty="0"/>
              <a:t>个节点到</a:t>
            </a:r>
            <a:r>
              <a:rPr lang="en-US" altLang="zh-CN" dirty="0"/>
              <a:t>k</a:t>
            </a:r>
            <a:r>
              <a:rPr lang="zh-CN" altLang="en-US" dirty="0"/>
              <a:t>所组成的长度为</a:t>
            </a:r>
            <a:r>
              <a:rPr lang="en-US" altLang="zh-CN" dirty="0"/>
              <a:t>n</a:t>
            </a:r>
            <a:r>
              <a:rPr lang="zh-CN" altLang="en-US" dirty="0"/>
              <a:t>的单词，与从</a:t>
            </a:r>
            <a:r>
              <a:rPr lang="en-US" altLang="zh-CN" dirty="0"/>
              <a:t>root</a:t>
            </a:r>
            <a:r>
              <a:rPr lang="zh-CN" altLang="en-US" dirty="0"/>
              <a:t>到</a:t>
            </a:r>
            <a:r>
              <a:rPr lang="en-US" altLang="zh-CN" dirty="0"/>
              <a:t>j</a:t>
            </a:r>
            <a:r>
              <a:rPr lang="zh-CN" altLang="en-US" dirty="0"/>
              <a:t>所组成的单词相同。</a:t>
            </a:r>
          </a:p>
          <a:p>
            <a:pPr marL="448056" indent="-384048" fontAlgn="auto">
              <a:spcAft>
                <a:spcPts val="0"/>
              </a:spcAft>
              <a:buFont typeface="Wingdings 2"/>
              <a:buChar char=""/>
              <a:defRPr/>
            </a:pP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AC</a:t>
            </a:r>
            <a:r>
              <a:rPr lang="zh-CN" altLang="en-US" dirty="0"/>
              <a:t>自动机</a:t>
            </a:r>
          </a:p>
        </p:txBody>
      </p:sp>
    </p:spTree>
    <p:extLst>
      <p:ext uri="{BB962C8B-B14F-4D97-AF65-F5344CB8AC3E}">
        <p14:creationId xmlns:p14="http://schemas.microsoft.com/office/powerpoint/2010/main" val="3500992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AC</a:t>
            </a:r>
            <a:r>
              <a:rPr lang="zh-CN" altLang="en-US" dirty="0"/>
              <a:t>自动机</a:t>
            </a:r>
          </a:p>
        </p:txBody>
      </p:sp>
      <p:sp>
        <p:nvSpPr>
          <p:cNvPr id="4" name="椭圆 3"/>
          <p:cNvSpPr/>
          <p:nvPr/>
        </p:nvSpPr>
        <p:spPr>
          <a:xfrm>
            <a:off x="2429232" y="2348880"/>
            <a:ext cx="432048" cy="43204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椭圆 4"/>
          <p:cNvSpPr/>
          <p:nvPr/>
        </p:nvSpPr>
        <p:spPr>
          <a:xfrm>
            <a:off x="1271470" y="5085184"/>
            <a:ext cx="432048" cy="43204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a</a:t>
            </a:r>
            <a:endParaRPr lang="zh-CN" altLang="en-US" dirty="0"/>
          </a:p>
        </p:txBody>
      </p:sp>
      <p:sp>
        <p:nvSpPr>
          <p:cNvPr id="6" name="椭圆 5"/>
          <p:cNvSpPr/>
          <p:nvPr/>
        </p:nvSpPr>
        <p:spPr>
          <a:xfrm>
            <a:off x="2060456" y="3048842"/>
            <a:ext cx="432048" cy="43204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b</a:t>
            </a:r>
            <a:endParaRPr lang="zh-CN" altLang="en-US" dirty="0"/>
          </a:p>
        </p:txBody>
      </p:sp>
      <p:sp>
        <p:nvSpPr>
          <p:cNvPr id="7" name="椭圆 6"/>
          <p:cNvSpPr/>
          <p:nvPr/>
        </p:nvSpPr>
        <p:spPr>
          <a:xfrm>
            <a:off x="1565136" y="4387056"/>
            <a:ext cx="432048" cy="43204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b</a:t>
            </a:r>
            <a:endParaRPr lang="zh-CN" altLang="en-US" dirty="0"/>
          </a:p>
        </p:txBody>
      </p:sp>
      <p:sp>
        <p:nvSpPr>
          <p:cNvPr id="8" name="椭圆 7"/>
          <p:cNvSpPr/>
          <p:nvPr/>
        </p:nvSpPr>
        <p:spPr>
          <a:xfrm>
            <a:off x="839422" y="5805264"/>
            <a:ext cx="432048" cy="43204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dirty="0" smtClean="0"/>
              <a:t>c</a:t>
            </a:r>
            <a:endParaRPr lang="zh-CN" altLang="en-US" dirty="0"/>
          </a:p>
        </p:txBody>
      </p:sp>
      <p:sp>
        <p:nvSpPr>
          <p:cNvPr id="9" name="椭圆 8"/>
          <p:cNvSpPr/>
          <p:nvPr/>
        </p:nvSpPr>
        <p:spPr>
          <a:xfrm>
            <a:off x="1781160" y="3699560"/>
            <a:ext cx="432048" cy="43204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a</a:t>
            </a:r>
            <a:endParaRPr lang="zh-CN" altLang="en-US" dirty="0"/>
          </a:p>
        </p:txBody>
      </p:sp>
      <p:cxnSp>
        <p:nvCxnSpPr>
          <p:cNvPr id="11" name="直接箭头连接符 10"/>
          <p:cNvCxnSpPr>
            <a:stCxn id="4" idx="4"/>
            <a:endCxn id="6" idx="7"/>
          </p:cNvCxnSpPr>
          <p:nvPr/>
        </p:nvCxnSpPr>
        <p:spPr>
          <a:xfrm flipH="1">
            <a:off x="2429232" y="2780928"/>
            <a:ext cx="216024" cy="331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4"/>
            <a:endCxn id="9" idx="7"/>
          </p:cNvCxnSpPr>
          <p:nvPr/>
        </p:nvCxnSpPr>
        <p:spPr>
          <a:xfrm flipH="1">
            <a:off x="2149936" y="3480890"/>
            <a:ext cx="126544" cy="281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4"/>
            <a:endCxn id="7" idx="0"/>
          </p:cNvCxnSpPr>
          <p:nvPr/>
        </p:nvCxnSpPr>
        <p:spPr>
          <a:xfrm flipH="1">
            <a:off x="1781160" y="4131608"/>
            <a:ext cx="216024" cy="255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3"/>
            <a:endCxn id="5" idx="0"/>
          </p:cNvCxnSpPr>
          <p:nvPr/>
        </p:nvCxnSpPr>
        <p:spPr>
          <a:xfrm flipH="1">
            <a:off x="1487494" y="4755832"/>
            <a:ext cx="140914" cy="329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5" idx="3"/>
            <a:endCxn id="8" idx="0"/>
          </p:cNvCxnSpPr>
          <p:nvPr/>
        </p:nvCxnSpPr>
        <p:spPr>
          <a:xfrm flipH="1">
            <a:off x="1055446" y="5453960"/>
            <a:ext cx="279296" cy="351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4932040" y="4365104"/>
            <a:ext cx="432048" cy="43204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a</a:t>
            </a:r>
            <a:endParaRPr lang="zh-CN" altLang="en-US" dirty="0"/>
          </a:p>
        </p:txBody>
      </p:sp>
      <p:sp>
        <p:nvSpPr>
          <p:cNvPr id="37" name="椭圆 36"/>
          <p:cNvSpPr/>
          <p:nvPr/>
        </p:nvSpPr>
        <p:spPr>
          <a:xfrm>
            <a:off x="3643366" y="2347468"/>
            <a:ext cx="432048" cy="43204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b</a:t>
            </a:r>
            <a:endParaRPr lang="zh-CN" altLang="en-US" dirty="0"/>
          </a:p>
        </p:txBody>
      </p:sp>
      <p:sp>
        <p:nvSpPr>
          <p:cNvPr id="38" name="椭圆 37"/>
          <p:cNvSpPr/>
          <p:nvPr/>
        </p:nvSpPr>
        <p:spPr>
          <a:xfrm>
            <a:off x="4384228" y="3775109"/>
            <a:ext cx="432048" cy="43204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b</a:t>
            </a:r>
            <a:endParaRPr lang="zh-CN" altLang="en-US" dirty="0"/>
          </a:p>
        </p:txBody>
      </p:sp>
      <p:sp>
        <p:nvSpPr>
          <p:cNvPr id="39" name="椭圆 38"/>
          <p:cNvSpPr/>
          <p:nvPr/>
        </p:nvSpPr>
        <p:spPr>
          <a:xfrm>
            <a:off x="5364088" y="5013176"/>
            <a:ext cx="432048" cy="43204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a</a:t>
            </a:r>
            <a:endParaRPr lang="zh-CN" altLang="en-US" dirty="0"/>
          </a:p>
        </p:txBody>
      </p:sp>
      <p:sp>
        <p:nvSpPr>
          <p:cNvPr id="40" name="椭圆 39"/>
          <p:cNvSpPr/>
          <p:nvPr/>
        </p:nvSpPr>
        <p:spPr>
          <a:xfrm>
            <a:off x="4128960" y="3091154"/>
            <a:ext cx="432048" cy="43204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a</a:t>
            </a:r>
            <a:endParaRPr lang="zh-CN" altLang="en-US" dirty="0"/>
          </a:p>
        </p:txBody>
      </p:sp>
      <p:cxnSp>
        <p:nvCxnSpPr>
          <p:cNvPr id="41" name="直接箭头连接符 40"/>
          <p:cNvCxnSpPr>
            <a:stCxn id="39" idx="5"/>
            <a:endCxn id="46" idx="0"/>
          </p:cNvCxnSpPr>
          <p:nvPr/>
        </p:nvCxnSpPr>
        <p:spPr>
          <a:xfrm>
            <a:off x="5732864" y="5381952"/>
            <a:ext cx="351304" cy="279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7" idx="4"/>
            <a:endCxn id="40" idx="1"/>
          </p:cNvCxnSpPr>
          <p:nvPr/>
        </p:nvCxnSpPr>
        <p:spPr>
          <a:xfrm>
            <a:off x="3859390" y="2779516"/>
            <a:ext cx="332842" cy="374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40" idx="4"/>
            <a:endCxn id="38" idx="0"/>
          </p:cNvCxnSpPr>
          <p:nvPr/>
        </p:nvCxnSpPr>
        <p:spPr>
          <a:xfrm>
            <a:off x="4344984" y="3523202"/>
            <a:ext cx="255268" cy="251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8" idx="5"/>
            <a:endCxn id="36" idx="1"/>
          </p:cNvCxnSpPr>
          <p:nvPr/>
        </p:nvCxnSpPr>
        <p:spPr>
          <a:xfrm>
            <a:off x="4753004" y="4143885"/>
            <a:ext cx="242308" cy="284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6" idx="5"/>
            <a:endCxn id="39" idx="0"/>
          </p:cNvCxnSpPr>
          <p:nvPr/>
        </p:nvCxnSpPr>
        <p:spPr>
          <a:xfrm>
            <a:off x="5300816" y="4733880"/>
            <a:ext cx="279296" cy="279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5868144" y="5661248"/>
            <a:ext cx="432048" cy="43204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dirty="0" smtClean="0"/>
              <a:t>b</a:t>
            </a:r>
            <a:endParaRPr lang="zh-CN" altLang="en-US" dirty="0"/>
          </a:p>
        </p:txBody>
      </p:sp>
      <p:sp>
        <p:nvSpPr>
          <p:cNvPr id="50" name="椭圆 49"/>
          <p:cNvSpPr/>
          <p:nvPr/>
        </p:nvSpPr>
        <p:spPr>
          <a:xfrm>
            <a:off x="3077445" y="1787150"/>
            <a:ext cx="432048" cy="43204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cxnSp>
        <p:nvCxnSpPr>
          <p:cNvPr id="68" name="直接箭头连接符 67"/>
          <p:cNvCxnSpPr>
            <a:stCxn id="50" idx="3"/>
            <a:endCxn id="4" idx="7"/>
          </p:cNvCxnSpPr>
          <p:nvPr/>
        </p:nvCxnSpPr>
        <p:spPr>
          <a:xfrm flipH="1">
            <a:off x="2798008" y="2155926"/>
            <a:ext cx="342709" cy="2562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0" idx="5"/>
            <a:endCxn id="37" idx="1"/>
          </p:cNvCxnSpPr>
          <p:nvPr/>
        </p:nvCxnSpPr>
        <p:spPr>
          <a:xfrm>
            <a:off x="3446221" y="2155926"/>
            <a:ext cx="260417" cy="2548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6" idx="6"/>
            <a:endCxn id="37" idx="4"/>
          </p:cNvCxnSpPr>
          <p:nvPr/>
        </p:nvCxnSpPr>
        <p:spPr>
          <a:xfrm flipV="1">
            <a:off x="2492504" y="2779516"/>
            <a:ext cx="1366886" cy="485350"/>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78" name="曲线连接符 77"/>
          <p:cNvCxnSpPr>
            <a:stCxn id="9" idx="6"/>
            <a:endCxn id="40" idx="4"/>
          </p:cNvCxnSpPr>
          <p:nvPr/>
        </p:nvCxnSpPr>
        <p:spPr>
          <a:xfrm flipV="1">
            <a:off x="2213208" y="3523202"/>
            <a:ext cx="2131776" cy="392382"/>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9" name="曲线连接符 88"/>
          <p:cNvCxnSpPr>
            <a:stCxn id="7" idx="6"/>
            <a:endCxn id="38" idx="5"/>
          </p:cNvCxnSpPr>
          <p:nvPr/>
        </p:nvCxnSpPr>
        <p:spPr>
          <a:xfrm flipV="1">
            <a:off x="1997184" y="4143885"/>
            <a:ext cx="2755820" cy="459195"/>
          </a:xfrm>
          <a:prstGeom prst="curved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92" name="曲线连接符 91"/>
          <p:cNvCxnSpPr>
            <a:stCxn id="5" idx="7"/>
            <a:endCxn id="36" idx="3"/>
          </p:cNvCxnSpPr>
          <p:nvPr/>
        </p:nvCxnSpPr>
        <p:spPr>
          <a:xfrm rot="5400000" flipH="1" flipV="1">
            <a:off x="3110491" y="3263635"/>
            <a:ext cx="414576" cy="3355066"/>
          </a:xfrm>
          <a:prstGeom prst="curved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cxnSp>
        <p:nvCxnSpPr>
          <p:cNvPr id="97" name="曲线连接符 96"/>
          <p:cNvCxnSpPr>
            <a:endCxn id="50" idx="7"/>
          </p:cNvCxnSpPr>
          <p:nvPr/>
        </p:nvCxnSpPr>
        <p:spPr>
          <a:xfrm rot="16200000" flipV="1">
            <a:off x="2972162" y="2324481"/>
            <a:ext cx="3234762" cy="2286643"/>
          </a:xfrm>
          <a:prstGeom prst="curvedConnector3">
            <a:avLst>
              <a:gd name="adj1" fmla="val 109023"/>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01" name="曲线连接符 100"/>
          <p:cNvCxnSpPr>
            <a:stCxn id="46" idx="6"/>
            <a:endCxn id="50" idx="6"/>
          </p:cNvCxnSpPr>
          <p:nvPr/>
        </p:nvCxnSpPr>
        <p:spPr>
          <a:xfrm flipH="1" flipV="1">
            <a:off x="3509493" y="2003174"/>
            <a:ext cx="2790699" cy="3874098"/>
          </a:xfrm>
          <a:prstGeom prst="curvedConnector3">
            <a:avLst>
              <a:gd name="adj1" fmla="val -819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04" name="曲线连接符 103"/>
          <p:cNvCxnSpPr>
            <a:stCxn id="8" idx="1"/>
            <a:endCxn id="50" idx="1"/>
          </p:cNvCxnSpPr>
          <p:nvPr/>
        </p:nvCxnSpPr>
        <p:spPr>
          <a:xfrm rot="5400000" flipH="1" flipV="1">
            <a:off x="12648" y="2740468"/>
            <a:ext cx="4018114" cy="2238023"/>
          </a:xfrm>
          <a:prstGeom prst="curvedConnector3">
            <a:avLst>
              <a:gd name="adj1" fmla="val 107264"/>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07" name="曲线连接符 106"/>
          <p:cNvCxnSpPr>
            <a:stCxn id="38" idx="6"/>
            <a:endCxn id="50" idx="0"/>
          </p:cNvCxnSpPr>
          <p:nvPr/>
        </p:nvCxnSpPr>
        <p:spPr>
          <a:xfrm flipH="1" flipV="1">
            <a:off x="3293469" y="1787150"/>
            <a:ext cx="1522807" cy="2203983"/>
          </a:xfrm>
          <a:prstGeom prst="curvedConnector4">
            <a:avLst>
              <a:gd name="adj1" fmla="val -15012"/>
              <a:gd name="adj2" fmla="val 11037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10" name="曲线连接符 109"/>
          <p:cNvCxnSpPr>
            <a:stCxn id="36" idx="6"/>
            <a:endCxn id="50" idx="0"/>
          </p:cNvCxnSpPr>
          <p:nvPr/>
        </p:nvCxnSpPr>
        <p:spPr>
          <a:xfrm flipH="1" flipV="1">
            <a:off x="3293469" y="1787150"/>
            <a:ext cx="2070619" cy="2793978"/>
          </a:xfrm>
          <a:prstGeom prst="curvedConnector4">
            <a:avLst>
              <a:gd name="adj1" fmla="val -11040"/>
              <a:gd name="adj2" fmla="val 10818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13" name="曲线连接符 112"/>
          <p:cNvCxnSpPr>
            <a:stCxn id="40" idx="6"/>
            <a:endCxn id="50" idx="1"/>
          </p:cNvCxnSpPr>
          <p:nvPr/>
        </p:nvCxnSpPr>
        <p:spPr>
          <a:xfrm flipH="1" flipV="1">
            <a:off x="3140717" y="1850422"/>
            <a:ext cx="1420291" cy="1456756"/>
          </a:xfrm>
          <a:prstGeom prst="curvedConnector4">
            <a:avLst>
              <a:gd name="adj1" fmla="val -16095"/>
              <a:gd name="adj2" fmla="val 120036"/>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16" name="曲线连接符 115"/>
          <p:cNvCxnSpPr>
            <a:stCxn id="37" idx="7"/>
            <a:endCxn id="50" idx="7"/>
          </p:cNvCxnSpPr>
          <p:nvPr/>
        </p:nvCxnSpPr>
        <p:spPr>
          <a:xfrm rot="16200000" flipV="1">
            <a:off x="3449023" y="1847620"/>
            <a:ext cx="560318" cy="565921"/>
          </a:xfrm>
          <a:prstGeom prst="curvedConnector3">
            <a:avLst>
              <a:gd name="adj1" fmla="val 152090"/>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19" name="曲线连接符 118"/>
          <p:cNvCxnSpPr>
            <a:stCxn id="4" idx="0"/>
            <a:endCxn id="50" idx="0"/>
          </p:cNvCxnSpPr>
          <p:nvPr/>
        </p:nvCxnSpPr>
        <p:spPr>
          <a:xfrm rot="5400000" flipH="1" flipV="1">
            <a:off x="2688497" y="1743909"/>
            <a:ext cx="561730" cy="648213"/>
          </a:xfrm>
          <a:prstGeom prst="curvedConnector3">
            <a:avLst>
              <a:gd name="adj1" fmla="val 140696"/>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60502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772816"/>
            <a:ext cx="7408333" cy="4680520"/>
          </a:xfrm>
        </p:spPr>
        <p:txBody>
          <a:bodyPr>
            <a:normAutofit lnSpcReduction="10000"/>
          </a:bodyPr>
          <a:lstStyle/>
          <a:p>
            <a:r>
              <a:rPr lang="zh-CN" altLang="en-US" dirty="0" smtClean="0"/>
              <a:t>如何构建前缀指针：根据</a:t>
            </a:r>
            <a:r>
              <a:rPr lang="en-US" altLang="zh-CN" dirty="0" smtClean="0"/>
              <a:t>KMP</a:t>
            </a:r>
            <a:r>
              <a:rPr lang="zh-CN" altLang="en-US" dirty="0" smtClean="0"/>
              <a:t>的启发</a:t>
            </a:r>
            <a:endParaRPr lang="en-US" altLang="zh-CN" dirty="0" smtClean="0"/>
          </a:p>
          <a:p>
            <a:r>
              <a:rPr lang="en-US" altLang="zh-CN" dirty="0"/>
              <a:t>root</a:t>
            </a:r>
            <a:r>
              <a:rPr lang="zh-CN" altLang="en-US" dirty="0"/>
              <a:t>及其儿子</a:t>
            </a:r>
            <a:r>
              <a:rPr lang="zh-CN" altLang="en-US" dirty="0" smtClean="0"/>
              <a:t>的前缀指针</a:t>
            </a:r>
            <a:r>
              <a:rPr lang="zh-CN" altLang="en-US" dirty="0"/>
              <a:t>指向</a:t>
            </a:r>
            <a:r>
              <a:rPr lang="en-US" altLang="zh-CN" dirty="0"/>
              <a:t>root</a:t>
            </a:r>
          </a:p>
          <a:p>
            <a:r>
              <a:rPr lang="zh-CN" altLang="en-US" dirty="0"/>
              <a:t>对于每个节点：设这个节点上的字母为</a:t>
            </a:r>
            <a:r>
              <a:rPr lang="en-US" altLang="zh-CN" dirty="0"/>
              <a:t>C</a:t>
            </a:r>
            <a:r>
              <a:rPr lang="zh-CN" altLang="en-US" dirty="0"/>
              <a:t>，沿着他父亲</a:t>
            </a:r>
            <a:r>
              <a:rPr lang="zh-CN" altLang="en-US" dirty="0" smtClean="0"/>
              <a:t>的前缀指针遍历，直到访问到</a:t>
            </a:r>
            <a:r>
              <a:rPr lang="zh-CN" altLang="en-US" dirty="0"/>
              <a:t>一个节点，他的儿子中也有字母为</a:t>
            </a:r>
            <a:r>
              <a:rPr lang="en-US" altLang="zh-CN" dirty="0"/>
              <a:t>C</a:t>
            </a:r>
            <a:r>
              <a:rPr lang="zh-CN" altLang="en-US" dirty="0"/>
              <a:t>的节点。然后把当前节点</a:t>
            </a:r>
            <a:r>
              <a:rPr lang="zh-CN" altLang="en-US" dirty="0" smtClean="0"/>
              <a:t>的前缀指针</a:t>
            </a:r>
            <a:r>
              <a:rPr lang="zh-CN" altLang="en-US" dirty="0"/>
              <a:t>指向那个字母也为</a:t>
            </a:r>
            <a:r>
              <a:rPr lang="en-US" altLang="zh-CN" dirty="0"/>
              <a:t>C</a:t>
            </a:r>
            <a:r>
              <a:rPr lang="zh-CN" altLang="en-US" dirty="0"/>
              <a:t>的儿子。如果一直走到了</a:t>
            </a:r>
            <a:r>
              <a:rPr lang="en-US" altLang="zh-CN" dirty="0"/>
              <a:t>root</a:t>
            </a:r>
            <a:r>
              <a:rPr lang="zh-CN" altLang="en-US" dirty="0"/>
              <a:t>都没找到，那就</a:t>
            </a:r>
            <a:r>
              <a:rPr lang="zh-CN" altLang="en-US" dirty="0" smtClean="0"/>
              <a:t>把前缀指针</a:t>
            </a:r>
            <a:r>
              <a:rPr lang="zh-CN" altLang="en-US" dirty="0"/>
              <a:t>指向</a:t>
            </a:r>
            <a:r>
              <a:rPr lang="en-US" altLang="zh-CN" dirty="0" smtClean="0"/>
              <a:t>root</a:t>
            </a:r>
            <a:r>
              <a:rPr lang="zh-CN" altLang="en-US" dirty="0" smtClean="0"/>
              <a:t>（可以看做遍历了多个</a:t>
            </a:r>
            <a:r>
              <a:rPr lang="en-US" altLang="zh-CN" dirty="0" smtClean="0"/>
              <a:t>Trie</a:t>
            </a:r>
            <a:r>
              <a:rPr lang="zh-CN" altLang="en-US" dirty="0" smtClean="0"/>
              <a:t>的</a:t>
            </a:r>
            <a:r>
              <a:rPr lang="en-US" altLang="zh-CN" dirty="0" smtClean="0"/>
              <a:t>next</a:t>
            </a:r>
            <a:r>
              <a:rPr lang="zh-CN" altLang="en-US" dirty="0" smtClean="0"/>
              <a:t>数组）</a:t>
            </a:r>
            <a:endParaRPr lang="en-US" altLang="zh-CN" dirty="0"/>
          </a:p>
          <a:p>
            <a:r>
              <a:rPr lang="zh-CN" altLang="en-US" dirty="0" smtClean="0"/>
              <a:t>对于</a:t>
            </a:r>
            <a:r>
              <a:rPr lang="en-US" altLang="zh-CN" dirty="0" smtClean="0"/>
              <a:t>Tire</a:t>
            </a:r>
            <a:r>
              <a:rPr lang="zh-CN" altLang="en-US" dirty="0" smtClean="0"/>
              <a:t>树的每个结点，我们都要求生成其前缀指针</a:t>
            </a:r>
            <a:endParaRPr lang="en-US" altLang="zh-CN" dirty="0" smtClean="0"/>
          </a:p>
          <a:p>
            <a:r>
              <a:rPr lang="zh-CN" altLang="en-US" dirty="0" smtClean="0"/>
              <a:t>顺序问题：在生成一个结点的前缀指针，需要其父亲的前缀指针，以及这个指针指向的结点的前缀指针等等。这些前缀指针所在结点的深度都不可能比当前结点深，所以生成前缀指针采用</a:t>
            </a:r>
            <a:r>
              <a:rPr lang="en-US" altLang="zh-CN" dirty="0" smtClean="0"/>
              <a:t>BFS</a:t>
            </a:r>
            <a:r>
              <a:rPr lang="zh-CN" altLang="en-US" dirty="0" smtClean="0"/>
              <a:t>遍历字典树</a:t>
            </a:r>
            <a:endParaRPr lang="en-US" altLang="zh-CN" dirty="0" smtClean="0"/>
          </a:p>
          <a:p>
            <a:endParaRPr lang="en-US" altLang="zh-CN" dirty="0" smtClean="0"/>
          </a:p>
        </p:txBody>
      </p:sp>
      <p:sp>
        <p:nvSpPr>
          <p:cNvPr id="4" name="标题 2"/>
          <p:cNvSpPr>
            <a:spLocks noGrp="1"/>
          </p:cNvSpPr>
          <p:nvPr>
            <p:ph type="title"/>
          </p:nvPr>
        </p:nvSpPr>
        <p:spPr/>
        <p:txBody>
          <a:bodyPr/>
          <a:lstStyle/>
          <a:p>
            <a:r>
              <a:rPr lang="zh-CN" altLang="en-US" dirty="0" smtClean="0"/>
              <a:t>构建前缀指针</a:t>
            </a:r>
            <a:endParaRPr lang="zh-CN" altLang="en-US" dirty="0"/>
          </a:p>
        </p:txBody>
      </p:sp>
    </p:spTree>
    <p:extLst>
      <p:ext uri="{BB962C8B-B14F-4D97-AF65-F5344CB8AC3E}">
        <p14:creationId xmlns:p14="http://schemas.microsoft.com/office/powerpoint/2010/main" val="2295522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338328"/>
            <a:ext cx="8229600" cy="1146456"/>
          </a:xfrm>
        </p:spPr>
        <p:txBody>
          <a:bodyPr/>
          <a:lstStyle/>
          <a:p>
            <a:r>
              <a:rPr lang="zh-CN" altLang="en-US" dirty="0"/>
              <a:t>前缀</a:t>
            </a:r>
            <a:r>
              <a:rPr lang="zh-CN" altLang="en-US" dirty="0" smtClean="0"/>
              <a:t>指针构建代码</a:t>
            </a:r>
            <a:endParaRPr lang="zh-CN" altLang="en-US" dirty="0"/>
          </a:p>
        </p:txBody>
      </p:sp>
      <p:sp>
        <p:nvSpPr>
          <p:cNvPr id="4" name="TextBox 3"/>
          <p:cNvSpPr txBox="1"/>
          <p:nvPr/>
        </p:nvSpPr>
        <p:spPr>
          <a:xfrm>
            <a:off x="475432" y="1412776"/>
            <a:ext cx="8352928" cy="5355312"/>
          </a:xfrm>
          <a:prstGeom prst="rect">
            <a:avLst/>
          </a:prstGeom>
          <a:noFill/>
        </p:spPr>
        <p:txBody>
          <a:bodyPr wrap="square" rtlCol="0">
            <a:spAutoFit/>
          </a:bodyPr>
          <a:lstStyle/>
          <a:p>
            <a:r>
              <a:rPr lang="en-US" altLang="zh-CN" sz="1600" dirty="0">
                <a:solidFill>
                  <a:schemeClr val="tx2"/>
                </a:solidFill>
                <a:latin typeface="Courier New" pitchFamily="49" charset="0"/>
                <a:cs typeface="Courier New" pitchFamily="49" charset="0"/>
              </a:rPr>
              <a:t>void </a:t>
            </a:r>
            <a:r>
              <a:rPr lang="en-US" altLang="zh-CN" sz="1600" dirty="0" err="1">
                <a:solidFill>
                  <a:schemeClr val="tx2"/>
                </a:solidFill>
                <a:latin typeface="Courier New" pitchFamily="49" charset="0"/>
                <a:cs typeface="Courier New" pitchFamily="49" charset="0"/>
              </a:rPr>
              <a:t>build_ac_automation</a:t>
            </a:r>
            <a:r>
              <a:rPr lang="en-US" altLang="zh-CN" sz="1600" dirty="0">
                <a:solidFill>
                  <a:schemeClr val="tx2"/>
                </a:solidFill>
                <a:latin typeface="Courier New" pitchFamily="49" charset="0"/>
                <a:cs typeface="Courier New" pitchFamily="49" charset="0"/>
              </a:rPr>
              <a:t>(){</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front </a:t>
            </a:r>
            <a:r>
              <a:rPr lang="en-US" altLang="zh-CN" sz="1600" dirty="0">
                <a:solidFill>
                  <a:schemeClr val="tx2"/>
                </a:solidFill>
                <a:latin typeface="Courier New" pitchFamily="49" charset="0"/>
                <a:cs typeface="Courier New" pitchFamily="49" charset="0"/>
              </a:rPr>
              <a:t>= rear = 0;</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root-</a:t>
            </a:r>
            <a:r>
              <a:rPr lang="en-US" altLang="zh-CN" sz="1600" dirty="0">
                <a:solidFill>
                  <a:schemeClr val="tx2"/>
                </a:solidFill>
                <a:latin typeface="Courier New" pitchFamily="49" charset="0"/>
                <a:cs typeface="Courier New" pitchFamily="49" charset="0"/>
              </a:rPr>
              <a:t>&gt;fail = root;</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for(</a:t>
            </a:r>
            <a:r>
              <a:rPr lang="en-US" altLang="zh-CN" sz="1600" dirty="0" err="1" smtClean="0">
                <a:solidFill>
                  <a:schemeClr val="tx2"/>
                </a:solidFill>
                <a:latin typeface="Courier New" pitchFamily="49" charset="0"/>
                <a:cs typeface="Courier New" pitchFamily="49" charset="0"/>
              </a:rPr>
              <a:t>int</a:t>
            </a:r>
            <a:r>
              <a:rPr lang="en-US" altLang="zh-CN" sz="1600" dirty="0" smtClean="0">
                <a:solidFill>
                  <a:schemeClr val="tx2"/>
                </a:solidFill>
                <a:latin typeface="Courier New" pitchFamily="49" charset="0"/>
                <a:cs typeface="Courier New" pitchFamily="49" charset="0"/>
              </a:rPr>
              <a:t> </a:t>
            </a:r>
            <a:r>
              <a:rPr lang="en-US" altLang="zh-CN" sz="1600" dirty="0">
                <a:solidFill>
                  <a:schemeClr val="tx2"/>
                </a:solidFill>
                <a:latin typeface="Courier New" pitchFamily="49" charset="0"/>
                <a:cs typeface="Courier New" pitchFamily="49" charset="0"/>
              </a:rPr>
              <a:t>i = 0; i &lt; 26; i++){</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if(root-</a:t>
            </a:r>
            <a:r>
              <a:rPr lang="en-US" altLang="zh-CN" sz="1600" dirty="0">
                <a:solidFill>
                  <a:schemeClr val="tx2"/>
                </a:solidFill>
                <a:latin typeface="Courier New" pitchFamily="49" charset="0"/>
                <a:cs typeface="Courier New" pitchFamily="49" charset="0"/>
              </a:rPr>
              <a:t>&gt;next[i] != NULL){</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root-</a:t>
            </a:r>
            <a:r>
              <a:rPr lang="en-US" altLang="zh-CN" sz="1600" dirty="0">
                <a:solidFill>
                  <a:schemeClr val="tx2"/>
                </a:solidFill>
                <a:latin typeface="Courier New" pitchFamily="49" charset="0"/>
                <a:cs typeface="Courier New" pitchFamily="49" charset="0"/>
              </a:rPr>
              <a:t>&gt;next[i]-&gt;fail = root;</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queue[rear</a:t>
            </a:r>
            <a:r>
              <a:rPr lang="en-US" altLang="zh-CN" sz="1600" dirty="0">
                <a:solidFill>
                  <a:schemeClr val="tx2"/>
                </a:solidFill>
                <a:latin typeface="Courier New" pitchFamily="49" charset="0"/>
                <a:cs typeface="Courier New" pitchFamily="49" charset="0"/>
              </a:rPr>
              <a:t>++] = root-&gt;next[i];  }   }</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while(front </a:t>
            </a:r>
            <a:r>
              <a:rPr lang="en-US" altLang="zh-CN" sz="1600" dirty="0">
                <a:solidFill>
                  <a:schemeClr val="tx2"/>
                </a:solidFill>
                <a:latin typeface="Courier New" pitchFamily="49" charset="0"/>
                <a:cs typeface="Courier New" pitchFamily="49" charset="0"/>
              </a:rPr>
              <a:t>&lt; rear){</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a:t>
            </a:r>
            <a:r>
              <a:rPr lang="en-US" altLang="zh-CN" sz="1600" dirty="0" err="1" smtClean="0">
                <a:solidFill>
                  <a:schemeClr val="tx2"/>
                </a:solidFill>
                <a:latin typeface="Courier New" pitchFamily="49" charset="0"/>
                <a:cs typeface="Courier New" pitchFamily="49" charset="0"/>
              </a:rPr>
              <a:t>TNode</a:t>
            </a:r>
            <a:r>
              <a:rPr lang="en-US" altLang="zh-CN" sz="1600" dirty="0" smtClean="0">
                <a:solidFill>
                  <a:schemeClr val="tx2"/>
                </a:solidFill>
                <a:latin typeface="Courier New" pitchFamily="49" charset="0"/>
                <a:cs typeface="Courier New" pitchFamily="49" charset="0"/>
              </a:rPr>
              <a:t> </a:t>
            </a:r>
            <a:r>
              <a:rPr lang="en-US" altLang="zh-CN" sz="1600" dirty="0">
                <a:solidFill>
                  <a:schemeClr val="tx2"/>
                </a:solidFill>
                <a:latin typeface="Courier New" pitchFamily="49" charset="0"/>
                <a:cs typeface="Courier New" pitchFamily="49" charset="0"/>
              </a:rPr>
              <a:t>*p = queue[front++];</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for(</a:t>
            </a:r>
            <a:r>
              <a:rPr lang="en-US" altLang="zh-CN" sz="1600" dirty="0" err="1" smtClean="0">
                <a:solidFill>
                  <a:schemeClr val="tx2"/>
                </a:solidFill>
                <a:latin typeface="Courier New" pitchFamily="49" charset="0"/>
                <a:cs typeface="Courier New" pitchFamily="49" charset="0"/>
              </a:rPr>
              <a:t>int</a:t>
            </a:r>
            <a:r>
              <a:rPr lang="en-US" altLang="zh-CN" sz="1600" dirty="0" smtClean="0">
                <a:solidFill>
                  <a:schemeClr val="tx2"/>
                </a:solidFill>
                <a:latin typeface="Courier New" pitchFamily="49" charset="0"/>
                <a:cs typeface="Courier New" pitchFamily="49" charset="0"/>
              </a:rPr>
              <a:t> </a:t>
            </a:r>
            <a:r>
              <a:rPr lang="en-US" altLang="zh-CN" sz="1600" dirty="0">
                <a:solidFill>
                  <a:schemeClr val="tx2"/>
                </a:solidFill>
                <a:latin typeface="Courier New" pitchFamily="49" charset="0"/>
                <a:cs typeface="Courier New" pitchFamily="49" charset="0"/>
              </a:rPr>
              <a:t>i = 0; i &lt; 26; i++){</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if(p-</a:t>
            </a:r>
            <a:r>
              <a:rPr lang="en-US" altLang="zh-CN" sz="1600" dirty="0">
                <a:solidFill>
                  <a:schemeClr val="tx2"/>
                </a:solidFill>
                <a:latin typeface="Courier New" pitchFamily="49" charset="0"/>
                <a:cs typeface="Courier New" pitchFamily="49" charset="0"/>
              </a:rPr>
              <a:t>&gt;next[i] == NULL)   continue;</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queue[rear</a:t>
            </a:r>
            <a:r>
              <a:rPr lang="en-US" altLang="zh-CN" sz="1600" dirty="0">
                <a:solidFill>
                  <a:schemeClr val="tx2"/>
                </a:solidFill>
                <a:latin typeface="Courier New" pitchFamily="49" charset="0"/>
                <a:cs typeface="Courier New" pitchFamily="49" charset="0"/>
              </a:rPr>
              <a:t>++] = p-&gt;next[i];</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a:t>
            </a:r>
            <a:r>
              <a:rPr lang="en-US" altLang="zh-CN" sz="1600" dirty="0" err="1" smtClean="0">
                <a:solidFill>
                  <a:schemeClr val="tx2"/>
                </a:solidFill>
                <a:latin typeface="Courier New" pitchFamily="49" charset="0"/>
                <a:cs typeface="Courier New" pitchFamily="49" charset="0"/>
              </a:rPr>
              <a:t>TNode</a:t>
            </a:r>
            <a:r>
              <a:rPr lang="en-US" altLang="zh-CN" sz="1600" dirty="0" smtClean="0">
                <a:solidFill>
                  <a:schemeClr val="tx2"/>
                </a:solidFill>
                <a:latin typeface="Courier New" pitchFamily="49" charset="0"/>
                <a:cs typeface="Courier New" pitchFamily="49" charset="0"/>
              </a:rPr>
              <a:t> </a:t>
            </a:r>
            <a:r>
              <a:rPr lang="en-US" altLang="zh-CN" sz="1600" dirty="0">
                <a:solidFill>
                  <a:schemeClr val="tx2"/>
                </a:solidFill>
                <a:latin typeface="Courier New" pitchFamily="49" charset="0"/>
                <a:cs typeface="Courier New" pitchFamily="49" charset="0"/>
              </a:rPr>
              <a:t>*q = p-&gt;fail;</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while(q-</a:t>
            </a:r>
            <a:r>
              <a:rPr lang="en-US" altLang="zh-CN" sz="1600" dirty="0">
                <a:solidFill>
                  <a:schemeClr val="tx2"/>
                </a:solidFill>
                <a:latin typeface="Courier New" pitchFamily="49" charset="0"/>
                <a:cs typeface="Courier New" pitchFamily="49" charset="0"/>
              </a:rPr>
              <a:t>&gt;next[i]==NULL &amp;&amp; q!=root)     </a:t>
            </a:r>
            <a:endParaRPr lang="en-US" altLang="zh-CN" sz="1600" dirty="0" smtClean="0">
              <a:solidFill>
                <a:schemeClr val="tx2"/>
              </a:solidFill>
              <a:latin typeface="Courier New" pitchFamily="49" charset="0"/>
              <a:cs typeface="Courier New" pitchFamily="49" charset="0"/>
            </a:endParaRP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q </a:t>
            </a:r>
            <a:r>
              <a:rPr lang="en-US" altLang="zh-CN" sz="1600" dirty="0">
                <a:solidFill>
                  <a:schemeClr val="tx2"/>
                </a:solidFill>
                <a:latin typeface="Courier New" pitchFamily="49" charset="0"/>
                <a:cs typeface="Courier New" pitchFamily="49" charset="0"/>
              </a:rPr>
              <a:t>= q-&gt;fail;</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if(q-</a:t>
            </a:r>
            <a:r>
              <a:rPr lang="en-US" altLang="zh-CN" sz="1600" dirty="0">
                <a:solidFill>
                  <a:schemeClr val="tx2"/>
                </a:solidFill>
                <a:latin typeface="Courier New" pitchFamily="49" charset="0"/>
                <a:cs typeface="Courier New" pitchFamily="49" charset="0"/>
              </a:rPr>
              <a:t>&gt;next[i]!=NULL)      </a:t>
            </a:r>
            <a:r>
              <a:rPr lang="en-US" altLang="zh-CN" sz="1600" dirty="0" smtClean="0">
                <a:solidFill>
                  <a:schemeClr val="tx2"/>
                </a:solidFill>
                <a:latin typeface="Courier New" pitchFamily="49" charset="0"/>
                <a:cs typeface="Courier New" pitchFamily="49" charset="0"/>
              </a:rPr>
              <a:t> </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p-</a:t>
            </a:r>
            <a:r>
              <a:rPr lang="en-US" altLang="zh-CN" sz="1600" dirty="0">
                <a:solidFill>
                  <a:schemeClr val="tx2"/>
                </a:solidFill>
                <a:latin typeface="Courier New" pitchFamily="49" charset="0"/>
                <a:cs typeface="Courier New" pitchFamily="49" charset="0"/>
              </a:rPr>
              <a:t>&gt;next[i]-&gt;fail = q-&gt;next[i];</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            else       </a:t>
            </a:r>
            <a:r>
              <a:rPr lang="en-US" altLang="zh-CN" sz="1600" dirty="0">
                <a:solidFill>
                  <a:schemeClr val="tx2"/>
                </a:solidFill>
                <a:latin typeface="Courier New" pitchFamily="49" charset="0"/>
                <a:cs typeface="Courier New" pitchFamily="49" charset="0"/>
              </a:rPr>
              <a:t>p-&gt;next[i]-&gt;fail = root;</a:t>
            </a: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a:t>
            </a:r>
            <a:endParaRPr lang="en-US" altLang="zh-CN" sz="1600" dirty="0">
              <a:solidFill>
                <a:schemeClr val="tx2"/>
              </a:solidFill>
              <a:latin typeface="Courier New" pitchFamily="49" charset="0"/>
              <a:cs typeface="Courier New" pitchFamily="49" charset="0"/>
            </a:endParaRPr>
          </a:p>
          <a:p>
            <a:r>
              <a:rPr lang="en-US" altLang="zh-CN" sz="1600" dirty="0">
                <a:solidFill>
                  <a:schemeClr val="tx2"/>
                </a:solidFill>
                <a:latin typeface="Courier New" pitchFamily="49" charset="0"/>
                <a:cs typeface="Courier New" pitchFamily="49" charset="0"/>
              </a:rPr>
              <a:t>      </a:t>
            </a:r>
            <a:r>
              <a:rPr lang="en-US" altLang="zh-CN" sz="1600" dirty="0" smtClean="0">
                <a:solidFill>
                  <a:schemeClr val="tx2"/>
                </a:solidFill>
                <a:latin typeface="Courier New" pitchFamily="49" charset="0"/>
                <a:cs typeface="Courier New" pitchFamily="49" charset="0"/>
              </a:rPr>
              <a:t>}</a:t>
            </a:r>
            <a:endParaRPr lang="en-US" altLang="zh-CN" sz="1600" dirty="0">
              <a:solidFill>
                <a:schemeClr val="tx2"/>
              </a:solidFill>
              <a:latin typeface="Courier New" pitchFamily="49" charset="0"/>
              <a:cs typeface="Courier New" pitchFamily="49" charset="0"/>
            </a:endParaRPr>
          </a:p>
          <a:p>
            <a:r>
              <a:rPr lang="en-US" altLang="zh-CN" sz="1600" dirty="0">
                <a:solidFill>
                  <a:schemeClr val="tx2"/>
                </a:solidFill>
                <a:latin typeface="Courier New" pitchFamily="49" charset="0"/>
                <a:cs typeface="Courier New" pitchFamily="49" charset="0"/>
              </a:rPr>
              <a:t>}</a:t>
            </a:r>
            <a:endParaRPr lang="zh-CN" altLang="en-US" sz="1600"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4255129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844824"/>
            <a:ext cx="8208911" cy="4536504"/>
          </a:xfrm>
        </p:spPr>
        <p:txBody>
          <a:bodyPr/>
          <a:lstStyle/>
          <a:p>
            <a:r>
              <a:rPr lang="zh-CN" altLang="en-US" dirty="0" smtClean="0"/>
              <a:t>匹配过程：</a:t>
            </a:r>
            <a:endParaRPr lang="en-US" altLang="zh-CN" dirty="0" smtClean="0"/>
          </a:p>
          <a:p>
            <a:r>
              <a:rPr lang="zh-CN" altLang="en-US" dirty="0" smtClean="0"/>
              <a:t>声明一个指针指向字典树的根结点</a:t>
            </a:r>
            <a:endParaRPr lang="en-US" altLang="zh-CN" dirty="0" smtClean="0"/>
          </a:p>
          <a:p>
            <a:r>
              <a:rPr lang="zh-CN" altLang="en-US" dirty="0" smtClean="0"/>
              <a:t>对于母串的第</a:t>
            </a:r>
            <a:r>
              <a:rPr lang="en-US" altLang="zh-CN" dirty="0" smtClean="0"/>
              <a:t>i</a:t>
            </a:r>
            <a:r>
              <a:rPr lang="zh-CN" altLang="en-US" dirty="0" smtClean="0"/>
              <a:t>个字符</a:t>
            </a:r>
            <a:r>
              <a:rPr lang="en-US" altLang="zh-CN" dirty="0" err="1"/>
              <a:t>ch</a:t>
            </a:r>
            <a:r>
              <a:rPr lang="zh-CN" altLang="en-US" dirty="0" smtClean="0"/>
              <a:t>，沿着根找对应的</a:t>
            </a:r>
            <a:r>
              <a:rPr lang="en-US" altLang="zh-CN" dirty="0" err="1"/>
              <a:t>ch</a:t>
            </a:r>
            <a:r>
              <a:rPr lang="zh-CN" altLang="en-US" dirty="0" smtClean="0"/>
              <a:t>节点，如果没有表明失配，则沿着前缀指针找对应结点的</a:t>
            </a:r>
            <a:r>
              <a:rPr lang="en-US" altLang="zh-CN" dirty="0" err="1" smtClean="0"/>
              <a:t>ch</a:t>
            </a:r>
            <a:r>
              <a:rPr lang="zh-CN" altLang="en-US" dirty="0" smtClean="0"/>
              <a:t>节点（或者一直不匹配，直到根结点）</a:t>
            </a:r>
            <a:endParaRPr lang="en-US" altLang="zh-CN" dirty="0" smtClean="0"/>
          </a:p>
          <a:p>
            <a:r>
              <a:rPr lang="zh-CN" altLang="en-US" dirty="0" smtClean="0"/>
              <a:t>如果对应的</a:t>
            </a:r>
            <a:r>
              <a:rPr lang="en-US" altLang="zh-CN" dirty="0" err="1" smtClean="0"/>
              <a:t>ch</a:t>
            </a:r>
            <a:r>
              <a:rPr lang="zh-CN" altLang="en-US" dirty="0" smtClean="0"/>
              <a:t>结点标记为某个单词的终结字符，那么表明找到了一个单词和母串匹配。同时，我们可以根据前缀指针的性质找到更多的可能与母串在这个位置匹配的子串</a:t>
            </a:r>
            <a:endParaRPr lang="en-US" altLang="zh-CN" dirty="0" smtClean="0"/>
          </a:p>
          <a:p>
            <a:pPr marL="0" indent="0">
              <a:buNone/>
            </a:pPr>
            <a:endParaRPr lang="zh-CN" altLang="en-US" dirty="0"/>
          </a:p>
        </p:txBody>
      </p:sp>
      <p:sp>
        <p:nvSpPr>
          <p:cNvPr id="3" name="标题 2"/>
          <p:cNvSpPr>
            <a:spLocks noGrp="1"/>
          </p:cNvSpPr>
          <p:nvPr>
            <p:ph type="title"/>
          </p:nvPr>
        </p:nvSpPr>
        <p:spPr/>
        <p:txBody>
          <a:bodyPr/>
          <a:lstStyle/>
          <a:p>
            <a:r>
              <a:rPr lang="en-US" altLang="zh-CN" dirty="0"/>
              <a:t>AC</a:t>
            </a:r>
            <a:r>
              <a:rPr lang="zh-CN" altLang="en-US" dirty="0" smtClean="0"/>
              <a:t>自动机匹配过程</a:t>
            </a:r>
            <a:endParaRPr lang="zh-CN" altLang="en-US" dirty="0"/>
          </a:p>
        </p:txBody>
      </p:sp>
    </p:spTree>
    <p:extLst>
      <p:ext uri="{BB962C8B-B14F-4D97-AF65-F5344CB8AC3E}">
        <p14:creationId xmlns:p14="http://schemas.microsoft.com/office/powerpoint/2010/main" val="3970530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772816"/>
            <a:ext cx="7408333" cy="4896544"/>
          </a:xfrm>
        </p:spPr>
        <p:txBody>
          <a:bodyPr>
            <a:noAutofit/>
          </a:bodyPr>
          <a:lstStyle/>
          <a:p>
            <a:pPr marL="0" indent="0">
              <a:buNone/>
            </a:pPr>
            <a:r>
              <a:rPr lang="en-US" altLang="zh-CN" sz="1600" dirty="0" err="1">
                <a:latin typeface="Courier New" pitchFamily="49" charset="0"/>
                <a:cs typeface="Courier New" pitchFamily="49" charset="0"/>
              </a:rPr>
              <a:t>int</a:t>
            </a:r>
            <a:r>
              <a:rPr lang="en-US" altLang="zh-CN" sz="1600" dirty="0">
                <a:latin typeface="Courier New" pitchFamily="49" charset="0"/>
                <a:cs typeface="Courier New" pitchFamily="49" charset="0"/>
              </a:rPr>
              <a:t> Query(</a:t>
            </a:r>
            <a:r>
              <a:rPr lang="en-US" altLang="zh-CN" sz="1600" dirty="0" err="1">
                <a:latin typeface="Courier New" pitchFamily="49" charset="0"/>
                <a:cs typeface="Courier New" pitchFamily="49" charset="0"/>
              </a:rPr>
              <a:t>const</a:t>
            </a:r>
            <a:r>
              <a:rPr lang="en-US" altLang="zh-CN" sz="1600" dirty="0">
                <a:latin typeface="Courier New" pitchFamily="49" charset="0"/>
                <a:cs typeface="Courier New" pitchFamily="49" charset="0"/>
              </a:rPr>
              <a:t> char* s</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a:p>
            <a:pPr marL="0" indent="0">
              <a:buNone/>
            </a:pP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int</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len</a:t>
            </a:r>
            <a:r>
              <a:rPr lang="en-US" altLang="zh-CN" sz="1600" dirty="0">
                <a:latin typeface="Courier New" pitchFamily="49" charset="0"/>
                <a:cs typeface="Courier New" pitchFamily="49" charset="0"/>
              </a:rPr>
              <a:t> = </a:t>
            </a:r>
            <a:r>
              <a:rPr lang="en-US" altLang="zh-CN" sz="1600" dirty="0" err="1">
                <a:latin typeface="Courier New" pitchFamily="49" charset="0"/>
                <a:cs typeface="Courier New" pitchFamily="49" charset="0"/>
              </a:rPr>
              <a:t>strlen</a:t>
            </a:r>
            <a:r>
              <a:rPr lang="en-US" altLang="zh-CN" sz="1600" dirty="0">
                <a:latin typeface="Courier New" pitchFamily="49" charset="0"/>
                <a:cs typeface="Courier New" pitchFamily="49" charset="0"/>
              </a:rPr>
              <a:t>(s);</a:t>
            </a:r>
          </a:p>
          <a:p>
            <a:pPr marL="0" indent="0">
              <a:buNone/>
            </a:pP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TNode</a:t>
            </a:r>
            <a:r>
              <a:rPr lang="en-US" altLang="zh-CN" sz="1600" dirty="0">
                <a:latin typeface="Courier New" pitchFamily="49" charset="0"/>
                <a:cs typeface="Courier New" pitchFamily="49" charset="0"/>
              </a:rPr>
              <a:t> *p = root;</a:t>
            </a:r>
          </a:p>
          <a:p>
            <a:pPr marL="0" indent="0">
              <a:buNone/>
            </a:pP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int</a:t>
            </a: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ans</a:t>
            </a:r>
            <a:r>
              <a:rPr lang="en-US" altLang="zh-CN" sz="1600" dirty="0">
                <a:latin typeface="Courier New" pitchFamily="49" charset="0"/>
                <a:cs typeface="Courier New" pitchFamily="49" charset="0"/>
              </a:rPr>
              <a:t> = 0;</a:t>
            </a:r>
          </a:p>
          <a:p>
            <a:pPr marL="0" indent="0">
              <a:buNone/>
            </a:pPr>
            <a:r>
              <a:rPr lang="en-US" altLang="zh-CN" sz="1600" dirty="0">
                <a:latin typeface="Courier New" pitchFamily="49" charset="0"/>
                <a:cs typeface="Courier New" pitchFamily="49" charset="0"/>
              </a:rPr>
              <a:t>    for(</a:t>
            </a:r>
            <a:r>
              <a:rPr lang="en-US" altLang="zh-CN" sz="1600" dirty="0" err="1">
                <a:latin typeface="Courier New" pitchFamily="49" charset="0"/>
                <a:cs typeface="Courier New" pitchFamily="49" charset="0"/>
              </a:rPr>
              <a:t>int</a:t>
            </a:r>
            <a:r>
              <a:rPr lang="en-US" altLang="zh-CN" sz="1600" dirty="0">
                <a:latin typeface="Courier New" pitchFamily="49" charset="0"/>
                <a:cs typeface="Courier New" pitchFamily="49" charset="0"/>
              </a:rPr>
              <a:t> i = 0; i &lt; </a:t>
            </a:r>
            <a:r>
              <a:rPr lang="en-US" altLang="zh-CN" sz="1600" dirty="0" err="1">
                <a:latin typeface="Courier New" pitchFamily="49" charset="0"/>
                <a:cs typeface="Courier New" pitchFamily="49" charset="0"/>
              </a:rPr>
              <a:t>len</a:t>
            </a:r>
            <a:r>
              <a:rPr lang="en-US" altLang="zh-CN" sz="1600" dirty="0">
                <a:latin typeface="Courier New" pitchFamily="49" charset="0"/>
                <a:cs typeface="Courier New" pitchFamily="49" charset="0"/>
              </a:rPr>
              <a:t>; i</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a:p>
            <a:pPr marL="0" indent="0">
              <a:buNone/>
            </a:pPr>
            <a:r>
              <a:rPr lang="en-US" altLang="zh-CN" sz="1600" dirty="0">
                <a:latin typeface="Courier New" pitchFamily="49" charset="0"/>
                <a:cs typeface="Courier New" pitchFamily="49" charset="0"/>
              </a:rPr>
              <a:t>        while(p-&gt;next[s[i]-'a'] == NULL &amp;&amp; p!=root)</a:t>
            </a:r>
          </a:p>
          <a:p>
            <a:pPr marL="0" indent="0">
              <a:buNone/>
            </a:pPr>
            <a:r>
              <a:rPr lang="en-US" altLang="zh-CN" sz="1600" dirty="0">
                <a:latin typeface="Courier New" pitchFamily="49" charset="0"/>
                <a:cs typeface="Courier New" pitchFamily="49" charset="0"/>
              </a:rPr>
              <a:t>            p = p-&gt;fail;</a:t>
            </a:r>
          </a:p>
          <a:p>
            <a:pPr marL="0" indent="0">
              <a:buNone/>
            </a:pPr>
            <a:r>
              <a:rPr lang="en-US" altLang="zh-CN" sz="1600" dirty="0">
                <a:latin typeface="Courier New" pitchFamily="49" charset="0"/>
                <a:cs typeface="Courier New" pitchFamily="49" charset="0"/>
              </a:rPr>
              <a:t>        if(p-&gt;next[s[i]-'a'] != </a:t>
            </a:r>
            <a:r>
              <a:rPr lang="en-US" altLang="zh-CN" sz="1600" dirty="0" smtClean="0">
                <a:latin typeface="Courier New" pitchFamily="49" charset="0"/>
                <a:cs typeface="Courier New" pitchFamily="49" charset="0"/>
              </a:rPr>
              <a:t>NULL) p </a:t>
            </a:r>
            <a:r>
              <a:rPr lang="en-US" altLang="zh-CN" sz="1600" dirty="0">
                <a:latin typeface="Courier New" pitchFamily="49" charset="0"/>
                <a:cs typeface="Courier New" pitchFamily="49" charset="0"/>
              </a:rPr>
              <a:t>= p-&gt;next[s[i]-'a</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a:p>
            <a:pPr marL="0" indent="0">
              <a:buNone/>
            </a:pP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TNode</a:t>
            </a:r>
            <a:r>
              <a:rPr lang="en-US" altLang="zh-CN" sz="1600" dirty="0">
                <a:latin typeface="Courier New" pitchFamily="49" charset="0"/>
                <a:cs typeface="Courier New" pitchFamily="49" charset="0"/>
              </a:rPr>
              <a:t> *q = p;</a:t>
            </a:r>
          </a:p>
          <a:p>
            <a:pPr marL="0" indent="0">
              <a:buNone/>
            </a:pPr>
            <a:r>
              <a:rPr lang="en-US" altLang="zh-CN" sz="1600" dirty="0">
                <a:latin typeface="Courier New" pitchFamily="49" charset="0"/>
                <a:cs typeface="Courier New" pitchFamily="49" charset="0"/>
              </a:rPr>
              <a:t>        while(q!=root</a:t>
            </a:r>
            <a:r>
              <a:rPr lang="en-US" altLang="zh-CN" sz="1600" dirty="0" smtClean="0">
                <a:latin typeface="Courier New" pitchFamily="49" charset="0"/>
                <a:cs typeface="Courier New" pitchFamily="49" charset="0"/>
              </a:rPr>
              <a:t>){</a:t>
            </a:r>
            <a:endParaRPr lang="en-US" altLang="zh-CN" sz="1600" dirty="0">
              <a:latin typeface="Courier New" pitchFamily="49" charset="0"/>
              <a:cs typeface="Courier New" pitchFamily="49" charset="0"/>
            </a:endParaRPr>
          </a:p>
          <a:p>
            <a:pPr marL="0" indent="0">
              <a:buNone/>
            </a:pPr>
            <a:r>
              <a:rPr lang="en-US" altLang="zh-CN" sz="1600" dirty="0">
                <a:latin typeface="Courier New" pitchFamily="49" charset="0"/>
                <a:cs typeface="Courier New" pitchFamily="49" charset="0"/>
              </a:rPr>
              <a:t>            </a:t>
            </a:r>
            <a:r>
              <a:rPr lang="en-US" altLang="zh-CN" sz="1600" dirty="0" err="1">
                <a:latin typeface="Courier New" pitchFamily="49" charset="0"/>
                <a:cs typeface="Courier New" pitchFamily="49" charset="0"/>
              </a:rPr>
              <a:t>ans</a:t>
            </a:r>
            <a:r>
              <a:rPr lang="en-US" altLang="zh-CN" sz="1600" dirty="0">
                <a:latin typeface="Courier New" pitchFamily="49" charset="0"/>
                <a:cs typeface="Courier New" pitchFamily="49" charset="0"/>
              </a:rPr>
              <a:t> += q-&gt;</a:t>
            </a:r>
            <a:r>
              <a:rPr lang="en-US" altLang="zh-CN" sz="1600" dirty="0" err="1">
                <a:latin typeface="Courier New" pitchFamily="49" charset="0"/>
                <a:cs typeface="Courier New" pitchFamily="49" charset="0"/>
              </a:rPr>
              <a:t>cnt</a:t>
            </a:r>
            <a:r>
              <a:rPr lang="en-US" altLang="zh-CN" sz="1600" dirty="0">
                <a:latin typeface="Courier New" pitchFamily="49" charset="0"/>
                <a:cs typeface="Courier New" pitchFamily="49" charset="0"/>
              </a:rPr>
              <a:t>;</a:t>
            </a:r>
          </a:p>
          <a:p>
            <a:pPr marL="0" indent="0">
              <a:buNone/>
            </a:pPr>
            <a:r>
              <a:rPr lang="en-US" altLang="zh-CN" sz="1600" dirty="0">
                <a:latin typeface="Courier New" pitchFamily="49" charset="0"/>
                <a:cs typeface="Courier New" pitchFamily="49" charset="0"/>
              </a:rPr>
              <a:t>            q-&gt;</a:t>
            </a:r>
            <a:r>
              <a:rPr lang="en-US" altLang="zh-CN" sz="1600" dirty="0" err="1">
                <a:latin typeface="Courier New" pitchFamily="49" charset="0"/>
                <a:cs typeface="Courier New" pitchFamily="49" charset="0"/>
              </a:rPr>
              <a:t>cnt</a:t>
            </a:r>
            <a:r>
              <a:rPr lang="en-US" altLang="zh-CN" sz="1600" dirty="0">
                <a:latin typeface="Courier New" pitchFamily="49" charset="0"/>
                <a:cs typeface="Courier New" pitchFamily="49" charset="0"/>
              </a:rPr>
              <a:t> = 0;</a:t>
            </a:r>
          </a:p>
          <a:p>
            <a:pPr marL="0" indent="0">
              <a:buNone/>
            </a:pPr>
            <a:r>
              <a:rPr lang="en-US" altLang="zh-CN" sz="1600" dirty="0">
                <a:latin typeface="Courier New" pitchFamily="49" charset="0"/>
                <a:cs typeface="Courier New" pitchFamily="49" charset="0"/>
              </a:rPr>
              <a:t>            q = q -&gt; fail;</a:t>
            </a:r>
          </a:p>
          <a:p>
            <a:pPr marL="0" indent="0">
              <a:buNone/>
            </a:pPr>
            <a:r>
              <a:rPr lang="en-US" altLang="zh-CN" sz="1600" dirty="0">
                <a:latin typeface="Courier New" pitchFamily="49" charset="0"/>
                <a:cs typeface="Courier New" pitchFamily="49" charset="0"/>
              </a:rPr>
              <a:t>        }</a:t>
            </a:r>
          </a:p>
          <a:p>
            <a:pPr marL="0" indent="0">
              <a:buNone/>
            </a:pPr>
            <a:r>
              <a:rPr lang="en-US" altLang="zh-CN" sz="1600" dirty="0">
                <a:latin typeface="Courier New" pitchFamily="49" charset="0"/>
                <a:cs typeface="Courier New" pitchFamily="49" charset="0"/>
              </a:rPr>
              <a:t>    }</a:t>
            </a:r>
          </a:p>
          <a:p>
            <a:pPr marL="0" indent="0">
              <a:buNone/>
            </a:pPr>
            <a:r>
              <a:rPr lang="en-US" altLang="zh-CN" sz="1600" dirty="0">
                <a:latin typeface="Courier New" pitchFamily="49" charset="0"/>
                <a:cs typeface="Courier New" pitchFamily="49" charset="0"/>
              </a:rPr>
              <a:t>    return </a:t>
            </a:r>
            <a:r>
              <a:rPr lang="en-US" altLang="zh-CN" sz="1600" dirty="0" err="1">
                <a:latin typeface="Courier New" pitchFamily="49" charset="0"/>
                <a:cs typeface="Courier New" pitchFamily="49" charset="0"/>
              </a:rPr>
              <a:t>ans</a:t>
            </a:r>
            <a:r>
              <a:rPr lang="en-US" altLang="zh-CN" sz="1600" dirty="0">
                <a:latin typeface="Courier New" pitchFamily="49" charset="0"/>
                <a:cs typeface="Courier New" pitchFamily="49" charset="0"/>
              </a:rPr>
              <a:t>;</a:t>
            </a:r>
          </a:p>
          <a:p>
            <a:pPr marL="0" indent="0">
              <a:buNone/>
            </a:pP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p:txBody>
      </p:sp>
      <p:sp>
        <p:nvSpPr>
          <p:cNvPr id="3" name="标题 2"/>
          <p:cNvSpPr>
            <a:spLocks noGrp="1"/>
          </p:cNvSpPr>
          <p:nvPr>
            <p:ph type="title"/>
          </p:nvPr>
        </p:nvSpPr>
        <p:spPr/>
        <p:txBody>
          <a:bodyPr/>
          <a:lstStyle/>
          <a:p>
            <a:r>
              <a:rPr lang="en-US" altLang="zh-CN" dirty="0" smtClean="0"/>
              <a:t>AC</a:t>
            </a:r>
            <a:r>
              <a:rPr lang="zh-CN" altLang="en-US" dirty="0" smtClean="0"/>
              <a:t>自动机匹配过程代码</a:t>
            </a:r>
            <a:endParaRPr lang="zh-CN" altLang="en-US" dirty="0"/>
          </a:p>
        </p:txBody>
      </p:sp>
    </p:spTree>
    <p:extLst>
      <p:ext uri="{BB962C8B-B14F-4D97-AF65-F5344CB8AC3E}">
        <p14:creationId xmlns:p14="http://schemas.microsoft.com/office/powerpoint/2010/main" val="1959220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576" y="1700808"/>
            <a:ext cx="7408333" cy="1479511"/>
          </a:xfrm>
        </p:spPr>
        <p:txBody>
          <a:bodyPr>
            <a:normAutofit/>
          </a:bodyPr>
          <a:lstStyle/>
          <a:p>
            <a:r>
              <a:rPr lang="en-US" altLang="zh-CN" dirty="0" smtClean="0"/>
              <a:t>HDOJ 2222</a:t>
            </a:r>
          </a:p>
          <a:p>
            <a:r>
              <a:rPr lang="zh-CN" altLang="en-US" dirty="0" smtClean="0"/>
              <a:t>题目大意：给定多个串和一个母串，求在母串中出现的子串个数</a:t>
            </a:r>
            <a:endParaRPr lang="en-US" altLang="zh-CN" dirty="0" smtClean="0"/>
          </a:p>
        </p:txBody>
      </p:sp>
      <p:sp>
        <p:nvSpPr>
          <p:cNvPr id="3" name="标题 2"/>
          <p:cNvSpPr>
            <a:spLocks noGrp="1"/>
          </p:cNvSpPr>
          <p:nvPr>
            <p:ph type="title"/>
          </p:nvPr>
        </p:nvSpPr>
        <p:spPr/>
        <p:txBody>
          <a:bodyPr/>
          <a:lstStyle/>
          <a:p>
            <a:r>
              <a:rPr lang="en-US" altLang="zh-CN" dirty="0" smtClean="0"/>
              <a:t>AC</a:t>
            </a:r>
            <a:r>
              <a:rPr lang="zh-CN" altLang="en-US" dirty="0" smtClean="0"/>
              <a:t>自动机例题</a:t>
            </a:r>
            <a:endParaRPr lang="zh-CN" altLang="en-US" dirty="0"/>
          </a:p>
        </p:txBody>
      </p:sp>
      <p:sp>
        <p:nvSpPr>
          <p:cNvPr id="6" name="矩形 5"/>
          <p:cNvSpPr/>
          <p:nvPr/>
        </p:nvSpPr>
        <p:spPr>
          <a:xfrm>
            <a:off x="539552" y="3212976"/>
            <a:ext cx="1800200" cy="3354765"/>
          </a:xfrm>
          <a:prstGeom prst="rect">
            <a:avLst/>
          </a:prstGeom>
        </p:spPr>
        <p:txBody>
          <a:bodyPr wrap="square">
            <a:spAutoFit/>
          </a:bodyPr>
          <a:lstStyle/>
          <a:p>
            <a:pPr>
              <a:spcBef>
                <a:spcPct val="20000"/>
              </a:spcBef>
              <a:buClr>
                <a:schemeClr val="accent1"/>
              </a:buClr>
              <a:buSzPct val="100000"/>
            </a:pPr>
            <a:r>
              <a:rPr lang="en-US" altLang="zh-CN" sz="2000" dirty="0" smtClean="0">
                <a:solidFill>
                  <a:schemeClr val="tx2"/>
                </a:solidFill>
              </a:rPr>
              <a:t>Sample Input</a:t>
            </a:r>
            <a:endParaRPr lang="en-US" altLang="zh-CN" sz="2000" dirty="0">
              <a:solidFill>
                <a:schemeClr val="tx2"/>
              </a:solidFill>
            </a:endParaRPr>
          </a:p>
          <a:p>
            <a:pPr>
              <a:spcBef>
                <a:spcPct val="20000"/>
              </a:spcBef>
              <a:buClr>
                <a:schemeClr val="accent1"/>
              </a:buClr>
              <a:buSzPct val="100000"/>
            </a:pPr>
            <a:r>
              <a:rPr lang="en-US" altLang="zh-CN" sz="2000" dirty="0">
                <a:solidFill>
                  <a:schemeClr val="tx2"/>
                </a:solidFill>
              </a:rPr>
              <a:t>1 </a:t>
            </a:r>
          </a:p>
          <a:p>
            <a:pPr>
              <a:spcBef>
                <a:spcPct val="20000"/>
              </a:spcBef>
              <a:buClr>
                <a:schemeClr val="accent1"/>
              </a:buClr>
              <a:buSzPct val="100000"/>
            </a:pPr>
            <a:r>
              <a:rPr lang="en-US" altLang="zh-CN" sz="2000" dirty="0">
                <a:solidFill>
                  <a:schemeClr val="tx2"/>
                </a:solidFill>
              </a:rPr>
              <a:t>5 </a:t>
            </a:r>
          </a:p>
          <a:p>
            <a:pPr>
              <a:spcBef>
                <a:spcPct val="20000"/>
              </a:spcBef>
              <a:buClr>
                <a:schemeClr val="accent1"/>
              </a:buClr>
              <a:buSzPct val="100000"/>
            </a:pPr>
            <a:r>
              <a:rPr lang="en-US" altLang="zh-CN" sz="2000" dirty="0">
                <a:solidFill>
                  <a:schemeClr val="tx2"/>
                </a:solidFill>
              </a:rPr>
              <a:t>she </a:t>
            </a:r>
          </a:p>
          <a:p>
            <a:pPr>
              <a:spcBef>
                <a:spcPct val="20000"/>
              </a:spcBef>
              <a:buClr>
                <a:schemeClr val="accent1"/>
              </a:buClr>
              <a:buSzPct val="100000"/>
            </a:pPr>
            <a:r>
              <a:rPr lang="en-US" altLang="zh-CN" sz="2000" dirty="0">
                <a:solidFill>
                  <a:schemeClr val="tx2"/>
                </a:solidFill>
              </a:rPr>
              <a:t>he </a:t>
            </a:r>
          </a:p>
          <a:p>
            <a:pPr>
              <a:spcBef>
                <a:spcPct val="20000"/>
              </a:spcBef>
              <a:buClr>
                <a:schemeClr val="accent1"/>
              </a:buClr>
              <a:buSzPct val="100000"/>
            </a:pPr>
            <a:r>
              <a:rPr lang="en-US" altLang="zh-CN" sz="2000" dirty="0">
                <a:solidFill>
                  <a:schemeClr val="tx2"/>
                </a:solidFill>
              </a:rPr>
              <a:t>say </a:t>
            </a:r>
          </a:p>
          <a:p>
            <a:pPr>
              <a:spcBef>
                <a:spcPct val="20000"/>
              </a:spcBef>
              <a:buClr>
                <a:schemeClr val="accent1"/>
              </a:buClr>
              <a:buSzPct val="100000"/>
            </a:pPr>
            <a:r>
              <a:rPr lang="en-US" altLang="zh-CN" sz="2000" dirty="0" err="1">
                <a:solidFill>
                  <a:schemeClr val="tx2"/>
                </a:solidFill>
              </a:rPr>
              <a:t>shr</a:t>
            </a:r>
            <a:r>
              <a:rPr lang="en-US" altLang="zh-CN" sz="2000" dirty="0">
                <a:solidFill>
                  <a:schemeClr val="tx2"/>
                </a:solidFill>
              </a:rPr>
              <a:t> </a:t>
            </a:r>
          </a:p>
          <a:p>
            <a:pPr>
              <a:spcBef>
                <a:spcPct val="20000"/>
              </a:spcBef>
              <a:buClr>
                <a:schemeClr val="accent1"/>
              </a:buClr>
              <a:buSzPct val="100000"/>
            </a:pPr>
            <a:r>
              <a:rPr lang="en-US" altLang="zh-CN" sz="2000" dirty="0">
                <a:solidFill>
                  <a:schemeClr val="tx2"/>
                </a:solidFill>
              </a:rPr>
              <a:t>her </a:t>
            </a:r>
          </a:p>
          <a:p>
            <a:pPr>
              <a:spcBef>
                <a:spcPct val="20000"/>
              </a:spcBef>
              <a:buClr>
                <a:schemeClr val="accent1"/>
              </a:buClr>
              <a:buSzPct val="100000"/>
            </a:pPr>
            <a:r>
              <a:rPr lang="en-US" altLang="zh-CN" sz="2000" dirty="0" err="1">
                <a:solidFill>
                  <a:schemeClr val="tx2"/>
                </a:solidFill>
              </a:rPr>
              <a:t>yasherhs</a:t>
            </a:r>
            <a:endParaRPr lang="en-US" altLang="zh-CN" sz="2000" dirty="0">
              <a:solidFill>
                <a:schemeClr val="tx2"/>
              </a:solidFill>
            </a:endParaRPr>
          </a:p>
        </p:txBody>
      </p:sp>
      <p:sp>
        <p:nvSpPr>
          <p:cNvPr id="7" name="TextBox 6"/>
          <p:cNvSpPr txBox="1"/>
          <p:nvPr/>
        </p:nvSpPr>
        <p:spPr>
          <a:xfrm>
            <a:off x="2627784" y="3231119"/>
            <a:ext cx="2160240" cy="769441"/>
          </a:xfrm>
          <a:prstGeom prst="rect">
            <a:avLst/>
          </a:prstGeom>
          <a:noFill/>
        </p:spPr>
        <p:txBody>
          <a:bodyPr wrap="square" rtlCol="0">
            <a:spAutoFit/>
          </a:bodyPr>
          <a:lstStyle/>
          <a:p>
            <a:pPr>
              <a:spcBef>
                <a:spcPct val="20000"/>
              </a:spcBef>
              <a:buClr>
                <a:schemeClr val="accent1"/>
              </a:buClr>
              <a:buSzPct val="100000"/>
            </a:pPr>
            <a:r>
              <a:rPr lang="en-US" altLang="zh-CN" sz="2000" dirty="0">
                <a:solidFill>
                  <a:schemeClr val="tx2"/>
                </a:solidFill>
              </a:rPr>
              <a:t>Sample Output</a:t>
            </a:r>
          </a:p>
          <a:p>
            <a:pPr>
              <a:spcBef>
                <a:spcPct val="20000"/>
              </a:spcBef>
              <a:buClr>
                <a:schemeClr val="accent1"/>
              </a:buClr>
              <a:buSzPct val="100000"/>
            </a:pPr>
            <a:r>
              <a:rPr lang="en-US" altLang="zh-CN" sz="2000" dirty="0" smtClean="0">
                <a:solidFill>
                  <a:schemeClr val="tx2"/>
                </a:solidFill>
              </a:rPr>
              <a:t>3</a:t>
            </a:r>
            <a:endParaRPr lang="en-US" altLang="zh-CN" sz="2000" dirty="0">
              <a:solidFill>
                <a:schemeClr val="tx2"/>
              </a:solidFill>
            </a:endParaRPr>
          </a:p>
        </p:txBody>
      </p:sp>
      <p:sp>
        <p:nvSpPr>
          <p:cNvPr id="9" name="TextBox 8"/>
          <p:cNvSpPr txBox="1"/>
          <p:nvPr/>
        </p:nvSpPr>
        <p:spPr>
          <a:xfrm>
            <a:off x="2627784" y="4490248"/>
            <a:ext cx="5760640" cy="954107"/>
          </a:xfrm>
          <a:prstGeom prst="rect">
            <a:avLst/>
          </a:prstGeom>
          <a:noFill/>
        </p:spPr>
        <p:txBody>
          <a:bodyPr wrap="square" rtlCol="0">
            <a:spAutoFit/>
          </a:bodyPr>
          <a:lstStyle/>
          <a:p>
            <a:r>
              <a:rPr lang="zh-CN" altLang="en-US" sz="2800" dirty="0" smtClean="0">
                <a:solidFill>
                  <a:schemeClr val="tx2"/>
                </a:solidFill>
              </a:rPr>
              <a:t>题目解析：标准</a:t>
            </a:r>
            <a:r>
              <a:rPr lang="en-US" altLang="zh-CN" sz="2800" dirty="0" smtClean="0">
                <a:solidFill>
                  <a:schemeClr val="tx2"/>
                </a:solidFill>
              </a:rPr>
              <a:t>AC</a:t>
            </a:r>
            <a:r>
              <a:rPr lang="zh-CN" altLang="en-US" sz="2800" dirty="0" smtClean="0">
                <a:solidFill>
                  <a:schemeClr val="tx2"/>
                </a:solidFill>
              </a:rPr>
              <a:t>自动机模板题</a:t>
            </a:r>
            <a:endParaRPr lang="en-US" altLang="zh-CN" sz="2800" dirty="0" smtClean="0">
              <a:solidFill>
                <a:schemeClr val="tx2"/>
              </a:solidFill>
            </a:endParaRPr>
          </a:p>
          <a:p>
            <a:r>
              <a:rPr lang="zh-CN" altLang="en-US" sz="2800" dirty="0" smtClean="0">
                <a:solidFill>
                  <a:schemeClr val="tx2"/>
                </a:solidFill>
              </a:rPr>
              <a:t>类似的题目：</a:t>
            </a:r>
            <a:r>
              <a:rPr lang="en-US" altLang="zh-CN" sz="2800" dirty="0" smtClean="0">
                <a:solidFill>
                  <a:schemeClr val="tx2"/>
                </a:solidFill>
              </a:rPr>
              <a:t>HDOJ 2896</a:t>
            </a:r>
            <a:endParaRPr lang="zh-CN" altLang="en-US" sz="2800" dirty="0">
              <a:solidFill>
                <a:schemeClr val="tx2"/>
              </a:solidFill>
            </a:endParaRPr>
          </a:p>
        </p:txBody>
      </p:sp>
    </p:spTree>
    <p:extLst>
      <p:ext uri="{BB962C8B-B14F-4D97-AF65-F5344CB8AC3E}">
        <p14:creationId xmlns:p14="http://schemas.microsoft.com/office/powerpoint/2010/main" val="1965477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576" y="1700809"/>
            <a:ext cx="7408333" cy="2160239"/>
          </a:xfrm>
        </p:spPr>
        <p:txBody>
          <a:bodyPr>
            <a:normAutofit fontScale="92500" lnSpcReduction="10000"/>
          </a:bodyPr>
          <a:lstStyle/>
          <a:p>
            <a:r>
              <a:rPr lang="en-US" altLang="zh-CN" dirty="0" smtClean="0"/>
              <a:t>TOJ 3849 </a:t>
            </a:r>
          </a:p>
          <a:p>
            <a:r>
              <a:rPr lang="zh-CN" altLang="en-US" dirty="0" smtClean="0"/>
              <a:t>题目大意：</a:t>
            </a:r>
            <a:endParaRPr lang="en-US" altLang="zh-CN" dirty="0" smtClean="0"/>
          </a:p>
          <a:p>
            <a:r>
              <a:rPr lang="zh-CN" altLang="en-US" dirty="0" smtClean="0"/>
              <a:t>给若干个单词和一个句子，每个单词都有权值，对于给定的单词，判断其能否划分成若干个给定的单词收尾相连，若存在，要求划分之后单词权值和最大，输出最大权值</a:t>
            </a:r>
            <a:endParaRPr lang="en-US" altLang="zh-CN" dirty="0" smtClean="0"/>
          </a:p>
        </p:txBody>
      </p:sp>
      <p:sp>
        <p:nvSpPr>
          <p:cNvPr id="3" name="标题 2"/>
          <p:cNvSpPr>
            <a:spLocks noGrp="1"/>
          </p:cNvSpPr>
          <p:nvPr>
            <p:ph type="title"/>
          </p:nvPr>
        </p:nvSpPr>
        <p:spPr/>
        <p:txBody>
          <a:bodyPr/>
          <a:lstStyle/>
          <a:p>
            <a:r>
              <a:rPr lang="en-US" altLang="zh-CN" dirty="0"/>
              <a:t>AC</a:t>
            </a:r>
            <a:r>
              <a:rPr lang="zh-CN" altLang="en-US" dirty="0"/>
              <a:t>自动机例题</a:t>
            </a:r>
          </a:p>
        </p:txBody>
      </p:sp>
      <p:sp>
        <p:nvSpPr>
          <p:cNvPr id="5" name="TextBox 4"/>
          <p:cNvSpPr txBox="1"/>
          <p:nvPr/>
        </p:nvSpPr>
        <p:spPr>
          <a:xfrm>
            <a:off x="459362" y="3789040"/>
            <a:ext cx="2232248" cy="2862322"/>
          </a:xfrm>
          <a:prstGeom prst="rect">
            <a:avLst/>
          </a:prstGeom>
          <a:noFill/>
        </p:spPr>
        <p:txBody>
          <a:bodyPr wrap="square" rtlCol="0">
            <a:spAutoFit/>
          </a:bodyPr>
          <a:lstStyle/>
          <a:p>
            <a:r>
              <a:rPr lang="en-US" altLang="zh-CN" dirty="0">
                <a:solidFill>
                  <a:schemeClr val="tx2"/>
                </a:solidFill>
              </a:rPr>
              <a:t>Sample Input</a:t>
            </a:r>
          </a:p>
          <a:p>
            <a:r>
              <a:rPr lang="en-US" altLang="zh-CN" dirty="0">
                <a:solidFill>
                  <a:schemeClr val="tx2"/>
                </a:solidFill>
              </a:rPr>
              <a:t>3 </a:t>
            </a:r>
          </a:p>
          <a:p>
            <a:r>
              <a:rPr lang="en-US" altLang="zh-CN" dirty="0">
                <a:solidFill>
                  <a:schemeClr val="tx2"/>
                </a:solidFill>
              </a:rPr>
              <a:t>one 3 </a:t>
            </a:r>
          </a:p>
          <a:p>
            <a:r>
              <a:rPr lang="en-US" altLang="zh-CN" dirty="0">
                <a:solidFill>
                  <a:schemeClr val="tx2"/>
                </a:solidFill>
              </a:rPr>
              <a:t>hello 4 </a:t>
            </a:r>
          </a:p>
          <a:p>
            <a:r>
              <a:rPr lang="en-US" altLang="zh-CN" dirty="0">
                <a:solidFill>
                  <a:schemeClr val="tx2"/>
                </a:solidFill>
              </a:rPr>
              <a:t>two 3 </a:t>
            </a:r>
          </a:p>
          <a:p>
            <a:r>
              <a:rPr lang="en-US" altLang="zh-CN" dirty="0" err="1">
                <a:solidFill>
                  <a:schemeClr val="tx2"/>
                </a:solidFill>
              </a:rPr>
              <a:t>onehellotwo</a:t>
            </a:r>
            <a:r>
              <a:rPr lang="en-US" altLang="zh-CN" dirty="0">
                <a:solidFill>
                  <a:schemeClr val="tx2"/>
                </a:solidFill>
              </a:rPr>
              <a:t> </a:t>
            </a:r>
          </a:p>
          <a:p>
            <a:r>
              <a:rPr lang="en-US" altLang="zh-CN" dirty="0">
                <a:solidFill>
                  <a:schemeClr val="tx2"/>
                </a:solidFill>
              </a:rPr>
              <a:t>2 </a:t>
            </a:r>
          </a:p>
          <a:p>
            <a:r>
              <a:rPr lang="en-US" altLang="zh-CN" dirty="0">
                <a:solidFill>
                  <a:schemeClr val="tx2"/>
                </a:solidFill>
              </a:rPr>
              <a:t>one 3 </a:t>
            </a:r>
          </a:p>
          <a:p>
            <a:r>
              <a:rPr lang="en-US" altLang="zh-CN" dirty="0">
                <a:solidFill>
                  <a:schemeClr val="tx2"/>
                </a:solidFill>
              </a:rPr>
              <a:t>hello 4 </a:t>
            </a:r>
          </a:p>
          <a:p>
            <a:r>
              <a:rPr lang="en-US" altLang="zh-CN" dirty="0" err="1">
                <a:solidFill>
                  <a:schemeClr val="tx2"/>
                </a:solidFill>
              </a:rPr>
              <a:t>onehellotwo</a:t>
            </a:r>
            <a:endParaRPr lang="zh-CN" altLang="en-US" dirty="0">
              <a:solidFill>
                <a:schemeClr val="tx2"/>
              </a:solidFill>
            </a:endParaRPr>
          </a:p>
        </p:txBody>
      </p:sp>
      <p:sp>
        <p:nvSpPr>
          <p:cNvPr id="6" name="TextBox 5"/>
          <p:cNvSpPr txBox="1"/>
          <p:nvPr/>
        </p:nvSpPr>
        <p:spPr>
          <a:xfrm>
            <a:off x="2934489" y="3789040"/>
            <a:ext cx="3816424" cy="923330"/>
          </a:xfrm>
          <a:prstGeom prst="rect">
            <a:avLst/>
          </a:prstGeom>
          <a:noFill/>
        </p:spPr>
        <p:txBody>
          <a:bodyPr wrap="square" rtlCol="0">
            <a:spAutoFit/>
          </a:bodyPr>
          <a:lstStyle/>
          <a:p>
            <a:r>
              <a:rPr lang="en-US" altLang="zh-CN" dirty="0">
                <a:solidFill>
                  <a:schemeClr val="tx2"/>
                </a:solidFill>
              </a:rPr>
              <a:t>Sample Output</a:t>
            </a:r>
          </a:p>
          <a:p>
            <a:r>
              <a:rPr lang="en-US" altLang="zh-CN" dirty="0">
                <a:solidFill>
                  <a:schemeClr val="tx2"/>
                </a:solidFill>
              </a:rPr>
              <a:t>10</a:t>
            </a:r>
          </a:p>
          <a:p>
            <a:r>
              <a:rPr lang="en-US" altLang="zh-CN" dirty="0">
                <a:solidFill>
                  <a:schemeClr val="tx2"/>
                </a:solidFill>
              </a:rPr>
              <a:t>-1</a:t>
            </a:r>
          </a:p>
        </p:txBody>
      </p:sp>
      <p:sp>
        <p:nvSpPr>
          <p:cNvPr id="7" name="TextBox 6"/>
          <p:cNvSpPr txBox="1"/>
          <p:nvPr/>
        </p:nvSpPr>
        <p:spPr>
          <a:xfrm>
            <a:off x="3041993" y="5004757"/>
            <a:ext cx="6102007" cy="430887"/>
          </a:xfrm>
          <a:prstGeom prst="rect">
            <a:avLst/>
          </a:prstGeom>
          <a:noFill/>
        </p:spPr>
        <p:txBody>
          <a:bodyPr wrap="square" rtlCol="0">
            <a:spAutoFit/>
          </a:bodyPr>
          <a:lstStyle/>
          <a:p>
            <a:r>
              <a:rPr lang="zh-CN" altLang="en-US" sz="2200" dirty="0">
                <a:solidFill>
                  <a:schemeClr val="tx2"/>
                </a:solidFill>
              </a:rPr>
              <a:t>题目解析：</a:t>
            </a:r>
            <a:r>
              <a:rPr lang="en-US" altLang="zh-CN" sz="2200" dirty="0">
                <a:solidFill>
                  <a:schemeClr val="tx2"/>
                </a:solidFill>
              </a:rPr>
              <a:t>AC</a:t>
            </a:r>
            <a:r>
              <a:rPr lang="zh-CN" altLang="en-US" sz="2200" dirty="0">
                <a:solidFill>
                  <a:schemeClr val="tx2"/>
                </a:solidFill>
              </a:rPr>
              <a:t>自动机</a:t>
            </a:r>
            <a:r>
              <a:rPr lang="en-US" altLang="zh-CN" sz="2200" dirty="0">
                <a:solidFill>
                  <a:schemeClr val="tx2"/>
                </a:solidFill>
              </a:rPr>
              <a:t>+</a:t>
            </a:r>
            <a:r>
              <a:rPr lang="en-US" altLang="zh-CN" sz="2200" dirty="0" smtClean="0">
                <a:solidFill>
                  <a:schemeClr val="tx2"/>
                </a:solidFill>
              </a:rPr>
              <a:t>DP</a:t>
            </a:r>
          </a:p>
        </p:txBody>
      </p:sp>
    </p:spTree>
    <p:extLst>
      <p:ext uri="{BB962C8B-B14F-4D97-AF65-F5344CB8AC3E}">
        <p14:creationId xmlns:p14="http://schemas.microsoft.com/office/powerpoint/2010/main" val="1446129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对于包含</a:t>
            </a:r>
            <a:r>
              <a:rPr lang="en-US" altLang="zh-CN" dirty="0"/>
              <a:t>m</a:t>
            </a:r>
            <a:r>
              <a:rPr lang="zh-CN" altLang="en-US" dirty="0" smtClean="0"/>
              <a:t>个长度不超过</a:t>
            </a:r>
            <a:r>
              <a:rPr lang="en-US" altLang="zh-CN" dirty="0"/>
              <a:t>n</a:t>
            </a:r>
            <a:r>
              <a:rPr lang="zh-CN" altLang="en-US" dirty="0" smtClean="0"/>
              <a:t>的单词组成的字典库，给定任意一个单词，判断其是否为字典库中某个单词或者单词的前缀</a:t>
            </a:r>
            <a:endParaRPr lang="en-US" altLang="zh-CN" dirty="0" smtClean="0"/>
          </a:p>
          <a:p>
            <a:r>
              <a:rPr lang="zh-CN" altLang="en-US" dirty="0" smtClean="0"/>
              <a:t>朴素算法：</a:t>
            </a:r>
            <a:endParaRPr lang="en-US" altLang="zh-CN" dirty="0" smtClean="0"/>
          </a:p>
          <a:p>
            <a:r>
              <a:rPr lang="en-US" altLang="zh-CN" dirty="0" smtClean="0"/>
              <a:t>O(</a:t>
            </a:r>
            <a:r>
              <a:rPr lang="en-US" altLang="zh-CN" dirty="0" err="1" smtClean="0"/>
              <a:t>mn</a:t>
            </a:r>
            <a:r>
              <a:rPr lang="en-US" altLang="zh-CN" dirty="0" smtClean="0"/>
              <a:t>)</a:t>
            </a:r>
          </a:p>
          <a:p>
            <a:r>
              <a:rPr lang="en-US" altLang="zh-CN" dirty="0" smtClean="0"/>
              <a:t>Trie</a:t>
            </a:r>
            <a:r>
              <a:rPr lang="zh-CN" altLang="en-US" dirty="0" smtClean="0"/>
              <a:t>树</a:t>
            </a:r>
            <a:r>
              <a:rPr lang="en-US" altLang="zh-CN" smtClean="0"/>
              <a:t>:</a:t>
            </a:r>
            <a:endParaRPr lang="en-US" altLang="zh-CN" dirty="0" smtClean="0"/>
          </a:p>
          <a:p>
            <a:r>
              <a:rPr lang="en-US" altLang="zh-CN" dirty="0" smtClean="0"/>
              <a:t>O(n)</a:t>
            </a:r>
          </a:p>
          <a:p>
            <a:pPr marL="0" indent="0">
              <a:buNone/>
            </a:pPr>
            <a:endParaRPr lang="en-US" altLang="zh-CN" dirty="0" smtClean="0"/>
          </a:p>
          <a:p>
            <a:endParaRPr lang="en-US" altLang="zh-CN" dirty="0" smtClean="0"/>
          </a:p>
          <a:p>
            <a:endParaRPr lang="zh-CN" altLang="en-US" dirty="0"/>
          </a:p>
        </p:txBody>
      </p:sp>
      <p:sp>
        <p:nvSpPr>
          <p:cNvPr id="2" name="标题 1"/>
          <p:cNvSpPr>
            <a:spLocks noGrp="1"/>
          </p:cNvSpPr>
          <p:nvPr>
            <p:ph type="title"/>
          </p:nvPr>
        </p:nvSpPr>
        <p:spPr/>
        <p:txBody>
          <a:bodyPr/>
          <a:lstStyle/>
          <a:p>
            <a:r>
              <a:rPr lang="zh-CN" altLang="en-US" dirty="0" smtClean="0"/>
              <a:t>问题引入</a:t>
            </a:r>
            <a:endParaRPr lang="zh-CN" altLang="en-US" dirty="0"/>
          </a:p>
        </p:txBody>
      </p:sp>
    </p:spTree>
    <p:extLst>
      <p:ext uri="{BB962C8B-B14F-4D97-AF65-F5344CB8AC3E}">
        <p14:creationId xmlns:p14="http://schemas.microsoft.com/office/powerpoint/2010/main" val="3670515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1828800"/>
          </a:xfrm>
        </p:spPr>
        <p:txBody>
          <a:bodyPr>
            <a:normAutofit/>
          </a:bodyPr>
          <a:lstStyle/>
          <a:p>
            <a:r>
              <a:rPr lang="zh-CN" altLang="en-US" sz="2400" dirty="0" smtClean="0">
                <a:latin typeface="+mn-ea"/>
              </a:rPr>
              <a:t>一棵树，用来存储字典信息中所有字符串的信息，每个结点根据构成单词的字母种类不同，分成多个叉</a:t>
            </a:r>
            <a:endParaRPr lang="en-US" altLang="zh-CN" sz="2400" dirty="0" smtClean="0">
              <a:latin typeface="+mn-ea"/>
            </a:endParaRPr>
          </a:p>
          <a:p>
            <a:r>
              <a:rPr lang="zh-CN" altLang="en-US" sz="2400" dirty="0" smtClean="0">
                <a:latin typeface="+mn-ea"/>
              </a:rPr>
              <a:t>优点</a:t>
            </a:r>
            <a:r>
              <a:rPr lang="en-US" altLang="zh-CN" sz="2400" dirty="0" smtClean="0">
                <a:latin typeface="+mn-ea"/>
              </a:rPr>
              <a:t>:</a:t>
            </a:r>
            <a:r>
              <a:rPr lang="zh-CN" altLang="en-US" sz="2400" dirty="0" smtClean="0">
                <a:latin typeface="+mn-ea"/>
              </a:rPr>
              <a:t>时间 </a:t>
            </a:r>
            <a:r>
              <a:rPr lang="en-US" altLang="zh-CN" sz="2400" dirty="0" smtClean="0">
                <a:latin typeface="+mn-ea"/>
              </a:rPr>
              <a:t>O(n)</a:t>
            </a:r>
            <a:endParaRPr lang="en-US" altLang="zh-CN" sz="2400" dirty="0">
              <a:latin typeface="+mn-ea"/>
            </a:endParaRPr>
          </a:p>
          <a:p>
            <a:r>
              <a:rPr lang="zh-CN" altLang="en-US" sz="2400" dirty="0" smtClean="0">
                <a:latin typeface="+mn-ea"/>
              </a:rPr>
              <a:t>缺点</a:t>
            </a:r>
            <a:r>
              <a:rPr lang="en-US" altLang="zh-CN" sz="2400" dirty="0" smtClean="0">
                <a:latin typeface="+mn-ea"/>
              </a:rPr>
              <a:t>:</a:t>
            </a:r>
            <a:r>
              <a:rPr lang="zh-CN" altLang="en-US" sz="2400" dirty="0" smtClean="0">
                <a:latin typeface="+mn-ea"/>
              </a:rPr>
              <a:t>空间 </a:t>
            </a:r>
            <a:r>
              <a:rPr lang="en-US" altLang="zh-CN" sz="2400" dirty="0" smtClean="0">
                <a:latin typeface="+mn-ea"/>
              </a:rPr>
              <a:t>O</a:t>
            </a:r>
            <a:r>
              <a:rPr lang="en-US" altLang="zh-CN" sz="2400" dirty="0">
                <a:latin typeface="+mn-ea"/>
              </a:rPr>
              <a:t>(</a:t>
            </a:r>
            <a:r>
              <a:rPr lang="en-US" altLang="zh-CN" sz="2400" dirty="0" err="1" smtClean="0">
                <a:latin typeface="+mn-ea"/>
              </a:rPr>
              <a:t>mn</a:t>
            </a:r>
            <a:r>
              <a:rPr lang="en-US" altLang="zh-CN" sz="2400" dirty="0" smtClean="0">
                <a:latin typeface="+mn-ea"/>
              </a:rPr>
              <a:t>)</a:t>
            </a:r>
          </a:p>
        </p:txBody>
      </p:sp>
      <p:sp>
        <p:nvSpPr>
          <p:cNvPr id="2" name="标题 1"/>
          <p:cNvSpPr>
            <a:spLocks noGrp="1"/>
          </p:cNvSpPr>
          <p:nvPr>
            <p:ph type="title"/>
          </p:nvPr>
        </p:nvSpPr>
        <p:spPr/>
        <p:txBody>
          <a:bodyPr/>
          <a:lstStyle/>
          <a:p>
            <a:r>
              <a:rPr lang="en-US" altLang="zh-CN" dirty="0" smtClean="0"/>
              <a:t>Trie</a:t>
            </a:r>
            <a:r>
              <a:rPr lang="zh-CN" altLang="en-US" dirty="0" smtClean="0"/>
              <a:t>树</a:t>
            </a:r>
            <a:endParaRPr lang="zh-CN" altLang="en-US" dirty="0"/>
          </a:p>
        </p:txBody>
      </p:sp>
      <p:sp>
        <p:nvSpPr>
          <p:cNvPr id="6" name="椭圆 5"/>
          <p:cNvSpPr/>
          <p:nvPr/>
        </p:nvSpPr>
        <p:spPr>
          <a:xfrm>
            <a:off x="6372200" y="3365061"/>
            <a:ext cx="432048" cy="432048"/>
          </a:xfrm>
          <a:prstGeom prst="ellipse">
            <a:avLst/>
          </a:prstGeom>
          <a:solidFill>
            <a:srgbClr val="00B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96136" y="4149080"/>
            <a:ext cx="432048" cy="432048"/>
          </a:xfrm>
          <a:prstGeom prst="ellipse">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S</a:t>
            </a:r>
            <a:endParaRPr lang="zh-CN" altLang="en-US" dirty="0">
              <a:solidFill>
                <a:schemeClr val="bg1"/>
              </a:solidFill>
            </a:endParaRPr>
          </a:p>
        </p:txBody>
      </p:sp>
      <p:sp>
        <p:nvSpPr>
          <p:cNvPr id="10" name="椭圆 9"/>
          <p:cNvSpPr/>
          <p:nvPr/>
        </p:nvSpPr>
        <p:spPr>
          <a:xfrm>
            <a:off x="6372200" y="5157192"/>
            <a:ext cx="432048" cy="432048"/>
          </a:xfrm>
          <a:prstGeom prst="ellipse">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a:t>
            </a:r>
            <a:endParaRPr lang="zh-CN" altLang="en-US" dirty="0"/>
          </a:p>
        </p:txBody>
      </p:sp>
      <p:sp>
        <p:nvSpPr>
          <p:cNvPr id="11" name="椭圆 10"/>
          <p:cNvSpPr/>
          <p:nvPr/>
        </p:nvSpPr>
        <p:spPr>
          <a:xfrm>
            <a:off x="6948264" y="4149080"/>
            <a:ext cx="432048" cy="432048"/>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t>
            </a:r>
            <a:endParaRPr lang="zh-CN" altLang="en-US" dirty="0"/>
          </a:p>
        </p:txBody>
      </p:sp>
      <p:sp>
        <p:nvSpPr>
          <p:cNvPr id="12" name="椭圆 11"/>
          <p:cNvSpPr/>
          <p:nvPr/>
        </p:nvSpPr>
        <p:spPr>
          <a:xfrm>
            <a:off x="7452320" y="5157192"/>
            <a:ext cx="432048" cy="432048"/>
          </a:xfrm>
          <a:prstGeom prst="ellipse">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a:t>
            </a:r>
            <a:endParaRPr lang="zh-CN" altLang="en-US" dirty="0"/>
          </a:p>
        </p:txBody>
      </p:sp>
      <p:sp>
        <p:nvSpPr>
          <p:cNvPr id="13" name="椭圆 12"/>
          <p:cNvSpPr/>
          <p:nvPr/>
        </p:nvSpPr>
        <p:spPr>
          <a:xfrm>
            <a:off x="4932040" y="5949280"/>
            <a:ext cx="432048" cy="432048"/>
          </a:xfrm>
          <a:prstGeom prst="ellipse">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a:t>
            </a:r>
            <a:endParaRPr lang="zh-CN" altLang="en-US" dirty="0"/>
          </a:p>
        </p:txBody>
      </p:sp>
      <p:sp>
        <p:nvSpPr>
          <p:cNvPr id="14" name="椭圆 13"/>
          <p:cNvSpPr/>
          <p:nvPr/>
        </p:nvSpPr>
        <p:spPr>
          <a:xfrm>
            <a:off x="5436096" y="5085184"/>
            <a:ext cx="432048" cy="432048"/>
          </a:xfrm>
          <a:prstGeom prst="ellipse">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t>
            </a:r>
            <a:endParaRPr lang="zh-CN" altLang="en-US" dirty="0"/>
          </a:p>
        </p:txBody>
      </p:sp>
      <p:cxnSp>
        <p:nvCxnSpPr>
          <p:cNvPr id="16" name="直接箭头连接符 15"/>
          <p:cNvCxnSpPr>
            <a:stCxn id="6" idx="4"/>
            <a:endCxn id="9" idx="7"/>
          </p:cNvCxnSpPr>
          <p:nvPr/>
        </p:nvCxnSpPr>
        <p:spPr>
          <a:xfrm flipH="1">
            <a:off x="6164912" y="3797109"/>
            <a:ext cx="423312" cy="4152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4"/>
            <a:endCxn id="11" idx="1"/>
          </p:cNvCxnSpPr>
          <p:nvPr/>
        </p:nvCxnSpPr>
        <p:spPr>
          <a:xfrm>
            <a:off x="6588224" y="3797109"/>
            <a:ext cx="423312" cy="4152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9" idx="3"/>
            <a:endCxn id="14" idx="0"/>
          </p:cNvCxnSpPr>
          <p:nvPr/>
        </p:nvCxnSpPr>
        <p:spPr>
          <a:xfrm flipH="1">
            <a:off x="5652120" y="4517856"/>
            <a:ext cx="207288" cy="567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1" idx="3"/>
            <a:endCxn id="10" idx="0"/>
          </p:cNvCxnSpPr>
          <p:nvPr/>
        </p:nvCxnSpPr>
        <p:spPr>
          <a:xfrm flipH="1">
            <a:off x="6588224" y="4517856"/>
            <a:ext cx="423312" cy="639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1" idx="4"/>
            <a:endCxn id="12" idx="1"/>
          </p:cNvCxnSpPr>
          <p:nvPr/>
        </p:nvCxnSpPr>
        <p:spPr>
          <a:xfrm>
            <a:off x="7164288" y="4581128"/>
            <a:ext cx="351304" cy="639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4" idx="4"/>
            <a:endCxn id="13" idx="7"/>
          </p:cNvCxnSpPr>
          <p:nvPr/>
        </p:nvCxnSpPr>
        <p:spPr>
          <a:xfrm flipH="1">
            <a:off x="5300816" y="5517232"/>
            <a:ext cx="351304" cy="49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23528" y="3581085"/>
            <a:ext cx="4320480" cy="2031325"/>
          </a:xfrm>
          <a:prstGeom prst="rect">
            <a:avLst/>
          </a:prstGeom>
          <a:noFill/>
        </p:spPr>
        <p:txBody>
          <a:bodyPr wrap="square" rtlCol="0">
            <a:spAutoFit/>
          </a:bodyPr>
          <a:lstStyle/>
          <a:p>
            <a:r>
              <a:rPr lang="zh-CN" altLang="en-US" dirty="0" smtClean="0"/>
              <a:t>字典中包含的字符串：</a:t>
            </a:r>
            <a:endParaRPr lang="en-US" altLang="zh-CN" dirty="0" smtClean="0"/>
          </a:p>
          <a:p>
            <a:endParaRPr lang="en-US" altLang="zh-CN" dirty="0" smtClean="0"/>
          </a:p>
          <a:p>
            <a:r>
              <a:rPr lang="en-US" altLang="zh-CN" dirty="0" smtClean="0"/>
              <a:t>S</a:t>
            </a:r>
          </a:p>
          <a:p>
            <a:r>
              <a:rPr lang="en-US" altLang="zh-CN" dirty="0" smtClean="0"/>
              <a:t>SHE</a:t>
            </a:r>
          </a:p>
          <a:p>
            <a:r>
              <a:rPr lang="en-US" altLang="zh-CN" dirty="0" smtClean="0"/>
              <a:t>HE</a:t>
            </a:r>
          </a:p>
          <a:p>
            <a:r>
              <a:rPr lang="en-US" altLang="zh-CN" dirty="0" smtClean="0"/>
              <a:t>HI</a:t>
            </a:r>
          </a:p>
          <a:p>
            <a:endParaRPr lang="en-US" altLang="zh-CN" dirty="0" smtClean="0"/>
          </a:p>
        </p:txBody>
      </p:sp>
    </p:spTree>
    <p:extLst>
      <p:ext uri="{BB962C8B-B14F-4D97-AF65-F5344CB8AC3E}">
        <p14:creationId xmlns:p14="http://schemas.microsoft.com/office/powerpoint/2010/main" val="1914733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字典</a:t>
            </a:r>
            <a:r>
              <a:rPr lang="zh-CN" altLang="en-US" dirty="0" smtClean="0"/>
              <a:t>树的构建</a:t>
            </a:r>
            <a:endParaRPr lang="zh-CN" altLang="en-US" dirty="0"/>
          </a:p>
        </p:txBody>
      </p:sp>
      <p:sp>
        <p:nvSpPr>
          <p:cNvPr id="5" name="椭圆 4"/>
          <p:cNvSpPr/>
          <p:nvPr/>
        </p:nvSpPr>
        <p:spPr>
          <a:xfrm>
            <a:off x="2555776" y="2298242"/>
            <a:ext cx="432048" cy="432048"/>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6" name="椭圆 5"/>
          <p:cNvSpPr/>
          <p:nvPr/>
        </p:nvSpPr>
        <p:spPr>
          <a:xfrm>
            <a:off x="1979712" y="3082261"/>
            <a:ext cx="432048" cy="432048"/>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solidFill>
                  <a:schemeClr val="bg1"/>
                </a:solidFill>
              </a:rPr>
              <a:t>S</a:t>
            </a:r>
            <a:endParaRPr lang="zh-CN" altLang="en-US" dirty="0">
              <a:solidFill>
                <a:schemeClr val="bg1"/>
              </a:solidFill>
            </a:endParaRPr>
          </a:p>
        </p:txBody>
      </p:sp>
      <p:sp>
        <p:nvSpPr>
          <p:cNvPr id="7" name="椭圆 6"/>
          <p:cNvSpPr/>
          <p:nvPr/>
        </p:nvSpPr>
        <p:spPr>
          <a:xfrm>
            <a:off x="2555776" y="4090373"/>
            <a:ext cx="432048" cy="43204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altLang="zh-CN" dirty="0" smtClean="0"/>
              <a:t>E</a:t>
            </a:r>
            <a:endParaRPr lang="zh-CN" altLang="en-US" dirty="0"/>
          </a:p>
        </p:txBody>
      </p:sp>
      <p:sp>
        <p:nvSpPr>
          <p:cNvPr id="8" name="椭圆 7"/>
          <p:cNvSpPr/>
          <p:nvPr/>
        </p:nvSpPr>
        <p:spPr>
          <a:xfrm>
            <a:off x="3131840" y="3082261"/>
            <a:ext cx="432048" cy="432048"/>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H</a:t>
            </a:r>
            <a:endParaRPr lang="zh-CN" altLang="en-US" dirty="0"/>
          </a:p>
        </p:txBody>
      </p:sp>
      <p:sp>
        <p:nvSpPr>
          <p:cNvPr id="9" name="椭圆 8"/>
          <p:cNvSpPr/>
          <p:nvPr/>
        </p:nvSpPr>
        <p:spPr>
          <a:xfrm>
            <a:off x="3635896" y="4090373"/>
            <a:ext cx="432048" cy="43204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altLang="zh-CN" dirty="0" smtClean="0"/>
              <a:t>I</a:t>
            </a:r>
            <a:endParaRPr lang="zh-CN" altLang="en-US" dirty="0"/>
          </a:p>
        </p:txBody>
      </p:sp>
      <p:sp>
        <p:nvSpPr>
          <p:cNvPr id="10" name="椭圆 9"/>
          <p:cNvSpPr/>
          <p:nvPr/>
        </p:nvSpPr>
        <p:spPr>
          <a:xfrm>
            <a:off x="1115616" y="4882461"/>
            <a:ext cx="432048" cy="43204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altLang="zh-CN" dirty="0" smtClean="0"/>
              <a:t>E</a:t>
            </a:r>
            <a:endParaRPr lang="zh-CN" altLang="en-US" dirty="0"/>
          </a:p>
        </p:txBody>
      </p:sp>
      <p:sp>
        <p:nvSpPr>
          <p:cNvPr id="11" name="椭圆 10"/>
          <p:cNvSpPr/>
          <p:nvPr/>
        </p:nvSpPr>
        <p:spPr>
          <a:xfrm>
            <a:off x="1619672" y="4018365"/>
            <a:ext cx="432048" cy="432048"/>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H</a:t>
            </a:r>
            <a:endParaRPr lang="zh-CN" altLang="en-US" dirty="0"/>
          </a:p>
        </p:txBody>
      </p:sp>
      <p:cxnSp>
        <p:nvCxnSpPr>
          <p:cNvPr id="12" name="直接箭头连接符 11"/>
          <p:cNvCxnSpPr>
            <a:stCxn id="5" idx="4"/>
            <a:endCxn id="6" idx="7"/>
          </p:cNvCxnSpPr>
          <p:nvPr/>
        </p:nvCxnSpPr>
        <p:spPr>
          <a:xfrm flipH="1">
            <a:off x="2348488" y="2730290"/>
            <a:ext cx="423312" cy="4152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4"/>
            <a:endCxn id="8" idx="1"/>
          </p:cNvCxnSpPr>
          <p:nvPr/>
        </p:nvCxnSpPr>
        <p:spPr>
          <a:xfrm>
            <a:off x="2771800" y="2730290"/>
            <a:ext cx="423312" cy="4152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4"/>
            <a:endCxn id="11" idx="0"/>
          </p:cNvCxnSpPr>
          <p:nvPr/>
        </p:nvCxnSpPr>
        <p:spPr>
          <a:xfrm flipH="1">
            <a:off x="1835696" y="3514309"/>
            <a:ext cx="36004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a:endCxn id="7" idx="0"/>
          </p:cNvCxnSpPr>
          <p:nvPr/>
        </p:nvCxnSpPr>
        <p:spPr>
          <a:xfrm flipH="1">
            <a:off x="2771800" y="3451037"/>
            <a:ext cx="423312" cy="639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4"/>
            <a:endCxn id="9" idx="1"/>
          </p:cNvCxnSpPr>
          <p:nvPr/>
        </p:nvCxnSpPr>
        <p:spPr>
          <a:xfrm>
            <a:off x="3347864" y="3514309"/>
            <a:ext cx="351304" cy="639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4"/>
            <a:endCxn id="10" idx="7"/>
          </p:cNvCxnSpPr>
          <p:nvPr/>
        </p:nvCxnSpPr>
        <p:spPr>
          <a:xfrm flipH="1">
            <a:off x="1484392" y="4450413"/>
            <a:ext cx="351304" cy="49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16016" y="1772816"/>
            <a:ext cx="4032448" cy="1938992"/>
          </a:xfrm>
          <a:prstGeom prst="rect">
            <a:avLst/>
          </a:prstGeom>
          <a:noFill/>
        </p:spPr>
        <p:txBody>
          <a:bodyPr wrap="square" rtlCol="0">
            <a:spAutoFit/>
          </a:bodyPr>
          <a:lstStyle/>
          <a:p>
            <a:r>
              <a:rPr lang="zh-CN" altLang="en-US" sz="2400" dirty="0" smtClean="0"/>
              <a:t>依次插入单词：</a:t>
            </a:r>
            <a:endParaRPr lang="en-US" altLang="zh-CN" sz="2400" dirty="0" smtClean="0"/>
          </a:p>
          <a:p>
            <a:r>
              <a:rPr lang="en-US" altLang="zh-CN" sz="2400" dirty="0" smtClean="0"/>
              <a:t>S</a:t>
            </a:r>
          </a:p>
          <a:p>
            <a:r>
              <a:rPr lang="en-US" altLang="zh-CN" sz="2400" dirty="0" smtClean="0"/>
              <a:t>SHE</a:t>
            </a:r>
          </a:p>
          <a:p>
            <a:r>
              <a:rPr lang="en-US" altLang="zh-CN" sz="2400" dirty="0" smtClean="0"/>
              <a:t>HE</a:t>
            </a:r>
          </a:p>
          <a:p>
            <a:r>
              <a:rPr lang="en-US" altLang="zh-CN" sz="2400" dirty="0"/>
              <a:t>HI</a:t>
            </a:r>
            <a:endParaRPr lang="zh-CN" altLang="en-US" sz="2400" dirty="0"/>
          </a:p>
        </p:txBody>
      </p:sp>
    </p:spTree>
    <p:extLst>
      <p:ext uri="{BB962C8B-B14F-4D97-AF65-F5344CB8AC3E}">
        <p14:creationId xmlns:p14="http://schemas.microsoft.com/office/powerpoint/2010/main" val="35474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字典</a:t>
            </a:r>
            <a:r>
              <a:rPr lang="zh-CN" altLang="en-US" dirty="0" smtClean="0"/>
              <a:t>树查找</a:t>
            </a:r>
            <a:endParaRPr lang="zh-CN" altLang="en-US" dirty="0"/>
          </a:p>
        </p:txBody>
      </p:sp>
      <p:sp>
        <p:nvSpPr>
          <p:cNvPr id="4" name="椭圆 3"/>
          <p:cNvSpPr/>
          <p:nvPr/>
        </p:nvSpPr>
        <p:spPr>
          <a:xfrm>
            <a:off x="2555776" y="2298242"/>
            <a:ext cx="432048" cy="432048"/>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5" name="椭圆 4"/>
          <p:cNvSpPr/>
          <p:nvPr/>
        </p:nvSpPr>
        <p:spPr>
          <a:xfrm>
            <a:off x="1979712" y="3082261"/>
            <a:ext cx="432048" cy="432048"/>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solidFill>
                  <a:schemeClr val="bg1"/>
                </a:solidFill>
              </a:rPr>
              <a:t>S</a:t>
            </a:r>
            <a:endParaRPr lang="zh-CN" altLang="en-US" dirty="0">
              <a:solidFill>
                <a:schemeClr val="bg1"/>
              </a:solidFill>
            </a:endParaRPr>
          </a:p>
        </p:txBody>
      </p:sp>
      <p:sp>
        <p:nvSpPr>
          <p:cNvPr id="6" name="椭圆 5"/>
          <p:cNvSpPr/>
          <p:nvPr/>
        </p:nvSpPr>
        <p:spPr>
          <a:xfrm>
            <a:off x="2555776" y="4090373"/>
            <a:ext cx="432048" cy="43204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altLang="zh-CN" dirty="0" smtClean="0"/>
              <a:t>E</a:t>
            </a:r>
            <a:endParaRPr lang="zh-CN" altLang="en-US" dirty="0"/>
          </a:p>
        </p:txBody>
      </p:sp>
      <p:sp>
        <p:nvSpPr>
          <p:cNvPr id="7" name="椭圆 6"/>
          <p:cNvSpPr/>
          <p:nvPr/>
        </p:nvSpPr>
        <p:spPr>
          <a:xfrm>
            <a:off x="3131840" y="3082261"/>
            <a:ext cx="432048" cy="432048"/>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H</a:t>
            </a:r>
            <a:endParaRPr lang="zh-CN" altLang="en-US" dirty="0"/>
          </a:p>
        </p:txBody>
      </p:sp>
      <p:sp>
        <p:nvSpPr>
          <p:cNvPr id="8" name="椭圆 7"/>
          <p:cNvSpPr/>
          <p:nvPr/>
        </p:nvSpPr>
        <p:spPr>
          <a:xfrm>
            <a:off x="3635896" y="4090373"/>
            <a:ext cx="432048" cy="43204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altLang="zh-CN" dirty="0" smtClean="0"/>
              <a:t>I</a:t>
            </a:r>
            <a:endParaRPr lang="zh-CN" altLang="en-US" dirty="0"/>
          </a:p>
        </p:txBody>
      </p:sp>
      <p:sp>
        <p:nvSpPr>
          <p:cNvPr id="9" name="椭圆 8"/>
          <p:cNvSpPr/>
          <p:nvPr/>
        </p:nvSpPr>
        <p:spPr>
          <a:xfrm>
            <a:off x="1115616" y="4882461"/>
            <a:ext cx="432048" cy="432048"/>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altLang="zh-CN" dirty="0" smtClean="0"/>
              <a:t>E</a:t>
            </a:r>
            <a:endParaRPr lang="zh-CN" altLang="en-US" dirty="0"/>
          </a:p>
        </p:txBody>
      </p:sp>
      <p:sp>
        <p:nvSpPr>
          <p:cNvPr id="10" name="椭圆 9"/>
          <p:cNvSpPr/>
          <p:nvPr/>
        </p:nvSpPr>
        <p:spPr>
          <a:xfrm>
            <a:off x="1619672" y="4018365"/>
            <a:ext cx="432048" cy="432048"/>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smtClean="0"/>
              <a:t>H</a:t>
            </a:r>
            <a:endParaRPr lang="zh-CN" altLang="en-US" dirty="0"/>
          </a:p>
        </p:txBody>
      </p:sp>
      <p:cxnSp>
        <p:nvCxnSpPr>
          <p:cNvPr id="11" name="直接箭头连接符 10"/>
          <p:cNvCxnSpPr>
            <a:stCxn id="4" idx="4"/>
            <a:endCxn id="5" idx="7"/>
          </p:cNvCxnSpPr>
          <p:nvPr/>
        </p:nvCxnSpPr>
        <p:spPr>
          <a:xfrm flipH="1">
            <a:off x="2348488" y="2730290"/>
            <a:ext cx="423312" cy="4152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4"/>
            <a:endCxn id="7" idx="1"/>
          </p:cNvCxnSpPr>
          <p:nvPr/>
        </p:nvCxnSpPr>
        <p:spPr>
          <a:xfrm>
            <a:off x="2771800" y="2730290"/>
            <a:ext cx="423312" cy="4152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4"/>
            <a:endCxn id="10" idx="0"/>
          </p:cNvCxnSpPr>
          <p:nvPr/>
        </p:nvCxnSpPr>
        <p:spPr>
          <a:xfrm flipH="1">
            <a:off x="1835696" y="3514309"/>
            <a:ext cx="36004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3"/>
            <a:endCxn id="6" idx="0"/>
          </p:cNvCxnSpPr>
          <p:nvPr/>
        </p:nvCxnSpPr>
        <p:spPr>
          <a:xfrm flipH="1">
            <a:off x="2771800" y="3451037"/>
            <a:ext cx="423312" cy="639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4"/>
            <a:endCxn id="8" idx="1"/>
          </p:cNvCxnSpPr>
          <p:nvPr/>
        </p:nvCxnSpPr>
        <p:spPr>
          <a:xfrm>
            <a:off x="3347864" y="3514309"/>
            <a:ext cx="351304" cy="639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4"/>
            <a:endCxn id="9" idx="7"/>
          </p:cNvCxnSpPr>
          <p:nvPr/>
        </p:nvCxnSpPr>
        <p:spPr>
          <a:xfrm flipH="1">
            <a:off x="1484392" y="4450413"/>
            <a:ext cx="351304" cy="49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99992" y="1568882"/>
            <a:ext cx="4104456" cy="1754326"/>
          </a:xfrm>
          <a:prstGeom prst="rect">
            <a:avLst/>
          </a:prstGeom>
          <a:noFill/>
        </p:spPr>
        <p:txBody>
          <a:bodyPr wrap="square" rtlCol="0">
            <a:spAutoFit/>
          </a:bodyPr>
          <a:lstStyle/>
          <a:p>
            <a:r>
              <a:rPr lang="zh-CN" altLang="en-US" sz="3600" dirty="0" smtClean="0"/>
              <a:t>查找：</a:t>
            </a:r>
            <a:r>
              <a:rPr lang="en-US" altLang="zh-CN" sz="3600" dirty="0" smtClean="0"/>
              <a:t>SHE </a:t>
            </a:r>
            <a:r>
              <a:rPr lang="zh-CN" altLang="en-US" sz="3600" dirty="0" smtClean="0"/>
              <a:t>和 </a:t>
            </a:r>
            <a:r>
              <a:rPr lang="en-US" altLang="zh-CN" sz="3600" dirty="0" smtClean="0"/>
              <a:t>HIS</a:t>
            </a:r>
          </a:p>
          <a:p>
            <a:r>
              <a:rPr lang="en-US" altLang="zh-CN" sz="3600" dirty="0" smtClean="0"/>
              <a:t>SHE   </a:t>
            </a:r>
            <a:r>
              <a:rPr lang="en-US" altLang="zh-CN" sz="3600" dirty="0" smtClean="0">
                <a:solidFill>
                  <a:srgbClr val="FF0000"/>
                </a:solidFill>
              </a:rPr>
              <a:t>yes</a:t>
            </a:r>
            <a:r>
              <a:rPr lang="zh-CN" altLang="en-US" sz="3600" dirty="0" smtClean="0">
                <a:solidFill>
                  <a:srgbClr val="FF0000"/>
                </a:solidFill>
              </a:rPr>
              <a:t>！</a:t>
            </a:r>
            <a:endParaRPr lang="en-US" altLang="zh-CN" sz="3600" dirty="0" smtClean="0">
              <a:solidFill>
                <a:srgbClr val="FF0000"/>
              </a:solidFill>
            </a:endParaRPr>
          </a:p>
          <a:p>
            <a:r>
              <a:rPr lang="en-US" altLang="zh-CN" sz="3600" dirty="0" smtClean="0"/>
              <a:t>HIS	 </a:t>
            </a:r>
            <a:r>
              <a:rPr lang="en-US" altLang="zh-CN" sz="3600" dirty="0" smtClean="0">
                <a:solidFill>
                  <a:schemeClr val="accent1"/>
                </a:solidFill>
              </a:rPr>
              <a:t>no</a:t>
            </a:r>
            <a:r>
              <a:rPr lang="zh-CN" altLang="en-US" sz="3600" dirty="0" smtClean="0">
                <a:solidFill>
                  <a:schemeClr val="accent1"/>
                </a:solidFill>
              </a:rPr>
              <a:t>！</a:t>
            </a:r>
            <a:endParaRPr lang="en-US" altLang="zh-CN" sz="3600" dirty="0" smtClean="0">
              <a:solidFill>
                <a:schemeClr val="accent1"/>
              </a:solidFill>
            </a:endParaRPr>
          </a:p>
        </p:txBody>
      </p:sp>
      <p:cxnSp>
        <p:nvCxnSpPr>
          <p:cNvPr id="19" name="直接箭头连接符 18"/>
          <p:cNvCxnSpPr/>
          <p:nvPr/>
        </p:nvCxnSpPr>
        <p:spPr>
          <a:xfrm flipH="1">
            <a:off x="2195736" y="2566604"/>
            <a:ext cx="329946" cy="371307"/>
          </a:xfrm>
          <a:prstGeom prst="straightConnector1">
            <a:avLst/>
          </a:prstGeom>
          <a:ln w="31750" cmpd="sng">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1660044" y="3530623"/>
            <a:ext cx="293028" cy="371307"/>
          </a:xfrm>
          <a:prstGeom prst="straightConnector1">
            <a:avLst/>
          </a:prstGeom>
          <a:ln w="31750" cmpd="sng">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1254636" y="4450413"/>
            <a:ext cx="293028" cy="371307"/>
          </a:xfrm>
          <a:prstGeom prst="straightConnector1">
            <a:avLst/>
          </a:prstGeom>
          <a:ln w="31750" cmpd="sng">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049788" y="2710954"/>
            <a:ext cx="391677" cy="371307"/>
          </a:xfrm>
          <a:prstGeom prst="straightConnector1">
            <a:avLst/>
          </a:prstGeom>
          <a:ln w="31750" cmpd="sng">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635896" y="3451037"/>
            <a:ext cx="279296" cy="600632"/>
          </a:xfrm>
          <a:prstGeom prst="straightConnector1">
            <a:avLst/>
          </a:prstGeom>
          <a:ln w="31750" cmpd="sng">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100213" y="4636066"/>
            <a:ext cx="279296" cy="600632"/>
          </a:xfrm>
          <a:prstGeom prst="straightConnector1">
            <a:avLst/>
          </a:prstGeom>
          <a:ln w="31750" cmpd="sng">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7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781128"/>
          </a:xfrm>
        </p:spPr>
        <p:txBody>
          <a:bodyPr>
            <a:noAutofit/>
          </a:bodyPr>
          <a:lstStyle/>
          <a:p>
            <a:r>
              <a:rPr lang="en-US" altLang="zh-CN" sz="2400" dirty="0" err="1" smtClean="0">
                <a:latin typeface="Courier New" pitchFamily="49" charset="0"/>
                <a:cs typeface="Courier New" pitchFamily="49" charset="0"/>
              </a:rPr>
              <a:t>struct</a:t>
            </a:r>
            <a:r>
              <a:rPr lang="en-US" altLang="zh-CN" sz="2400" dirty="0" smtClean="0">
                <a:latin typeface="Courier New" pitchFamily="49" charset="0"/>
                <a:cs typeface="Courier New" pitchFamily="49" charset="0"/>
              </a:rPr>
              <a:t> </a:t>
            </a:r>
            <a:r>
              <a:rPr lang="en-US" altLang="zh-CN" sz="2400" dirty="0" err="1" smtClean="0">
                <a:latin typeface="Courier New" pitchFamily="49" charset="0"/>
                <a:cs typeface="Courier New" pitchFamily="49" charset="0"/>
              </a:rPr>
              <a:t>TNode</a:t>
            </a:r>
            <a:endParaRPr lang="en-US" altLang="zh-CN" sz="2400" dirty="0" smtClean="0">
              <a:latin typeface="Courier New" pitchFamily="49" charset="0"/>
              <a:cs typeface="Courier New" pitchFamily="49" charset="0"/>
            </a:endParaRPr>
          </a:p>
          <a:p>
            <a:r>
              <a:rPr lang="en-US" altLang="zh-CN" sz="2400" dirty="0" smtClean="0">
                <a:latin typeface="Courier New" pitchFamily="49" charset="0"/>
                <a:cs typeface="Courier New" pitchFamily="49" charset="0"/>
              </a:rPr>
              <a:t>{</a:t>
            </a:r>
          </a:p>
          <a:p>
            <a:r>
              <a:rPr lang="en-US" altLang="zh-CN" sz="2400" dirty="0" smtClean="0">
                <a:latin typeface="Courier New" pitchFamily="49" charset="0"/>
                <a:cs typeface="Courier New" pitchFamily="49" charset="0"/>
              </a:rPr>
              <a:t>    </a:t>
            </a:r>
            <a:r>
              <a:rPr lang="en-US" altLang="zh-CN" sz="2400" dirty="0" err="1" smtClean="0">
                <a:latin typeface="Courier New" pitchFamily="49" charset="0"/>
                <a:cs typeface="Courier New" pitchFamily="49" charset="0"/>
              </a:rPr>
              <a:t>int</a:t>
            </a:r>
            <a:r>
              <a:rPr lang="en-US" altLang="zh-CN" sz="2400" dirty="0" smtClean="0">
                <a:latin typeface="Courier New" pitchFamily="49" charset="0"/>
                <a:cs typeface="Courier New" pitchFamily="49" charset="0"/>
              </a:rPr>
              <a:t> </a:t>
            </a:r>
            <a:r>
              <a:rPr lang="en-US" altLang="zh-CN" sz="2400" dirty="0" err="1" smtClean="0">
                <a:latin typeface="Courier New" pitchFamily="49" charset="0"/>
                <a:cs typeface="Courier New" pitchFamily="49" charset="0"/>
              </a:rPr>
              <a:t>cnt</a:t>
            </a:r>
            <a:r>
              <a:rPr lang="en-US" altLang="zh-CN" sz="2400" dirty="0" smtClean="0">
                <a:latin typeface="Courier New" pitchFamily="49" charset="0"/>
                <a:cs typeface="Courier New" pitchFamily="49" charset="0"/>
              </a:rPr>
              <a:t>;</a:t>
            </a:r>
          </a:p>
          <a:p>
            <a:r>
              <a:rPr lang="en-US" altLang="zh-CN" sz="2400" dirty="0">
                <a:latin typeface="Courier New" pitchFamily="49" charset="0"/>
                <a:cs typeface="Courier New" pitchFamily="49" charset="0"/>
              </a:rPr>
              <a:t> </a:t>
            </a:r>
            <a:r>
              <a:rPr lang="en-US" altLang="zh-CN" sz="2400" dirty="0" smtClean="0">
                <a:latin typeface="Courier New" pitchFamily="49" charset="0"/>
                <a:cs typeface="Courier New" pitchFamily="49" charset="0"/>
              </a:rPr>
              <a:t>   </a:t>
            </a:r>
            <a:r>
              <a:rPr lang="en-US" altLang="zh-CN" sz="2400" dirty="0" err="1" smtClean="0">
                <a:latin typeface="Courier New" pitchFamily="49" charset="0"/>
                <a:cs typeface="Courier New" pitchFamily="49" charset="0"/>
              </a:rPr>
              <a:t>TNode</a:t>
            </a:r>
            <a:r>
              <a:rPr lang="en-US" altLang="zh-CN" sz="2400" dirty="0" smtClean="0">
                <a:latin typeface="Courier New" pitchFamily="49" charset="0"/>
                <a:cs typeface="Courier New" pitchFamily="49" charset="0"/>
              </a:rPr>
              <a:t> *next[26];</a:t>
            </a:r>
          </a:p>
          <a:p>
            <a:r>
              <a:rPr lang="en-US" altLang="zh-CN" sz="2400" dirty="0" smtClean="0">
                <a:latin typeface="Courier New" pitchFamily="49" charset="0"/>
                <a:cs typeface="Courier New" pitchFamily="49" charset="0"/>
              </a:rPr>
              <a:t>    </a:t>
            </a:r>
            <a:r>
              <a:rPr lang="en-US" altLang="zh-CN" sz="2400" dirty="0" err="1" smtClean="0">
                <a:latin typeface="Courier New" pitchFamily="49" charset="0"/>
                <a:cs typeface="Courier New" pitchFamily="49" charset="0"/>
              </a:rPr>
              <a:t>TNode</a:t>
            </a:r>
            <a:r>
              <a:rPr lang="en-US" altLang="zh-CN" sz="2400" dirty="0" smtClean="0">
                <a:latin typeface="Courier New" pitchFamily="49" charset="0"/>
                <a:cs typeface="Courier New" pitchFamily="49" charset="0"/>
              </a:rPr>
              <a:t>()</a:t>
            </a:r>
          </a:p>
          <a:p>
            <a:r>
              <a:rPr lang="en-US" altLang="zh-CN" sz="2400" dirty="0" smtClean="0">
                <a:latin typeface="Courier New" pitchFamily="49" charset="0"/>
                <a:cs typeface="Courier New" pitchFamily="49" charset="0"/>
              </a:rPr>
              <a:t>    {</a:t>
            </a:r>
          </a:p>
          <a:p>
            <a:r>
              <a:rPr lang="en-US" altLang="zh-CN" sz="2400" dirty="0" smtClean="0">
                <a:latin typeface="Courier New" pitchFamily="49" charset="0"/>
                <a:cs typeface="Courier New" pitchFamily="49" charset="0"/>
              </a:rPr>
              <a:t>        </a:t>
            </a:r>
            <a:r>
              <a:rPr lang="en-US" altLang="zh-CN" sz="2400" dirty="0" err="1" smtClean="0">
                <a:latin typeface="Courier New" pitchFamily="49" charset="0"/>
                <a:cs typeface="Courier New" pitchFamily="49" charset="0"/>
              </a:rPr>
              <a:t>cnt</a:t>
            </a:r>
            <a:r>
              <a:rPr lang="en-US" altLang="zh-CN" sz="2400" dirty="0" smtClean="0">
                <a:latin typeface="Courier New" pitchFamily="49" charset="0"/>
                <a:cs typeface="Courier New" pitchFamily="49" charset="0"/>
              </a:rPr>
              <a:t> = 0;</a:t>
            </a:r>
          </a:p>
          <a:p>
            <a:r>
              <a:rPr lang="en-US" altLang="zh-CN" sz="2400" dirty="0">
                <a:latin typeface="Courier New" pitchFamily="49" charset="0"/>
                <a:cs typeface="Courier New" pitchFamily="49" charset="0"/>
              </a:rPr>
              <a:t> </a:t>
            </a:r>
            <a:r>
              <a:rPr lang="en-US" altLang="zh-CN" sz="2400" dirty="0" smtClean="0">
                <a:latin typeface="Courier New" pitchFamily="49" charset="0"/>
                <a:cs typeface="Courier New" pitchFamily="49" charset="0"/>
              </a:rPr>
              <a:t>       for(</a:t>
            </a:r>
            <a:r>
              <a:rPr lang="en-US" altLang="zh-CN" sz="2400" dirty="0" err="1" smtClean="0">
                <a:latin typeface="Courier New" pitchFamily="49" charset="0"/>
                <a:cs typeface="Courier New" pitchFamily="49" charset="0"/>
              </a:rPr>
              <a:t>int</a:t>
            </a:r>
            <a:r>
              <a:rPr lang="en-US" altLang="zh-CN" sz="2400" dirty="0" smtClean="0">
                <a:latin typeface="Courier New" pitchFamily="49" charset="0"/>
                <a:cs typeface="Courier New" pitchFamily="49" charset="0"/>
              </a:rPr>
              <a:t> i = 0; i &lt; 26; i++)</a:t>
            </a:r>
          </a:p>
          <a:p>
            <a:r>
              <a:rPr lang="en-US" altLang="zh-CN" sz="2400" dirty="0" smtClean="0">
                <a:latin typeface="Courier New" pitchFamily="49" charset="0"/>
                <a:cs typeface="Courier New" pitchFamily="49" charset="0"/>
              </a:rPr>
              <a:t>            next[i] = NULL;</a:t>
            </a:r>
          </a:p>
          <a:p>
            <a:r>
              <a:rPr lang="en-US" altLang="zh-CN" sz="2400" dirty="0" smtClean="0">
                <a:latin typeface="Courier New" pitchFamily="49" charset="0"/>
                <a:cs typeface="Courier New" pitchFamily="49" charset="0"/>
              </a:rPr>
              <a:t>    }</a:t>
            </a:r>
          </a:p>
          <a:p>
            <a:r>
              <a:rPr lang="en-US" altLang="zh-CN" sz="2400" dirty="0" smtClean="0">
                <a:latin typeface="Courier New" pitchFamily="49" charset="0"/>
                <a:cs typeface="Courier New" pitchFamily="49" charset="0"/>
              </a:rPr>
              <a:t>};</a:t>
            </a:r>
            <a:endParaRPr lang="zh-CN" altLang="en-US" sz="2400" dirty="0">
              <a:latin typeface="Courier New" pitchFamily="49" charset="0"/>
              <a:cs typeface="Courier New" pitchFamily="49" charset="0"/>
            </a:endParaRPr>
          </a:p>
        </p:txBody>
      </p:sp>
      <p:sp>
        <p:nvSpPr>
          <p:cNvPr id="2" name="标题 1"/>
          <p:cNvSpPr>
            <a:spLocks noGrp="1"/>
          </p:cNvSpPr>
          <p:nvPr>
            <p:ph type="title"/>
          </p:nvPr>
        </p:nvSpPr>
        <p:spPr/>
        <p:txBody>
          <a:bodyPr/>
          <a:lstStyle/>
          <a:p>
            <a:r>
              <a:rPr lang="zh-CN" altLang="en-US" dirty="0" smtClean="0"/>
              <a:t>字典树代码</a:t>
            </a:r>
            <a:endParaRPr lang="zh-CN" altLang="en-US" dirty="0"/>
          </a:p>
        </p:txBody>
      </p:sp>
    </p:spTree>
    <p:extLst>
      <p:ext uri="{BB962C8B-B14F-4D97-AF65-F5344CB8AC3E}">
        <p14:creationId xmlns:p14="http://schemas.microsoft.com/office/powerpoint/2010/main" val="3961973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600200"/>
            <a:ext cx="2736304" cy="4997152"/>
          </a:xfrm>
        </p:spPr>
        <p:txBody>
          <a:bodyPr>
            <a:noAutofit/>
          </a:bodyPr>
          <a:lstStyle/>
          <a:p>
            <a:pPr marL="0" indent="0">
              <a:buNone/>
            </a:pPr>
            <a:r>
              <a:rPr lang="en-US" altLang="zh-CN" sz="1800" dirty="0" err="1">
                <a:latin typeface="Courier New" pitchFamily="49" charset="0"/>
                <a:cs typeface="Courier New" pitchFamily="49" charset="0"/>
              </a:rPr>
              <a:t>struct</a:t>
            </a:r>
            <a:r>
              <a:rPr lang="en-US" altLang="zh-CN" sz="1800" dirty="0" smtClean="0">
                <a:latin typeface="Courier New" pitchFamily="49" charset="0"/>
                <a:cs typeface="Courier New" pitchFamily="49" charset="0"/>
              </a:rPr>
              <a:t> Trie</a:t>
            </a:r>
          </a:p>
          <a:p>
            <a:pPr marL="0" indent="0">
              <a:buNone/>
            </a:pPr>
            <a:r>
              <a:rPr lang="en-US" altLang="zh-CN" sz="1800" dirty="0" smtClean="0">
                <a:latin typeface="Courier New" pitchFamily="49" charset="0"/>
                <a:cs typeface="Courier New" pitchFamily="49" charset="0"/>
              </a:rPr>
              <a:t>{</a:t>
            </a:r>
          </a:p>
          <a:p>
            <a:pPr marL="0" indent="0">
              <a:buNone/>
            </a:pP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TNode</a:t>
            </a:r>
            <a:r>
              <a:rPr lang="en-US" altLang="zh-CN" sz="1800" dirty="0" smtClean="0">
                <a:latin typeface="Courier New" pitchFamily="49" charset="0"/>
                <a:cs typeface="Courier New" pitchFamily="49" charset="0"/>
              </a:rPr>
              <a:t> *root;</a:t>
            </a:r>
          </a:p>
          <a:p>
            <a:pPr marL="0" indent="0">
              <a:buNone/>
            </a:pPr>
            <a:r>
              <a:rPr lang="en-US" altLang="zh-CN" sz="1800" dirty="0" smtClean="0">
                <a:latin typeface="Courier New" pitchFamily="49" charset="0"/>
                <a:cs typeface="Courier New" pitchFamily="49" charset="0"/>
              </a:rPr>
              <a:t>    void </a:t>
            </a:r>
            <a:r>
              <a:rPr lang="en-US" altLang="zh-CN" sz="1800" dirty="0" err="1" smtClean="0">
                <a:latin typeface="Courier New" pitchFamily="49" charset="0"/>
                <a:cs typeface="Courier New" pitchFamily="49" charset="0"/>
              </a:rPr>
              <a:t>Init</a:t>
            </a:r>
            <a:r>
              <a:rPr lang="en-US" altLang="zh-CN" sz="1800" dirty="0" smtClean="0">
                <a:latin typeface="Courier New" pitchFamily="49" charset="0"/>
                <a:cs typeface="Courier New" pitchFamily="49" charset="0"/>
              </a:rPr>
              <a:t>(){</a:t>
            </a:r>
          </a:p>
          <a:p>
            <a:pPr marL="0" indent="0">
              <a:buNone/>
            </a:pPr>
            <a:r>
              <a:rPr lang="en-US" altLang="zh-CN" sz="1800" dirty="0" smtClean="0">
                <a:latin typeface="Courier New" pitchFamily="49" charset="0"/>
                <a:cs typeface="Courier New" pitchFamily="49" charset="0"/>
              </a:rPr>
              <a:t>root = new </a:t>
            </a:r>
            <a:r>
              <a:rPr lang="en-US" altLang="zh-CN" sz="1800" dirty="0" err="1" smtClean="0">
                <a:latin typeface="Courier New" pitchFamily="49" charset="0"/>
                <a:cs typeface="Courier New" pitchFamily="49" charset="0"/>
              </a:rPr>
              <a:t>TNode</a:t>
            </a:r>
            <a:r>
              <a:rPr lang="en-US" altLang="zh-CN" sz="1800" dirty="0" smtClean="0">
                <a:latin typeface="Courier New" pitchFamily="49" charset="0"/>
                <a:cs typeface="Courier New" pitchFamily="49" charset="0"/>
              </a:rPr>
              <a:t>();</a:t>
            </a:r>
          </a:p>
          <a:p>
            <a:pPr marL="0" indent="0">
              <a:buNone/>
            </a:pPr>
            <a:r>
              <a:rPr lang="en-US" altLang="zh-CN" sz="1800" dirty="0" smtClean="0">
                <a:latin typeface="Courier New" pitchFamily="49" charset="0"/>
                <a:cs typeface="Courier New" pitchFamily="49" charset="0"/>
              </a:rPr>
              <a:t>     return;</a:t>
            </a:r>
          </a:p>
          <a:p>
            <a:pPr marL="0" indent="0">
              <a:buNone/>
            </a:pPr>
            <a:r>
              <a:rPr lang="en-US" altLang="zh-CN" sz="1800" dirty="0" smtClean="0">
                <a:latin typeface="Courier New" pitchFamily="49" charset="0"/>
                <a:cs typeface="Courier New" pitchFamily="49" charset="0"/>
              </a:rPr>
              <a:t>    }</a:t>
            </a:r>
          </a:p>
          <a:p>
            <a:pPr marL="0" indent="0">
              <a:buNone/>
            </a:pPr>
            <a:r>
              <a:rPr lang="en-US" altLang="zh-CN" sz="1800" dirty="0" smtClean="0">
                <a:latin typeface="Courier New" pitchFamily="49" charset="0"/>
                <a:cs typeface="Courier New" pitchFamily="49" charset="0"/>
              </a:rPr>
              <a:t>}     </a:t>
            </a:r>
            <a:endParaRPr lang="zh-CN" altLang="en-US" sz="1800" dirty="0">
              <a:latin typeface="Courier New" pitchFamily="49" charset="0"/>
              <a:cs typeface="Courier New" pitchFamily="49" charset="0"/>
            </a:endParaRPr>
          </a:p>
        </p:txBody>
      </p:sp>
      <p:sp>
        <p:nvSpPr>
          <p:cNvPr id="2" name="标题 1"/>
          <p:cNvSpPr>
            <a:spLocks noGrp="1"/>
          </p:cNvSpPr>
          <p:nvPr>
            <p:ph type="title"/>
          </p:nvPr>
        </p:nvSpPr>
        <p:spPr/>
        <p:txBody>
          <a:bodyPr/>
          <a:lstStyle/>
          <a:p>
            <a:r>
              <a:rPr lang="zh-CN" altLang="en-US" dirty="0" smtClean="0"/>
              <a:t>字典树代码</a:t>
            </a:r>
            <a:endParaRPr lang="zh-CN" altLang="en-US" dirty="0"/>
          </a:p>
        </p:txBody>
      </p:sp>
      <p:sp>
        <p:nvSpPr>
          <p:cNvPr id="4" name="TextBox 3"/>
          <p:cNvSpPr txBox="1"/>
          <p:nvPr/>
        </p:nvSpPr>
        <p:spPr>
          <a:xfrm>
            <a:off x="3131840" y="1556792"/>
            <a:ext cx="5832648" cy="4579715"/>
          </a:xfrm>
          <a:prstGeom prst="rect">
            <a:avLst/>
          </a:prstGeom>
          <a:noFill/>
        </p:spPr>
        <p:txBody>
          <a:bodyPr wrap="square" rtlCol="0">
            <a:spAutoFit/>
          </a:bodyPr>
          <a:lstStyle/>
          <a:p>
            <a:pPr>
              <a:spcBef>
                <a:spcPct val="20000"/>
              </a:spcBef>
              <a:buClr>
                <a:schemeClr val="accent1"/>
              </a:buClr>
              <a:buSzPct val="100000"/>
            </a:pPr>
            <a:r>
              <a:rPr lang="en-US" altLang="zh-CN" dirty="0">
                <a:solidFill>
                  <a:schemeClr val="tx2"/>
                </a:solidFill>
                <a:latin typeface="Courier New" pitchFamily="49" charset="0"/>
                <a:cs typeface="Courier New" pitchFamily="49" charset="0"/>
              </a:rPr>
              <a:t>void Insert(</a:t>
            </a:r>
            <a:r>
              <a:rPr lang="en-US" altLang="zh-CN" dirty="0" err="1">
                <a:solidFill>
                  <a:schemeClr val="tx2"/>
                </a:solidFill>
                <a:latin typeface="Courier New" pitchFamily="49" charset="0"/>
                <a:cs typeface="Courier New" pitchFamily="49" charset="0"/>
              </a:rPr>
              <a:t>const</a:t>
            </a:r>
            <a:r>
              <a:rPr lang="en-US" altLang="zh-CN" dirty="0">
                <a:solidFill>
                  <a:schemeClr val="tx2"/>
                </a:solidFill>
                <a:latin typeface="Courier New" pitchFamily="49" charset="0"/>
                <a:cs typeface="Courier New" pitchFamily="49" charset="0"/>
              </a:rPr>
              <a:t> char *</a:t>
            </a:r>
            <a:r>
              <a:rPr lang="en-US" altLang="zh-CN" dirty="0" err="1">
                <a:solidFill>
                  <a:schemeClr val="tx2"/>
                </a:solidFill>
                <a:latin typeface="Courier New" pitchFamily="49" charset="0"/>
                <a:cs typeface="Courier New" pitchFamily="49" charset="0"/>
              </a:rPr>
              <a:t>s,int</a:t>
            </a: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val</a:t>
            </a:r>
            <a:r>
              <a:rPr lang="en-US" altLang="zh-CN" dirty="0">
                <a:solidFill>
                  <a:schemeClr val="tx2"/>
                </a:solidFill>
                <a:latin typeface="Courier New" pitchFamily="49" charset="0"/>
                <a:cs typeface="Courier New" pitchFamily="49" charset="0"/>
              </a:rPr>
              <a:t>)</a:t>
            </a:r>
          </a:p>
          <a:p>
            <a:pPr>
              <a:spcBef>
                <a:spcPct val="20000"/>
              </a:spcBef>
              <a:buClr>
                <a:schemeClr val="accent1"/>
              </a:buClr>
              <a:buSzPct val="100000"/>
            </a:pPr>
            <a:r>
              <a:rPr lang="en-US" altLang="zh-CN" dirty="0">
                <a:solidFill>
                  <a:schemeClr val="tx2"/>
                </a:solidFill>
                <a:latin typeface="Courier New" pitchFamily="49" charset="0"/>
                <a:cs typeface="Courier New" pitchFamily="49" charset="0"/>
              </a:rPr>
              <a:t>{</a:t>
            </a:r>
          </a:p>
          <a:p>
            <a:pPr>
              <a:spcBef>
                <a:spcPct val="20000"/>
              </a:spcBef>
              <a:buClr>
                <a:schemeClr val="accent1"/>
              </a:buClr>
              <a:buSzPct val="100000"/>
            </a:pP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TNode</a:t>
            </a:r>
            <a:r>
              <a:rPr lang="en-US" altLang="zh-CN" dirty="0">
                <a:solidFill>
                  <a:schemeClr val="tx2"/>
                </a:solidFill>
                <a:latin typeface="Courier New" pitchFamily="49" charset="0"/>
                <a:cs typeface="Courier New" pitchFamily="49" charset="0"/>
              </a:rPr>
              <a:t> *p = root;</a:t>
            </a:r>
          </a:p>
          <a:p>
            <a:pPr>
              <a:spcBef>
                <a:spcPct val="20000"/>
              </a:spcBef>
              <a:buClr>
                <a:schemeClr val="accent1"/>
              </a:buClr>
              <a:buSzPct val="100000"/>
            </a:pP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t>
            </a:r>
            <a:r>
              <a:rPr lang="en-US" altLang="zh-CN" dirty="0" err="1">
                <a:solidFill>
                  <a:schemeClr val="tx2"/>
                </a:solidFill>
                <a:latin typeface="Courier New" pitchFamily="49" charset="0"/>
                <a:cs typeface="Courier New" pitchFamily="49" charset="0"/>
              </a:rPr>
              <a:t>len</a:t>
            </a:r>
            <a:r>
              <a:rPr lang="en-US" altLang="zh-CN" dirty="0">
                <a:solidFill>
                  <a:schemeClr val="tx2"/>
                </a:solidFill>
                <a:latin typeface="Courier New" pitchFamily="49" charset="0"/>
                <a:cs typeface="Courier New" pitchFamily="49" charset="0"/>
              </a:rPr>
              <a:t> = </a:t>
            </a:r>
            <a:r>
              <a:rPr lang="en-US" altLang="zh-CN" dirty="0" err="1">
                <a:solidFill>
                  <a:schemeClr val="tx2"/>
                </a:solidFill>
                <a:latin typeface="Courier New" pitchFamily="49" charset="0"/>
                <a:cs typeface="Courier New" pitchFamily="49" charset="0"/>
              </a:rPr>
              <a:t>strlen</a:t>
            </a:r>
            <a:r>
              <a:rPr lang="en-US" altLang="zh-CN" dirty="0">
                <a:solidFill>
                  <a:schemeClr val="tx2"/>
                </a:solidFill>
                <a:latin typeface="Courier New" pitchFamily="49" charset="0"/>
                <a:cs typeface="Courier New" pitchFamily="49" charset="0"/>
              </a:rPr>
              <a:t>(s);</a:t>
            </a:r>
          </a:p>
          <a:p>
            <a:pPr>
              <a:spcBef>
                <a:spcPct val="20000"/>
              </a:spcBef>
              <a:buClr>
                <a:schemeClr val="accent1"/>
              </a:buClr>
              <a:buSzPct val="100000"/>
            </a:pPr>
            <a:r>
              <a:rPr lang="en-US" altLang="zh-CN" dirty="0">
                <a:solidFill>
                  <a:schemeClr val="tx2"/>
                </a:solidFill>
                <a:latin typeface="Courier New" pitchFamily="49" charset="0"/>
                <a:cs typeface="Courier New" pitchFamily="49" charset="0"/>
              </a:rPr>
              <a:t>    for(</a:t>
            </a:r>
            <a:r>
              <a:rPr lang="en-US" altLang="zh-CN" dirty="0" err="1">
                <a:solidFill>
                  <a:schemeClr val="tx2"/>
                </a:solidFill>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i = 0; i &lt; </a:t>
            </a:r>
            <a:r>
              <a:rPr lang="en-US" altLang="zh-CN" dirty="0" err="1">
                <a:solidFill>
                  <a:schemeClr val="tx2"/>
                </a:solidFill>
                <a:latin typeface="Courier New" pitchFamily="49" charset="0"/>
                <a:cs typeface="Courier New" pitchFamily="49" charset="0"/>
              </a:rPr>
              <a:t>len</a:t>
            </a:r>
            <a:r>
              <a:rPr lang="en-US" altLang="zh-CN" dirty="0">
                <a:solidFill>
                  <a:schemeClr val="tx2"/>
                </a:solidFill>
                <a:latin typeface="Courier New" pitchFamily="49" charset="0"/>
                <a:cs typeface="Courier New" pitchFamily="49" charset="0"/>
              </a:rPr>
              <a:t>; i++)</a:t>
            </a:r>
          </a:p>
          <a:p>
            <a:pPr>
              <a:spcBef>
                <a:spcPct val="20000"/>
              </a:spcBef>
              <a:buClr>
                <a:schemeClr val="accent1"/>
              </a:buClr>
              <a:buSzPct val="100000"/>
            </a:pPr>
            <a:r>
              <a:rPr lang="en-US" altLang="zh-CN" dirty="0">
                <a:solidFill>
                  <a:schemeClr val="tx2"/>
                </a:solidFill>
                <a:latin typeface="Courier New" pitchFamily="49" charset="0"/>
                <a:cs typeface="Courier New" pitchFamily="49" charset="0"/>
              </a:rPr>
              <a:t>    {</a:t>
            </a:r>
          </a:p>
          <a:p>
            <a:pPr>
              <a:spcBef>
                <a:spcPct val="20000"/>
              </a:spcBef>
              <a:buClr>
                <a:schemeClr val="accent1"/>
              </a:buClr>
              <a:buSzPct val="100000"/>
            </a:pPr>
            <a:r>
              <a:rPr lang="en-US" altLang="zh-CN" dirty="0">
                <a:solidFill>
                  <a:schemeClr val="tx2"/>
                </a:solidFill>
                <a:latin typeface="Courier New" pitchFamily="49" charset="0"/>
                <a:cs typeface="Courier New" pitchFamily="49" charset="0"/>
              </a:rPr>
              <a:t>      if(p-&gt;next[s[i]-'a']==NULL)</a:t>
            </a:r>
          </a:p>
          <a:p>
            <a:pPr>
              <a:spcBef>
                <a:spcPct val="20000"/>
              </a:spcBef>
              <a:buClr>
                <a:schemeClr val="accent1"/>
              </a:buClr>
              <a:buSzPct val="100000"/>
            </a:pPr>
            <a:r>
              <a:rPr lang="en-US" altLang="zh-CN" dirty="0">
                <a:solidFill>
                  <a:schemeClr val="tx2"/>
                </a:solidFill>
                <a:latin typeface="Courier New" pitchFamily="49" charset="0"/>
                <a:cs typeface="Courier New" pitchFamily="49" charset="0"/>
              </a:rPr>
              <a:t>      p-&gt;next[s[i]-'a'] = new </a:t>
            </a:r>
            <a:r>
              <a:rPr lang="en-US" altLang="zh-CN" dirty="0" err="1">
                <a:solidFill>
                  <a:schemeClr val="tx2"/>
                </a:solidFill>
                <a:latin typeface="Courier New" pitchFamily="49" charset="0"/>
                <a:cs typeface="Courier New" pitchFamily="49" charset="0"/>
              </a:rPr>
              <a:t>TNode</a:t>
            </a:r>
            <a:r>
              <a:rPr lang="en-US" altLang="zh-CN" dirty="0">
                <a:solidFill>
                  <a:schemeClr val="tx2"/>
                </a:solidFill>
                <a:latin typeface="Courier New" pitchFamily="49" charset="0"/>
                <a:cs typeface="Courier New" pitchFamily="49" charset="0"/>
              </a:rPr>
              <a:t>();</a:t>
            </a:r>
          </a:p>
          <a:p>
            <a:pPr>
              <a:spcBef>
                <a:spcPct val="20000"/>
              </a:spcBef>
              <a:buClr>
                <a:schemeClr val="accent1"/>
              </a:buClr>
              <a:buSzPct val="100000"/>
            </a:pPr>
            <a:r>
              <a:rPr lang="en-US" altLang="zh-CN" dirty="0">
                <a:solidFill>
                  <a:schemeClr val="tx2"/>
                </a:solidFill>
                <a:latin typeface="Courier New" pitchFamily="49" charset="0"/>
                <a:cs typeface="Courier New" pitchFamily="49" charset="0"/>
              </a:rPr>
              <a:t>      p = p-&gt;next[s[i]-'a'];</a:t>
            </a:r>
          </a:p>
          <a:p>
            <a:pPr>
              <a:spcBef>
                <a:spcPct val="20000"/>
              </a:spcBef>
              <a:buClr>
                <a:schemeClr val="accent1"/>
              </a:buClr>
              <a:buSzPct val="100000"/>
            </a:pPr>
            <a:r>
              <a:rPr lang="en-US" altLang="zh-CN" dirty="0">
                <a:solidFill>
                  <a:schemeClr val="tx2"/>
                </a:solidFill>
                <a:latin typeface="Courier New" pitchFamily="49" charset="0"/>
                <a:cs typeface="Courier New" pitchFamily="49" charset="0"/>
              </a:rPr>
              <a:t>    }</a:t>
            </a:r>
          </a:p>
          <a:p>
            <a:pPr>
              <a:spcBef>
                <a:spcPct val="20000"/>
              </a:spcBef>
              <a:buClr>
                <a:schemeClr val="accent1"/>
              </a:buClr>
              <a:buSzPct val="100000"/>
            </a:pPr>
            <a:r>
              <a:rPr lang="en-US" altLang="zh-CN" dirty="0">
                <a:solidFill>
                  <a:schemeClr val="tx2"/>
                </a:solidFill>
                <a:latin typeface="Courier New" pitchFamily="49" charset="0"/>
                <a:cs typeface="Courier New" pitchFamily="49" charset="0"/>
              </a:rPr>
              <a:t>    p-&gt;</a:t>
            </a:r>
            <a:r>
              <a:rPr lang="en-US" altLang="zh-CN" dirty="0" err="1">
                <a:solidFill>
                  <a:schemeClr val="tx2"/>
                </a:solidFill>
                <a:latin typeface="Courier New" pitchFamily="49" charset="0"/>
                <a:cs typeface="Courier New" pitchFamily="49" charset="0"/>
              </a:rPr>
              <a:t>cnt</a:t>
            </a:r>
            <a:r>
              <a:rPr lang="en-US" altLang="zh-CN" dirty="0">
                <a:solidFill>
                  <a:schemeClr val="tx2"/>
                </a:solidFill>
                <a:latin typeface="Courier New" pitchFamily="49" charset="0"/>
                <a:cs typeface="Courier New" pitchFamily="49" charset="0"/>
              </a:rPr>
              <a:t> = </a:t>
            </a:r>
            <a:r>
              <a:rPr lang="en-US" altLang="zh-CN" dirty="0" err="1">
                <a:solidFill>
                  <a:schemeClr val="tx2"/>
                </a:solidFill>
                <a:latin typeface="Courier New" pitchFamily="49" charset="0"/>
                <a:cs typeface="Courier New" pitchFamily="49" charset="0"/>
              </a:rPr>
              <a:t>val</a:t>
            </a:r>
            <a:r>
              <a:rPr lang="en-US" altLang="zh-CN" dirty="0">
                <a:solidFill>
                  <a:schemeClr val="tx2"/>
                </a:solidFill>
                <a:latin typeface="Courier New" pitchFamily="49" charset="0"/>
                <a:cs typeface="Courier New" pitchFamily="49" charset="0"/>
              </a:rPr>
              <a:t>;</a:t>
            </a:r>
          </a:p>
          <a:p>
            <a:pPr>
              <a:spcBef>
                <a:spcPct val="20000"/>
              </a:spcBef>
              <a:buClr>
                <a:schemeClr val="accent1"/>
              </a:buClr>
              <a:buSzPct val="100000"/>
            </a:pPr>
            <a:r>
              <a:rPr lang="en-US" altLang="zh-CN" dirty="0">
                <a:solidFill>
                  <a:schemeClr val="tx2"/>
                </a:solidFill>
                <a:latin typeface="Courier New" pitchFamily="49" charset="0"/>
                <a:cs typeface="Courier New" pitchFamily="49" charset="0"/>
              </a:rPr>
              <a:t>}</a:t>
            </a:r>
          </a:p>
          <a:p>
            <a:endParaRPr lang="zh-CN" altLang="en-US" dirty="0" smtClean="0">
              <a:latin typeface="Courier New" pitchFamily="49" charset="0"/>
              <a:cs typeface="Courier New" pitchFamily="49" charset="0"/>
            </a:endParaRPr>
          </a:p>
          <a:p>
            <a:endParaRPr lang="zh-CN" altLang="en-US" dirty="0">
              <a:latin typeface="Courier New" pitchFamily="49" charset="0"/>
              <a:cs typeface="Courier New" pitchFamily="49" charset="0"/>
            </a:endParaRPr>
          </a:p>
        </p:txBody>
      </p:sp>
    </p:spTree>
    <p:extLst>
      <p:ext uri="{BB962C8B-B14F-4D97-AF65-F5344CB8AC3E}">
        <p14:creationId xmlns:p14="http://schemas.microsoft.com/office/powerpoint/2010/main" val="3390207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对于包含</a:t>
                </a:r>
                <a:r>
                  <a:rPr lang="en-US" altLang="zh-CN" dirty="0" smtClean="0"/>
                  <a:t>m</a:t>
                </a:r>
                <a:r>
                  <a:rPr lang="zh-CN" altLang="en-US" dirty="0" smtClean="0"/>
                  <a:t>个长度不超过</a:t>
                </a:r>
                <a:r>
                  <a:rPr lang="en-US" altLang="zh-CN" dirty="0" smtClean="0"/>
                  <a:t>n</a:t>
                </a:r>
                <a:r>
                  <a:rPr lang="zh-CN" altLang="en-US" dirty="0" smtClean="0"/>
                  <a:t>的单词组成的字典库，给定任意一个串</a:t>
                </a:r>
                <a:r>
                  <a:rPr lang="en-US" altLang="zh-CN" dirty="0" smtClean="0"/>
                  <a:t>S</a:t>
                </a:r>
                <a:r>
                  <a:rPr lang="zh-CN" altLang="en-US" dirty="0" smtClean="0"/>
                  <a:t>，判断其是否包含字典库中的单词。</a:t>
                </a:r>
                <a:endParaRPr lang="en-US" altLang="zh-CN" dirty="0"/>
              </a:p>
              <a:p>
                <a:r>
                  <a:rPr lang="zh-CN" altLang="en-US" dirty="0" smtClean="0"/>
                  <a:t>匹配！</a:t>
                </a:r>
                <a:endParaRPr lang="en-US" altLang="zh-CN" dirty="0" smtClean="0"/>
              </a:p>
              <a:p>
                <a:r>
                  <a:rPr lang="zh-CN" altLang="en-US" dirty="0" smtClean="0"/>
                  <a:t>朴素</a:t>
                </a:r>
                <a:r>
                  <a:rPr lang="zh-CN" altLang="en-US" dirty="0" smtClean="0">
                    <a:sym typeface="Wingdings" pitchFamily="2" charset="2"/>
                  </a:rPr>
                  <a:t>：</a:t>
                </a:r>
                <a:r>
                  <a:rPr lang="en-US" altLang="zh-CN" dirty="0" smtClean="0">
                    <a:sym typeface="Wingdings" pitchFamily="2" charset="2"/>
                  </a:rPr>
                  <a:t>O</a:t>
                </a:r>
                <a14:m>
                  <m:oMath xmlns:m="http://schemas.openxmlformats.org/officeDocument/2006/math">
                    <m:d>
                      <m:dPr>
                        <m:ctrlPr>
                          <a:rPr lang="en-US" altLang="zh-CN" i="1" smtClean="0">
                            <a:latin typeface="Cambria Math"/>
                            <a:sym typeface="Wingdings" pitchFamily="2" charset="2"/>
                          </a:rPr>
                        </m:ctrlPr>
                      </m:dPr>
                      <m:e>
                        <m:d>
                          <m:dPr>
                            <m:begChr m:val="|"/>
                            <m:endChr m:val="|"/>
                            <m:ctrlPr>
                              <a:rPr lang="en-US" altLang="zh-CN" i="1" smtClean="0">
                                <a:latin typeface="Cambria Math"/>
                                <a:sym typeface="Wingdings" pitchFamily="2" charset="2"/>
                              </a:rPr>
                            </m:ctrlPr>
                          </m:dPr>
                          <m:e>
                            <m:r>
                              <a:rPr lang="en-US" altLang="zh-CN" b="0" i="1" smtClean="0">
                                <a:latin typeface="Cambria Math"/>
                                <a:sym typeface="Wingdings" pitchFamily="2" charset="2"/>
                              </a:rPr>
                              <m:t>𝑆</m:t>
                            </m:r>
                          </m:e>
                        </m:d>
                        <m:r>
                          <a:rPr lang="en-US" altLang="zh-CN" i="1" smtClean="0">
                            <a:latin typeface="Cambria Math"/>
                            <a:ea typeface="Cambria Math"/>
                            <a:sym typeface="Wingdings" pitchFamily="2" charset="2"/>
                          </a:rPr>
                          <m:t>×</m:t>
                        </m:r>
                        <m:nary>
                          <m:naryPr>
                            <m:chr m:val="∑"/>
                            <m:subHide m:val="on"/>
                            <m:supHide m:val="on"/>
                            <m:ctrlPr>
                              <a:rPr lang="en-US" altLang="zh-CN" i="1" smtClean="0">
                                <a:latin typeface="Cambria Math"/>
                                <a:ea typeface="Cambria Math"/>
                                <a:sym typeface="Wingdings" pitchFamily="2" charset="2"/>
                              </a:rPr>
                            </m:ctrlPr>
                          </m:naryPr>
                          <m:sub/>
                          <m:sup/>
                          <m:e>
                            <m:r>
                              <a:rPr lang="en-US" altLang="zh-CN" b="0" i="1" smtClean="0">
                                <a:latin typeface="Cambria Math"/>
                                <a:ea typeface="Cambria Math"/>
                                <a:sym typeface="Wingdings" pitchFamily="2" charset="2"/>
                              </a:rPr>
                              <m:t>𝑛</m:t>
                            </m:r>
                            <m:r>
                              <a:rPr lang="en-US" altLang="zh-CN" b="0" i="1" baseline="-25000" smtClean="0">
                                <a:latin typeface="Cambria Math"/>
                                <a:ea typeface="Cambria Math"/>
                                <a:sym typeface="Wingdings" pitchFamily="2" charset="2"/>
                              </a:rPr>
                              <m:t>𝑖</m:t>
                            </m:r>
                          </m:e>
                        </m:nary>
                      </m:e>
                    </m:d>
                  </m:oMath>
                </a14:m>
                <a:endParaRPr lang="en-US" altLang="zh-CN" dirty="0" smtClean="0"/>
              </a:p>
              <a:p>
                <a:r>
                  <a:rPr lang="en-US" altLang="zh-CN" dirty="0" smtClean="0"/>
                  <a:t>KMP</a:t>
                </a:r>
                <a:r>
                  <a:rPr lang="zh-CN" altLang="en-US" dirty="0" smtClean="0"/>
                  <a:t>：</a:t>
                </a:r>
                <a:r>
                  <a:rPr lang="en-US" altLang="zh-CN" dirty="0" smtClean="0">
                    <a:sym typeface="Wingdings" pitchFamily="2" charset="2"/>
                  </a:rPr>
                  <a:t>O</a:t>
                </a:r>
                <a14:m>
                  <m:oMath xmlns:m="http://schemas.openxmlformats.org/officeDocument/2006/math">
                    <m:d>
                      <m:dPr>
                        <m:ctrlPr>
                          <a:rPr lang="en-US" altLang="zh-CN" i="1" smtClean="0">
                            <a:latin typeface="Cambria Math"/>
                            <a:sym typeface="Wingdings" pitchFamily="2" charset="2"/>
                          </a:rPr>
                        </m:ctrlPr>
                      </m:dPr>
                      <m:e>
                        <m:d>
                          <m:dPr>
                            <m:begChr m:val="|"/>
                            <m:endChr m:val="|"/>
                            <m:ctrlPr>
                              <a:rPr lang="en-US" altLang="zh-CN" i="1" smtClean="0">
                                <a:latin typeface="Cambria Math"/>
                                <a:sym typeface="Wingdings" pitchFamily="2" charset="2"/>
                              </a:rPr>
                            </m:ctrlPr>
                          </m:dPr>
                          <m:e>
                            <m:r>
                              <a:rPr lang="en-US" altLang="zh-CN" b="0" i="1" smtClean="0">
                                <a:latin typeface="Cambria Math"/>
                                <a:sym typeface="Wingdings" pitchFamily="2" charset="2"/>
                              </a:rPr>
                              <m:t>𝑆</m:t>
                            </m:r>
                          </m:e>
                        </m:d>
                        <m:r>
                          <a:rPr lang="en-US" altLang="zh-CN" i="1" smtClean="0">
                            <a:latin typeface="Cambria Math"/>
                            <a:ea typeface="Cambria Math"/>
                            <a:sym typeface="Wingdings" pitchFamily="2" charset="2"/>
                          </a:rPr>
                          <m:t>×</m:t>
                        </m:r>
                        <m:r>
                          <a:rPr lang="en-US" altLang="zh-CN" b="0" i="1" smtClean="0">
                            <a:latin typeface="Cambria Math"/>
                            <a:ea typeface="Cambria Math"/>
                            <a:sym typeface="Wingdings" pitchFamily="2" charset="2"/>
                          </a:rPr>
                          <m:t>𝑚</m:t>
                        </m:r>
                        <m:r>
                          <a:rPr lang="en-US" altLang="zh-CN" b="0" i="1" smtClean="0">
                            <a:latin typeface="Cambria Math"/>
                            <a:ea typeface="Cambria Math"/>
                            <a:sym typeface="Wingdings" pitchFamily="2" charset="2"/>
                          </a:rPr>
                          <m:t>+</m:t>
                        </m:r>
                        <m:nary>
                          <m:naryPr>
                            <m:chr m:val="∑"/>
                            <m:subHide m:val="on"/>
                            <m:supHide m:val="on"/>
                            <m:ctrlPr>
                              <a:rPr lang="en-US" altLang="zh-CN" i="1" smtClean="0">
                                <a:latin typeface="Cambria Math"/>
                                <a:ea typeface="Cambria Math"/>
                                <a:sym typeface="Wingdings" pitchFamily="2" charset="2"/>
                              </a:rPr>
                            </m:ctrlPr>
                          </m:naryPr>
                          <m:sub/>
                          <m:sup/>
                          <m:e>
                            <m:r>
                              <a:rPr lang="en-US" altLang="zh-CN" b="0" i="1" smtClean="0">
                                <a:latin typeface="Cambria Math"/>
                                <a:ea typeface="Cambria Math"/>
                                <a:sym typeface="Wingdings" pitchFamily="2" charset="2"/>
                              </a:rPr>
                              <m:t>𝑛</m:t>
                            </m:r>
                            <m:r>
                              <a:rPr lang="en-US" altLang="zh-CN" b="0" i="1" baseline="-25000" smtClean="0">
                                <a:latin typeface="Cambria Math"/>
                                <a:ea typeface="Cambria Math"/>
                                <a:sym typeface="Wingdings" pitchFamily="2" charset="2"/>
                              </a:rPr>
                              <m:t>𝑖</m:t>
                            </m:r>
                          </m:e>
                        </m:nary>
                      </m:e>
                    </m:d>
                  </m:oMath>
                </a14:m>
                <a:endParaRPr lang="en-US" altLang="zh-CN" b="0" baseline="-25000" dirty="0" smtClean="0">
                  <a:ea typeface="Cambria Math"/>
                  <a:sym typeface="Wingdings" pitchFamily="2" charset="2"/>
                </a:endParaRPr>
              </a:p>
              <a:p>
                <a:r>
                  <a:rPr lang="en-US" altLang="zh-CN" dirty="0" smtClean="0"/>
                  <a:t>AC</a:t>
                </a:r>
                <a:r>
                  <a:rPr lang="zh-CN" altLang="en-US" dirty="0" smtClean="0"/>
                  <a:t>自动机：</a:t>
                </a:r>
                <a:r>
                  <a:rPr lang="en-US" altLang="zh-CN" dirty="0" smtClean="0">
                    <a:sym typeface="Wingdings" pitchFamily="2" charset="2"/>
                  </a:rPr>
                  <a:t>O</a:t>
                </a:r>
                <a14:m>
                  <m:oMath xmlns:m="http://schemas.openxmlformats.org/officeDocument/2006/math">
                    <m:d>
                      <m:dPr>
                        <m:ctrlPr>
                          <a:rPr lang="en-US" altLang="zh-CN" i="1" smtClean="0">
                            <a:latin typeface="Cambria Math"/>
                            <a:sym typeface="Wingdings" pitchFamily="2" charset="2"/>
                          </a:rPr>
                        </m:ctrlPr>
                      </m:dPr>
                      <m:e>
                        <m:d>
                          <m:dPr>
                            <m:begChr m:val="|"/>
                            <m:endChr m:val="|"/>
                            <m:ctrlPr>
                              <a:rPr lang="en-US" altLang="zh-CN" i="1" smtClean="0">
                                <a:latin typeface="Cambria Math"/>
                                <a:sym typeface="Wingdings" pitchFamily="2" charset="2"/>
                              </a:rPr>
                            </m:ctrlPr>
                          </m:dPr>
                          <m:e>
                            <m:r>
                              <a:rPr lang="en-US" altLang="zh-CN" b="0" i="1" smtClean="0">
                                <a:latin typeface="Cambria Math"/>
                                <a:sym typeface="Wingdings" pitchFamily="2" charset="2"/>
                              </a:rPr>
                              <m:t>𝑆</m:t>
                            </m:r>
                          </m:e>
                        </m:d>
                        <m:r>
                          <a:rPr lang="en-US" altLang="zh-CN" b="0" i="1" smtClean="0">
                            <a:latin typeface="Cambria Math"/>
                            <a:sym typeface="Wingdings" pitchFamily="2" charset="2"/>
                          </a:rPr>
                          <m:t>+</m:t>
                        </m:r>
                        <m:nary>
                          <m:naryPr>
                            <m:chr m:val="∑"/>
                            <m:subHide m:val="on"/>
                            <m:supHide m:val="on"/>
                            <m:ctrlPr>
                              <a:rPr lang="en-US" altLang="zh-CN" i="1" smtClean="0">
                                <a:latin typeface="Cambria Math"/>
                                <a:ea typeface="Cambria Math"/>
                                <a:sym typeface="Wingdings" pitchFamily="2" charset="2"/>
                              </a:rPr>
                            </m:ctrlPr>
                          </m:naryPr>
                          <m:sub/>
                          <m:sup/>
                          <m:e>
                            <m:r>
                              <a:rPr lang="en-US" altLang="zh-CN" b="0" i="1" smtClean="0">
                                <a:latin typeface="Cambria Math"/>
                                <a:ea typeface="Cambria Math"/>
                                <a:sym typeface="Wingdings" pitchFamily="2" charset="2"/>
                              </a:rPr>
                              <m:t>𝑛</m:t>
                            </m:r>
                            <m:r>
                              <a:rPr lang="en-US" altLang="zh-CN" b="0" i="1" baseline="-25000" smtClean="0">
                                <a:latin typeface="Cambria Math"/>
                                <a:ea typeface="Cambria Math"/>
                                <a:sym typeface="Wingdings" pitchFamily="2" charset="2"/>
                              </a:rPr>
                              <m:t>𝑖</m:t>
                            </m:r>
                          </m:e>
                        </m:nary>
                      </m:e>
                    </m:d>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35" t="-2120" r="-165" b="-883"/>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en-US" dirty="0" smtClean="0"/>
              <a:t>问题的改变</a:t>
            </a:r>
            <a:endParaRPr lang="zh-CN" altLang="en-US" dirty="0"/>
          </a:p>
        </p:txBody>
      </p:sp>
    </p:spTree>
    <p:extLst>
      <p:ext uri="{BB962C8B-B14F-4D97-AF65-F5344CB8AC3E}">
        <p14:creationId xmlns:p14="http://schemas.microsoft.com/office/powerpoint/2010/main" val="2866061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1756791"/>
          </a:xfrm>
        </p:spPr>
        <p:txBody>
          <a:bodyPr>
            <a:normAutofit/>
          </a:bodyPr>
          <a:lstStyle/>
          <a:p>
            <a:pPr marL="0" indent="0">
              <a:buNone/>
            </a:pPr>
            <a:r>
              <a:rPr lang="zh-CN" altLang="en-US" sz="2400" dirty="0" smtClean="0">
                <a:latin typeface="+mn-ea"/>
              </a:rPr>
              <a:t>可以认为是：字典树</a:t>
            </a:r>
            <a:r>
              <a:rPr lang="en-US" altLang="zh-CN" sz="2400" dirty="0" smtClean="0">
                <a:latin typeface="+mn-ea"/>
              </a:rPr>
              <a:t>+KMP</a:t>
            </a:r>
          </a:p>
          <a:p>
            <a:pPr marL="0" indent="0">
              <a:buNone/>
            </a:pPr>
            <a:r>
              <a:rPr lang="zh-CN" altLang="en-US" sz="2400" dirty="0" smtClean="0">
                <a:latin typeface="+mn-ea"/>
              </a:rPr>
              <a:t>在线性时间内查找多串中是否包含字典中的串</a:t>
            </a:r>
            <a:endParaRPr lang="en-US" altLang="zh-CN" sz="2400" dirty="0" smtClean="0">
              <a:latin typeface="+mn-ea"/>
            </a:endParaRPr>
          </a:p>
          <a:p>
            <a:pPr marL="0" indent="0">
              <a:buNone/>
            </a:pPr>
            <a:r>
              <a:rPr lang="en-US" altLang="zh-CN" sz="2400" dirty="0" smtClean="0">
                <a:latin typeface="+mn-ea"/>
              </a:rPr>
              <a:t>KMP</a:t>
            </a:r>
            <a:r>
              <a:rPr lang="zh-CN" altLang="en-US" sz="2400" dirty="0" smtClean="0">
                <a:latin typeface="+mn-ea"/>
              </a:rPr>
              <a:t>是单串匹配单串，思想是减少重复计算，在失配的时候，尽量减少重复匹配次数，</a:t>
            </a:r>
            <a:r>
              <a:rPr lang="en-US" altLang="zh-CN" sz="2400" dirty="0" smtClean="0">
                <a:latin typeface="+mn-ea"/>
              </a:rPr>
              <a:t>AC</a:t>
            </a:r>
            <a:r>
              <a:rPr lang="zh-CN" altLang="en-US" sz="2400" dirty="0" smtClean="0">
                <a:latin typeface="+mn-ea"/>
              </a:rPr>
              <a:t>自动机是单串同时匹配多串</a:t>
            </a:r>
            <a:endParaRPr lang="en-US" altLang="zh-CN" sz="2400" dirty="0" smtClean="0">
              <a:latin typeface="+mn-ea"/>
            </a:endParaRPr>
          </a:p>
        </p:txBody>
      </p:sp>
      <p:sp>
        <p:nvSpPr>
          <p:cNvPr id="2" name="标题 1"/>
          <p:cNvSpPr>
            <a:spLocks noGrp="1"/>
          </p:cNvSpPr>
          <p:nvPr>
            <p:ph type="title"/>
          </p:nvPr>
        </p:nvSpPr>
        <p:spPr/>
        <p:txBody>
          <a:bodyPr/>
          <a:lstStyle/>
          <a:p>
            <a:r>
              <a:rPr lang="en-US" altLang="zh-CN" dirty="0" smtClean="0"/>
              <a:t>AC</a:t>
            </a:r>
            <a:r>
              <a:rPr lang="zh-CN" altLang="en-US" dirty="0" smtClean="0"/>
              <a:t>自动机</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645023"/>
            <a:ext cx="5976664" cy="3084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标注 3"/>
          <p:cNvSpPr/>
          <p:nvPr/>
        </p:nvSpPr>
        <p:spPr>
          <a:xfrm>
            <a:off x="6012160" y="2996952"/>
            <a:ext cx="3024336" cy="1368152"/>
          </a:xfrm>
          <a:prstGeom prst="wedgeRectCallout">
            <a:avLst/>
          </a:prstGeom>
        </p:spPr>
        <p:style>
          <a:lnRef idx="0">
            <a:schemeClr val="accent4"/>
          </a:lnRef>
          <a:fillRef idx="1003">
            <a:schemeClr val="dk1"/>
          </a:fillRef>
          <a:effectRef idx="3">
            <a:schemeClr val="accent4"/>
          </a:effectRef>
          <a:fontRef idx="minor">
            <a:schemeClr val="lt1"/>
          </a:fontRef>
        </p:style>
        <p:txBody>
          <a:bodyPr rtlCol="0" anchor="ctr"/>
          <a:lstStyle/>
          <a:p>
            <a:pPr algn="ctr"/>
            <a:r>
              <a:rPr lang="zh-CN" altLang="en-US" dirty="0"/>
              <a:t>如何</a:t>
            </a:r>
            <a:r>
              <a:rPr lang="zh-CN" altLang="en-US" dirty="0" smtClean="0"/>
              <a:t>在</a:t>
            </a:r>
            <a:r>
              <a:rPr lang="zh-CN" altLang="en-US" dirty="0"/>
              <a:t>失配</a:t>
            </a:r>
            <a:r>
              <a:rPr lang="zh-CN" altLang="en-US" dirty="0" smtClean="0"/>
              <a:t>的时候找到</a:t>
            </a:r>
            <a:endParaRPr lang="en-US" altLang="zh-CN" dirty="0" smtClean="0"/>
          </a:p>
          <a:p>
            <a:pPr algn="ctr"/>
            <a:r>
              <a:rPr lang="zh-CN" altLang="en-US" dirty="0"/>
              <a:t>字典</a:t>
            </a:r>
            <a:r>
              <a:rPr lang="zh-CN" altLang="en-US" dirty="0" smtClean="0"/>
              <a:t>中的</a:t>
            </a:r>
            <a:r>
              <a:rPr lang="en-US" altLang="zh-CN" dirty="0" err="1" smtClean="0"/>
              <a:t>babaab</a:t>
            </a:r>
            <a:endParaRPr lang="zh-CN" altLang="en-US" dirty="0"/>
          </a:p>
        </p:txBody>
      </p:sp>
    </p:spTree>
    <p:extLst>
      <p:ext uri="{BB962C8B-B14F-4D97-AF65-F5344CB8AC3E}">
        <p14:creationId xmlns:p14="http://schemas.microsoft.com/office/powerpoint/2010/main" val="423993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377</TotalTime>
  <Words>1193</Words>
  <Application>Microsoft Office PowerPoint</Application>
  <PresentationFormat>全屏显示(4:3)</PresentationFormat>
  <Paragraphs>195</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波形</vt:lpstr>
      <vt:lpstr>Trie树 &amp; AC自动机</vt:lpstr>
      <vt:lpstr>问题引入</vt:lpstr>
      <vt:lpstr>Trie树</vt:lpstr>
      <vt:lpstr>字典树的构建</vt:lpstr>
      <vt:lpstr>字典树查找</vt:lpstr>
      <vt:lpstr>字典树代码</vt:lpstr>
      <vt:lpstr>字典树代码</vt:lpstr>
      <vt:lpstr>问题的改变</vt:lpstr>
      <vt:lpstr>AC自动机</vt:lpstr>
      <vt:lpstr>AC自动机</vt:lpstr>
      <vt:lpstr>AC自动机</vt:lpstr>
      <vt:lpstr>构建前缀指针</vt:lpstr>
      <vt:lpstr>前缀指针构建代码</vt:lpstr>
      <vt:lpstr>AC自动机匹配过程</vt:lpstr>
      <vt:lpstr>AC自动机匹配过程代码</vt:lpstr>
      <vt:lpstr>AC自动机例题</vt:lpstr>
      <vt:lpstr>AC自动机例题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44</cp:revision>
  <dcterms:created xsi:type="dcterms:W3CDTF">2012-08-08T08:10:35Z</dcterms:created>
  <dcterms:modified xsi:type="dcterms:W3CDTF">2012-08-10T00:48:37Z</dcterms:modified>
</cp:coreProperties>
</file>