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46"/>
  </p:notesMasterIdLst>
  <p:sldIdLst>
    <p:sldId id="256" r:id="rId3"/>
    <p:sldId id="262" r:id="rId4"/>
    <p:sldId id="300" r:id="rId5"/>
    <p:sldId id="339" r:id="rId6"/>
    <p:sldId id="330" r:id="rId7"/>
    <p:sldId id="333" r:id="rId8"/>
    <p:sldId id="335" r:id="rId9"/>
    <p:sldId id="334" r:id="rId10"/>
    <p:sldId id="301" r:id="rId11"/>
    <p:sldId id="331" r:id="rId12"/>
    <p:sldId id="302" r:id="rId13"/>
    <p:sldId id="304" r:id="rId14"/>
    <p:sldId id="329" r:id="rId15"/>
    <p:sldId id="307" r:id="rId16"/>
    <p:sldId id="332" r:id="rId17"/>
    <p:sldId id="310" r:id="rId18"/>
    <p:sldId id="311" r:id="rId19"/>
    <p:sldId id="336" r:id="rId20"/>
    <p:sldId id="316" r:id="rId21"/>
    <p:sldId id="317" r:id="rId22"/>
    <p:sldId id="337" r:id="rId23"/>
    <p:sldId id="338" r:id="rId24"/>
    <p:sldId id="340" r:id="rId25"/>
    <p:sldId id="341" r:id="rId26"/>
    <p:sldId id="342" r:id="rId27"/>
    <p:sldId id="320" r:id="rId28"/>
    <p:sldId id="343" r:id="rId29"/>
    <p:sldId id="322" r:id="rId30"/>
    <p:sldId id="324" r:id="rId31"/>
    <p:sldId id="325" r:id="rId32"/>
    <p:sldId id="326" r:id="rId33"/>
    <p:sldId id="327" r:id="rId34"/>
    <p:sldId id="353" r:id="rId35"/>
    <p:sldId id="349" r:id="rId36"/>
    <p:sldId id="350" r:id="rId37"/>
    <p:sldId id="352" r:id="rId38"/>
    <p:sldId id="351" r:id="rId39"/>
    <p:sldId id="347" r:id="rId40"/>
    <p:sldId id="348" r:id="rId41"/>
    <p:sldId id="354" r:id="rId42"/>
    <p:sldId id="355" r:id="rId43"/>
    <p:sldId id="294" r:id="rId44"/>
    <p:sldId id="295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4655" autoAdjust="0"/>
  </p:normalViewPr>
  <p:slideViewPr>
    <p:cSldViewPr>
      <p:cViewPr varScale="1">
        <p:scale>
          <a:sx n="63" d="100"/>
          <a:sy n="63" d="100"/>
        </p:scale>
        <p:origin x="-153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2F05FBA1-3526-4A40-96BD-F7F995918C49}" type="datetimeFigureOut">
              <a:rPr lang="zh-CN" altLang="en-US"/>
              <a:pPr>
                <a:defRPr/>
              </a:pPr>
              <a:t>2011/8/15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C7071BAF-AB64-4BC6-AE71-52E12BF5AC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269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979E822-1087-46EA-8C21-06A3D46D6B2E}" type="slidenum">
              <a:rPr lang="zh-CN" altLang="en-US" sz="1200" smtClean="0"/>
              <a:pPr eaLnBrk="1" hangingPunct="1"/>
              <a:t>14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9697A-B75D-4A96-96D2-AF4F92AE24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754814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42B34-3D90-4AEC-943F-AA9B730F76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245958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5138" y="115888"/>
            <a:ext cx="2139950" cy="5618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15888"/>
            <a:ext cx="6267450" cy="5618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B039D-BF08-4A91-AE88-48B3043AD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260833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6AA61-55E5-4710-80F7-4331FCB361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5930798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870B5-1DD3-4CC6-B573-4FF7640C93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691311"/>
      </p:ext>
    </p:extLst>
  </p:cSld>
  <p:clrMapOvr>
    <a:masterClrMapping/>
  </p:clrMapOvr>
  <p:transition spd="med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011E8-E57D-4DBA-9900-057295FC83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167117"/>
      </p:ext>
    </p:extLst>
  </p:cSld>
  <p:clrMapOvr>
    <a:masterClrMapping/>
  </p:clrMapOvr>
  <p:transition spd="med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052513"/>
            <a:ext cx="42037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052513"/>
            <a:ext cx="42037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DE3C9-9824-4F8A-8927-A700A85417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383096"/>
      </p:ext>
    </p:extLst>
  </p:cSld>
  <p:clrMapOvr>
    <a:masterClrMapping/>
  </p:clrMapOvr>
  <p:transition spd="med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69253-5E58-4ECF-9A61-475DA4C63D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8073956"/>
      </p:ext>
    </p:extLst>
  </p:cSld>
  <p:clrMapOvr>
    <a:masterClrMapping/>
  </p:clrMapOvr>
  <p:transition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1CC41-C7DB-4994-87E5-026AC66B23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485340"/>
      </p:ext>
    </p:extLst>
  </p:cSld>
  <p:clrMapOvr>
    <a:masterClrMapping/>
  </p:clrMapOvr>
  <p:transition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4CD6E-A60D-42A9-BF9C-8C9A014405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395603"/>
      </p:ext>
    </p:extLst>
  </p:cSld>
  <p:clrMapOvr>
    <a:masterClrMapping/>
  </p:clrMapOvr>
  <p:transition spd="med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AAF20-C775-4422-9F66-9C412DEA0A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20475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53CC0-8D26-4C92-BA41-19A4178281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360496"/>
      </p:ext>
    </p:extLst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50371-420F-4296-B3A3-12F6BB0C1A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48729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0DB71-AD89-4A54-BD4E-899002447F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244618"/>
      </p:ext>
    </p:extLst>
  </p:cSld>
  <p:clrMapOvr>
    <a:masterClrMapping/>
  </p:clrMapOvr>
  <p:transition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5138" y="115888"/>
            <a:ext cx="2139950" cy="5618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15888"/>
            <a:ext cx="6267450" cy="5618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77C28-58C7-45BE-9D3C-3B7D7F2198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760701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065E2-26B9-4814-AC0F-C70F9200D4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191127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052513"/>
            <a:ext cx="42037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052513"/>
            <a:ext cx="42037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747F-483C-41CD-A387-61E8746710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957890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28A81-28E3-4166-AD7F-1EE11F541E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310918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4EFAE-D95D-4966-ADE1-17C0801B2F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912851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8FB3E-7A91-47C7-B8BF-07DF5ABDC9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641842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C6E2A-CEE7-4576-87DE-C4153BA849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066080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87EEC-29D5-4959-98D0-438216A2A3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3334639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3FF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4" descr="$(0))1511#199972599949"/>
          <p:cNvPicPr>
            <a:picLocks noGrp="1"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4572000"/>
            <a:ext cx="91297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15888"/>
            <a:ext cx="779303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2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052513"/>
            <a:ext cx="85598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71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+mn-ea"/>
              </a:defRPr>
            </a:lvl1pPr>
          </a:lstStyle>
          <a:p>
            <a:pPr>
              <a:defRPr/>
            </a:pPr>
            <a:fld id="{B49F99BD-5D99-41A6-B700-17A85CF725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9224" name="Picture 15" descr="logo-xidi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62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782638" y="914400"/>
            <a:ext cx="8132762" cy="4286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CCEC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SzPct val="100000"/>
              <a:buFont typeface="Times New Roman" pitchFamily="18" charset="0"/>
              <a:buNone/>
              <a:defRPr/>
            </a:pPr>
            <a:endParaRPr lang="en-GB" sz="18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 spd="med">
    <p:wipe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Tahoma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Tahoma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Tahoma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Tahoma" pitchFamily="34" charset="0"/>
          <a:ea typeface="宋体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Tahoma" pitchFamily="34" charset="0"/>
          <a:ea typeface="宋体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Tahoma" pitchFamily="34" charset="0"/>
          <a:ea typeface="宋体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Tahoma" pitchFamily="34" charset="0"/>
          <a:ea typeface="宋体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3FF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4" descr="$(0))1511#199972599949"/>
          <p:cNvPicPr>
            <a:picLocks noGrp="1"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4572000"/>
            <a:ext cx="912971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5" descr="logo-xidian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620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782638" y="914400"/>
            <a:ext cx="8132762" cy="42863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CCEC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SzPct val="100000"/>
              <a:buFont typeface="Times New Roman" pitchFamily="18" charset="0"/>
              <a:buNone/>
              <a:defRPr/>
            </a:pPr>
            <a:endParaRPr lang="en-GB" sz="1800">
              <a:latin typeface="Arial" charset="0"/>
            </a:endParaRPr>
          </a:p>
        </p:txBody>
      </p:sp>
      <p:grpSp>
        <p:nvGrpSpPr>
          <p:cNvPr id="10245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51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10252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024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15888"/>
            <a:ext cx="779303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052513"/>
            <a:ext cx="85598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bg2"/>
                </a:solidFill>
                <a:ea typeface="+mn-ea"/>
              </a:defRPr>
            </a:lvl1pPr>
          </a:lstStyle>
          <a:p>
            <a:pPr>
              <a:defRPr/>
            </a:pPr>
            <a:fld id="{3D43AF77-4C82-44B7-8651-3E883857C4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 spd="med">
    <p:wipe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Tahoma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Tahoma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Tahoma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Tahoma" pitchFamily="34" charset="0"/>
          <a:ea typeface="宋体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Tahoma" pitchFamily="34" charset="0"/>
          <a:ea typeface="宋体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Tahoma" pitchFamily="34" charset="0"/>
          <a:ea typeface="宋体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Tahoma" pitchFamily="34" charset="0"/>
          <a:ea typeface="宋体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5.jp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4.wmf"/><Relationship Id="rId5" Type="http://schemas.openxmlformats.org/officeDocument/2006/relationships/image" Target="../media/image27.jp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26.jpg"/><Relationship Id="rId9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33.jp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36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44.jp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0.wmf"/><Relationship Id="rId3" Type="http://schemas.openxmlformats.org/officeDocument/2006/relationships/image" Target="../media/image11.jpg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2.jpg"/><Relationship Id="rId9" Type="http://schemas.openxmlformats.org/officeDocument/2006/relationships/image" Target="../media/image1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jpg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pPr algn="ctr"/>
            <a:r>
              <a:rPr lang="zh-CN" altLang="en-US" sz="7200" dirty="0" smtClean="0">
                <a:latin typeface="华文行楷" pitchFamily="2" charset="-122"/>
                <a:ea typeface="华文行楷" pitchFamily="2" charset="-122"/>
              </a:rPr>
              <a:t>计算几何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西安电子科技大学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en-US" altLang="zh-CN" sz="2800" dirty="0" smtClean="0"/>
              <a:t>----</a:t>
            </a:r>
            <a:r>
              <a:rPr lang="zh-CN" altLang="en-US" sz="2800" dirty="0" smtClean="0"/>
              <a:t>曹绍升</a:t>
            </a:r>
            <a:endParaRPr lang="zh-CN" altLang="en-US" sz="2800" dirty="0" smtClean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150938" y="115888"/>
            <a:ext cx="7793037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defRPr/>
            </a:pPr>
            <a:r>
              <a:rPr lang="en-US" altLang="zh-CN" sz="4000" b="1" kern="0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  <a:cs typeface="+mj-cs"/>
              </a:rPr>
              <a:t>ACM</a:t>
            </a:r>
            <a:r>
              <a:rPr lang="zh-CN" altLang="en-US" sz="4000" b="1" kern="0" dirty="0">
                <a:solidFill>
                  <a:srgbClr val="FFC000"/>
                </a:solidFill>
                <a:latin typeface="楷体" pitchFamily="49" charset="-122"/>
                <a:ea typeface="楷体" pitchFamily="49" charset="-122"/>
                <a:cs typeface="+mj-cs"/>
              </a:rPr>
              <a:t>暑假集训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</a:t>
            </a:r>
            <a:r>
              <a:rPr lang="zh-CN" altLang="en-US" dirty="0" smtClean="0"/>
              <a:t>积性质</a:t>
            </a:r>
            <a:endParaRPr lang="zh-CN" altLang="en-US" dirty="0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559800" cy="3748087"/>
          </a:xfrm>
        </p:spPr>
        <p:txBody>
          <a:bodyPr/>
          <a:lstStyle/>
          <a:p>
            <a:pPr lvl="1"/>
            <a:r>
              <a:rPr lang="zh-CN" altLang="en-US" dirty="0" smtClean="0"/>
              <a:t>点</a:t>
            </a:r>
            <a:r>
              <a:rPr lang="zh-CN" altLang="en-US" dirty="0" smtClean="0"/>
              <a:t>积可以区分前后方向：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前后和投影的关系（联想点积的定义）</a:t>
            </a:r>
            <a:endParaRPr lang="en-US" altLang="zh-CN" dirty="0" smtClean="0"/>
          </a:p>
        </p:txBody>
      </p:sp>
      <p:sp>
        <p:nvSpPr>
          <p:cNvPr id="21508" name="矩形 3"/>
          <p:cNvSpPr>
            <a:spLocks noChangeArrowheads="1"/>
          </p:cNvSpPr>
          <p:nvPr/>
        </p:nvSpPr>
        <p:spPr bwMode="auto">
          <a:xfrm>
            <a:off x="4414838" y="3136900"/>
            <a:ext cx="314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 </a:t>
            </a:r>
          </a:p>
        </p:txBody>
      </p:sp>
      <p:sp>
        <p:nvSpPr>
          <p:cNvPr id="21509" name="矩形 4"/>
          <p:cNvSpPr>
            <a:spLocks noChangeArrowheads="1"/>
          </p:cNvSpPr>
          <p:nvPr/>
        </p:nvSpPr>
        <p:spPr bwMode="auto">
          <a:xfrm>
            <a:off x="4414838" y="3136900"/>
            <a:ext cx="314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 </a:t>
            </a:r>
          </a:p>
        </p:txBody>
      </p:sp>
      <p:pic>
        <p:nvPicPr>
          <p:cNvPr id="19462" name="图片 6" descr="12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676400"/>
            <a:ext cx="53911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77288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线段问题 </a:t>
            </a:r>
            <a:r>
              <a:rPr lang="en-US" altLang="zh-CN" smtClean="0"/>
              <a:t>- </a:t>
            </a:r>
            <a:r>
              <a:rPr lang="zh-CN" altLang="en-US" smtClean="0"/>
              <a:t>相交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叉积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“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左右</a:t>
            </a:r>
            <a:r>
              <a:rPr lang="zh-CN" altLang="en-US" dirty="0" smtClean="0"/>
              <a:t>”判定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438400"/>
            <a:ext cx="40639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点</a:t>
            </a:r>
            <a:r>
              <a:rPr lang="zh-CN" altLang="en-US" b="1" dirty="0" smtClean="0"/>
              <a:t>积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“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前后</a:t>
            </a:r>
            <a:r>
              <a:rPr lang="zh-CN" altLang="en-US" dirty="0" smtClean="0"/>
              <a:t>”判定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2480" y="3733800"/>
            <a:ext cx="77723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因此，根据叉积和点积，我们就可以确定线段的位置关系。</a:t>
            </a:r>
            <a:endParaRPr lang="zh-CN" alt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算法分析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最为直观的想法：解析几何法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弊端：运算误差大，运算次数多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误差来源：浮点运算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另外，编程难度事实上也很大（区域判断）</a:t>
            </a:r>
            <a:endParaRPr lang="en-US" altLang="zh-CN" dirty="0" smtClean="0"/>
          </a:p>
          <a:p>
            <a:r>
              <a:rPr lang="zh-CN" altLang="en-US" dirty="0" smtClean="0"/>
              <a:t>换个思路试试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为何必须求解直线方程？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跨立实验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1143000"/>
            <a:ext cx="3552825" cy="263842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96640"/>
            <a:ext cx="3638550" cy="2571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96" y="3568065"/>
            <a:ext cx="3724275" cy="2600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172200"/>
            <a:ext cx="340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698231"/>
              </p:ext>
            </p:extLst>
          </p:nvPr>
        </p:nvGraphicFramePr>
        <p:xfrm>
          <a:off x="857250" y="59531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7250" y="59531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629601"/>
              </p:ext>
            </p:extLst>
          </p:nvPr>
        </p:nvGraphicFramePr>
        <p:xfrm>
          <a:off x="291732" y="6220747"/>
          <a:ext cx="3575418" cy="503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8" imgW="1714320" imgH="241200" progId="Equation.DSMT4">
                  <p:embed/>
                </p:oleObj>
              </mc:Choice>
              <mc:Fallback>
                <p:oleObj name="Equation" r:id="rId8" imgW="1714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1732" y="6220747"/>
                        <a:ext cx="3575418" cy="503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858602"/>
              </p:ext>
            </p:extLst>
          </p:nvPr>
        </p:nvGraphicFramePr>
        <p:xfrm>
          <a:off x="5001576" y="6172200"/>
          <a:ext cx="3651543" cy="53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10" imgW="1650960" imgH="241200" progId="Equation.DSMT4">
                  <p:embed/>
                </p:oleObj>
              </mc:Choice>
              <mc:Fallback>
                <p:oleObj name="Equation" r:id="rId10" imgW="1650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01576" y="6172200"/>
                        <a:ext cx="3651543" cy="53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38600" y="1892587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AB</a:t>
            </a:r>
            <a:r>
              <a:rPr lang="zh-CN" altLang="en-US" dirty="0" smtClean="0"/>
              <a:t>为两条相交线段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5875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线段相交判定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如果叉积为零如何处理？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以下为叉积为零的八种情形，试判断哪些仍属于</a:t>
            </a:r>
            <a:r>
              <a:rPr lang="zh-CN" altLang="en-US" dirty="0" smtClean="0"/>
              <a:t>相交（自己思考）</a:t>
            </a:r>
            <a:endParaRPr lang="en-US" altLang="zh-CN" dirty="0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98763"/>
            <a:ext cx="8605838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定比分点公式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599"/>
            <a:ext cx="4953000" cy="888665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045590"/>
              </p:ext>
            </p:extLst>
          </p:nvPr>
        </p:nvGraphicFramePr>
        <p:xfrm>
          <a:off x="838200" y="2514600"/>
          <a:ext cx="449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4" imgW="1295280" imgH="228600" progId="Equation.DSMT4">
                  <p:embed/>
                </p:oleObj>
              </mc:Choice>
              <mc:Fallback>
                <p:oleObj name="Equation" r:id="rId4" imgW="1295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2514600"/>
                        <a:ext cx="44958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358139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则有：</a:t>
            </a:r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308428"/>
              </p:ext>
            </p:extLst>
          </p:nvPr>
        </p:nvGraphicFramePr>
        <p:xfrm>
          <a:off x="990600" y="4572000"/>
          <a:ext cx="457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6" imgW="850680" imgH="393480" progId="Equation.DSMT4">
                  <p:embed/>
                </p:oleObj>
              </mc:Choice>
              <mc:Fallback>
                <p:oleObj name="Equation" r:id="rId6" imgW="850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4572000"/>
                        <a:ext cx="45720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955004"/>
              </p:ext>
            </p:extLst>
          </p:nvPr>
        </p:nvGraphicFramePr>
        <p:xfrm>
          <a:off x="1107936" y="5867400"/>
          <a:ext cx="4454664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8" imgW="876240" imgH="393480" progId="Equation.DSMT4">
                  <p:embed/>
                </p:oleObj>
              </mc:Choice>
              <mc:Fallback>
                <p:oleObj name="Equation" r:id="rId8" imgW="876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07936" y="5867400"/>
                        <a:ext cx="4454664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267665"/>
              </p:ext>
            </p:extLst>
          </p:nvPr>
        </p:nvGraphicFramePr>
        <p:xfrm>
          <a:off x="6598483" y="2303155"/>
          <a:ext cx="1905000" cy="1143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10" imgW="622080" imgH="419040" progId="Equation.DSMT4">
                  <p:embed/>
                </p:oleObj>
              </mc:Choice>
              <mc:Fallback>
                <p:oleObj name="Equation" r:id="rId10" imgW="622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98483" y="2303155"/>
                        <a:ext cx="1905000" cy="1143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562600" y="25241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，且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57379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叉积求交点</a:t>
            </a:r>
          </a:p>
        </p:txBody>
      </p:sp>
      <p:sp>
        <p:nvSpPr>
          <p:cNvPr id="614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即便知道线段已经相交，也不必利用解析几何来求交点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面积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是</a:t>
            </a:r>
            <a:r>
              <a:rPr lang="zh-CN" altLang="en-US" dirty="0" smtClean="0"/>
              <a:t>我们的工具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</a:t>
            </a:r>
            <a:r>
              <a:rPr lang="zh-CN" altLang="en-US" dirty="0" smtClean="0"/>
              <a:t>分割</a:t>
            </a:r>
            <a:r>
              <a:rPr lang="en-US" altLang="zh-CN" dirty="0" smtClean="0"/>
              <a:t>DC</a:t>
            </a:r>
            <a:r>
              <a:rPr lang="zh-CN" altLang="en-US" dirty="0" smtClean="0"/>
              <a:t>的比值和面积的关系</a:t>
            </a:r>
            <a:r>
              <a:rPr lang="en-US" altLang="zh-CN" dirty="0" smtClean="0"/>
              <a:t>:</a:t>
            </a:r>
          </a:p>
          <a:p>
            <a:pPr lvl="1"/>
            <a:endParaRPr lang="zh-CN" altLang="en-US" dirty="0" smtClean="0"/>
          </a:p>
        </p:txBody>
      </p:sp>
      <p:pic>
        <p:nvPicPr>
          <p:cNvPr id="6150" name="图片 3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565" y="2590800"/>
            <a:ext cx="36226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114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8988"/>
                        <a:ext cx="914400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243263" y="5105400"/>
          <a:ext cx="296227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6" imgW="1688760" imgH="583920" progId="Equation.DSMT4">
                  <p:embed/>
                </p:oleObj>
              </mc:Choice>
              <mc:Fallback>
                <p:oleObj name="Equation" r:id="rId6" imgW="1688760" imgH="5839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5105400"/>
                        <a:ext cx="2962275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叉积求交点</a:t>
            </a:r>
          </a:p>
        </p:txBody>
      </p:sp>
      <p:sp>
        <p:nvSpPr>
          <p:cNvPr id="7174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559800" cy="4681538"/>
          </a:xfrm>
        </p:spPr>
        <p:txBody>
          <a:bodyPr/>
          <a:lstStyle/>
          <a:p>
            <a:r>
              <a:rPr lang="zh-CN" altLang="en-US" smtClean="0"/>
              <a:t>接下来就是定比分点求坐标了：</a:t>
            </a:r>
          </a:p>
        </p:txBody>
      </p:sp>
      <p:pic>
        <p:nvPicPr>
          <p:cNvPr id="7175" name="图片 3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52600"/>
            <a:ext cx="36226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517100"/>
              </p:ext>
            </p:extLst>
          </p:nvPr>
        </p:nvGraphicFramePr>
        <p:xfrm>
          <a:off x="3059113" y="3505200"/>
          <a:ext cx="29400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4" imgW="1676160" imgH="583920" progId="Equation.DSMT4">
                  <p:embed/>
                </p:oleObj>
              </mc:Choice>
              <mc:Fallback>
                <p:oleObj name="Equation" r:id="rId4" imgW="1676160" imgH="5839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505200"/>
                        <a:ext cx="2940050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637434"/>
              </p:ext>
            </p:extLst>
          </p:nvPr>
        </p:nvGraphicFramePr>
        <p:xfrm>
          <a:off x="1593850" y="4572000"/>
          <a:ext cx="61944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6" imgW="3530520" imgH="583920" progId="Equation.DSMT4">
                  <p:embed/>
                </p:oleObj>
              </mc:Choice>
              <mc:Fallback>
                <p:oleObj name="Equation" r:id="rId6" imgW="3530520" imgH="5839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4572000"/>
                        <a:ext cx="6194425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852330"/>
              </p:ext>
            </p:extLst>
          </p:nvPr>
        </p:nvGraphicFramePr>
        <p:xfrm>
          <a:off x="1549400" y="5715000"/>
          <a:ext cx="62833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8" imgW="3581280" imgH="583920" progId="Equation.DSMT4">
                  <p:embed/>
                </p:oleObj>
              </mc:Choice>
              <mc:Fallback>
                <p:oleObj name="Equation" r:id="rId8" imgW="3581280" imgH="5839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5715000"/>
                        <a:ext cx="6283325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注意误差问题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09600" y="1524000"/>
                <a:ext cx="81534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计算机在运行浮点运算时，往往会出现误差，比如本来结果为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，但是可能计算出来的结果却是</a:t>
                </a:r>
                <a14:m>
                  <m:oMath xmlns:m="http://schemas.openxmlformats.org/officeDocument/2006/math">
                    <m:r>
                      <a:rPr lang="zh-CN" altLang="en-US"/>
                      <m:t>0.00000000001</m:t>
                    </m:r>
                  </m:oMath>
                </a14:m>
                <a:r>
                  <a:rPr lang="zh-CN" altLang="en-US" dirty="0" smtClean="0"/>
                  <a:t>。                 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8153400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868" t="-5837" r="-1719" b="-10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9600" y="3505200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dirty="0" smtClean="0"/>
              <a:t>如果直接使用</a:t>
            </a:r>
            <a:r>
              <a:rPr lang="en-US" altLang="zh-CN" dirty="0" smtClean="0"/>
              <a:t>if</a:t>
            </a:r>
            <a:r>
              <a:rPr lang="en-US" altLang="zh-CN" dirty="0"/>
              <a:t>(</a:t>
            </a:r>
            <a:r>
              <a:rPr lang="en-US" altLang="zh-CN" dirty="0" smtClean="0"/>
              <a:t>res==0)</a:t>
            </a:r>
            <a:r>
              <a:rPr lang="zh-CN" altLang="en-US" dirty="0" smtClean="0"/>
              <a:t>来判断，则显然出错！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724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那么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1" y="5330070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dirty="0"/>
              <a:t>可</a:t>
            </a:r>
            <a:r>
              <a:rPr lang="zh-CN" altLang="en-US" dirty="0" smtClean="0"/>
              <a:t>用</a:t>
            </a:r>
            <a:r>
              <a:rPr lang="en-US" altLang="zh-CN" dirty="0" smtClean="0"/>
              <a:t>if(</a:t>
            </a:r>
            <a:r>
              <a:rPr lang="en-US" altLang="zh-CN" dirty="0" err="1" smtClean="0"/>
              <a:t>fabs</a:t>
            </a:r>
            <a:r>
              <a:rPr lang="en-US" altLang="zh-CN" dirty="0" smtClean="0"/>
              <a:t>(res)&lt;</a:t>
            </a:r>
            <a:r>
              <a:rPr lang="en-US" altLang="zh-CN" dirty="0" err="1" smtClean="0"/>
              <a:t>eps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来判断（</a:t>
            </a:r>
            <a:r>
              <a:rPr lang="en-US" altLang="zh-CN" dirty="0" err="1" smtClean="0"/>
              <a:t>eps</a:t>
            </a:r>
            <a:r>
              <a:rPr lang="zh-CN" altLang="en-US" dirty="0" smtClean="0"/>
              <a:t>为精度，可以设置</a:t>
            </a:r>
            <a:r>
              <a:rPr lang="en-US" altLang="zh-CN" dirty="0" err="1" smtClean="0"/>
              <a:t>eps</a:t>
            </a:r>
            <a:r>
              <a:rPr lang="en-US" altLang="zh-CN" dirty="0" smtClean="0"/>
              <a:t>=1E-8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80268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多边形问题</a:t>
            </a:r>
          </a:p>
        </p:txBody>
      </p:sp>
      <p:sp>
        <p:nvSpPr>
          <p:cNvPr id="26627" name="AutoShape 7"/>
          <p:cNvSpPr>
            <a:spLocks noChangeArrowheads="1"/>
          </p:cNvSpPr>
          <p:nvPr/>
        </p:nvSpPr>
        <p:spPr bwMode="auto">
          <a:xfrm rot="3094233">
            <a:off x="6219032" y="4174331"/>
            <a:ext cx="1646238" cy="1889125"/>
          </a:xfrm>
          <a:prstGeom prst="chevron">
            <a:avLst>
              <a:gd name="adj" fmla="val 48898"/>
            </a:avLst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 altLang="zh-CN" b="1" dirty="0"/>
          </a:p>
          <a:p>
            <a:pPr algn="ctr"/>
            <a:r>
              <a:rPr lang="en-US" altLang="zh-CN" b="1" dirty="0"/>
              <a:t>.</a:t>
            </a:r>
          </a:p>
        </p:txBody>
      </p:sp>
      <p:sp>
        <p:nvSpPr>
          <p:cNvPr id="26628" name="AutoShape 8"/>
          <p:cNvSpPr>
            <a:spLocks noChangeArrowheads="1"/>
          </p:cNvSpPr>
          <p:nvPr/>
        </p:nvSpPr>
        <p:spPr bwMode="auto">
          <a:xfrm rot="1839420">
            <a:off x="1182688" y="4419600"/>
            <a:ext cx="2160587" cy="1346200"/>
          </a:xfrm>
          <a:prstGeom prst="hexagon">
            <a:avLst>
              <a:gd name="adj" fmla="val 62177"/>
              <a:gd name="vf" fmla="val 115470"/>
            </a:avLst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求多边形的面积。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前面已经讲过，两向量的</a:t>
            </a:r>
            <a:r>
              <a:rPr lang="zh-CN" altLang="en-US" b="1" dirty="0" smtClean="0">
                <a:solidFill>
                  <a:srgbClr val="FF0000"/>
                </a:solidFill>
              </a:rPr>
              <a:t>叉积的几何意义</a:t>
            </a:r>
            <a:r>
              <a:rPr lang="zh-CN" altLang="en-US" dirty="0" smtClean="0"/>
              <a:t>是以这两个向量为邻边的平行四边形的有向面积，我们可以利用这一点来求简单多边形的</a:t>
            </a:r>
            <a:r>
              <a:rPr lang="zh-CN" altLang="en-US" b="1" dirty="0" smtClean="0">
                <a:solidFill>
                  <a:srgbClr val="FF0000"/>
                </a:solidFill>
              </a:rPr>
              <a:t>面积</a:t>
            </a:r>
            <a:r>
              <a:rPr lang="zh-CN" altLang="en-US" dirty="0" smtClean="0"/>
              <a:t>。</a:t>
            </a:r>
          </a:p>
          <a:p>
            <a:pPr lvl="1"/>
            <a:r>
              <a:rPr lang="zh-CN" altLang="en-US" dirty="0" smtClean="0"/>
              <a:t>所谓简单多边形就是任何不相邻的两条边都没有交点，包括凸多边形和凹多边形。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计算几何简介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559800" cy="3138487"/>
          </a:xfrm>
        </p:spPr>
        <p:txBody>
          <a:bodyPr/>
          <a:lstStyle/>
          <a:p>
            <a:r>
              <a:rPr lang="zh-CN" altLang="en-US" sz="2800" dirty="0" smtClean="0"/>
              <a:t>计算几何是一门几何学，研究图形几何性质的</a:t>
            </a:r>
            <a:r>
              <a:rPr lang="zh-CN" altLang="en-US" sz="2800" dirty="0" smtClean="0"/>
              <a:t>学科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计算几何也是一门计算科学，研究几何的算法</a:t>
            </a:r>
            <a:r>
              <a:rPr lang="zh-CN" altLang="en-US" sz="2800" dirty="0" smtClean="0"/>
              <a:t>性质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引入计算几何，让计算机学会处理几何</a:t>
            </a:r>
            <a:r>
              <a:rPr lang="zh-CN" altLang="en-US" sz="2800" dirty="0" smtClean="0"/>
              <a:t>问题</a:t>
            </a:r>
            <a:endParaRPr lang="en-US" altLang="zh-CN" sz="2800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多边形面积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1038" y="1066800"/>
            <a:ext cx="7929562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kern="0" dirty="0">
                <a:latin typeface="+mn-lt"/>
                <a:ea typeface="+mn-ea"/>
              </a:rPr>
              <a:t>求下面多边形的面积，已知个顶点的坐标。</a:t>
            </a:r>
          </a:p>
        </p:txBody>
      </p:sp>
      <p:grpSp>
        <p:nvGrpSpPr>
          <p:cNvPr id="8197" name="Group 24"/>
          <p:cNvGrpSpPr>
            <a:grpSpLocks/>
          </p:cNvGrpSpPr>
          <p:nvPr/>
        </p:nvGrpSpPr>
        <p:grpSpPr bwMode="auto">
          <a:xfrm>
            <a:off x="715963" y="2399506"/>
            <a:ext cx="3600450" cy="2376487"/>
            <a:chOff x="521" y="2069"/>
            <a:chExt cx="2268" cy="1497"/>
          </a:xfrm>
        </p:grpSpPr>
        <p:sp>
          <p:nvSpPr>
            <p:cNvPr id="8235" name="Line 7"/>
            <p:cNvSpPr>
              <a:spLocks noChangeShapeType="1"/>
            </p:cNvSpPr>
            <p:nvPr/>
          </p:nvSpPr>
          <p:spPr bwMode="auto">
            <a:xfrm flipV="1">
              <a:off x="521" y="2749"/>
              <a:ext cx="862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6" name="Line 10"/>
            <p:cNvSpPr>
              <a:spLocks noChangeShapeType="1"/>
            </p:cNvSpPr>
            <p:nvPr/>
          </p:nvSpPr>
          <p:spPr bwMode="auto">
            <a:xfrm>
              <a:off x="657" y="2069"/>
              <a:ext cx="127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Line 11"/>
            <p:cNvSpPr>
              <a:spLocks noChangeShapeType="1"/>
            </p:cNvSpPr>
            <p:nvPr/>
          </p:nvSpPr>
          <p:spPr bwMode="auto">
            <a:xfrm flipV="1">
              <a:off x="1882" y="2069"/>
              <a:ext cx="907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8" name="Line 12"/>
            <p:cNvSpPr>
              <a:spLocks noChangeShapeType="1"/>
            </p:cNvSpPr>
            <p:nvPr/>
          </p:nvSpPr>
          <p:spPr bwMode="auto">
            <a:xfrm flipH="1">
              <a:off x="1746" y="2069"/>
              <a:ext cx="1043" cy="1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9" name="Line 22"/>
            <p:cNvSpPr>
              <a:spLocks noChangeShapeType="1"/>
            </p:cNvSpPr>
            <p:nvPr/>
          </p:nvSpPr>
          <p:spPr bwMode="auto">
            <a:xfrm>
              <a:off x="657" y="2069"/>
              <a:ext cx="726" cy="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0" name="Line 23"/>
            <p:cNvSpPr>
              <a:spLocks noChangeShapeType="1"/>
            </p:cNvSpPr>
            <p:nvPr/>
          </p:nvSpPr>
          <p:spPr bwMode="auto">
            <a:xfrm flipH="1" flipV="1">
              <a:off x="521" y="3067"/>
              <a:ext cx="1225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8" name="Line 32"/>
          <p:cNvSpPr>
            <a:spLocks noChangeShapeType="1"/>
          </p:cNvSpPr>
          <p:nvPr/>
        </p:nvSpPr>
        <p:spPr bwMode="auto">
          <a:xfrm flipV="1">
            <a:off x="2660650" y="3263106"/>
            <a:ext cx="215900" cy="1512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Line 33"/>
          <p:cNvSpPr>
            <a:spLocks noChangeShapeType="1"/>
          </p:cNvSpPr>
          <p:nvPr/>
        </p:nvSpPr>
        <p:spPr bwMode="auto">
          <a:xfrm flipH="1" flipV="1">
            <a:off x="933450" y="2399506"/>
            <a:ext cx="1727200" cy="2376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Line 34"/>
          <p:cNvSpPr>
            <a:spLocks noChangeShapeType="1"/>
          </p:cNvSpPr>
          <p:nvPr/>
        </p:nvSpPr>
        <p:spPr bwMode="auto">
          <a:xfrm>
            <a:off x="2084388" y="3479006"/>
            <a:ext cx="576262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44"/>
          <p:cNvSpPr>
            <a:spLocks/>
          </p:cNvSpPr>
          <p:nvPr/>
        </p:nvSpPr>
        <p:spPr bwMode="auto">
          <a:xfrm>
            <a:off x="2660650" y="2399506"/>
            <a:ext cx="1655763" cy="2376487"/>
          </a:xfrm>
          <a:custGeom>
            <a:avLst/>
            <a:gdLst>
              <a:gd name="T0" fmla="*/ 0 w 1043"/>
              <a:gd name="T1" fmla="*/ 2147483647 h 1497"/>
              <a:gd name="T2" fmla="*/ 2147483647 w 1043"/>
              <a:gd name="T3" fmla="*/ 2147483647 h 1497"/>
              <a:gd name="T4" fmla="*/ 2147483647 w 1043"/>
              <a:gd name="T5" fmla="*/ 0 h 1497"/>
              <a:gd name="T6" fmla="*/ 0 w 1043"/>
              <a:gd name="T7" fmla="*/ 2147483647 h 1497"/>
              <a:gd name="T8" fmla="*/ 0 60000 65536"/>
              <a:gd name="T9" fmla="*/ 0 60000 65536"/>
              <a:gd name="T10" fmla="*/ 0 60000 65536"/>
              <a:gd name="T11" fmla="*/ 0 60000 65536"/>
              <a:gd name="T12" fmla="*/ 0 w 1043"/>
              <a:gd name="T13" fmla="*/ 0 h 1497"/>
              <a:gd name="T14" fmla="*/ 1043 w 1043"/>
              <a:gd name="T15" fmla="*/ 1497 h 14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3" h="1497">
                <a:moveTo>
                  <a:pt x="0" y="1497"/>
                </a:moveTo>
                <a:lnTo>
                  <a:pt x="136" y="544"/>
                </a:lnTo>
                <a:lnTo>
                  <a:pt x="1043" y="0"/>
                </a:lnTo>
                <a:lnTo>
                  <a:pt x="0" y="149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46"/>
          <p:cNvSpPr>
            <a:spLocks/>
          </p:cNvSpPr>
          <p:nvPr/>
        </p:nvSpPr>
        <p:spPr bwMode="auto">
          <a:xfrm>
            <a:off x="933450" y="2399506"/>
            <a:ext cx="1943100" cy="2376487"/>
          </a:xfrm>
          <a:custGeom>
            <a:avLst/>
            <a:gdLst>
              <a:gd name="T0" fmla="*/ 2147483647 w 1224"/>
              <a:gd name="T1" fmla="*/ 2147483647 h 1497"/>
              <a:gd name="T2" fmla="*/ 2147483647 w 1224"/>
              <a:gd name="T3" fmla="*/ 2147483647 h 1497"/>
              <a:gd name="T4" fmla="*/ 0 w 1224"/>
              <a:gd name="T5" fmla="*/ 0 h 1497"/>
              <a:gd name="T6" fmla="*/ 2147483647 w 1224"/>
              <a:gd name="T7" fmla="*/ 2147483647 h 1497"/>
              <a:gd name="T8" fmla="*/ 0 60000 65536"/>
              <a:gd name="T9" fmla="*/ 0 60000 65536"/>
              <a:gd name="T10" fmla="*/ 0 60000 65536"/>
              <a:gd name="T11" fmla="*/ 0 60000 65536"/>
              <a:gd name="T12" fmla="*/ 0 w 1224"/>
              <a:gd name="T13" fmla="*/ 0 h 1497"/>
              <a:gd name="T14" fmla="*/ 1224 w 1224"/>
              <a:gd name="T15" fmla="*/ 1497 h 14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4" h="1497">
                <a:moveTo>
                  <a:pt x="1088" y="1497"/>
                </a:moveTo>
                <a:lnTo>
                  <a:pt x="1224" y="544"/>
                </a:lnTo>
                <a:lnTo>
                  <a:pt x="0" y="0"/>
                </a:lnTo>
                <a:lnTo>
                  <a:pt x="1088" y="149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47"/>
          <p:cNvSpPr>
            <a:spLocks/>
          </p:cNvSpPr>
          <p:nvPr/>
        </p:nvSpPr>
        <p:spPr bwMode="auto">
          <a:xfrm>
            <a:off x="933450" y="2399506"/>
            <a:ext cx="1727200" cy="2376487"/>
          </a:xfrm>
          <a:custGeom>
            <a:avLst/>
            <a:gdLst>
              <a:gd name="T0" fmla="*/ 2147483647 w 1088"/>
              <a:gd name="T1" fmla="*/ 2147483647 h 1497"/>
              <a:gd name="T2" fmla="*/ 0 w 1088"/>
              <a:gd name="T3" fmla="*/ 0 h 1497"/>
              <a:gd name="T4" fmla="*/ 2147483647 w 1088"/>
              <a:gd name="T5" fmla="*/ 2147483647 h 1497"/>
              <a:gd name="T6" fmla="*/ 2147483647 w 1088"/>
              <a:gd name="T7" fmla="*/ 2147483647 h 1497"/>
              <a:gd name="T8" fmla="*/ 0 60000 65536"/>
              <a:gd name="T9" fmla="*/ 0 60000 65536"/>
              <a:gd name="T10" fmla="*/ 0 60000 65536"/>
              <a:gd name="T11" fmla="*/ 0 60000 65536"/>
              <a:gd name="T12" fmla="*/ 0 w 1088"/>
              <a:gd name="T13" fmla="*/ 0 h 1497"/>
              <a:gd name="T14" fmla="*/ 1088 w 1088"/>
              <a:gd name="T15" fmla="*/ 1497 h 14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8" h="1497">
                <a:moveTo>
                  <a:pt x="1088" y="1497"/>
                </a:moveTo>
                <a:lnTo>
                  <a:pt x="0" y="0"/>
                </a:lnTo>
                <a:lnTo>
                  <a:pt x="725" y="680"/>
                </a:lnTo>
                <a:lnTo>
                  <a:pt x="1088" y="1497"/>
                </a:lnTo>
                <a:close/>
              </a:path>
            </a:pathLst>
          </a:custGeom>
          <a:solidFill>
            <a:srgbClr val="FF33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57"/>
          <p:cNvSpPr>
            <a:spLocks/>
          </p:cNvSpPr>
          <p:nvPr/>
        </p:nvSpPr>
        <p:spPr bwMode="auto">
          <a:xfrm>
            <a:off x="933450" y="2399506"/>
            <a:ext cx="1727200" cy="2376487"/>
          </a:xfrm>
          <a:custGeom>
            <a:avLst/>
            <a:gdLst>
              <a:gd name="T0" fmla="*/ 2147483647 w 1088"/>
              <a:gd name="T1" fmla="*/ 2147483647 h 1497"/>
              <a:gd name="T2" fmla="*/ 0 w 1088"/>
              <a:gd name="T3" fmla="*/ 0 h 1497"/>
              <a:gd name="T4" fmla="*/ 2147483647 w 1088"/>
              <a:gd name="T5" fmla="*/ 2147483647 h 1497"/>
              <a:gd name="T6" fmla="*/ 2147483647 w 1088"/>
              <a:gd name="T7" fmla="*/ 2147483647 h 1497"/>
              <a:gd name="T8" fmla="*/ 0 60000 65536"/>
              <a:gd name="T9" fmla="*/ 0 60000 65536"/>
              <a:gd name="T10" fmla="*/ 0 60000 65536"/>
              <a:gd name="T11" fmla="*/ 0 60000 65536"/>
              <a:gd name="T12" fmla="*/ 0 w 1088"/>
              <a:gd name="T13" fmla="*/ 0 h 1497"/>
              <a:gd name="T14" fmla="*/ 1088 w 1088"/>
              <a:gd name="T15" fmla="*/ 1497 h 14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8" h="1497">
                <a:moveTo>
                  <a:pt x="1088" y="1497"/>
                </a:moveTo>
                <a:lnTo>
                  <a:pt x="0" y="0"/>
                </a:lnTo>
                <a:lnTo>
                  <a:pt x="725" y="680"/>
                </a:lnTo>
                <a:lnTo>
                  <a:pt x="1088" y="1497"/>
                </a:lnTo>
                <a:close/>
              </a:path>
            </a:pathLst>
          </a:custGeom>
          <a:solidFill>
            <a:schemeClr val="bg1"/>
          </a:solidFill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49"/>
          <p:cNvSpPr>
            <a:spLocks/>
          </p:cNvSpPr>
          <p:nvPr/>
        </p:nvSpPr>
        <p:spPr bwMode="auto">
          <a:xfrm>
            <a:off x="715963" y="3479006"/>
            <a:ext cx="1944687" cy="1296987"/>
          </a:xfrm>
          <a:custGeom>
            <a:avLst/>
            <a:gdLst>
              <a:gd name="T0" fmla="*/ 2147483647 w 1225"/>
              <a:gd name="T1" fmla="*/ 2147483647 h 817"/>
              <a:gd name="T2" fmla="*/ 0 w 1225"/>
              <a:gd name="T3" fmla="*/ 2147483647 h 817"/>
              <a:gd name="T4" fmla="*/ 2147483647 w 1225"/>
              <a:gd name="T5" fmla="*/ 0 h 817"/>
              <a:gd name="T6" fmla="*/ 2147483647 w 1225"/>
              <a:gd name="T7" fmla="*/ 2147483647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1225"/>
              <a:gd name="T13" fmla="*/ 0 h 817"/>
              <a:gd name="T14" fmla="*/ 1225 w 12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5" h="817">
                <a:moveTo>
                  <a:pt x="1225" y="817"/>
                </a:moveTo>
                <a:lnTo>
                  <a:pt x="0" y="318"/>
                </a:lnTo>
                <a:lnTo>
                  <a:pt x="862" y="0"/>
                </a:lnTo>
                <a:lnTo>
                  <a:pt x="1225" y="81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16" name="Text Box 84"/>
          <p:cNvSpPr txBox="1">
            <a:spLocks noChangeArrowheads="1"/>
          </p:cNvSpPr>
          <p:nvPr/>
        </p:nvSpPr>
        <p:spPr bwMode="auto">
          <a:xfrm>
            <a:off x="2662238" y="4595018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sp>
        <p:nvSpPr>
          <p:cNvPr id="8217" name="Text Box 85"/>
          <p:cNvSpPr txBox="1">
            <a:spLocks noChangeArrowheads="1"/>
          </p:cNvSpPr>
          <p:nvPr/>
        </p:nvSpPr>
        <p:spPr bwMode="auto">
          <a:xfrm>
            <a:off x="3814763" y="214709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b</a:t>
            </a:r>
          </a:p>
        </p:txBody>
      </p:sp>
      <p:sp>
        <p:nvSpPr>
          <p:cNvPr id="8218" name="Text Box 86"/>
          <p:cNvSpPr txBox="1">
            <a:spLocks noChangeArrowheads="1"/>
          </p:cNvSpPr>
          <p:nvPr/>
        </p:nvSpPr>
        <p:spPr bwMode="auto">
          <a:xfrm>
            <a:off x="2732088" y="2831306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c</a:t>
            </a:r>
          </a:p>
        </p:txBody>
      </p:sp>
      <p:sp>
        <p:nvSpPr>
          <p:cNvPr id="8219" name="Text Box 87"/>
          <p:cNvSpPr txBox="1">
            <a:spLocks noChangeArrowheads="1"/>
          </p:cNvSpPr>
          <p:nvPr/>
        </p:nvSpPr>
        <p:spPr bwMode="auto">
          <a:xfrm>
            <a:off x="1004888" y="2110581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d</a:t>
            </a:r>
          </a:p>
        </p:txBody>
      </p:sp>
      <p:sp>
        <p:nvSpPr>
          <p:cNvPr id="8220" name="Text Box 88"/>
          <p:cNvSpPr txBox="1">
            <a:spLocks noChangeArrowheads="1"/>
          </p:cNvSpPr>
          <p:nvPr/>
        </p:nvSpPr>
        <p:spPr bwMode="auto">
          <a:xfrm>
            <a:off x="1365250" y="3263106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e</a:t>
            </a:r>
          </a:p>
        </p:txBody>
      </p:sp>
      <p:sp>
        <p:nvSpPr>
          <p:cNvPr id="8221" name="Text Box 89"/>
          <p:cNvSpPr txBox="1">
            <a:spLocks noChangeArrowheads="1"/>
          </p:cNvSpPr>
          <p:nvPr/>
        </p:nvSpPr>
        <p:spPr bwMode="auto">
          <a:xfrm>
            <a:off x="644525" y="4055268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1" y="2399506"/>
            <a:ext cx="411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注意：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/>
              <a:t>在引入叉积后，面积就可以为负值，就有了“负面积”的概念。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7111" y="4646611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“负面积”方便了我们的运算</a:t>
            </a:r>
            <a:endParaRPr lang="zh-CN" alt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多边形面积</a:t>
            </a:r>
          </a:p>
        </p:txBody>
      </p:sp>
      <p:grpSp>
        <p:nvGrpSpPr>
          <p:cNvPr id="27" name="Group 50"/>
          <p:cNvGrpSpPr>
            <a:grpSpLocks/>
          </p:cNvGrpSpPr>
          <p:nvPr/>
        </p:nvGrpSpPr>
        <p:grpSpPr bwMode="auto">
          <a:xfrm>
            <a:off x="3242850" y="1500187"/>
            <a:ext cx="3600450" cy="2376487"/>
            <a:chOff x="521" y="2069"/>
            <a:chExt cx="2268" cy="1497"/>
          </a:xfrm>
        </p:grpSpPr>
        <p:sp>
          <p:nvSpPr>
            <p:cNvPr id="28" name="Line 51"/>
            <p:cNvSpPr>
              <a:spLocks noChangeShapeType="1"/>
            </p:cNvSpPr>
            <p:nvPr/>
          </p:nvSpPr>
          <p:spPr bwMode="auto">
            <a:xfrm flipV="1">
              <a:off x="521" y="2749"/>
              <a:ext cx="862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52"/>
            <p:cNvSpPr>
              <a:spLocks noChangeShapeType="1"/>
            </p:cNvSpPr>
            <p:nvPr/>
          </p:nvSpPr>
          <p:spPr bwMode="auto">
            <a:xfrm>
              <a:off x="657" y="2069"/>
              <a:ext cx="127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53"/>
            <p:cNvSpPr>
              <a:spLocks noChangeShapeType="1"/>
            </p:cNvSpPr>
            <p:nvPr/>
          </p:nvSpPr>
          <p:spPr bwMode="auto">
            <a:xfrm flipV="1">
              <a:off x="1882" y="2069"/>
              <a:ext cx="907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54"/>
            <p:cNvSpPr>
              <a:spLocks noChangeShapeType="1"/>
            </p:cNvSpPr>
            <p:nvPr/>
          </p:nvSpPr>
          <p:spPr bwMode="auto">
            <a:xfrm flipH="1">
              <a:off x="1746" y="2069"/>
              <a:ext cx="1043" cy="1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55"/>
            <p:cNvSpPr>
              <a:spLocks noChangeShapeType="1"/>
            </p:cNvSpPr>
            <p:nvPr/>
          </p:nvSpPr>
          <p:spPr bwMode="auto">
            <a:xfrm>
              <a:off x="657" y="2069"/>
              <a:ext cx="726" cy="6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56"/>
            <p:cNvSpPr>
              <a:spLocks noChangeShapeType="1"/>
            </p:cNvSpPr>
            <p:nvPr/>
          </p:nvSpPr>
          <p:spPr bwMode="auto">
            <a:xfrm flipH="1" flipV="1">
              <a:off x="521" y="3067"/>
              <a:ext cx="1225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" name="AutoShape 58"/>
          <p:cNvSpPr>
            <a:spLocks noChangeArrowheads="1"/>
          </p:cNvSpPr>
          <p:nvPr/>
        </p:nvSpPr>
        <p:spPr bwMode="auto">
          <a:xfrm>
            <a:off x="3242850" y="4379912"/>
            <a:ext cx="73025" cy="71437"/>
          </a:xfrm>
          <a:prstGeom prst="flowChartConnector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Freeform 61"/>
          <p:cNvSpPr>
            <a:spLocks/>
          </p:cNvSpPr>
          <p:nvPr/>
        </p:nvSpPr>
        <p:spPr bwMode="auto">
          <a:xfrm>
            <a:off x="3315875" y="1500187"/>
            <a:ext cx="3527425" cy="2879725"/>
          </a:xfrm>
          <a:custGeom>
            <a:avLst/>
            <a:gdLst>
              <a:gd name="T0" fmla="*/ 0 w 2222"/>
              <a:gd name="T1" fmla="*/ 2147483647 h 1814"/>
              <a:gd name="T2" fmla="*/ 2147483647 w 2222"/>
              <a:gd name="T3" fmla="*/ 2147483647 h 1814"/>
              <a:gd name="T4" fmla="*/ 2147483647 w 2222"/>
              <a:gd name="T5" fmla="*/ 0 h 1814"/>
              <a:gd name="T6" fmla="*/ 0 w 2222"/>
              <a:gd name="T7" fmla="*/ 2147483647 h 1814"/>
              <a:gd name="T8" fmla="*/ 0 60000 65536"/>
              <a:gd name="T9" fmla="*/ 0 60000 65536"/>
              <a:gd name="T10" fmla="*/ 0 60000 65536"/>
              <a:gd name="T11" fmla="*/ 0 60000 65536"/>
              <a:gd name="T12" fmla="*/ 0 w 2222"/>
              <a:gd name="T13" fmla="*/ 0 h 1814"/>
              <a:gd name="T14" fmla="*/ 2222 w 2222"/>
              <a:gd name="T15" fmla="*/ 1814 h 18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2" h="1814">
                <a:moveTo>
                  <a:pt x="0" y="1814"/>
                </a:moveTo>
                <a:lnTo>
                  <a:pt x="1179" y="1497"/>
                </a:lnTo>
                <a:lnTo>
                  <a:pt x="2222" y="0"/>
                </a:lnTo>
                <a:lnTo>
                  <a:pt x="0" y="18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64"/>
          <p:cNvSpPr>
            <a:spLocks/>
          </p:cNvSpPr>
          <p:nvPr/>
        </p:nvSpPr>
        <p:spPr bwMode="auto">
          <a:xfrm>
            <a:off x="3242850" y="1500187"/>
            <a:ext cx="3600450" cy="2879725"/>
          </a:xfrm>
          <a:custGeom>
            <a:avLst/>
            <a:gdLst>
              <a:gd name="T0" fmla="*/ 0 w 2268"/>
              <a:gd name="T1" fmla="*/ 2147483647 h 1814"/>
              <a:gd name="T2" fmla="*/ 2147483647 w 2268"/>
              <a:gd name="T3" fmla="*/ 0 h 1814"/>
              <a:gd name="T4" fmla="*/ 2147483647 w 2268"/>
              <a:gd name="T5" fmla="*/ 2147483647 h 1814"/>
              <a:gd name="T6" fmla="*/ 0 w 2268"/>
              <a:gd name="T7" fmla="*/ 2147483647 h 1814"/>
              <a:gd name="T8" fmla="*/ 0 60000 65536"/>
              <a:gd name="T9" fmla="*/ 0 60000 65536"/>
              <a:gd name="T10" fmla="*/ 0 60000 65536"/>
              <a:gd name="T11" fmla="*/ 0 60000 65536"/>
              <a:gd name="T12" fmla="*/ 0 w 2268"/>
              <a:gd name="T13" fmla="*/ 0 h 1814"/>
              <a:gd name="T14" fmla="*/ 2268 w 2268"/>
              <a:gd name="T15" fmla="*/ 1814 h 18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8" h="1814">
                <a:moveTo>
                  <a:pt x="0" y="1814"/>
                </a:moveTo>
                <a:lnTo>
                  <a:pt x="2268" y="0"/>
                </a:lnTo>
                <a:lnTo>
                  <a:pt x="1361" y="544"/>
                </a:lnTo>
                <a:lnTo>
                  <a:pt x="0" y="18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Freeform 65"/>
          <p:cNvSpPr>
            <a:spLocks/>
          </p:cNvSpPr>
          <p:nvPr/>
        </p:nvSpPr>
        <p:spPr bwMode="auto">
          <a:xfrm>
            <a:off x="3242850" y="1500187"/>
            <a:ext cx="2232025" cy="2879725"/>
          </a:xfrm>
          <a:custGeom>
            <a:avLst/>
            <a:gdLst>
              <a:gd name="T0" fmla="*/ 0 w 1406"/>
              <a:gd name="T1" fmla="*/ 2147483647 h 1814"/>
              <a:gd name="T2" fmla="*/ 2147483647 w 1406"/>
              <a:gd name="T3" fmla="*/ 2147483647 h 1814"/>
              <a:gd name="T4" fmla="*/ 2147483647 w 1406"/>
              <a:gd name="T5" fmla="*/ 0 h 1814"/>
              <a:gd name="T6" fmla="*/ 0 w 1406"/>
              <a:gd name="T7" fmla="*/ 2147483647 h 1814"/>
              <a:gd name="T8" fmla="*/ 0 60000 65536"/>
              <a:gd name="T9" fmla="*/ 0 60000 65536"/>
              <a:gd name="T10" fmla="*/ 0 60000 65536"/>
              <a:gd name="T11" fmla="*/ 0 60000 65536"/>
              <a:gd name="T12" fmla="*/ 0 w 1406"/>
              <a:gd name="T13" fmla="*/ 0 h 1814"/>
              <a:gd name="T14" fmla="*/ 1406 w 1406"/>
              <a:gd name="T15" fmla="*/ 1814 h 18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6" h="1814">
                <a:moveTo>
                  <a:pt x="0" y="1814"/>
                </a:moveTo>
                <a:lnTo>
                  <a:pt x="1406" y="544"/>
                </a:lnTo>
                <a:lnTo>
                  <a:pt x="136" y="0"/>
                </a:lnTo>
                <a:lnTo>
                  <a:pt x="0" y="181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Freeform 67"/>
          <p:cNvSpPr>
            <a:spLocks/>
          </p:cNvSpPr>
          <p:nvPr/>
        </p:nvSpPr>
        <p:spPr bwMode="auto">
          <a:xfrm>
            <a:off x="3242850" y="1500187"/>
            <a:ext cx="1368425" cy="2879725"/>
          </a:xfrm>
          <a:custGeom>
            <a:avLst/>
            <a:gdLst>
              <a:gd name="T0" fmla="*/ 0 w 862"/>
              <a:gd name="T1" fmla="*/ 2147483647 h 1814"/>
              <a:gd name="T2" fmla="*/ 2147483647 w 862"/>
              <a:gd name="T3" fmla="*/ 0 h 1814"/>
              <a:gd name="T4" fmla="*/ 2147483647 w 862"/>
              <a:gd name="T5" fmla="*/ 2147483647 h 1814"/>
              <a:gd name="T6" fmla="*/ 0 w 862"/>
              <a:gd name="T7" fmla="*/ 2147483647 h 1814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1814"/>
              <a:gd name="T14" fmla="*/ 862 w 862"/>
              <a:gd name="T15" fmla="*/ 1814 h 18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1814">
                <a:moveTo>
                  <a:pt x="0" y="1814"/>
                </a:moveTo>
                <a:lnTo>
                  <a:pt x="136" y="0"/>
                </a:lnTo>
                <a:lnTo>
                  <a:pt x="862" y="680"/>
                </a:lnTo>
                <a:lnTo>
                  <a:pt x="0" y="1814"/>
                </a:lnTo>
                <a:close/>
              </a:path>
            </a:pathLst>
          </a:custGeom>
          <a:solidFill>
            <a:srgbClr val="FF66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68"/>
          <p:cNvSpPr>
            <a:spLocks/>
          </p:cNvSpPr>
          <p:nvPr/>
        </p:nvSpPr>
        <p:spPr bwMode="auto">
          <a:xfrm>
            <a:off x="3241262" y="1500187"/>
            <a:ext cx="1368425" cy="2879725"/>
          </a:xfrm>
          <a:custGeom>
            <a:avLst/>
            <a:gdLst>
              <a:gd name="T0" fmla="*/ 0 w 862"/>
              <a:gd name="T1" fmla="*/ 2147483647 h 1814"/>
              <a:gd name="T2" fmla="*/ 2147483647 w 862"/>
              <a:gd name="T3" fmla="*/ 0 h 1814"/>
              <a:gd name="T4" fmla="*/ 2147483647 w 862"/>
              <a:gd name="T5" fmla="*/ 2147483647 h 1814"/>
              <a:gd name="T6" fmla="*/ 0 w 862"/>
              <a:gd name="T7" fmla="*/ 2147483647 h 1814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1814"/>
              <a:gd name="T14" fmla="*/ 862 w 862"/>
              <a:gd name="T15" fmla="*/ 1814 h 18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1814">
                <a:moveTo>
                  <a:pt x="0" y="1814"/>
                </a:moveTo>
                <a:lnTo>
                  <a:pt x="136" y="0"/>
                </a:lnTo>
                <a:lnTo>
                  <a:pt x="862" y="680"/>
                </a:lnTo>
                <a:lnTo>
                  <a:pt x="0" y="1814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69"/>
          <p:cNvSpPr>
            <a:spLocks/>
          </p:cNvSpPr>
          <p:nvPr/>
        </p:nvSpPr>
        <p:spPr bwMode="auto">
          <a:xfrm>
            <a:off x="3242850" y="2579687"/>
            <a:ext cx="1368425" cy="1800225"/>
          </a:xfrm>
          <a:custGeom>
            <a:avLst/>
            <a:gdLst>
              <a:gd name="T0" fmla="*/ 0 w 862"/>
              <a:gd name="T1" fmla="*/ 2147483647 h 1134"/>
              <a:gd name="T2" fmla="*/ 2147483647 w 862"/>
              <a:gd name="T3" fmla="*/ 0 h 1134"/>
              <a:gd name="T4" fmla="*/ 0 w 862"/>
              <a:gd name="T5" fmla="*/ 2147483647 h 1134"/>
              <a:gd name="T6" fmla="*/ 0 w 862"/>
              <a:gd name="T7" fmla="*/ 2147483647 h 1134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1134"/>
              <a:gd name="T14" fmla="*/ 862 w 862"/>
              <a:gd name="T15" fmla="*/ 1134 h 1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1134">
                <a:moveTo>
                  <a:pt x="0" y="1134"/>
                </a:moveTo>
                <a:lnTo>
                  <a:pt x="862" y="0"/>
                </a:lnTo>
                <a:lnTo>
                  <a:pt x="0" y="318"/>
                </a:lnTo>
                <a:lnTo>
                  <a:pt x="0" y="113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Freeform 70"/>
          <p:cNvSpPr>
            <a:spLocks/>
          </p:cNvSpPr>
          <p:nvPr/>
        </p:nvSpPr>
        <p:spPr bwMode="auto">
          <a:xfrm>
            <a:off x="3242850" y="3086099"/>
            <a:ext cx="1873250" cy="1366838"/>
          </a:xfrm>
          <a:custGeom>
            <a:avLst/>
            <a:gdLst>
              <a:gd name="T0" fmla="*/ 0 w 1180"/>
              <a:gd name="T1" fmla="*/ 2147483647 h 861"/>
              <a:gd name="T2" fmla="*/ 0 w 1180"/>
              <a:gd name="T3" fmla="*/ 0 h 861"/>
              <a:gd name="T4" fmla="*/ 2147483647 w 1180"/>
              <a:gd name="T5" fmla="*/ 2147483647 h 861"/>
              <a:gd name="T6" fmla="*/ 0 w 1180"/>
              <a:gd name="T7" fmla="*/ 2147483647 h 861"/>
              <a:gd name="T8" fmla="*/ 0 60000 65536"/>
              <a:gd name="T9" fmla="*/ 0 60000 65536"/>
              <a:gd name="T10" fmla="*/ 0 60000 65536"/>
              <a:gd name="T11" fmla="*/ 0 60000 65536"/>
              <a:gd name="T12" fmla="*/ 0 w 1180"/>
              <a:gd name="T13" fmla="*/ 0 h 861"/>
              <a:gd name="T14" fmla="*/ 1180 w 1180"/>
              <a:gd name="T15" fmla="*/ 861 h 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0" h="861">
                <a:moveTo>
                  <a:pt x="0" y="861"/>
                </a:moveTo>
                <a:lnTo>
                  <a:pt x="0" y="0"/>
                </a:lnTo>
                <a:lnTo>
                  <a:pt x="1180" y="499"/>
                </a:lnTo>
                <a:lnTo>
                  <a:pt x="0" y="861"/>
                </a:lnTo>
                <a:close/>
              </a:path>
            </a:pathLst>
          </a:custGeom>
          <a:solidFill>
            <a:srgbClr val="FF33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71"/>
          <p:cNvSpPr>
            <a:spLocks/>
          </p:cNvSpPr>
          <p:nvPr/>
        </p:nvSpPr>
        <p:spPr bwMode="auto">
          <a:xfrm>
            <a:off x="3242850" y="3084512"/>
            <a:ext cx="1873250" cy="1366837"/>
          </a:xfrm>
          <a:custGeom>
            <a:avLst/>
            <a:gdLst>
              <a:gd name="T0" fmla="*/ 0 w 1180"/>
              <a:gd name="T1" fmla="*/ 2147483647 h 861"/>
              <a:gd name="T2" fmla="*/ 0 w 1180"/>
              <a:gd name="T3" fmla="*/ 0 h 861"/>
              <a:gd name="T4" fmla="*/ 2147483647 w 1180"/>
              <a:gd name="T5" fmla="*/ 2147483647 h 861"/>
              <a:gd name="T6" fmla="*/ 0 w 1180"/>
              <a:gd name="T7" fmla="*/ 2147483647 h 861"/>
              <a:gd name="T8" fmla="*/ 0 60000 65536"/>
              <a:gd name="T9" fmla="*/ 0 60000 65536"/>
              <a:gd name="T10" fmla="*/ 0 60000 65536"/>
              <a:gd name="T11" fmla="*/ 0 60000 65536"/>
              <a:gd name="T12" fmla="*/ 0 w 1180"/>
              <a:gd name="T13" fmla="*/ 0 h 861"/>
              <a:gd name="T14" fmla="*/ 1180 w 1180"/>
              <a:gd name="T15" fmla="*/ 861 h 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0" h="861">
                <a:moveTo>
                  <a:pt x="0" y="861"/>
                </a:moveTo>
                <a:lnTo>
                  <a:pt x="0" y="0"/>
                </a:lnTo>
                <a:lnTo>
                  <a:pt x="1180" y="499"/>
                </a:lnTo>
                <a:lnTo>
                  <a:pt x="0" y="86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90"/>
          <p:cNvSpPr txBox="1">
            <a:spLocks noChangeArrowheads="1"/>
          </p:cNvSpPr>
          <p:nvPr/>
        </p:nvSpPr>
        <p:spPr bwMode="auto">
          <a:xfrm>
            <a:off x="5187537" y="3803649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sp>
        <p:nvSpPr>
          <p:cNvPr id="45" name="Text Box 91"/>
          <p:cNvSpPr txBox="1">
            <a:spLocks noChangeArrowheads="1"/>
          </p:cNvSpPr>
          <p:nvPr/>
        </p:nvSpPr>
        <p:spPr bwMode="auto">
          <a:xfrm>
            <a:off x="6843300" y="1284287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b</a:t>
            </a:r>
          </a:p>
        </p:txBody>
      </p:sp>
      <p:sp>
        <p:nvSpPr>
          <p:cNvPr id="46" name="Text Box 92"/>
          <p:cNvSpPr txBox="1">
            <a:spLocks noChangeArrowheads="1"/>
          </p:cNvSpPr>
          <p:nvPr/>
        </p:nvSpPr>
        <p:spPr bwMode="auto">
          <a:xfrm>
            <a:off x="5260562" y="1895474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c</a:t>
            </a:r>
          </a:p>
        </p:txBody>
      </p:sp>
      <p:sp>
        <p:nvSpPr>
          <p:cNvPr id="47" name="Text Box 93"/>
          <p:cNvSpPr txBox="1">
            <a:spLocks noChangeArrowheads="1"/>
          </p:cNvSpPr>
          <p:nvPr/>
        </p:nvSpPr>
        <p:spPr bwMode="auto">
          <a:xfrm>
            <a:off x="3460337" y="1139824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d</a:t>
            </a:r>
          </a:p>
        </p:txBody>
      </p:sp>
      <p:sp>
        <p:nvSpPr>
          <p:cNvPr id="48" name="Text Box 94"/>
          <p:cNvSpPr txBox="1">
            <a:spLocks noChangeArrowheads="1"/>
          </p:cNvSpPr>
          <p:nvPr/>
        </p:nvSpPr>
        <p:spPr bwMode="auto">
          <a:xfrm>
            <a:off x="3892137" y="2292349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e</a:t>
            </a:r>
          </a:p>
        </p:txBody>
      </p:sp>
      <p:sp>
        <p:nvSpPr>
          <p:cNvPr id="49" name="Text Box 95"/>
          <p:cNvSpPr txBox="1">
            <a:spLocks noChangeArrowheads="1"/>
          </p:cNvSpPr>
          <p:nvPr/>
        </p:nvSpPr>
        <p:spPr bwMode="auto">
          <a:xfrm>
            <a:off x="2739612" y="2795587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f</a:t>
            </a:r>
          </a:p>
        </p:txBody>
      </p:sp>
      <p:sp>
        <p:nvSpPr>
          <p:cNvPr id="50" name="Text Box 96"/>
          <p:cNvSpPr txBox="1">
            <a:spLocks noChangeArrowheads="1"/>
          </p:cNvSpPr>
          <p:nvPr/>
        </p:nvSpPr>
        <p:spPr bwMode="auto">
          <a:xfrm>
            <a:off x="2953925" y="4524374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3300"/>
                </a:solidFill>
              </a:rPr>
              <a:t>0</a:t>
            </a: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1981200" y="5257800"/>
          <a:ext cx="53625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3" imgW="2425700" imgH="482600" progId="Equation.DSMT4">
                  <p:embed/>
                </p:oleObj>
              </mc:Choice>
              <mc:Fallback>
                <p:oleObj name="Equation" r:id="rId3" imgW="2425700" imgH="48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257800"/>
                        <a:ext cx="53625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60097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多边形面积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990600"/>
            <a:ext cx="8209812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double area(point p[],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	double s=0;</a:t>
            </a:r>
          </a:p>
          <a:p>
            <a:r>
              <a:rPr lang="en-US" altLang="zh-CN" sz="2800" dirty="0"/>
              <a:t>	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i;</a:t>
            </a:r>
          </a:p>
          <a:p>
            <a:endParaRPr lang="en-US" altLang="zh-CN" sz="2800" dirty="0"/>
          </a:p>
          <a:p>
            <a:r>
              <a:rPr lang="en-US" altLang="zh-CN" sz="2800" dirty="0"/>
              <a:t>	p[n].x=p[0].x;</a:t>
            </a:r>
          </a:p>
          <a:p>
            <a:r>
              <a:rPr lang="en-US" altLang="zh-CN" sz="2800" dirty="0"/>
              <a:t>	p[n].y=p[0].y;</a:t>
            </a:r>
          </a:p>
          <a:p>
            <a:endParaRPr lang="en-US" altLang="zh-CN" sz="2800" dirty="0"/>
          </a:p>
          <a:p>
            <a:r>
              <a:rPr lang="en-US" altLang="zh-CN" sz="2800" dirty="0"/>
              <a:t>	for(i=0;i&lt;</a:t>
            </a:r>
            <a:r>
              <a:rPr lang="en-US" altLang="zh-CN" sz="2800" dirty="0" err="1"/>
              <a:t>n;i</a:t>
            </a:r>
            <a:r>
              <a:rPr lang="en-US" altLang="zh-CN" sz="2800" dirty="0"/>
              <a:t>++)</a:t>
            </a:r>
          </a:p>
          <a:p>
            <a:r>
              <a:rPr lang="en-US" altLang="zh-CN" sz="2800" dirty="0"/>
              <a:t>		s+=</a:t>
            </a:r>
            <a:r>
              <a:rPr lang="en-US" altLang="zh-CN" sz="2800" dirty="0" err="1"/>
              <a:t>det</a:t>
            </a:r>
            <a:r>
              <a:rPr lang="en-US" altLang="zh-CN" sz="2800" dirty="0"/>
              <a:t>(p[i].</a:t>
            </a:r>
            <a:r>
              <a:rPr lang="en-US" altLang="zh-CN" sz="2800" dirty="0" err="1"/>
              <a:t>x,p</a:t>
            </a:r>
            <a:r>
              <a:rPr lang="en-US" altLang="zh-CN" sz="2800" dirty="0"/>
              <a:t>[i].</a:t>
            </a:r>
            <a:r>
              <a:rPr lang="en-US" altLang="zh-CN" sz="2800" dirty="0" err="1"/>
              <a:t>y,p</a:t>
            </a:r>
            <a:r>
              <a:rPr lang="en-US" altLang="zh-CN" sz="2800" dirty="0"/>
              <a:t>[i+1].</a:t>
            </a:r>
            <a:r>
              <a:rPr lang="en-US" altLang="zh-CN" sz="2800" dirty="0" err="1"/>
              <a:t>x,p</a:t>
            </a:r>
            <a:r>
              <a:rPr lang="en-US" altLang="zh-CN" sz="2800" dirty="0"/>
              <a:t>[i+1].y);</a:t>
            </a:r>
          </a:p>
          <a:p>
            <a:endParaRPr lang="en-US" altLang="zh-CN" sz="2800" dirty="0"/>
          </a:p>
          <a:p>
            <a:r>
              <a:rPr lang="en-US" altLang="zh-CN" sz="2800" dirty="0"/>
              <a:t>	return </a:t>
            </a:r>
            <a:r>
              <a:rPr lang="en-US" altLang="zh-CN" sz="2800" dirty="0" err="1"/>
              <a:t>fabs</a:t>
            </a:r>
            <a:r>
              <a:rPr lang="en-US" altLang="zh-CN" sz="2800" dirty="0"/>
              <a:t>(s/2.0);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626945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多边形重心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62008"/>
            <a:ext cx="2762250" cy="1314450"/>
          </a:xfrm>
          <a:prstGeom prst="rect">
            <a:avLst/>
          </a:prstGeom>
        </p:spPr>
      </p:pic>
      <p:pic>
        <p:nvPicPr>
          <p:cNvPr id="14337" name="Picture 1" descr="C:\Users\css\AppData\Roaming\Tencent\Users\251285422\QQ\WinTemp\RichOle\`)AQYGTOBGMMO{76)QVN0)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51" y="1143000"/>
            <a:ext cx="2600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82661" y="1126867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对于三角形的重心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47208"/>
              </p:ext>
            </p:extLst>
          </p:nvPr>
        </p:nvGraphicFramePr>
        <p:xfrm>
          <a:off x="4343400" y="1824037"/>
          <a:ext cx="340687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5" imgW="1600200" imgH="393480" progId="Equation.DSMT4">
                  <p:embed/>
                </p:oleObj>
              </mc:Choice>
              <mc:Fallback>
                <p:oleObj name="Equation" r:id="rId5" imgW="1600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3400" y="1824037"/>
                        <a:ext cx="340687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599" y="262803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那么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2820" y="3212812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推广至多边形，猜测为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321390"/>
              </p:ext>
            </p:extLst>
          </p:nvPr>
        </p:nvGraphicFramePr>
        <p:xfrm>
          <a:off x="5943600" y="2817493"/>
          <a:ext cx="2666464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7" imgW="876240" imgH="609480" progId="Equation.DSMT4">
                  <p:embed/>
                </p:oleObj>
              </mc:Choice>
              <mc:Fallback>
                <p:oleObj name="Equation" r:id="rId7" imgW="876240" imgH="60948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817493"/>
                        <a:ext cx="2666464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548965" y="334905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07338" y="4094469"/>
            <a:ext cx="5681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不妨假设一个梯形，那么根据上式，则它的重心一定在中位线上。但是，梯形的下底边大于上底边，所以重心一定在中位线之下！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873188" y="6019800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因此，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猜测有误！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179457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多边形重心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21920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加权平均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240" y="1864935"/>
            <a:ext cx="80619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sz="2800" dirty="0" smtClean="0"/>
              <a:t>将多边形拆分为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个三角形，分别求其重心和面积，可以想象，原来的质量均匀分布在内部的区域上，而现在质量仅分布在这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个重心点上（等价变换），这时就可以利用刚才猜想的公式了。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941504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多边形重心公式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698857"/>
              </p:ext>
            </p:extLst>
          </p:nvPr>
        </p:nvGraphicFramePr>
        <p:xfrm>
          <a:off x="1226819" y="4541519"/>
          <a:ext cx="3581401" cy="88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3" imgW="1942920" imgH="482400" progId="Equation.DSMT4">
                  <p:embed/>
                </p:oleObj>
              </mc:Choice>
              <mc:Fallback>
                <p:oleObj name="Equation" r:id="rId3" imgW="1942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6819" y="4541519"/>
                        <a:ext cx="3581401" cy="8894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912274"/>
              </p:ext>
            </p:extLst>
          </p:nvPr>
        </p:nvGraphicFramePr>
        <p:xfrm>
          <a:off x="1203325" y="5562600"/>
          <a:ext cx="36274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5" imgW="1968480" imgH="482400" progId="Equation.DSMT4">
                  <p:embed/>
                </p:oleObj>
              </mc:Choice>
              <mc:Fallback>
                <p:oleObj name="Equation" r:id="rId5" imgW="1968480" imgH="482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5562600"/>
                        <a:ext cx="362743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36720" y="3941502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（有兴趣的同学，请自己推导下）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067491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多边形重心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917912"/>
            <a:ext cx="8077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point </a:t>
            </a:r>
            <a:r>
              <a:rPr lang="en-US" altLang="zh-CN" sz="2000" dirty="0" err="1"/>
              <a:t>cen_gravity</a:t>
            </a:r>
            <a:r>
              <a:rPr lang="en-US" altLang="zh-CN" sz="2000" dirty="0"/>
              <a:t>(point p[],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n)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	point </a:t>
            </a:r>
            <a:r>
              <a:rPr lang="en-US" altLang="zh-CN" sz="2000" dirty="0" err="1"/>
              <a:t>pp</a:t>
            </a:r>
            <a:r>
              <a:rPr lang="en-US" altLang="zh-CN" sz="2000" dirty="0"/>
              <a:t>;                  //</a:t>
            </a:r>
            <a:r>
              <a:rPr lang="en-US" altLang="zh-CN" sz="2000" dirty="0" err="1"/>
              <a:t>pp</a:t>
            </a:r>
            <a:r>
              <a:rPr lang="en-US" altLang="zh-CN" sz="2000" dirty="0"/>
              <a:t> is the center of gravity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i;</a:t>
            </a:r>
          </a:p>
          <a:p>
            <a:r>
              <a:rPr lang="en-US" altLang="zh-CN" sz="2000" dirty="0"/>
              <a:t>	double x=0,y=0,s,temp;</a:t>
            </a:r>
          </a:p>
          <a:p>
            <a:r>
              <a:rPr lang="en-US" altLang="zh-CN" sz="2000" dirty="0"/>
              <a:t>	p[n].x=p[0].x;</a:t>
            </a:r>
          </a:p>
          <a:p>
            <a:r>
              <a:rPr lang="en-US" altLang="zh-CN" sz="2000" dirty="0"/>
              <a:t>	p[n].y=p[0].y;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for(i=0;i&lt;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</a:t>
            </a:r>
          </a:p>
          <a:p>
            <a:r>
              <a:rPr lang="en-US" altLang="zh-CN" sz="2000" dirty="0"/>
              <a:t>	{</a:t>
            </a:r>
          </a:p>
          <a:p>
            <a:r>
              <a:rPr lang="en-US" altLang="zh-CN" sz="2000" dirty="0"/>
              <a:t>		temp=</a:t>
            </a:r>
            <a:r>
              <a:rPr lang="en-US" altLang="zh-CN" sz="2000" dirty="0" err="1"/>
              <a:t>det</a:t>
            </a:r>
            <a:r>
              <a:rPr lang="en-US" altLang="zh-CN" sz="2000" dirty="0"/>
              <a:t>(p[i].</a:t>
            </a:r>
            <a:r>
              <a:rPr lang="en-US" altLang="zh-CN" sz="2000" dirty="0" err="1"/>
              <a:t>x,p</a:t>
            </a:r>
            <a:r>
              <a:rPr lang="en-US" altLang="zh-CN" sz="2000" dirty="0"/>
              <a:t>[i].</a:t>
            </a:r>
            <a:r>
              <a:rPr lang="en-US" altLang="zh-CN" sz="2000" dirty="0" err="1"/>
              <a:t>y,p</a:t>
            </a:r>
            <a:r>
              <a:rPr lang="en-US" altLang="zh-CN" sz="2000" dirty="0"/>
              <a:t>[i+1].</a:t>
            </a:r>
            <a:r>
              <a:rPr lang="en-US" altLang="zh-CN" sz="2000" dirty="0" err="1"/>
              <a:t>x,p</a:t>
            </a:r>
            <a:r>
              <a:rPr lang="en-US" altLang="zh-CN" sz="2000" dirty="0"/>
              <a:t>[i+1].y);</a:t>
            </a:r>
          </a:p>
          <a:p>
            <a:r>
              <a:rPr lang="en-US" altLang="zh-CN" sz="2000" dirty="0"/>
              <a:t>		x+=(p[i].</a:t>
            </a:r>
            <a:r>
              <a:rPr lang="en-US" altLang="zh-CN" sz="2000" dirty="0" err="1"/>
              <a:t>x+p</a:t>
            </a:r>
            <a:r>
              <a:rPr lang="en-US" altLang="zh-CN" sz="2000" dirty="0"/>
              <a:t>[i+1].x)*temp;</a:t>
            </a:r>
          </a:p>
          <a:p>
            <a:r>
              <a:rPr lang="en-US" altLang="zh-CN" sz="2000" dirty="0"/>
              <a:t>		y+=(p[i].</a:t>
            </a:r>
            <a:r>
              <a:rPr lang="en-US" altLang="zh-CN" sz="2000" dirty="0" err="1"/>
              <a:t>y+p</a:t>
            </a:r>
            <a:r>
              <a:rPr lang="en-US" altLang="zh-CN" sz="2000" dirty="0"/>
              <a:t>[i+1].y)*temp;</a:t>
            </a:r>
          </a:p>
          <a:p>
            <a:r>
              <a:rPr lang="en-US" altLang="zh-CN" sz="2000" dirty="0"/>
              <a:t>	}</a:t>
            </a:r>
          </a:p>
          <a:p>
            <a:r>
              <a:rPr lang="en-US" altLang="zh-CN" sz="2000" dirty="0"/>
              <a:t>	s=area(</a:t>
            </a:r>
            <a:r>
              <a:rPr lang="en-US" altLang="zh-CN" sz="2000" dirty="0" err="1"/>
              <a:t>p,n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pp.x</a:t>
            </a:r>
            <a:r>
              <a:rPr lang="en-US" altLang="zh-CN" sz="2000" dirty="0"/>
              <a:t>=x/(6.0*s);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pp.y</a:t>
            </a:r>
            <a:r>
              <a:rPr lang="en-US" altLang="zh-CN" sz="2000" dirty="0"/>
              <a:t>=y/(6.0*s);</a:t>
            </a:r>
          </a:p>
          <a:p>
            <a:r>
              <a:rPr lang="en-US" altLang="zh-CN" sz="2000" dirty="0"/>
              <a:t>	return </a:t>
            </a:r>
            <a:r>
              <a:rPr lang="en-US" altLang="zh-CN" sz="2000" dirty="0" err="1"/>
              <a:t>pp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693619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点在多边形内外判断</a:t>
            </a:r>
            <a:endParaRPr lang="zh-CN" altLang="en-US" dirty="0" smtClean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559800" cy="3138487"/>
          </a:xfrm>
        </p:spPr>
        <p:txBody>
          <a:bodyPr/>
          <a:lstStyle/>
          <a:p>
            <a:r>
              <a:rPr lang="zh-CN" altLang="en-US" dirty="0" smtClean="0"/>
              <a:t>一般而言，该问题有射线法和转角法两种处理手段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射线法：从这个点出发引向无穷远点一条直线，根据交点情况确定点的位置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转角法：计算多边形每条边的转角，若最后相消为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则在外部，否则在内部</a:t>
            </a:r>
            <a:endParaRPr lang="en-US" altLang="zh-CN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83920" y="424943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特点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4834205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射线法：</a:t>
            </a:r>
            <a:r>
              <a:rPr lang="zh-CN" altLang="en-US" sz="2800" dirty="0" smtClean="0"/>
              <a:t>特殊情况不易处理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54483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转角法</a:t>
            </a:r>
            <a:r>
              <a:rPr lang="zh-CN" altLang="en-US" sz="2800" dirty="0" smtClean="0"/>
              <a:t>：三角运算时间开销大</a:t>
            </a:r>
            <a:endParaRPr lang="zh-CN" altLang="en-US" sz="28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射线法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点在多边形内外判断</a:t>
            </a:r>
            <a:endParaRPr lang="zh-CN" altLang="en-US" dirty="0"/>
          </a:p>
        </p:txBody>
      </p:sp>
      <p:pic>
        <p:nvPicPr>
          <p:cNvPr id="19459" name="Picture 3" descr="C:\Users\css\AppData\Roaming\Tencent\Users\251285422\QQ\WinTemp\RichOle\Q@B_AG6FNHP2G%_QQ[D{[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37623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3400" y="1680270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可根据射线与多边形相交次数的奇偶性判断内外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4039" y="4178587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奇数次在内，偶数次在外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8636" y="358139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结论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719216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射线法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特殊情况：</a:t>
            </a:r>
          </a:p>
        </p:txBody>
      </p:sp>
      <p:pic>
        <p:nvPicPr>
          <p:cNvPr id="32772" name="图片 3" descr="attachment6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3341688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椭圆形标注 4"/>
          <p:cNvSpPr>
            <a:spLocks noChangeArrowheads="1"/>
          </p:cNvSpPr>
          <p:nvPr/>
        </p:nvSpPr>
        <p:spPr bwMode="auto">
          <a:xfrm>
            <a:off x="457200" y="1600200"/>
            <a:ext cx="2362200" cy="1219200"/>
          </a:xfrm>
          <a:prstGeom prst="wedgeEllipseCallout">
            <a:avLst>
              <a:gd name="adj1" fmla="val 69296"/>
              <a:gd name="adj2" fmla="val 2673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800"/>
              <a:t>交点只能计算一个</a:t>
            </a:r>
          </a:p>
        </p:txBody>
      </p:sp>
      <p:sp>
        <p:nvSpPr>
          <p:cNvPr id="32774" name="椭圆形标注 5"/>
          <p:cNvSpPr>
            <a:spLocks noChangeArrowheads="1"/>
          </p:cNvSpPr>
          <p:nvPr/>
        </p:nvSpPr>
        <p:spPr bwMode="auto">
          <a:xfrm>
            <a:off x="6324600" y="1066800"/>
            <a:ext cx="2819400" cy="1676400"/>
          </a:xfrm>
          <a:prstGeom prst="wedgeEllipseCallout">
            <a:avLst>
              <a:gd name="adj1" fmla="val -55343"/>
              <a:gd name="adj2" fmla="val 4571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2800"/>
              <a:t>L</a:t>
            </a:r>
            <a:r>
              <a:rPr lang="zh-CN" altLang="en-US" sz="2800"/>
              <a:t>和多边形顶点的交点不应被计算</a:t>
            </a:r>
          </a:p>
        </p:txBody>
      </p:sp>
      <p:sp>
        <p:nvSpPr>
          <p:cNvPr id="32775" name="椭圆形标注 6"/>
          <p:cNvSpPr>
            <a:spLocks noChangeArrowheads="1"/>
          </p:cNvSpPr>
          <p:nvPr/>
        </p:nvSpPr>
        <p:spPr bwMode="auto">
          <a:xfrm>
            <a:off x="0" y="4343400"/>
            <a:ext cx="2667000" cy="1752600"/>
          </a:xfrm>
          <a:prstGeom prst="wedgeEllipseCallout">
            <a:avLst>
              <a:gd name="adj1" fmla="val 67519"/>
              <a:gd name="adj2" fmla="val -170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800"/>
              <a:t>这条边应该被忽略不计</a:t>
            </a:r>
          </a:p>
        </p:txBody>
      </p:sp>
      <p:sp>
        <p:nvSpPr>
          <p:cNvPr id="32776" name="椭圆 7"/>
          <p:cNvSpPr>
            <a:spLocks noChangeArrowheads="1"/>
          </p:cNvSpPr>
          <p:nvPr/>
        </p:nvSpPr>
        <p:spPr bwMode="auto">
          <a:xfrm>
            <a:off x="2895600" y="4419600"/>
            <a:ext cx="4038600" cy="19050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2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2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/>
      <p:bldP spid="32773" grpId="1" animBg="1"/>
      <p:bldP spid="32774" grpId="0" animBg="1"/>
      <p:bldP spid="32774" grpId="1" animBg="1"/>
      <p:bldP spid="32775" grpId="0" animBg="1"/>
      <p:bldP spid="32775" grpId="1" animBg="1"/>
      <p:bldP spid="3277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伪代码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559800" cy="5653087"/>
          </a:xfrm>
        </p:spPr>
        <p:txBody>
          <a:bodyPr/>
          <a:lstStyle/>
          <a:p>
            <a:r>
              <a:rPr lang="en-US" altLang="zh-CN" sz="2000" dirty="0" smtClean="0"/>
              <a:t> count ← 0;</a:t>
            </a:r>
          </a:p>
          <a:p>
            <a:r>
              <a:rPr lang="en-US" altLang="zh-CN" sz="2000" dirty="0" smtClean="0"/>
              <a:t>    </a:t>
            </a:r>
            <a:r>
              <a:rPr lang="zh-CN" altLang="en-US" sz="2000" dirty="0" smtClean="0"/>
              <a:t>以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为端点，作从右向左的射线</a:t>
            </a:r>
            <a:r>
              <a:rPr lang="en-US" altLang="zh-CN" sz="2000" dirty="0" smtClean="0"/>
              <a:t>L; </a:t>
            </a:r>
          </a:p>
          <a:p>
            <a:r>
              <a:rPr lang="en-US" altLang="zh-CN" sz="2000" dirty="0" smtClean="0"/>
              <a:t>//</a:t>
            </a:r>
            <a:r>
              <a:rPr lang="zh-CN" altLang="en-US" sz="2000" dirty="0" smtClean="0"/>
              <a:t>设</a:t>
            </a:r>
            <a:r>
              <a:rPr lang="en-US" altLang="zh-CN" sz="2000" dirty="0" smtClean="0"/>
              <a:t>P‘</a:t>
            </a:r>
            <a:r>
              <a:rPr lang="zh-CN" altLang="en-US" sz="2000" dirty="0" smtClean="0"/>
              <a:t>的纵坐标和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相同，横坐标为正无穷大（很大的一个正数），则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//P'</a:t>
            </a:r>
            <a:r>
              <a:rPr lang="zh-CN" altLang="en-US" sz="2000" dirty="0" smtClean="0"/>
              <a:t>就确定了射线</a:t>
            </a:r>
            <a:r>
              <a:rPr lang="en-US" altLang="zh-CN" sz="2000" dirty="0" smtClean="0"/>
              <a:t>L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    for </a:t>
            </a:r>
            <a:r>
              <a:rPr lang="zh-CN" altLang="en-US" sz="2000" dirty="0" smtClean="0"/>
              <a:t>多边形的每条边</a:t>
            </a:r>
            <a:r>
              <a:rPr lang="en-US" altLang="zh-CN" sz="2000" dirty="0" smtClean="0"/>
              <a:t>s</a:t>
            </a:r>
          </a:p>
          <a:p>
            <a:r>
              <a:rPr lang="en-US" altLang="zh-CN" sz="2000" dirty="0" smtClean="0"/>
              <a:t>     do if P</a:t>
            </a:r>
            <a:r>
              <a:rPr lang="zh-CN" altLang="en-US" sz="2000" dirty="0" smtClean="0"/>
              <a:t>在边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上 </a:t>
            </a:r>
          </a:p>
          <a:p>
            <a:r>
              <a:rPr lang="zh-CN" altLang="en-US" sz="2000" dirty="0" smtClean="0"/>
              <a:t>          </a:t>
            </a:r>
            <a:r>
              <a:rPr lang="en-US" altLang="zh-CN" sz="2000" dirty="0" smtClean="0"/>
              <a:t>then return true;</a:t>
            </a:r>
          </a:p>
          <a:p>
            <a:r>
              <a:rPr lang="en-US" altLang="zh-CN" sz="2000" dirty="0" smtClean="0"/>
              <a:t>        if s</a:t>
            </a:r>
            <a:r>
              <a:rPr lang="zh-CN" altLang="en-US" sz="2000" dirty="0" smtClean="0"/>
              <a:t>不是水平的</a:t>
            </a:r>
          </a:p>
          <a:p>
            <a:r>
              <a:rPr lang="zh-CN" altLang="en-US" sz="2000" dirty="0" smtClean="0"/>
              <a:t>          </a:t>
            </a:r>
            <a:r>
              <a:rPr lang="en-US" altLang="zh-CN" sz="2000" dirty="0" smtClean="0"/>
              <a:t>then if s</a:t>
            </a:r>
            <a:r>
              <a:rPr lang="zh-CN" altLang="en-US" sz="2000" dirty="0" smtClean="0"/>
              <a:t>的一个端点在</a:t>
            </a:r>
            <a:r>
              <a:rPr lang="en-US" altLang="zh-CN" sz="2000" dirty="0" smtClean="0"/>
              <a:t>L</a:t>
            </a:r>
            <a:r>
              <a:rPr lang="zh-CN" altLang="en-US" sz="2000" dirty="0" smtClean="0"/>
              <a:t>上</a:t>
            </a:r>
          </a:p>
          <a:p>
            <a:r>
              <a:rPr lang="zh-CN" altLang="en-US" sz="2000" dirty="0" smtClean="0"/>
              <a:t>                 </a:t>
            </a:r>
            <a:r>
              <a:rPr lang="en-US" altLang="zh-CN" sz="2000" dirty="0" smtClean="0"/>
              <a:t>if </a:t>
            </a:r>
            <a:r>
              <a:rPr lang="zh-CN" altLang="en-US" sz="2000" dirty="0" smtClean="0"/>
              <a:t>该端点是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两端点中纵坐标较大的端点</a:t>
            </a:r>
          </a:p>
          <a:p>
            <a:r>
              <a:rPr lang="zh-CN" altLang="en-US" sz="2000" dirty="0" smtClean="0"/>
              <a:t>                   </a:t>
            </a:r>
            <a:r>
              <a:rPr lang="en-US" altLang="zh-CN" sz="2000" dirty="0" smtClean="0"/>
              <a:t>then count ← count+1</a:t>
            </a:r>
          </a:p>
          <a:p>
            <a:r>
              <a:rPr lang="en-US" altLang="zh-CN" sz="2000" dirty="0" smtClean="0"/>
              <a:t>               else if s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L</a:t>
            </a:r>
            <a:r>
              <a:rPr lang="zh-CN" altLang="en-US" sz="2000" dirty="0" smtClean="0"/>
              <a:t>相交</a:t>
            </a:r>
          </a:p>
          <a:p>
            <a:r>
              <a:rPr lang="zh-CN" altLang="en-US" sz="2000" dirty="0" smtClean="0"/>
              <a:t>                 </a:t>
            </a:r>
            <a:r>
              <a:rPr lang="en-US" altLang="zh-CN" sz="2000" dirty="0" smtClean="0"/>
              <a:t>then count ← count+1;</a:t>
            </a:r>
          </a:p>
          <a:p>
            <a:r>
              <a:rPr lang="en-US" altLang="zh-CN" sz="2000" dirty="0" smtClean="0"/>
              <a:t>    if count mod 2 = 1 </a:t>
            </a:r>
          </a:p>
          <a:p>
            <a:r>
              <a:rPr lang="en-US" altLang="zh-CN" sz="2000" dirty="0" smtClean="0"/>
              <a:t>      then return true;</a:t>
            </a:r>
          </a:p>
          <a:p>
            <a:r>
              <a:rPr lang="en-US" altLang="zh-CN" sz="2000" dirty="0" smtClean="0"/>
              <a:t>    else return false;</a:t>
            </a:r>
            <a:endParaRPr lang="zh-CN" altLang="en-US" sz="2000" dirty="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向量代数</a:t>
            </a:r>
          </a:p>
        </p:txBody>
      </p:sp>
      <p:sp>
        <p:nvSpPr>
          <p:cNvPr id="2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3643312" cy="6238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叉积的三维意义</a:t>
            </a:r>
            <a:endParaRPr lang="en-US" altLang="zh-CN" dirty="0" smtClean="0"/>
          </a:p>
          <a:p>
            <a:pPr lvl="1">
              <a:buFont typeface="Wingdings" pitchFamily="2" charset="2"/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597291"/>
              </p:ext>
            </p:extLst>
          </p:nvPr>
        </p:nvGraphicFramePr>
        <p:xfrm>
          <a:off x="2514600" y="1447800"/>
          <a:ext cx="334803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3" imgW="1320480" imgH="711000" progId="Equation.DSMT4">
                  <p:embed/>
                </p:oleObj>
              </mc:Choice>
              <mc:Fallback>
                <p:oleObj name="Equation" r:id="rId3" imgW="132048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3348038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210797"/>
              </p:ext>
            </p:extLst>
          </p:nvPr>
        </p:nvGraphicFramePr>
        <p:xfrm>
          <a:off x="838200" y="3685351"/>
          <a:ext cx="10779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公式" r:id="rId5" imgW="355320" imgH="139680" progId="Equation.3">
                  <p:embed/>
                </p:oleObj>
              </mc:Choice>
              <mc:Fallback>
                <p:oleObj name="公式" r:id="rId5" imgW="355320" imgH="139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85351"/>
                        <a:ext cx="10779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7200"/>
            <a:ext cx="31242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382949"/>
              </p:ext>
            </p:extLst>
          </p:nvPr>
        </p:nvGraphicFramePr>
        <p:xfrm>
          <a:off x="4953000" y="4797742"/>
          <a:ext cx="3276600" cy="1114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8" imgW="1257120" imgH="482400" progId="Equation.DSMT4">
                  <p:embed/>
                </p:oleObj>
              </mc:Choice>
              <mc:Fallback>
                <p:oleObj name="Equation" r:id="rId8" imgW="125712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797742"/>
                        <a:ext cx="3276600" cy="11147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62000" y="30480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/>
              <a:t>叉积的二维意义</a:t>
            </a:r>
            <a:r>
              <a:rPr lang="en-US" altLang="zh-CN" dirty="0"/>
              <a:t>----</a:t>
            </a:r>
            <a:r>
              <a:rPr lang="zh-CN" altLang="en-US" dirty="0"/>
              <a:t>有向面积：外积大小为由</a:t>
            </a:r>
            <a:r>
              <a:rPr lang="en-US" altLang="zh-CN" dirty="0"/>
              <a:t>	 </a:t>
            </a:r>
            <a:r>
              <a:rPr lang="zh-CN" altLang="en-US" dirty="0"/>
              <a:t>这两</a:t>
            </a:r>
            <a:r>
              <a:rPr lang="zh-CN" altLang="en-US" dirty="0" smtClean="0"/>
              <a:t>个向量</a:t>
            </a:r>
            <a:r>
              <a:rPr lang="zh-CN" altLang="en-US" dirty="0"/>
              <a:t>围成的</a:t>
            </a:r>
            <a:r>
              <a:rPr lang="zh-CN" altLang="en-US" dirty="0" smtClean="0"/>
              <a:t>平行四边形有</a:t>
            </a:r>
            <a:r>
              <a:rPr lang="zh-CN" altLang="en-US" dirty="0"/>
              <a:t>向面积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0" y="144780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（黑板）</a:t>
            </a:r>
            <a:endParaRPr lang="zh-CN" alt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凸包算法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559800" cy="2986087"/>
          </a:xfrm>
        </p:spPr>
        <p:txBody>
          <a:bodyPr/>
          <a:lstStyle/>
          <a:p>
            <a:r>
              <a:rPr lang="zh-CN" altLang="en-US" dirty="0" smtClean="0"/>
              <a:t>现在已经被证明凸包算法的时间复杂度下界是</a:t>
            </a:r>
            <a:r>
              <a:rPr lang="en-US" altLang="zh-CN" dirty="0" smtClean="0"/>
              <a:t>O(n*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但是当凸包的顶点数</a:t>
            </a:r>
            <a:r>
              <a:rPr lang="en-US" altLang="zh-CN" dirty="0" smtClean="0"/>
              <a:t>h</a:t>
            </a:r>
            <a:r>
              <a:rPr lang="zh-CN" altLang="en-US" dirty="0" smtClean="0"/>
              <a:t>也被考虑进去的话，</a:t>
            </a:r>
            <a:r>
              <a:rPr lang="en-US" altLang="zh-CN" dirty="0" err="1" smtClean="0"/>
              <a:t>Krikpatrick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Seidel</a:t>
            </a:r>
            <a:r>
              <a:rPr lang="zh-CN" altLang="en-US" dirty="0" smtClean="0"/>
              <a:t>的剪枝搜索算法可以达到</a:t>
            </a:r>
            <a:r>
              <a:rPr lang="en-US" altLang="zh-CN" dirty="0" smtClean="0"/>
              <a:t>O(n*</a:t>
            </a:r>
            <a:r>
              <a:rPr lang="en-US" altLang="zh-CN" dirty="0" err="1" smtClean="0"/>
              <a:t>logh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，在渐进意义下达到最</a:t>
            </a:r>
            <a:r>
              <a:rPr lang="zh-CN" altLang="en-US" dirty="0" smtClean="0"/>
              <a:t>优</a:t>
            </a:r>
            <a:endParaRPr lang="en-US" altLang="zh-CN" dirty="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Graham-Scan</a:t>
            </a:r>
            <a:r>
              <a:rPr lang="zh-CN" altLang="en-US" smtClean="0"/>
              <a:t>算法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试探性凸包</a:t>
            </a:r>
            <a:endParaRPr lang="en-US" altLang="zh-CN" smtClean="0"/>
          </a:p>
          <a:p>
            <a:pPr lvl="1"/>
            <a:r>
              <a:rPr lang="zh-CN" altLang="en-US" smtClean="0"/>
              <a:t>我们尝试从</a:t>
            </a:r>
            <a:r>
              <a:rPr lang="en-US" altLang="zh-CN" smtClean="0"/>
              <a:t>p1(</a:t>
            </a:r>
            <a:r>
              <a:rPr lang="zh-CN" altLang="en-US" smtClean="0"/>
              <a:t>最低点，一定属于凸包</a:t>
            </a:r>
            <a:r>
              <a:rPr lang="en-US" altLang="zh-CN" smtClean="0"/>
              <a:t>)</a:t>
            </a:r>
            <a:r>
              <a:rPr lang="zh-CN" altLang="en-US" smtClean="0"/>
              <a:t>出发，沿着多边形顶点逆时针的顺序，试探性的增长凸包</a:t>
            </a:r>
            <a:r>
              <a:rPr lang="en-US" altLang="zh-CN" smtClean="0"/>
              <a:t>.</a:t>
            </a:r>
            <a:r>
              <a:rPr lang="zh-CN" altLang="en-US" smtClean="0"/>
              <a:t>显然，一个点如果属于凸包，那么它到达下一个点一定需要左转，否则，该点一定不属于凸包。</a:t>
            </a:r>
          </a:p>
          <a:p>
            <a:endParaRPr lang="zh-CN" altLang="en-US" smtClean="0"/>
          </a:p>
        </p:txBody>
      </p:sp>
      <p:sp>
        <p:nvSpPr>
          <p:cNvPr id="35844" name="AutoShape 18"/>
          <p:cNvSpPr>
            <a:spLocks noChangeArrowheads="1"/>
          </p:cNvSpPr>
          <p:nvPr/>
        </p:nvSpPr>
        <p:spPr bwMode="auto">
          <a:xfrm>
            <a:off x="1811338" y="4649788"/>
            <a:ext cx="96837" cy="73025"/>
          </a:xfrm>
          <a:prstGeom prst="flowChartConnector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b="1"/>
          </a:p>
        </p:txBody>
      </p:sp>
      <p:sp>
        <p:nvSpPr>
          <p:cNvPr id="35845" name="AutoShape 19"/>
          <p:cNvSpPr>
            <a:spLocks noChangeArrowheads="1"/>
          </p:cNvSpPr>
          <p:nvPr/>
        </p:nvSpPr>
        <p:spPr bwMode="auto">
          <a:xfrm>
            <a:off x="1955800" y="5729288"/>
            <a:ext cx="96838" cy="73025"/>
          </a:xfrm>
          <a:prstGeom prst="flowChartConnector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b="1"/>
          </a:p>
        </p:txBody>
      </p:sp>
      <p:sp>
        <p:nvSpPr>
          <p:cNvPr id="35846" name="AutoShape 20"/>
          <p:cNvSpPr>
            <a:spLocks noChangeArrowheads="1"/>
          </p:cNvSpPr>
          <p:nvPr/>
        </p:nvSpPr>
        <p:spPr bwMode="auto">
          <a:xfrm>
            <a:off x="3179763" y="5729288"/>
            <a:ext cx="96837" cy="73025"/>
          </a:xfrm>
          <a:prstGeom prst="flowChartConnector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b="1"/>
          </a:p>
        </p:txBody>
      </p:sp>
      <p:sp>
        <p:nvSpPr>
          <p:cNvPr id="35847" name="AutoShape 21"/>
          <p:cNvSpPr>
            <a:spLocks noChangeArrowheads="1"/>
          </p:cNvSpPr>
          <p:nvPr/>
        </p:nvSpPr>
        <p:spPr bwMode="auto">
          <a:xfrm>
            <a:off x="4116388" y="4144963"/>
            <a:ext cx="96837" cy="73025"/>
          </a:xfrm>
          <a:prstGeom prst="flowChartConnector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b="1"/>
          </a:p>
        </p:txBody>
      </p:sp>
      <p:sp>
        <p:nvSpPr>
          <p:cNvPr id="35848" name="AutoShape 22"/>
          <p:cNvSpPr>
            <a:spLocks noChangeArrowheads="1"/>
          </p:cNvSpPr>
          <p:nvPr/>
        </p:nvSpPr>
        <p:spPr bwMode="auto">
          <a:xfrm>
            <a:off x="3251200" y="4576763"/>
            <a:ext cx="96838" cy="73025"/>
          </a:xfrm>
          <a:prstGeom prst="flowChartConnector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b="1"/>
          </a:p>
        </p:txBody>
      </p:sp>
      <p:sp>
        <p:nvSpPr>
          <p:cNvPr id="35849" name="AutoShape 23"/>
          <p:cNvSpPr>
            <a:spLocks noChangeArrowheads="1"/>
          </p:cNvSpPr>
          <p:nvPr/>
        </p:nvSpPr>
        <p:spPr bwMode="auto">
          <a:xfrm>
            <a:off x="2700338" y="5080000"/>
            <a:ext cx="96837" cy="73025"/>
          </a:xfrm>
          <a:prstGeom prst="flowChartConnector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b="1"/>
          </a:p>
        </p:txBody>
      </p:sp>
      <p:sp>
        <p:nvSpPr>
          <p:cNvPr id="35850" name="Text Box 42"/>
          <p:cNvSpPr txBox="1">
            <a:spLocks noChangeArrowheads="1"/>
          </p:cNvSpPr>
          <p:nvPr/>
        </p:nvSpPr>
        <p:spPr bwMode="auto">
          <a:xfrm>
            <a:off x="1619250" y="5729288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/>
              <a:t>P</a:t>
            </a:r>
            <a:r>
              <a:rPr lang="en-US" altLang="zh-CN" sz="1800" b="1" baseline="-25000"/>
              <a:t>1</a:t>
            </a:r>
          </a:p>
        </p:txBody>
      </p:sp>
      <p:sp>
        <p:nvSpPr>
          <p:cNvPr id="35851" name="Text Box 43"/>
          <p:cNvSpPr txBox="1">
            <a:spLocks noChangeArrowheads="1"/>
          </p:cNvSpPr>
          <p:nvPr/>
        </p:nvSpPr>
        <p:spPr bwMode="auto">
          <a:xfrm>
            <a:off x="3203575" y="5729288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/>
              <a:t>P</a:t>
            </a:r>
            <a:r>
              <a:rPr lang="en-US" altLang="zh-CN" sz="1800" b="1" baseline="-25000"/>
              <a:t>2</a:t>
            </a:r>
          </a:p>
        </p:txBody>
      </p:sp>
      <p:sp>
        <p:nvSpPr>
          <p:cNvPr id="35852" name="Text Box 44"/>
          <p:cNvSpPr txBox="1">
            <a:spLocks noChangeArrowheads="1"/>
          </p:cNvSpPr>
          <p:nvPr/>
        </p:nvSpPr>
        <p:spPr bwMode="auto">
          <a:xfrm>
            <a:off x="3203575" y="4649788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/>
              <a:t>P</a:t>
            </a:r>
            <a:r>
              <a:rPr lang="en-US" altLang="zh-CN" sz="1800" b="1" baseline="-25000"/>
              <a:t>4</a:t>
            </a:r>
          </a:p>
        </p:txBody>
      </p:sp>
      <p:sp>
        <p:nvSpPr>
          <p:cNvPr id="35853" name="Text Box 45"/>
          <p:cNvSpPr txBox="1">
            <a:spLocks noChangeArrowheads="1"/>
          </p:cNvSpPr>
          <p:nvPr/>
        </p:nvSpPr>
        <p:spPr bwMode="auto">
          <a:xfrm>
            <a:off x="4284663" y="4144963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/>
              <a:t>P</a:t>
            </a:r>
            <a:r>
              <a:rPr lang="en-US" altLang="zh-CN" sz="1800" b="1" baseline="-25000"/>
              <a:t>3</a:t>
            </a:r>
          </a:p>
        </p:txBody>
      </p:sp>
      <p:sp>
        <p:nvSpPr>
          <p:cNvPr id="35854" name="Text Box 46"/>
          <p:cNvSpPr txBox="1">
            <a:spLocks noChangeArrowheads="1"/>
          </p:cNvSpPr>
          <p:nvPr/>
        </p:nvSpPr>
        <p:spPr bwMode="auto">
          <a:xfrm>
            <a:off x="1476375" y="4792663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/>
              <a:t>P</a:t>
            </a:r>
            <a:r>
              <a:rPr lang="en-US" altLang="zh-CN" sz="1800" b="1" baseline="-25000"/>
              <a:t>6</a:t>
            </a:r>
          </a:p>
        </p:txBody>
      </p:sp>
      <p:sp>
        <p:nvSpPr>
          <p:cNvPr id="35855" name="Text Box 47"/>
          <p:cNvSpPr txBox="1">
            <a:spLocks noChangeArrowheads="1"/>
          </p:cNvSpPr>
          <p:nvPr/>
        </p:nvSpPr>
        <p:spPr bwMode="auto">
          <a:xfrm>
            <a:off x="2339975" y="5008563"/>
            <a:ext cx="720725" cy="369887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/>
              <a:t>P</a:t>
            </a:r>
            <a:r>
              <a:rPr lang="en-US" altLang="zh-CN" sz="1800" b="1" baseline="-25000"/>
              <a:t>5</a:t>
            </a:r>
          </a:p>
        </p:txBody>
      </p:sp>
      <p:sp>
        <p:nvSpPr>
          <p:cNvPr id="16" name="Line 50"/>
          <p:cNvSpPr>
            <a:spLocks noChangeShapeType="1"/>
          </p:cNvSpPr>
          <p:nvPr/>
        </p:nvSpPr>
        <p:spPr bwMode="auto">
          <a:xfrm>
            <a:off x="1979613" y="5802313"/>
            <a:ext cx="1223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51"/>
          <p:cNvSpPr>
            <a:spLocks noChangeShapeType="1"/>
          </p:cNvSpPr>
          <p:nvPr/>
        </p:nvSpPr>
        <p:spPr bwMode="auto">
          <a:xfrm flipV="1">
            <a:off x="3278188" y="4224338"/>
            <a:ext cx="86360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54"/>
          <p:cNvSpPr>
            <a:spLocks noChangeShapeType="1"/>
          </p:cNvSpPr>
          <p:nvPr/>
        </p:nvSpPr>
        <p:spPr bwMode="auto">
          <a:xfrm flipH="1">
            <a:off x="3276600" y="4216400"/>
            <a:ext cx="863600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56"/>
          <p:cNvSpPr>
            <a:spLocks noChangeShapeType="1"/>
          </p:cNvSpPr>
          <p:nvPr/>
        </p:nvSpPr>
        <p:spPr bwMode="auto">
          <a:xfrm flipH="1">
            <a:off x="2700338" y="4649788"/>
            <a:ext cx="576262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57"/>
          <p:cNvSpPr>
            <a:spLocks noChangeShapeType="1"/>
          </p:cNvSpPr>
          <p:nvPr/>
        </p:nvSpPr>
        <p:spPr bwMode="auto">
          <a:xfrm flipH="1" flipV="1">
            <a:off x="1836738" y="4649788"/>
            <a:ext cx="8636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58"/>
          <p:cNvSpPr>
            <a:spLocks noChangeShapeType="1"/>
          </p:cNvSpPr>
          <p:nvPr/>
        </p:nvSpPr>
        <p:spPr bwMode="auto">
          <a:xfrm flipH="1">
            <a:off x="1836738" y="4576763"/>
            <a:ext cx="1439862" cy="73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60"/>
          <p:cNvSpPr>
            <a:spLocks noChangeShapeType="1"/>
          </p:cNvSpPr>
          <p:nvPr/>
        </p:nvSpPr>
        <p:spPr bwMode="auto">
          <a:xfrm flipH="1">
            <a:off x="1836738" y="4144963"/>
            <a:ext cx="2303462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61"/>
          <p:cNvSpPr>
            <a:spLocks noChangeShapeType="1"/>
          </p:cNvSpPr>
          <p:nvPr/>
        </p:nvSpPr>
        <p:spPr bwMode="auto">
          <a:xfrm>
            <a:off x="1836738" y="4649788"/>
            <a:ext cx="142875" cy="1150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82"/>
          <p:cNvSpPr>
            <a:spLocks/>
          </p:cNvSpPr>
          <p:nvPr/>
        </p:nvSpPr>
        <p:spPr bwMode="auto">
          <a:xfrm>
            <a:off x="1835150" y="4217988"/>
            <a:ext cx="2305050" cy="1584325"/>
          </a:xfrm>
          <a:custGeom>
            <a:avLst/>
            <a:gdLst>
              <a:gd name="T0" fmla="*/ 2147483647 w 1452"/>
              <a:gd name="T1" fmla="*/ 2147483647 h 998"/>
              <a:gd name="T2" fmla="*/ 2147483647 w 1452"/>
              <a:gd name="T3" fmla="*/ 2147483647 h 998"/>
              <a:gd name="T4" fmla="*/ 2147483647 w 1452"/>
              <a:gd name="T5" fmla="*/ 0 h 998"/>
              <a:gd name="T6" fmla="*/ 2147483647 w 1452"/>
              <a:gd name="T7" fmla="*/ 2147483647 h 998"/>
              <a:gd name="T8" fmla="*/ 2147483647 w 1452"/>
              <a:gd name="T9" fmla="*/ 2147483647 h 998"/>
              <a:gd name="T10" fmla="*/ 0 w 1452"/>
              <a:gd name="T11" fmla="*/ 2147483647 h 998"/>
              <a:gd name="T12" fmla="*/ 2147483647 w 1452"/>
              <a:gd name="T13" fmla="*/ 2147483647 h 9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52"/>
              <a:gd name="T22" fmla="*/ 0 h 998"/>
              <a:gd name="T23" fmla="*/ 1452 w 1452"/>
              <a:gd name="T24" fmla="*/ 998 h 9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52" h="998">
                <a:moveTo>
                  <a:pt x="91" y="998"/>
                </a:moveTo>
                <a:lnTo>
                  <a:pt x="862" y="998"/>
                </a:lnTo>
                <a:lnTo>
                  <a:pt x="1452" y="0"/>
                </a:lnTo>
                <a:lnTo>
                  <a:pt x="908" y="272"/>
                </a:lnTo>
                <a:lnTo>
                  <a:pt x="590" y="589"/>
                </a:lnTo>
                <a:lnTo>
                  <a:pt x="0" y="317"/>
                </a:lnTo>
                <a:lnTo>
                  <a:pt x="91" y="998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6948488" y="5657850"/>
            <a:ext cx="936625" cy="431800"/>
            <a:chOff x="4377" y="3929"/>
            <a:chExt cx="590" cy="272"/>
          </a:xfrm>
        </p:grpSpPr>
        <p:sp>
          <p:nvSpPr>
            <p:cNvPr id="35883" name="Rectangle 85"/>
            <p:cNvSpPr>
              <a:spLocks noChangeArrowheads="1"/>
            </p:cNvSpPr>
            <p:nvPr/>
          </p:nvSpPr>
          <p:spPr bwMode="auto">
            <a:xfrm>
              <a:off x="4377" y="3929"/>
              <a:ext cx="590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4" name="Text Box 86"/>
            <p:cNvSpPr txBox="1">
              <a:spLocks noChangeArrowheads="1"/>
            </p:cNvSpPr>
            <p:nvPr/>
          </p:nvSpPr>
          <p:spPr bwMode="auto">
            <a:xfrm>
              <a:off x="4514" y="3951"/>
              <a:ext cx="4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P1</a:t>
              </a:r>
            </a:p>
          </p:txBody>
        </p:sp>
      </p:grpSp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6948488" y="5226050"/>
            <a:ext cx="936625" cy="431800"/>
            <a:chOff x="4377" y="3657"/>
            <a:chExt cx="590" cy="272"/>
          </a:xfrm>
        </p:grpSpPr>
        <p:sp>
          <p:nvSpPr>
            <p:cNvPr id="35881" name="Rectangle 88"/>
            <p:cNvSpPr>
              <a:spLocks noChangeArrowheads="1"/>
            </p:cNvSpPr>
            <p:nvPr/>
          </p:nvSpPr>
          <p:spPr bwMode="auto">
            <a:xfrm>
              <a:off x="4377" y="3657"/>
              <a:ext cx="590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2" name="Text Box 89"/>
            <p:cNvSpPr txBox="1">
              <a:spLocks noChangeArrowheads="1"/>
            </p:cNvSpPr>
            <p:nvPr/>
          </p:nvSpPr>
          <p:spPr bwMode="auto">
            <a:xfrm>
              <a:off x="4514" y="3679"/>
              <a:ext cx="4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P2</a:t>
              </a:r>
            </a:p>
          </p:txBody>
        </p: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6948488" y="4794250"/>
            <a:ext cx="936625" cy="431800"/>
            <a:chOff x="4377" y="3385"/>
            <a:chExt cx="590" cy="272"/>
          </a:xfrm>
        </p:grpSpPr>
        <p:sp>
          <p:nvSpPr>
            <p:cNvPr id="35879" name="Rectangle 90"/>
            <p:cNvSpPr>
              <a:spLocks noChangeArrowheads="1"/>
            </p:cNvSpPr>
            <p:nvPr/>
          </p:nvSpPr>
          <p:spPr bwMode="auto">
            <a:xfrm>
              <a:off x="4377" y="3385"/>
              <a:ext cx="590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0" name="Text Box 91"/>
            <p:cNvSpPr txBox="1">
              <a:spLocks noChangeArrowheads="1"/>
            </p:cNvSpPr>
            <p:nvPr/>
          </p:nvSpPr>
          <p:spPr bwMode="auto">
            <a:xfrm>
              <a:off x="4514" y="3407"/>
              <a:ext cx="4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P3</a:t>
              </a:r>
            </a:p>
          </p:txBody>
        </p:sp>
      </p:grpSp>
      <p:grpSp>
        <p:nvGrpSpPr>
          <p:cNvPr id="5" name="Group 102"/>
          <p:cNvGrpSpPr>
            <a:grpSpLocks/>
          </p:cNvGrpSpPr>
          <p:nvPr/>
        </p:nvGrpSpPr>
        <p:grpSpPr bwMode="auto">
          <a:xfrm>
            <a:off x="6948488" y="4362450"/>
            <a:ext cx="936625" cy="431800"/>
            <a:chOff x="4377" y="3113"/>
            <a:chExt cx="590" cy="272"/>
          </a:xfrm>
        </p:grpSpPr>
        <p:sp>
          <p:nvSpPr>
            <p:cNvPr id="35877" name="Rectangle 92"/>
            <p:cNvSpPr>
              <a:spLocks noChangeArrowheads="1"/>
            </p:cNvSpPr>
            <p:nvPr/>
          </p:nvSpPr>
          <p:spPr bwMode="auto">
            <a:xfrm>
              <a:off x="4377" y="3113"/>
              <a:ext cx="590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Text Box 93"/>
            <p:cNvSpPr txBox="1">
              <a:spLocks noChangeArrowheads="1"/>
            </p:cNvSpPr>
            <p:nvPr/>
          </p:nvSpPr>
          <p:spPr bwMode="auto">
            <a:xfrm>
              <a:off x="4514" y="3135"/>
              <a:ext cx="4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P4</a:t>
              </a:r>
            </a:p>
          </p:txBody>
        </p:sp>
      </p:grpSp>
      <p:grpSp>
        <p:nvGrpSpPr>
          <p:cNvPr id="6" name="Group 98"/>
          <p:cNvGrpSpPr>
            <a:grpSpLocks/>
          </p:cNvGrpSpPr>
          <p:nvPr/>
        </p:nvGrpSpPr>
        <p:grpSpPr bwMode="auto">
          <a:xfrm>
            <a:off x="6948488" y="4362450"/>
            <a:ext cx="936625" cy="431800"/>
            <a:chOff x="4921" y="3702"/>
            <a:chExt cx="590" cy="272"/>
          </a:xfrm>
        </p:grpSpPr>
        <p:sp>
          <p:nvSpPr>
            <p:cNvPr id="35875" name="Rectangle 96"/>
            <p:cNvSpPr>
              <a:spLocks noChangeArrowheads="1"/>
            </p:cNvSpPr>
            <p:nvPr/>
          </p:nvSpPr>
          <p:spPr bwMode="auto">
            <a:xfrm>
              <a:off x="4921" y="3702"/>
              <a:ext cx="590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6" name="Text Box 97"/>
            <p:cNvSpPr txBox="1">
              <a:spLocks noChangeArrowheads="1"/>
            </p:cNvSpPr>
            <p:nvPr/>
          </p:nvSpPr>
          <p:spPr bwMode="auto">
            <a:xfrm>
              <a:off x="5058" y="3724"/>
              <a:ext cx="4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P6</a:t>
              </a:r>
            </a:p>
          </p:txBody>
        </p:sp>
      </p:grpSp>
      <p:grpSp>
        <p:nvGrpSpPr>
          <p:cNvPr id="7" name="Group 104"/>
          <p:cNvGrpSpPr>
            <a:grpSpLocks/>
          </p:cNvGrpSpPr>
          <p:nvPr/>
        </p:nvGrpSpPr>
        <p:grpSpPr bwMode="auto">
          <a:xfrm>
            <a:off x="6948488" y="3929063"/>
            <a:ext cx="936625" cy="431800"/>
            <a:chOff x="4921" y="3702"/>
            <a:chExt cx="590" cy="272"/>
          </a:xfrm>
        </p:grpSpPr>
        <p:sp>
          <p:nvSpPr>
            <p:cNvPr id="35873" name="Rectangle 105"/>
            <p:cNvSpPr>
              <a:spLocks noChangeArrowheads="1"/>
            </p:cNvSpPr>
            <p:nvPr/>
          </p:nvSpPr>
          <p:spPr bwMode="auto">
            <a:xfrm>
              <a:off x="4921" y="3702"/>
              <a:ext cx="590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4" name="Text Box 106"/>
            <p:cNvSpPr txBox="1">
              <a:spLocks noChangeArrowheads="1"/>
            </p:cNvSpPr>
            <p:nvPr/>
          </p:nvSpPr>
          <p:spPr bwMode="auto">
            <a:xfrm>
              <a:off x="5058" y="3724"/>
              <a:ext cx="4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P5</a:t>
              </a:r>
            </a:p>
          </p:txBody>
        </p:sp>
      </p:grpSp>
      <p:sp>
        <p:nvSpPr>
          <p:cNvPr id="43" name="AutoShape 107"/>
          <p:cNvSpPr>
            <a:spLocks/>
          </p:cNvSpPr>
          <p:nvPr/>
        </p:nvSpPr>
        <p:spPr bwMode="auto">
          <a:xfrm>
            <a:off x="8101013" y="4433888"/>
            <a:ext cx="287337" cy="1584325"/>
          </a:xfrm>
          <a:prstGeom prst="rightBrace">
            <a:avLst>
              <a:gd name="adj1" fmla="val 137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108"/>
          <p:cNvSpPr txBox="1">
            <a:spLocks noChangeArrowheads="1"/>
          </p:cNvSpPr>
          <p:nvPr/>
        </p:nvSpPr>
        <p:spPr bwMode="auto">
          <a:xfrm>
            <a:off x="8404225" y="4778375"/>
            <a:ext cx="4889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凸包顶点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4" grpId="0" animBg="1"/>
      <p:bldP spid="43" grpId="0" animBg="1"/>
      <p:bldP spid="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算法总结：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Graham-Scan</a:t>
            </a:r>
            <a:r>
              <a:rPr lang="zh-CN" altLang="en-US" dirty="0" smtClean="0"/>
              <a:t>需要一个序，如果输入是平面点集，首先需要对所有的点按极角排序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显然， “极角大小”比较用“左右手”关系比较</a:t>
            </a:r>
            <a:r>
              <a:rPr lang="en-US" altLang="zh-CN" dirty="0" smtClean="0"/>
              <a:t>(</a:t>
            </a:r>
            <a:r>
              <a:rPr lang="zh-CN" altLang="en-US" dirty="0" smtClean="0"/>
              <a:t>差积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，即：</a:t>
            </a:r>
            <a:r>
              <a:rPr lang="en-US" altLang="zh-CN" dirty="0" err="1" smtClean="0"/>
              <a:t>BCi</a:t>
            </a:r>
            <a:r>
              <a:rPr lang="zh-CN" altLang="en-US" dirty="0" smtClean="0"/>
              <a:t>的极角比</a:t>
            </a:r>
            <a:r>
              <a:rPr lang="en-US" altLang="zh-CN" dirty="0" err="1" smtClean="0"/>
              <a:t>BCj</a:t>
            </a:r>
            <a:r>
              <a:rPr lang="zh-CN" altLang="en-US" dirty="0" smtClean="0"/>
              <a:t>的极角大</a:t>
            </a:r>
            <a:r>
              <a:rPr lang="zh-CN" altLang="en-US" dirty="0" smtClean="0">
                <a:sym typeface="Wingdings" pitchFamily="2" charset="2"/>
              </a:rPr>
              <a:t></a:t>
            </a:r>
            <a:r>
              <a:rPr lang="en-US" altLang="zh-CN" dirty="0" err="1" smtClean="0">
                <a:sym typeface="Wingdings" pitchFamily="2" charset="2"/>
              </a:rPr>
              <a:t>BCi</a:t>
            </a:r>
            <a:r>
              <a:rPr lang="zh-CN" altLang="en-US" dirty="0" smtClean="0">
                <a:sym typeface="Wingdings" pitchFamily="2" charset="2"/>
              </a:rPr>
              <a:t>在</a:t>
            </a:r>
            <a:r>
              <a:rPr lang="en-US" altLang="zh-CN" dirty="0" err="1" smtClean="0">
                <a:sym typeface="Wingdings" pitchFamily="2" charset="2"/>
              </a:rPr>
              <a:t>BCj</a:t>
            </a:r>
            <a:r>
              <a:rPr lang="zh-CN" altLang="en-US" dirty="0" smtClean="0">
                <a:sym typeface="Wingdings" pitchFamily="2" charset="2"/>
              </a:rPr>
              <a:t>左边</a:t>
            </a:r>
            <a:endParaRPr lang="en-US" altLang="zh-CN" dirty="0" smtClean="0"/>
          </a:p>
          <a:p>
            <a:r>
              <a:rPr lang="zh-CN" altLang="en-US" dirty="0" smtClean="0"/>
              <a:t>该算法带有简单的回溯，因此宜用栈实现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栈中存储的是到目前为止的“局部凸包”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如果当前边对于栈顶边右转，就退栈。一直到“局部凸包”完整。 </a:t>
            </a:r>
            <a:endParaRPr lang="en-US" altLang="zh-CN" dirty="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</a:t>
            </a:r>
            <a:r>
              <a:rPr lang="en-US" altLang="zh-CN" dirty="0" smtClean="0"/>
              <a:t>----Graham-Scan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44780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伪代码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362200"/>
            <a:ext cx="64427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push(p1);push(p2);</a:t>
            </a:r>
          </a:p>
          <a:p>
            <a:r>
              <a:rPr lang="en-US" altLang="zh-CN" dirty="0"/>
              <a:t>i=3;</a:t>
            </a:r>
          </a:p>
          <a:p>
            <a:r>
              <a:rPr lang="en-US" altLang="zh-CN" dirty="0"/>
              <a:t>while i&lt;=n do</a:t>
            </a:r>
          </a:p>
          <a:p>
            <a:r>
              <a:rPr lang="en-US" altLang="zh-CN" dirty="0"/>
              <a:t>	if pi</a:t>
            </a:r>
            <a:r>
              <a:rPr lang="zh-CN" altLang="en-US" dirty="0"/>
              <a:t>在栈顶</a:t>
            </a:r>
            <a:r>
              <a:rPr lang="zh-CN" altLang="en-US" dirty="0" smtClean="0"/>
              <a:t>边</a:t>
            </a:r>
            <a:r>
              <a:rPr lang="en-US" altLang="zh-CN" dirty="0" smtClean="0"/>
              <a:t>		</a:t>
            </a:r>
            <a:r>
              <a:rPr lang="zh-CN" altLang="en-US" dirty="0" smtClean="0"/>
              <a:t>左手</a:t>
            </a:r>
            <a:r>
              <a:rPr lang="zh-CN" altLang="en-US" dirty="0"/>
              <a:t>方向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then push(pi)  </a:t>
            </a:r>
            <a:r>
              <a:rPr lang="zh-CN" altLang="en-US" dirty="0"/>
              <a:t>并且 </a:t>
            </a:r>
            <a:r>
              <a:rPr lang="en-US" altLang="zh-CN" dirty="0"/>
              <a:t>i++</a:t>
            </a:r>
          </a:p>
          <a:p>
            <a:r>
              <a:rPr lang="en-US" altLang="zh-CN" dirty="0"/>
              <a:t>		else </a:t>
            </a:r>
            <a:r>
              <a:rPr lang="en-US" altLang="zh-CN" dirty="0" smtClean="0"/>
              <a:t>pop ( );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923861"/>
              </p:ext>
            </p:extLst>
          </p:nvPr>
        </p:nvGraphicFramePr>
        <p:xfrm>
          <a:off x="4572000" y="3733800"/>
          <a:ext cx="1066800" cy="619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3" imgW="393480" imgH="228600" progId="Equation.DSMT4">
                  <p:embed/>
                </p:oleObj>
              </mc:Choice>
              <mc:Fallback>
                <p:oleObj name="Equation" r:id="rId3" imgW="393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3733800"/>
                        <a:ext cx="1066800" cy="619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48323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极角序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2335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极角坐标系与极角概念（见黑板）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22960" y="2057400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叉积表征“左右关系”，故可以进行极角序排序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971800"/>
            <a:ext cx="832574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/>
              <a:t>PolarCmp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point &amp;p1,const point &amp;p2)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u=</a:t>
            </a:r>
            <a:r>
              <a:rPr lang="en-US" altLang="zh-CN" sz="2000" dirty="0" err="1"/>
              <a:t>dcmp</a:t>
            </a:r>
            <a:r>
              <a:rPr lang="en-US" altLang="zh-CN" sz="2000" dirty="0"/>
              <a:t>(cross(bp,p1,p2));</a:t>
            </a:r>
          </a:p>
          <a:p>
            <a:r>
              <a:rPr lang="en-US" altLang="zh-CN" sz="2000" dirty="0"/>
              <a:t>	return u&gt;0 || (u==0 &amp;&amp; </a:t>
            </a:r>
            <a:r>
              <a:rPr lang="en-US" altLang="zh-CN" sz="2000" dirty="0" err="1"/>
              <a:t>dcmp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dirsqr</a:t>
            </a:r>
            <a:r>
              <a:rPr lang="en-US" altLang="zh-CN" sz="2000" dirty="0"/>
              <a:t>(bp,p1)-</a:t>
            </a:r>
            <a:r>
              <a:rPr lang="en-US" altLang="zh-CN" sz="2000" dirty="0" err="1"/>
              <a:t>dirsqr</a:t>
            </a:r>
            <a:r>
              <a:rPr lang="en-US" altLang="zh-CN" sz="2000" dirty="0"/>
              <a:t>(bp,p2))&lt;0);</a:t>
            </a:r>
          </a:p>
          <a:p>
            <a:r>
              <a:rPr lang="en-US" altLang="zh-CN" sz="2000" dirty="0"/>
              <a:t>}</a:t>
            </a:r>
          </a:p>
          <a:p>
            <a:endParaRPr lang="en-US" altLang="zh-CN" sz="2000" dirty="0"/>
          </a:p>
          <a:p>
            <a:r>
              <a:rPr lang="en-US" altLang="zh-CN" sz="2000" dirty="0"/>
              <a:t>void _sort()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	sort(</a:t>
            </a:r>
            <a:r>
              <a:rPr lang="en-US" altLang="zh-CN" sz="2000" dirty="0" err="1"/>
              <a:t>p,p+n,PolarCmp</a:t>
            </a:r>
            <a:r>
              <a:rPr lang="en-US" altLang="zh-CN" sz="2000" dirty="0"/>
              <a:t>);		//</a:t>
            </a:r>
            <a:r>
              <a:rPr lang="zh-CN" altLang="en-US" sz="2000" dirty="0"/>
              <a:t>调用</a:t>
            </a:r>
            <a:r>
              <a:rPr lang="en-US" altLang="zh-CN" sz="2000" dirty="0"/>
              <a:t>STL</a:t>
            </a:r>
            <a:r>
              <a:rPr lang="zh-CN" altLang="en-US" sz="2000" dirty="0"/>
              <a:t>，利用快排进行排序</a:t>
            </a:r>
          </a:p>
          <a:p>
            <a:r>
              <a:rPr lang="en-US" altLang="zh-CN" sz="2000" dirty="0" smtClean="0"/>
              <a:t>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57809974"/>
      </p:ext>
    </p:extLst>
  </p:cSld>
  <p:clrMapOvr>
    <a:masterClrMapping/>
  </p:clrMapOvr>
  <p:transition spd="med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极角序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219200"/>
            <a:ext cx="7696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dcmp</a:t>
            </a:r>
            <a:r>
              <a:rPr lang="en-US" altLang="zh-CN" sz="2000" dirty="0"/>
              <a:t>(double x) </a:t>
            </a:r>
            <a:r>
              <a:rPr lang="en-US" altLang="zh-CN" sz="2000" dirty="0" smtClean="0"/>
              <a:t>{</a:t>
            </a:r>
            <a:endParaRPr lang="en-US" altLang="zh-CN" sz="2000" dirty="0"/>
          </a:p>
          <a:p>
            <a:r>
              <a:rPr lang="en-US" altLang="zh-CN" sz="2000" dirty="0"/>
              <a:t>	if (x&lt;-</a:t>
            </a:r>
            <a:r>
              <a:rPr lang="en-US" altLang="zh-CN" sz="2000" dirty="0" err="1"/>
              <a:t>eps</a:t>
            </a:r>
            <a:r>
              <a:rPr lang="en-US" altLang="zh-CN" sz="2000" dirty="0"/>
              <a:t>) </a:t>
            </a:r>
          </a:p>
          <a:p>
            <a:r>
              <a:rPr lang="en-US" altLang="zh-CN" sz="2000" dirty="0"/>
              <a:t>		return -1;</a:t>
            </a:r>
          </a:p>
          <a:p>
            <a:r>
              <a:rPr lang="en-US" altLang="zh-CN" sz="2000" dirty="0"/>
              <a:t>	else </a:t>
            </a:r>
          </a:p>
          <a:p>
            <a:r>
              <a:rPr lang="en-US" altLang="zh-CN" sz="2000" dirty="0"/>
              <a:t>		return (x&gt;</a:t>
            </a:r>
            <a:r>
              <a:rPr lang="en-US" altLang="zh-CN" sz="2000" dirty="0" err="1"/>
              <a:t>eps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 smtClean="0"/>
              <a:t>}</a:t>
            </a:r>
            <a:endParaRPr lang="en-US" altLang="zh-CN" sz="2000" dirty="0"/>
          </a:p>
          <a:p>
            <a:r>
              <a:rPr lang="en-US" altLang="zh-CN" sz="2000" dirty="0"/>
              <a:t>double cross (point p0,point p1,point p2</a:t>
            </a:r>
            <a:r>
              <a:rPr lang="en-US" altLang="zh-CN" sz="2000" dirty="0" smtClean="0"/>
              <a:t>)</a:t>
            </a:r>
          </a:p>
          <a:p>
            <a:r>
              <a:rPr lang="en-US" altLang="zh-CN" sz="2000" dirty="0" smtClean="0"/>
              <a:t>{// </a:t>
            </a:r>
            <a:r>
              <a:rPr lang="zh-CN" altLang="en-US" sz="2000" dirty="0"/>
              <a:t>若返回值大于</a:t>
            </a:r>
            <a:r>
              <a:rPr lang="en-US" altLang="zh-CN" sz="2000" dirty="0"/>
              <a:t>0 </a:t>
            </a:r>
            <a:r>
              <a:rPr lang="zh-CN" altLang="en-US" sz="2000" dirty="0"/>
              <a:t>，则</a:t>
            </a:r>
            <a:r>
              <a:rPr lang="en-US" altLang="zh-CN" sz="2000" dirty="0"/>
              <a:t>p0p2</a:t>
            </a:r>
            <a:r>
              <a:rPr lang="zh-CN" altLang="en-US" sz="2000" dirty="0"/>
              <a:t>在</a:t>
            </a:r>
            <a:r>
              <a:rPr lang="en-US" altLang="zh-CN" sz="2000" dirty="0"/>
              <a:t>p0p1</a:t>
            </a:r>
            <a:r>
              <a:rPr lang="zh-CN" altLang="en-US" sz="2000" dirty="0"/>
              <a:t>逆时针方向</a:t>
            </a:r>
          </a:p>
          <a:p>
            <a:r>
              <a:rPr lang="zh-CN" altLang="en-US" sz="2000" dirty="0"/>
              <a:t>	</a:t>
            </a:r>
            <a:r>
              <a:rPr lang="en-US" altLang="zh-CN" sz="2000" dirty="0"/>
              <a:t>return (p1.x-p0.x)*(p2.y-p0.y)-(p2.x-p0.x)*(p1.y-p0.y);</a:t>
            </a:r>
          </a:p>
          <a:p>
            <a:r>
              <a:rPr lang="en-US" altLang="zh-CN" sz="2000" dirty="0" smtClean="0"/>
              <a:t>}</a:t>
            </a:r>
            <a:endParaRPr lang="en-US" altLang="zh-CN" sz="2000" dirty="0"/>
          </a:p>
          <a:p>
            <a:r>
              <a:rPr lang="en-US" altLang="zh-CN" sz="2000" dirty="0"/>
              <a:t>double </a:t>
            </a:r>
            <a:r>
              <a:rPr lang="en-US" altLang="zh-CN" sz="2000" dirty="0" err="1"/>
              <a:t>sqr</a:t>
            </a:r>
            <a:r>
              <a:rPr lang="en-US" altLang="zh-CN" sz="2000" dirty="0"/>
              <a:t>(double x) </a:t>
            </a:r>
            <a:r>
              <a:rPr lang="en-US" altLang="zh-CN" sz="2000" dirty="0" smtClean="0"/>
              <a:t>{</a:t>
            </a:r>
            <a:endParaRPr lang="en-US" altLang="zh-CN" sz="2000" dirty="0"/>
          </a:p>
          <a:p>
            <a:r>
              <a:rPr lang="en-US" altLang="zh-CN" sz="2000" dirty="0"/>
              <a:t>	return x*x;</a:t>
            </a:r>
          </a:p>
          <a:p>
            <a:r>
              <a:rPr lang="en-US" altLang="zh-CN" sz="2000" dirty="0" smtClean="0"/>
              <a:t>}</a:t>
            </a:r>
            <a:endParaRPr lang="en-US" altLang="zh-CN" sz="2000" dirty="0"/>
          </a:p>
          <a:p>
            <a:r>
              <a:rPr lang="en-US" altLang="zh-CN" sz="2000" dirty="0"/>
              <a:t>double </a:t>
            </a:r>
            <a:r>
              <a:rPr lang="en-US" altLang="zh-CN" sz="2000" dirty="0" err="1"/>
              <a:t>dirsqr</a:t>
            </a:r>
            <a:r>
              <a:rPr lang="en-US" altLang="zh-CN" sz="2000" dirty="0"/>
              <a:t>(point p1,point p2</a:t>
            </a:r>
            <a:r>
              <a:rPr lang="en-US" altLang="zh-CN" sz="2000" dirty="0" smtClean="0"/>
              <a:t>){</a:t>
            </a:r>
            <a:endParaRPr lang="en-US" altLang="zh-CN" sz="2000" dirty="0"/>
          </a:p>
          <a:p>
            <a:r>
              <a:rPr lang="en-US" altLang="zh-CN" sz="2000" dirty="0"/>
              <a:t>	return </a:t>
            </a:r>
            <a:r>
              <a:rPr lang="en-US" altLang="zh-CN" sz="2000" dirty="0" err="1"/>
              <a:t>sqr</a:t>
            </a:r>
            <a:r>
              <a:rPr lang="en-US" altLang="zh-CN" sz="2000" dirty="0"/>
              <a:t>(p1.x-p2.x)+</a:t>
            </a:r>
            <a:r>
              <a:rPr lang="en-US" altLang="zh-CN" sz="2000" dirty="0" err="1"/>
              <a:t>sqr</a:t>
            </a:r>
            <a:r>
              <a:rPr lang="en-US" altLang="zh-CN" sz="2000" dirty="0"/>
              <a:t>(p1.y-p2.y);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7180584"/>
      </p:ext>
    </p:extLst>
  </p:cSld>
  <p:clrMapOvr>
    <a:masterClrMapping/>
  </p:clrMapOvr>
  <p:transition spd="med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水平序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5118" y="2514600"/>
            <a:ext cx="706135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double cross(point p, point t1, point t2)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	return (t1.x - </a:t>
            </a:r>
            <a:r>
              <a:rPr lang="en-US" altLang="zh-CN" sz="2000" dirty="0" err="1"/>
              <a:t>p.x</a:t>
            </a:r>
            <a:r>
              <a:rPr lang="en-US" altLang="zh-CN" sz="2000" dirty="0"/>
              <a:t>)*(t2.y-p.y) - (t1.y - </a:t>
            </a:r>
            <a:r>
              <a:rPr lang="en-US" altLang="zh-CN" sz="2000" dirty="0" err="1"/>
              <a:t>p.y</a:t>
            </a:r>
            <a:r>
              <a:rPr lang="en-US" altLang="zh-CN" sz="2000" dirty="0"/>
              <a:t>)*(t2.x-p.x);</a:t>
            </a:r>
          </a:p>
          <a:p>
            <a:r>
              <a:rPr lang="en-US" altLang="zh-CN" sz="2000" dirty="0"/>
              <a:t>}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cmp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void* t1, </a:t>
            </a:r>
            <a:r>
              <a:rPr lang="en-US" altLang="zh-CN" sz="2000" dirty="0" err="1"/>
              <a:t>const</a:t>
            </a:r>
            <a:r>
              <a:rPr lang="en-US" altLang="zh-CN" sz="2000" dirty="0"/>
              <a:t> void* t2)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	point *p1 = (point*)t1;</a:t>
            </a:r>
          </a:p>
          <a:p>
            <a:r>
              <a:rPr lang="en-US" altLang="zh-CN" sz="2000" dirty="0"/>
              <a:t>	point *p2 = (point*)t2;</a:t>
            </a:r>
          </a:p>
          <a:p>
            <a:r>
              <a:rPr lang="en-US" altLang="zh-CN" sz="2000" dirty="0"/>
              <a:t>	if(p1-&gt;y == p2-&gt;y)</a:t>
            </a:r>
          </a:p>
          <a:p>
            <a:r>
              <a:rPr lang="en-US" altLang="zh-CN" sz="2000" dirty="0"/>
              <a:t>		return p1-&gt;x - p2-&gt;x;</a:t>
            </a:r>
          </a:p>
          <a:p>
            <a:r>
              <a:rPr lang="en-US" altLang="zh-CN" sz="2000" dirty="0"/>
              <a:t>	return p1-&gt;y - p2-&gt;y;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06276" y="1066800"/>
            <a:ext cx="7904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zh-CN" altLang="en-US" sz="2400" dirty="0" smtClean="0"/>
              <a:t>除了极角序之外，还有一种更好的排序方法，称之为水平序排序。它很好的解决了共线点问题，详细请参见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算法艺术与信息学竞赛</a:t>
            </a:r>
            <a:r>
              <a:rPr lang="en-US" altLang="zh-CN" sz="2400" dirty="0"/>
              <a:t>》</a:t>
            </a:r>
            <a:r>
              <a:rPr lang="en-US" altLang="zh-CN" sz="2400" dirty="0" smtClean="0"/>
              <a:t>P394</a:t>
            </a:r>
            <a:r>
              <a:rPr lang="zh-CN" altLang="en-US" sz="2400" dirty="0" smtClean="0"/>
              <a:t>，下面给出代码实现。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7492012"/>
      </p:ext>
    </p:extLst>
  </p:cSld>
  <p:clrMapOvr>
    <a:masterClrMapping/>
  </p:clrMapOvr>
  <p:transition spd="med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水平序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990600"/>
            <a:ext cx="782047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void </a:t>
            </a:r>
            <a:r>
              <a:rPr lang="en-US" altLang="zh-CN" sz="1800" dirty="0" err="1"/>
              <a:t>make_bag</a:t>
            </a:r>
            <a:r>
              <a:rPr lang="en-US" altLang="zh-CN" sz="1800" dirty="0" smtClean="0"/>
              <a:t>(){</a:t>
            </a:r>
            <a:endParaRPr lang="en-US" altLang="zh-CN" sz="1800" dirty="0"/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i, j;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qsort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p,n,sizeof</a:t>
            </a:r>
            <a:r>
              <a:rPr lang="en-US" altLang="zh-CN" sz="1800" dirty="0"/>
              <a:t>(point),</a:t>
            </a:r>
            <a:r>
              <a:rPr lang="en-US" altLang="zh-CN" sz="1800" dirty="0" err="1"/>
              <a:t>cmp</a:t>
            </a:r>
            <a:r>
              <a:rPr lang="en-US" altLang="zh-CN" sz="1800" dirty="0"/>
              <a:t>);</a:t>
            </a:r>
          </a:p>
          <a:p>
            <a:r>
              <a:rPr lang="en-US" altLang="zh-CN" sz="1800" dirty="0"/>
              <a:t>	bag[0] = p[0];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 = 1;</a:t>
            </a:r>
          </a:p>
          <a:p>
            <a:r>
              <a:rPr lang="en-US" altLang="zh-CN" sz="1800" dirty="0"/>
              <a:t>	for(i=1;i&lt;</a:t>
            </a:r>
            <a:r>
              <a:rPr lang="en-US" altLang="zh-CN" sz="1800" dirty="0" err="1"/>
              <a:t>n;i</a:t>
            </a:r>
            <a:r>
              <a:rPr lang="en-US" altLang="zh-CN" sz="1800" dirty="0"/>
              <a:t>++)</a:t>
            </a:r>
          </a:p>
          <a:p>
            <a:r>
              <a:rPr lang="en-US" altLang="zh-CN" sz="1800" dirty="0"/>
              <a:t>	{</a:t>
            </a:r>
          </a:p>
          <a:p>
            <a:r>
              <a:rPr lang="en-US" altLang="zh-CN" sz="1800" dirty="0"/>
              <a:t>		while(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&gt;=2&amp;&amp;cross(bag[len-2], bag[len-1], p[i])&lt;=0) </a:t>
            </a:r>
            <a:endParaRPr lang="en-US" altLang="zh-CN" sz="1800" dirty="0" smtClean="0"/>
          </a:p>
          <a:p>
            <a:r>
              <a:rPr lang="zh-CN" altLang="en-US" sz="1800" dirty="0" smtClean="0"/>
              <a:t>			</a:t>
            </a:r>
            <a:r>
              <a:rPr lang="en-US" altLang="zh-CN" sz="1800" dirty="0" err="1" smtClean="0"/>
              <a:t>len</a:t>
            </a:r>
            <a:r>
              <a:rPr lang="en-US" altLang="zh-CN" sz="1800" dirty="0" smtClean="0"/>
              <a:t>--;</a:t>
            </a:r>
          </a:p>
          <a:p>
            <a:r>
              <a:rPr lang="en-US" altLang="zh-CN" sz="1800" dirty="0"/>
              <a:t>		bag[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++] = p[i];</a:t>
            </a:r>
          </a:p>
          <a:p>
            <a:r>
              <a:rPr lang="en-US" altLang="zh-CN" sz="1800" dirty="0"/>
              <a:t>	}</a:t>
            </a:r>
          </a:p>
          <a:p>
            <a:endParaRPr lang="en-US" altLang="zh-CN" sz="1800" dirty="0"/>
          </a:p>
          <a:p>
            <a:r>
              <a:rPr lang="en-US" altLang="zh-CN" sz="1800" dirty="0"/>
              <a:t>	j = len+1;</a:t>
            </a:r>
          </a:p>
          <a:p>
            <a:r>
              <a:rPr lang="en-US" altLang="zh-CN" sz="1800" dirty="0"/>
              <a:t>	for(i=n-2;i&gt;=0;i--)</a:t>
            </a:r>
          </a:p>
          <a:p>
            <a:r>
              <a:rPr lang="en-US" altLang="zh-CN" sz="1800" dirty="0"/>
              <a:t>	{</a:t>
            </a:r>
          </a:p>
          <a:p>
            <a:r>
              <a:rPr lang="en-US" altLang="zh-CN" sz="1800" dirty="0"/>
              <a:t>		while(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&gt;=j&amp;&amp;cross(bag[len-2], bag[len-1], p[i])&lt;=</a:t>
            </a:r>
            <a:r>
              <a:rPr lang="en-US" altLang="zh-CN" sz="1800" dirty="0" smtClean="0"/>
              <a:t>0</a:t>
            </a:r>
          </a:p>
          <a:p>
            <a:r>
              <a:rPr lang="zh-CN" altLang="en-US" sz="1800" dirty="0"/>
              <a:t>			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--;</a:t>
            </a:r>
          </a:p>
          <a:p>
            <a:r>
              <a:rPr lang="en-US" altLang="zh-CN" sz="1800" dirty="0"/>
              <a:t>		bag[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++] = p[i];</a:t>
            </a:r>
          </a:p>
          <a:p>
            <a:r>
              <a:rPr lang="en-US" altLang="zh-CN" sz="1800" dirty="0"/>
              <a:t>	}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--;</a:t>
            </a:r>
          </a:p>
          <a:p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21248580"/>
      </p:ext>
    </p:extLst>
  </p:cSld>
  <p:clrMapOvr>
    <a:masterClrMapping/>
  </p:clrMapOvr>
  <p:transition spd="med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聪明的灰太狼</a:t>
            </a:r>
            <a:endParaRPr lang="zh-CN" altLang="en-US" dirty="0"/>
          </a:p>
        </p:txBody>
      </p:sp>
      <p:sp>
        <p:nvSpPr>
          <p:cNvPr id="4" name="内容占位符 5"/>
          <p:cNvSpPr>
            <a:spLocks noGrp="1"/>
          </p:cNvSpPr>
          <p:nvPr>
            <p:ph sz="half" idx="4294967295"/>
          </p:nvPr>
        </p:nvSpPr>
        <p:spPr>
          <a:xfrm>
            <a:off x="304800" y="1569720"/>
            <a:ext cx="6394648" cy="4314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吃了一冬天的白菜后，灰</a:t>
            </a:r>
            <a:r>
              <a:rPr lang="zh-CN" altLang="en-US" dirty="0" smtClean="0"/>
              <a:t>太</a:t>
            </a:r>
            <a:r>
              <a:rPr lang="zh-CN" altLang="en-US" dirty="0" smtClean="0"/>
              <a:t>狼忍无可忍，于是决定开始新的捕羊计划。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他假扮</a:t>
            </a:r>
            <a:r>
              <a:rPr lang="zh-CN" altLang="en-US" dirty="0" smtClean="0"/>
              <a:t>成小羊</a:t>
            </a:r>
            <a:r>
              <a:rPr lang="zh-CN" altLang="en-US" dirty="0" smtClean="0"/>
              <a:t>，冒着生命危险去</a:t>
            </a:r>
            <a:r>
              <a:rPr lang="zh-CN" altLang="en-US" dirty="0" smtClean="0"/>
              <a:t>青青草原踩点</a:t>
            </a:r>
            <a:r>
              <a:rPr lang="zh-CN" altLang="en-US" dirty="0" smtClean="0"/>
              <a:t>，一不小心他发现</a:t>
            </a:r>
            <a:r>
              <a:rPr lang="zh-CN" altLang="en-US" dirty="0" smtClean="0"/>
              <a:t>，羊窝都是离散分布的，</a:t>
            </a:r>
            <a:r>
              <a:rPr lang="zh-CN" altLang="en-US" dirty="0" smtClean="0"/>
              <a:t>于是乎聪明</a:t>
            </a:r>
            <a:r>
              <a:rPr lang="zh-CN" altLang="en-US" dirty="0" smtClean="0"/>
              <a:t>的灰太狼想到一个绝妙的方法，那就是</a:t>
            </a:r>
            <a:r>
              <a:rPr lang="zh-CN" altLang="en-US" dirty="0" smtClean="0"/>
              <a:t>“栅栏围捕法”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就是在夜黑风高的晚上，在羊窝的最外圈围上一个大栅栏，然后一鼓作气灭掉羊群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但是</a:t>
            </a:r>
            <a:r>
              <a:rPr lang="zh-CN" altLang="en-US" dirty="0" smtClean="0"/>
              <a:t>由于自己的</a:t>
            </a:r>
            <a:r>
              <a:rPr lang="zh-CN" altLang="en-US" dirty="0" smtClean="0"/>
              <a:t>私房钱</a:t>
            </a:r>
            <a:r>
              <a:rPr lang="zh-CN" altLang="en-US" dirty="0" smtClean="0"/>
              <a:t>刚被老婆没收了大部分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因此这个栅栏圈要尽量的小来减少费用，所以请你想一个好的方法帮帮灰太狼。（羊窝看成一个点</a:t>
            </a:r>
            <a:r>
              <a:rPr lang="zh-CN" altLang="en-US" dirty="0" smtClean="0"/>
              <a:t>，已知</a:t>
            </a:r>
            <a:r>
              <a:rPr lang="zh-CN" altLang="en-US" dirty="0" smtClean="0"/>
              <a:t>各个点的点坐标）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4478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761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聪明的灰太狼</a:t>
            </a:r>
          </a:p>
        </p:txBody>
      </p:sp>
      <p:pic>
        <p:nvPicPr>
          <p:cNvPr id="21505" name="Picture 1" descr="C:\Users\css\AppData\Roaming\Tencent\Users\251285422\QQ\WinTemp\RichOle\OQ89}VSHPY[A]F~3R(OP0~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2667000" cy="231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33800" y="1676400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题目为一个典型的凸包问题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2982101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可以先对点进行排序，再</a:t>
            </a:r>
            <a:r>
              <a:rPr lang="en-US" altLang="zh-CN" dirty="0"/>
              <a:t>Graham-Scan</a:t>
            </a:r>
            <a:r>
              <a:rPr lang="zh-CN" altLang="en-US" dirty="0" smtClean="0"/>
              <a:t>凸包即可。</a:t>
            </a:r>
            <a:endParaRPr lang="en-US" altLang="zh-CN" dirty="0" smtClean="0"/>
          </a:p>
          <a:p>
            <a:r>
              <a:rPr lang="zh-CN" altLang="en-US" dirty="0" smtClean="0"/>
              <a:t>（注意共线点）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13875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叉积的几何意义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3" y="1143000"/>
            <a:ext cx="2952750" cy="1533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152525"/>
            <a:ext cx="2895600" cy="1524000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46401"/>
              </p:ext>
            </p:extLst>
          </p:nvPr>
        </p:nvGraphicFramePr>
        <p:xfrm>
          <a:off x="1120138" y="2788920"/>
          <a:ext cx="2362200" cy="57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Equation" r:id="rId5" imgW="812520" imgH="215640" progId="Equation.DSMT4">
                  <p:embed/>
                </p:oleObj>
              </mc:Choice>
              <mc:Fallback>
                <p:oleObj name="Equation" r:id="rId5" imgW="812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0138" y="2788920"/>
                        <a:ext cx="2362200" cy="57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931768"/>
              </p:ext>
            </p:extLst>
          </p:nvPr>
        </p:nvGraphicFramePr>
        <p:xfrm>
          <a:off x="5524500" y="2819400"/>
          <a:ext cx="23622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Equation" r:id="rId7" imgW="812520" imgH="215640" progId="Equation.DSMT4">
                  <p:embed/>
                </p:oleObj>
              </mc:Choice>
              <mc:Fallback>
                <p:oleObj name="Equation" r:id="rId7" imgW="812520" imgH="2156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2819400"/>
                        <a:ext cx="23622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3" y="3886200"/>
            <a:ext cx="3762375" cy="1390650"/>
          </a:xfrm>
          <a:prstGeom prst="rect">
            <a:avLst/>
          </a:prstGeom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454014"/>
              </p:ext>
            </p:extLst>
          </p:nvPr>
        </p:nvGraphicFramePr>
        <p:xfrm>
          <a:off x="5383212" y="4039235"/>
          <a:ext cx="26447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10" imgW="1079280" imgH="253800" progId="Equation.DSMT4">
                  <p:embed/>
                </p:oleObj>
              </mc:Choice>
              <mc:Fallback>
                <p:oleObj name="Equation" r:id="rId10" imgW="1079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83212" y="4039235"/>
                        <a:ext cx="2644775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37257"/>
              </p:ext>
            </p:extLst>
          </p:nvPr>
        </p:nvGraphicFramePr>
        <p:xfrm>
          <a:off x="5400675" y="4800600"/>
          <a:ext cx="28622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12" imgW="1168200" imgH="253800" progId="Equation.DSMT4">
                  <p:embed/>
                </p:oleObj>
              </mc:Choice>
              <mc:Fallback>
                <p:oleObj name="Equation" r:id="rId12" imgW="1168200" imgH="253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4800600"/>
                        <a:ext cx="28622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27508" y="5714999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注意：有向面积可以为负值！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51306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4419600"/>
            <a:ext cx="31085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点集直径</a:t>
            </a:r>
            <a:endParaRPr lang="en-US" altLang="zh-C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最小外接矩形</a:t>
            </a:r>
            <a:endParaRPr lang="en-US" altLang="zh-C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/>
              <a:t>等等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5896" y="1783080"/>
            <a:ext cx="342433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MELKMAN </a:t>
            </a:r>
            <a:r>
              <a:rPr lang="zh-CN" altLang="en-US" dirty="0" smtClean="0">
                <a:solidFill>
                  <a:srgbClr val="FF0000"/>
                </a:solidFill>
              </a:rPr>
              <a:t>算法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分治法</a:t>
            </a:r>
            <a:endParaRPr lang="en-US" altLang="zh-C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增量法</a:t>
            </a:r>
            <a:endParaRPr lang="en-US" altLang="zh-C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半平面交</a:t>
            </a:r>
            <a:endParaRPr lang="en-US" altLang="zh-CN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/>
              <a:t>等等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6360" y="115258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其他求解方法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9680" y="364236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凸包的应用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6760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一些常见问题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524000"/>
            <a:ext cx="65069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en-US" dirty="0" smtClean="0"/>
              <a:t>离散化问题 </a:t>
            </a:r>
            <a:r>
              <a:rPr lang="en-US" altLang="zh-CN" dirty="0" smtClean="0"/>
              <a:t>			</a:t>
            </a:r>
            <a:r>
              <a:rPr lang="en-US" altLang="zh-CN" b="1" dirty="0" smtClean="0"/>
              <a:t>zju1128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/>
              <a:t>多边形费马点</a:t>
            </a:r>
            <a:r>
              <a:rPr lang="en-US" altLang="zh-CN" b="1" dirty="0"/>
              <a:t>		</a:t>
            </a:r>
            <a:r>
              <a:rPr lang="en-US" altLang="zh-CN" b="1" dirty="0" smtClean="0"/>
              <a:t>poj2420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/>
              <a:t>最远点对</a:t>
            </a:r>
            <a:r>
              <a:rPr lang="en-US" altLang="zh-CN" b="1" dirty="0" smtClean="0"/>
              <a:t>			poj2178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zh-CN" altLang="en-US" dirty="0"/>
              <a:t>半平面</a:t>
            </a:r>
            <a:r>
              <a:rPr lang="zh-CN" altLang="en-US" dirty="0"/>
              <a:t>交</a:t>
            </a:r>
            <a:r>
              <a:rPr lang="en-US" altLang="zh-CN" b="1" dirty="0" smtClean="0"/>
              <a:t>			poj1279</a:t>
            </a:r>
          </a:p>
          <a:p>
            <a:endParaRPr lang="en-US" altLang="zh-CN" dirty="0" smtClean="0"/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68750689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需要注意的细节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559800" cy="3595687"/>
          </a:xfrm>
        </p:spPr>
        <p:txBody>
          <a:bodyPr/>
          <a:lstStyle/>
          <a:p>
            <a:r>
              <a:rPr lang="zh-CN" altLang="en-US" dirty="0" smtClean="0"/>
              <a:t>圆周率经常使用</a:t>
            </a:r>
            <a:r>
              <a:rPr lang="en-US" altLang="zh-CN" dirty="0" err="1" smtClean="0"/>
              <a:t>acos</a:t>
            </a:r>
            <a:r>
              <a:rPr lang="en-US" altLang="zh-CN" dirty="0" smtClean="0"/>
              <a:t>(-1</a:t>
            </a:r>
            <a:r>
              <a:rPr lang="en-US" altLang="zh-CN" dirty="0" smtClean="0"/>
              <a:t>)</a:t>
            </a:r>
            <a:r>
              <a:rPr lang="zh-CN" altLang="en-US" dirty="0" smtClean="0"/>
              <a:t>来表示</a:t>
            </a:r>
            <a:endParaRPr lang="en-US" altLang="zh-CN" dirty="0" smtClean="0"/>
          </a:p>
          <a:p>
            <a:r>
              <a:rPr lang="zh-CN" altLang="en-US" dirty="0" smtClean="0"/>
              <a:t>角度制和弧度制的转换，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中的三角函数均为弧度制</a:t>
            </a:r>
          </a:p>
          <a:p>
            <a:r>
              <a:rPr lang="zh-CN" altLang="en-US" dirty="0" smtClean="0"/>
              <a:t>尽量少用除法，开方，三角函数，容易失去精度。用除法时注意除数不为</a:t>
            </a:r>
            <a:r>
              <a:rPr lang="en-US" altLang="zh-CN" dirty="0" smtClean="0"/>
              <a:t>0</a:t>
            </a:r>
          </a:p>
          <a:p>
            <a:r>
              <a:rPr lang="zh-CN" altLang="en-US" dirty="0" smtClean="0"/>
              <a:t>注意精度问题</a:t>
            </a:r>
            <a:endParaRPr lang="en-US" altLang="zh-CN" dirty="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8000" y="2971800"/>
            <a:ext cx="320472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宋体" charset="-122"/>
              </a:rPr>
              <a:t>谢谢大家</a:t>
            </a:r>
            <a:r>
              <a:rPr lang="en-US" altLang="zh-CN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ea typeface="宋体" charset="-122"/>
              </a:rPr>
              <a:t>!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叉积实现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" y="1981200"/>
            <a:ext cx="8458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err="1"/>
              <a:t>typedef</a:t>
            </a:r>
            <a:r>
              <a:rPr lang="en-US" altLang="zh-CN" sz="3000" dirty="0"/>
              <a:t> </a:t>
            </a: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point{double </a:t>
            </a:r>
            <a:r>
              <a:rPr lang="en-US" altLang="zh-CN" sz="3000" dirty="0" err="1"/>
              <a:t>x,y</a:t>
            </a:r>
            <a:r>
              <a:rPr lang="en-US" altLang="zh-CN" sz="3000" dirty="0" smtClean="0"/>
              <a:t>;}</a:t>
            </a:r>
            <a:r>
              <a:rPr lang="en-US" altLang="zh-CN" sz="3000" dirty="0"/>
              <a:t>point;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" y="4038600"/>
            <a:ext cx="8595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double </a:t>
            </a:r>
            <a:r>
              <a:rPr lang="en-US" altLang="zh-CN" sz="2800" dirty="0" err="1"/>
              <a:t>det</a:t>
            </a:r>
            <a:r>
              <a:rPr lang="en-US" altLang="zh-CN" sz="2800" dirty="0"/>
              <a:t>(double x1,double </a:t>
            </a:r>
            <a:r>
              <a:rPr lang="en-US" altLang="zh-CN" sz="2800" dirty="0" smtClean="0"/>
              <a:t>y1,doublex2,double </a:t>
            </a:r>
            <a:r>
              <a:rPr lang="en-US" altLang="zh-CN" sz="2800" dirty="0"/>
              <a:t>y2) </a:t>
            </a:r>
            <a:endParaRPr lang="en-US" altLang="zh-CN" sz="2800" dirty="0" smtClean="0"/>
          </a:p>
          <a:p>
            <a:r>
              <a:rPr lang="en-US" altLang="zh-CN" sz="2800" dirty="0" smtClean="0"/>
              <a:t>{</a:t>
            </a:r>
            <a:endParaRPr lang="en-US" altLang="zh-CN" sz="2800" dirty="0"/>
          </a:p>
          <a:p>
            <a:r>
              <a:rPr lang="en-US" altLang="zh-CN" sz="2800" dirty="0"/>
              <a:t>	return x1*y2-x2*y1;</a:t>
            </a:r>
          </a:p>
          <a:p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39642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定义</a:t>
            </a:r>
            <a:r>
              <a:rPr lang="en-US" altLang="zh-CN" b="1" dirty="0" smtClean="0"/>
              <a:t>point</a:t>
            </a:r>
            <a:r>
              <a:rPr lang="zh-CN" altLang="en-US" b="1" dirty="0" smtClean="0"/>
              <a:t>结构体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201502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行列式</a:t>
            </a:r>
            <a:endParaRPr lang="zh-CN" altLang="en-US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259805"/>
              </p:ext>
            </p:extLst>
          </p:nvPr>
        </p:nvGraphicFramePr>
        <p:xfrm>
          <a:off x="2362200" y="2908300"/>
          <a:ext cx="2081213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952200" imgH="482400" progId="Equation.DSMT4">
                  <p:embed/>
                </p:oleObj>
              </mc:Choice>
              <mc:Fallback>
                <p:oleObj name="Equation" r:id="rId3" imgW="9522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908300"/>
                        <a:ext cx="2081213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41442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灰太</a:t>
            </a:r>
            <a:r>
              <a:rPr lang="zh-CN" altLang="en-US" dirty="0" smtClean="0"/>
              <a:t>狼拯救大白菜</a:t>
            </a:r>
            <a:endParaRPr lang="zh-CN" altLang="en-US" dirty="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684212" y="1208087"/>
            <a:ext cx="4878388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	</a:t>
            </a:r>
            <a:r>
              <a:rPr lang="zh-CN" altLang="en-US" dirty="0" smtClean="0">
                <a:ea typeface="宋体" charset="-122"/>
              </a:rPr>
              <a:t>话说，由于灰太狼抓羊无术，为了和老婆填饱肚子，于是他决定种大白菜吃</a:t>
            </a:r>
            <a:r>
              <a:rPr lang="en-US" altLang="zh-CN" dirty="0" smtClean="0">
                <a:ea typeface="宋体" charset="-122"/>
              </a:rPr>
              <a:t>- -</a:t>
            </a:r>
            <a:r>
              <a:rPr lang="zh-CN" altLang="en-US" dirty="0" smtClean="0">
                <a:ea typeface="宋体" charset="-122"/>
              </a:rPr>
              <a:t>！</a:t>
            </a:r>
            <a:r>
              <a:rPr lang="en-US" altLang="zh-CN" dirty="0" smtClean="0">
                <a:ea typeface="宋体" charset="-122"/>
              </a:rPr>
              <a:t>	</a:t>
            </a: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zh-CN" altLang="en-US" dirty="0" smtClean="0">
                <a:ea typeface="宋体" charset="-122"/>
              </a:rPr>
              <a:t>可是，冬天就快要到了，如果不采取什么措施，白菜就会冻死</a:t>
            </a:r>
            <a:r>
              <a:rPr lang="en-US" altLang="zh-CN" dirty="0" smtClean="0">
                <a:ea typeface="宋体" charset="-122"/>
              </a:rPr>
              <a:t>···</a:t>
            </a:r>
          </a:p>
          <a:p>
            <a:r>
              <a:rPr lang="en-US" altLang="zh-CN" dirty="0" smtClean="0">
                <a:ea typeface="宋体" charset="-122"/>
              </a:rPr>
              <a:t>	</a:t>
            </a:r>
            <a:r>
              <a:rPr lang="zh-CN" altLang="en-US" dirty="0" smtClean="0">
                <a:ea typeface="宋体" charset="-122"/>
              </a:rPr>
              <a:t>为此，聪明的灰太狼，发明了一种神奇的东西</a:t>
            </a:r>
            <a:r>
              <a:rPr lang="en-US" altLang="zh-CN" dirty="0" smtClean="0">
                <a:ea typeface="宋体" charset="-122"/>
              </a:rPr>
              <a:t>----</a:t>
            </a:r>
            <a:r>
              <a:rPr lang="zh-CN" altLang="en-US" dirty="0" smtClean="0">
                <a:ea typeface="宋体" charset="-122"/>
              </a:rPr>
              <a:t>“半圆形大棚”！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	</a:t>
            </a:r>
            <a:endParaRPr lang="zh-CN" altLang="en-US" dirty="0">
              <a:ea typeface="宋体" charset="-122"/>
            </a:endParaRPr>
          </a:p>
        </p:txBody>
      </p:sp>
      <p:pic>
        <p:nvPicPr>
          <p:cNvPr id="8" name="内容占位符 3" descr="灰太狼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111240" y="3733800"/>
            <a:ext cx="2016224" cy="24535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6800"/>
            <a:ext cx="191273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1471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灰太狼拯救大白菜</a:t>
            </a:r>
          </a:p>
        </p:txBody>
      </p:sp>
      <p:pic>
        <p:nvPicPr>
          <p:cNvPr id="4" name="Picture 16" descr="tansmi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21470"/>
            <a:ext cx="6119813" cy="215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1066800"/>
            <a:ext cx="861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	</a:t>
            </a:r>
            <a:r>
              <a:rPr lang="zh-CN" altLang="en-US" dirty="0" smtClean="0">
                <a:ea typeface="宋体" charset="-122"/>
              </a:rPr>
              <a:t>这种</a:t>
            </a:r>
            <a:r>
              <a:rPr lang="zh-CN" altLang="en-US" dirty="0">
                <a:ea typeface="宋体" charset="-122"/>
              </a:rPr>
              <a:t>神奇的东西可以让大白菜在冬天</a:t>
            </a:r>
            <a:r>
              <a:rPr lang="zh-CN" altLang="en-US" dirty="0" smtClean="0">
                <a:ea typeface="宋体" charset="-122"/>
              </a:rPr>
              <a:t>也</a:t>
            </a:r>
            <a:r>
              <a:rPr lang="zh-CN" altLang="en-US" dirty="0">
                <a:ea typeface="宋体" charset="-122"/>
              </a:rPr>
              <a:t>能够</a:t>
            </a:r>
            <a:r>
              <a:rPr lang="zh-CN" altLang="en-US" dirty="0" smtClean="0">
                <a:ea typeface="宋体" charset="-122"/>
              </a:rPr>
              <a:t>健康</a:t>
            </a:r>
            <a:r>
              <a:rPr lang="zh-CN" altLang="en-US" dirty="0">
                <a:ea typeface="宋体" charset="-122"/>
              </a:rPr>
              <a:t>成长，可是灰太狼为了防止羊群们来偷吃</a:t>
            </a:r>
            <a:r>
              <a:rPr lang="zh-CN" altLang="en-US" dirty="0" smtClean="0">
                <a:ea typeface="宋体" charset="-122"/>
              </a:rPr>
              <a:t>，将</a:t>
            </a:r>
            <a:r>
              <a:rPr lang="zh-CN" altLang="en-US" dirty="0">
                <a:ea typeface="宋体" charset="-122"/>
              </a:rPr>
              <a:t>大白菜种的都很分散。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	</a:t>
            </a:r>
            <a:r>
              <a:rPr lang="zh-CN" altLang="en-US" dirty="0">
                <a:ea typeface="宋体" charset="-122"/>
              </a:rPr>
              <a:t>经过仔细测量，灰太狼统计出了所有大白菜的坐标，并且经过三天三夜的计算，灰太狼确定出圆心</a:t>
            </a:r>
            <a:r>
              <a:rPr lang="zh-CN" altLang="en-US" dirty="0" smtClean="0">
                <a:ea typeface="宋体" charset="-122"/>
              </a:rPr>
              <a:t>的坐标和“半圆形大棚”的半径，</a:t>
            </a:r>
            <a:r>
              <a:rPr lang="zh-CN" altLang="en-US" dirty="0">
                <a:ea typeface="宋体" charset="-122"/>
              </a:rPr>
              <a:t>但是他却不知道最多能拯救多少棵大白菜。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882329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灰太狼拯救大白菜</a:t>
            </a:r>
          </a:p>
        </p:txBody>
      </p:sp>
      <p:pic>
        <p:nvPicPr>
          <p:cNvPr id="4" name="Picture 71" descr="simic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764">
            <a:off x="1506537" y="2737644"/>
            <a:ext cx="2381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73087" y="1297781"/>
            <a:ext cx="77724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mtClean="0"/>
              <a:t>基本思路：</a:t>
            </a:r>
          </a:p>
          <a:p>
            <a:pPr>
              <a:buFontTx/>
              <a:buNone/>
            </a:pPr>
            <a:endParaRPr lang="en-US" altLang="zh-CN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2730500" y="3098006"/>
            <a:ext cx="0" cy="863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5014912" y="2124869"/>
            <a:ext cx="3765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1.</a:t>
            </a:r>
            <a:r>
              <a:rPr lang="zh-CN" altLang="en-US" sz="2000">
                <a:ea typeface="宋体" charset="-122"/>
              </a:rPr>
              <a:t>到圆心的距离大于半径的点直接排除。</a:t>
            </a:r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1219200" y="2448719"/>
            <a:ext cx="215900" cy="730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4314825" y="3672681"/>
            <a:ext cx="215900" cy="730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027487" y="4825206"/>
            <a:ext cx="215900" cy="2159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>
            <a:off x="4314825" y="5717381"/>
            <a:ext cx="215900" cy="260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5000625" y="2809081"/>
            <a:ext cx="37798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2.</a:t>
            </a:r>
            <a:r>
              <a:rPr lang="zh-CN" altLang="en-US" sz="2000">
                <a:ea typeface="宋体" charset="-122"/>
              </a:rPr>
              <a:t>以圆心和任意一点确定一 有向线段作为半径位置，分别计数该有向线段左边点的个数</a:t>
            </a:r>
            <a:r>
              <a:rPr lang="en-US" altLang="zh-CN" sz="2000">
                <a:ea typeface="宋体" charset="-122"/>
              </a:rPr>
              <a:t>(nl)</a:t>
            </a:r>
            <a:r>
              <a:rPr lang="zh-CN" altLang="en-US" sz="2000">
                <a:ea typeface="宋体" charset="-122"/>
              </a:rPr>
              <a:t>和右边点的个数</a:t>
            </a:r>
            <a:r>
              <a:rPr lang="en-US" altLang="zh-CN" sz="2000">
                <a:ea typeface="宋体" charset="-122"/>
              </a:rPr>
              <a:t>(nr)</a:t>
            </a:r>
            <a:r>
              <a:rPr lang="zh-CN" altLang="en-US" sz="2000">
                <a:ea typeface="宋体" charset="-122"/>
              </a:rPr>
              <a:t>。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5024437" y="4067969"/>
            <a:ext cx="38592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3.</a:t>
            </a:r>
            <a:r>
              <a:rPr lang="zh-CN" altLang="en-US" sz="2000" dirty="0">
                <a:ea typeface="宋体" charset="-122"/>
              </a:rPr>
              <a:t>重复步骤</a:t>
            </a:r>
            <a:r>
              <a:rPr lang="en-US" altLang="zh-CN" sz="2000" dirty="0">
                <a:ea typeface="宋体" charset="-122"/>
              </a:rPr>
              <a:t>2</a:t>
            </a:r>
            <a:r>
              <a:rPr lang="zh-CN" altLang="en-US" sz="2000" dirty="0">
                <a:ea typeface="宋体" charset="-122"/>
              </a:rPr>
              <a:t>直到所有点都被枚举</a:t>
            </a:r>
          </a:p>
          <a:p>
            <a:r>
              <a:rPr lang="zh-CN" altLang="en-US" sz="2000" dirty="0">
                <a:ea typeface="宋体" charset="-122"/>
              </a:rPr>
              <a:t>过。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5035550" y="4753769"/>
            <a:ext cx="36877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charset="-122"/>
              </a:rPr>
              <a:t>4.</a:t>
            </a:r>
            <a:r>
              <a:rPr lang="zh-CN" altLang="en-US" sz="2000">
                <a:ea typeface="宋体" charset="-122"/>
              </a:rPr>
              <a:t>枚举过程中出现的最大的</a:t>
            </a:r>
            <a:r>
              <a:rPr lang="en-US" altLang="zh-CN" sz="2000">
                <a:ea typeface="宋体" charset="-122"/>
              </a:rPr>
              <a:t>nl</a:t>
            </a:r>
            <a:r>
              <a:rPr lang="zh-CN" altLang="en-US" sz="2000">
                <a:ea typeface="宋体" charset="-122"/>
              </a:rPr>
              <a:t>或</a:t>
            </a:r>
          </a:p>
          <a:p>
            <a:r>
              <a:rPr lang="en-US" altLang="zh-CN" sz="2000">
                <a:ea typeface="宋体" charset="-122"/>
              </a:rPr>
              <a:t>nr</a:t>
            </a:r>
            <a:r>
              <a:rPr lang="zh-CN" altLang="en-US" sz="2000">
                <a:ea typeface="宋体" charset="-122"/>
              </a:rPr>
              <a:t>就是所求的结果。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571500" y="5015706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ea typeface="宋体" charset="-122"/>
              </a:rPr>
              <a:t>nl =</a:t>
            </a:r>
          </a:p>
          <a:p>
            <a:r>
              <a:rPr lang="en-US" altLang="zh-CN" sz="2000">
                <a:ea typeface="宋体" charset="-122"/>
              </a:rPr>
              <a:t>nr =</a:t>
            </a:r>
          </a:p>
          <a:p>
            <a:r>
              <a:rPr lang="en-US" altLang="zh-CN" sz="2000">
                <a:ea typeface="宋体" charset="-122"/>
              </a:rPr>
              <a:t>Max =</a:t>
            </a:r>
          </a:p>
        </p:txBody>
      </p:sp>
      <p:grpSp>
        <p:nvGrpSpPr>
          <p:cNvPr id="17" name="Group 75"/>
          <p:cNvGrpSpPr>
            <a:grpSpLocks/>
          </p:cNvGrpSpPr>
          <p:nvPr/>
        </p:nvGrpSpPr>
        <p:grpSpPr bwMode="auto">
          <a:xfrm>
            <a:off x="1146175" y="5041106"/>
            <a:ext cx="325437" cy="685800"/>
            <a:chOff x="793" y="3702"/>
            <a:chExt cx="205" cy="432"/>
          </a:xfrm>
        </p:grpSpPr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793" y="370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3300"/>
                  </a:solidFill>
                  <a:ea typeface="宋体" charset="-122"/>
                </a:rPr>
                <a:t>3</a:t>
              </a:r>
            </a:p>
          </p:txBody>
        </p:sp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793" y="3884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FF3300"/>
                  </a:solidFill>
                  <a:ea typeface="宋体" charset="-122"/>
                </a:rPr>
                <a:t>4</a:t>
              </a:r>
            </a:p>
          </p:txBody>
        </p:sp>
      </p:grp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1363662" y="5617369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ea typeface="宋体" charset="-122"/>
              </a:rPr>
              <a:t>4</a:t>
            </a:r>
          </a:p>
        </p:txBody>
      </p:sp>
      <p:sp>
        <p:nvSpPr>
          <p:cNvPr id="21" name="Line 35"/>
          <p:cNvSpPr>
            <a:spLocks noChangeShapeType="1"/>
          </p:cNvSpPr>
          <p:nvPr/>
        </p:nvSpPr>
        <p:spPr bwMode="auto">
          <a:xfrm flipV="1">
            <a:off x="2730500" y="3098006"/>
            <a:ext cx="936625" cy="863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42"/>
          <p:cNvSpPr>
            <a:spLocks noChangeShapeType="1"/>
          </p:cNvSpPr>
          <p:nvPr/>
        </p:nvSpPr>
        <p:spPr bwMode="auto">
          <a:xfrm flipH="1" flipV="1">
            <a:off x="1938337" y="3672681"/>
            <a:ext cx="792163" cy="2889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43"/>
          <p:cNvSpPr>
            <a:spLocks noChangeShapeType="1"/>
          </p:cNvSpPr>
          <p:nvPr/>
        </p:nvSpPr>
        <p:spPr bwMode="auto">
          <a:xfrm flipH="1">
            <a:off x="2443162" y="3961606"/>
            <a:ext cx="287338" cy="7191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45"/>
          <p:cNvSpPr>
            <a:spLocks noChangeShapeType="1"/>
          </p:cNvSpPr>
          <p:nvPr/>
        </p:nvSpPr>
        <p:spPr bwMode="auto">
          <a:xfrm flipV="1">
            <a:off x="2728912" y="3602831"/>
            <a:ext cx="793750" cy="3587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49"/>
          <p:cNvSpPr>
            <a:spLocks noChangeShapeType="1"/>
          </p:cNvSpPr>
          <p:nvPr/>
        </p:nvSpPr>
        <p:spPr bwMode="auto">
          <a:xfrm flipV="1">
            <a:off x="2659062" y="3888581"/>
            <a:ext cx="865188" cy="730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" name="Group 83"/>
          <p:cNvGrpSpPr>
            <a:grpSpLocks/>
          </p:cNvGrpSpPr>
          <p:nvPr/>
        </p:nvGrpSpPr>
        <p:grpSpPr bwMode="auto">
          <a:xfrm>
            <a:off x="1795462" y="5041106"/>
            <a:ext cx="360363" cy="685800"/>
            <a:chOff x="1066" y="3702"/>
            <a:chExt cx="227" cy="432"/>
          </a:xfrm>
        </p:grpSpPr>
        <p:sp>
          <p:nvSpPr>
            <p:cNvPr id="27" name="Text Box 52"/>
            <p:cNvSpPr txBox="1">
              <a:spLocks noChangeArrowheads="1"/>
            </p:cNvSpPr>
            <p:nvPr/>
          </p:nvSpPr>
          <p:spPr bwMode="auto">
            <a:xfrm>
              <a:off x="1066" y="3702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  <a:ea typeface="宋体" charset="-122"/>
                </a:rPr>
                <a:t>5</a:t>
              </a:r>
            </a:p>
          </p:txBody>
        </p:sp>
        <p:sp>
          <p:nvSpPr>
            <p:cNvPr id="28" name="Text Box 53"/>
            <p:cNvSpPr txBox="1">
              <a:spLocks noChangeArrowheads="1"/>
            </p:cNvSpPr>
            <p:nvPr/>
          </p:nvSpPr>
          <p:spPr bwMode="auto">
            <a:xfrm>
              <a:off x="1066" y="388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  <a:ea typeface="宋体" charset="-122"/>
                </a:rPr>
                <a:t>2</a:t>
              </a:r>
            </a:p>
          </p:txBody>
        </p:sp>
      </p:grpSp>
      <p:grpSp>
        <p:nvGrpSpPr>
          <p:cNvPr id="29" name="Group 82"/>
          <p:cNvGrpSpPr>
            <a:grpSpLocks/>
          </p:cNvGrpSpPr>
          <p:nvPr/>
        </p:nvGrpSpPr>
        <p:grpSpPr bwMode="auto">
          <a:xfrm>
            <a:off x="2011362" y="5041106"/>
            <a:ext cx="503238" cy="685800"/>
            <a:chOff x="1202" y="3702"/>
            <a:chExt cx="317" cy="432"/>
          </a:xfrm>
        </p:grpSpPr>
        <p:sp>
          <p:nvSpPr>
            <p:cNvPr id="30" name="Text Box 55"/>
            <p:cNvSpPr txBox="1">
              <a:spLocks noChangeArrowheads="1"/>
            </p:cNvSpPr>
            <p:nvPr/>
          </p:nvSpPr>
          <p:spPr bwMode="auto">
            <a:xfrm>
              <a:off x="1202" y="3702"/>
              <a:ext cx="1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  <a:ea typeface="宋体" charset="-122"/>
                </a:rPr>
                <a:t>4</a:t>
              </a:r>
            </a:p>
          </p:txBody>
        </p:sp>
        <p:sp>
          <p:nvSpPr>
            <p:cNvPr id="31" name="Text Box 56"/>
            <p:cNvSpPr txBox="1">
              <a:spLocks noChangeArrowheads="1"/>
            </p:cNvSpPr>
            <p:nvPr/>
          </p:nvSpPr>
          <p:spPr bwMode="auto">
            <a:xfrm>
              <a:off x="1202" y="3884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  <a:ea typeface="宋体" charset="-122"/>
                </a:rPr>
                <a:t>3</a:t>
              </a:r>
            </a:p>
          </p:txBody>
        </p:sp>
      </p:grpSp>
      <p:grpSp>
        <p:nvGrpSpPr>
          <p:cNvPr id="32" name="Group 78"/>
          <p:cNvGrpSpPr>
            <a:grpSpLocks/>
          </p:cNvGrpSpPr>
          <p:nvPr/>
        </p:nvGrpSpPr>
        <p:grpSpPr bwMode="auto">
          <a:xfrm>
            <a:off x="1579562" y="5041106"/>
            <a:ext cx="431800" cy="677863"/>
            <a:chOff x="930" y="3707"/>
            <a:chExt cx="272" cy="427"/>
          </a:xfrm>
        </p:grpSpPr>
        <p:sp>
          <p:nvSpPr>
            <p:cNvPr id="33" name="Text Box 51"/>
            <p:cNvSpPr txBox="1">
              <a:spLocks noChangeArrowheads="1"/>
            </p:cNvSpPr>
            <p:nvPr/>
          </p:nvSpPr>
          <p:spPr bwMode="auto">
            <a:xfrm>
              <a:off x="930" y="3884"/>
              <a:ext cx="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  <a:ea typeface="宋体" charset="-122"/>
                </a:rPr>
                <a:t>3</a:t>
              </a:r>
            </a:p>
          </p:txBody>
        </p:sp>
        <p:sp>
          <p:nvSpPr>
            <p:cNvPr id="34" name="Text Box 76"/>
            <p:cNvSpPr txBox="1">
              <a:spLocks noChangeArrowheads="1"/>
            </p:cNvSpPr>
            <p:nvPr/>
          </p:nvSpPr>
          <p:spPr bwMode="auto">
            <a:xfrm>
              <a:off x="930" y="3707"/>
              <a:ext cx="1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  <a:ea typeface="宋体" charset="-122"/>
                </a:rPr>
                <a:t>4</a:t>
              </a:r>
            </a:p>
          </p:txBody>
        </p:sp>
      </p:grpSp>
      <p:sp>
        <p:nvSpPr>
          <p:cNvPr id="35" name="Text Box 84"/>
          <p:cNvSpPr txBox="1">
            <a:spLocks noChangeArrowheads="1"/>
          </p:cNvSpPr>
          <p:nvPr/>
        </p:nvSpPr>
        <p:spPr bwMode="auto">
          <a:xfrm>
            <a:off x="1363662" y="5625306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ea typeface="宋体" charset="-122"/>
              </a:rPr>
              <a:t>5</a:t>
            </a:r>
          </a:p>
        </p:txBody>
      </p:sp>
      <p:grpSp>
        <p:nvGrpSpPr>
          <p:cNvPr id="36" name="Group 85"/>
          <p:cNvGrpSpPr>
            <a:grpSpLocks/>
          </p:cNvGrpSpPr>
          <p:nvPr/>
        </p:nvGrpSpPr>
        <p:grpSpPr bwMode="auto">
          <a:xfrm>
            <a:off x="2227262" y="5041106"/>
            <a:ext cx="503238" cy="685800"/>
            <a:chOff x="1202" y="3702"/>
            <a:chExt cx="317" cy="432"/>
          </a:xfrm>
        </p:grpSpPr>
        <p:sp>
          <p:nvSpPr>
            <p:cNvPr id="37" name="Text Box 86"/>
            <p:cNvSpPr txBox="1">
              <a:spLocks noChangeArrowheads="1"/>
            </p:cNvSpPr>
            <p:nvPr/>
          </p:nvSpPr>
          <p:spPr bwMode="auto">
            <a:xfrm>
              <a:off x="1202" y="3702"/>
              <a:ext cx="1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  <a:ea typeface="宋体" charset="-122"/>
                </a:rPr>
                <a:t>2</a:t>
              </a:r>
            </a:p>
          </p:txBody>
        </p:sp>
        <p:sp>
          <p:nvSpPr>
            <p:cNvPr id="38" name="Text Box 87"/>
            <p:cNvSpPr txBox="1">
              <a:spLocks noChangeArrowheads="1"/>
            </p:cNvSpPr>
            <p:nvPr/>
          </p:nvSpPr>
          <p:spPr bwMode="auto">
            <a:xfrm>
              <a:off x="1202" y="3884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3300"/>
                  </a:solidFill>
                  <a:ea typeface="宋体" charset="-122"/>
                </a:rPr>
                <a:t>5</a:t>
              </a:r>
            </a:p>
          </p:txBody>
        </p:sp>
      </p:grpSp>
      <p:grpSp>
        <p:nvGrpSpPr>
          <p:cNvPr id="39" name="Group 101"/>
          <p:cNvGrpSpPr>
            <a:grpSpLocks/>
          </p:cNvGrpSpPr>
          <p:nvPr/>
        </p:nvGrpSpPr>
        <p:grpSpPr bwMode="auto">
          <a:xfrm>
            <a:off x="1290637" y="2450306"/>
            <a:ext cx="3168650" cy="3455988"/>
            <a:chOff x="884" y="2070"/>
            <a:chExt cx="1996" cy="2177"/>
          </a:xfrm>
        </p:grpSpPr>
        <p:sp>
          <p:nvSpPr>
            <p:cNvPr id="40" name="AutoShape 16"/>
            <p:cNvSpPr>
              <a:spLocks noChangeArrowheads="1"/>
            </p:cNvSpPr>
            <p:nvPr/>
          </p:nvSpPr>
          <p:spPr bwMode="auto">
            <a:xfrm>
              <a:off x="1746" y="2976"/>
              <a:ext cx="91" cy="92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" name="Group 99"/>
            <p:cNvGrpSpPr>
              <a:grpSpLocks/>
            </p:cNvGrpSpPr>
            <p:nvPr/>
          </p:nvGrpSpPr>
          <p:grpSpPr bwMode="auto">
            <a:xfrm>
              <a:off x="884" y="2070"/>
              <a:ext cx="1996" cy="2177"/>
              <a:chOff x="884" y="2143"/>
              <a:chExt cx="1996" cy="2177"/>
            </a:xfrm>
          </p:grpSpPr>
          <p:sp>
            <p:nvSpPr>
              <p:cNvPr id="42" name="AutoShape 88"/>
              <p:cNvSpPr>
                <a:spLocks noChangeArrowheads="1"/>
              </p:cNvSpPr>
              <p:nvPr/>
            </p:nvSpPr>
            <p:spPr bwMode="auto">
              <a:xfrm>
                <a:off x="2336" y="2595"/>
                <a:ext cx="45" cy="46"/>
              </a:xfrm>
              <a:prstGeom prst="flowChartConnector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000">
                  <a:ea typeface="宋体" charset="-122"/>
                </a:endParaRPr>
              </a:p>
            </p:txBody>
          </p:sp>
          <p:grpSp>
            <p:nvGrpSpPr>
              <p:cNvPr id="43" name="Group 89"/>
              <p:cNvGrpSpPr>
                <a:grpSpLocks/>
              </p:cNvGrpSpPr>
              <p:nvPr/>
            </p:nvGrpSpPr>
            <p:grpSpPr bwMode="auto">
              <a:xfrm>
                <a:off x="884" y="2143"/>
                <a:ext cx="1996" cy="2177"/>
                <a:chOff x="884" y="2069"/>
                <a:chExt cx="1996" cy="2177"/>
              </a:xfrm>
            </p:grpSpPr>
            <p:sp>
              <p:nvSpPr>
                <p:cNvPr id="44" name="AutoShape 90"/>
                <p:cNvSpPr>
                  <a:spLocks noChangeArrowheads="1"/>
                </p:cNvSpPr>
                <p:nvPr/>
              </p:nvSpPr>
              <p:spPr bwMode="auto">
                <a:xfrm>
                  <a:off x="884" y="2069"/>
                  <a:ext cx="45" cy="46"/>
                </a:xfrm>
                <a:prstGeom prst="flowChartConnector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AutoShape 91"/>
                <p:cNvSpPr>
                  <a:spLocks noChangeArrowheads="1"/>
                </p:cNvSpPr>
                <p:nvPr/>
              </p:nvSpPr>
              <p:spPr bwMode="auto">
                <a:xfrm>
                  <a:off x="1292" y="2840"/>
                  <a:ext cx="45" cy="46"/>
                </a:xfrm>
                <a:prstGeom prst="flowChartConnector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AutoShape 92"/>
                <p:cNvSpPr>
                  <a:spLocks noChangeArrowheads="1"/>
                </p:cNvSpPr>
                <p:nvPr/>
              </p:nvSpPr>
              <p:spPr bwMode="auto">
                <a:xfrm>
                  <a:off x="1792" y="2432"/>
                  <a:ext cx="45" cy="46"/>
                </a:xfrm>
                <a:prstGeom prst="flowChartConnector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AutoShape 93"/>
                <p:cNvSpPr>
                  <a:spLocks noChangeArrowheads="1"/>
                </p:cNvSpPr>
                <p:nvPr/>
              </p:nvSpPr>
              <p:spPr bwMode="auto">
                <a:xfrm>
                  <a:off x="1610" y="3430"/>
                  <a:ext cx="45" cy="46"/>
                </a:xfrm>
                <a:prstGeom prst="flowChartConnector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AutoShape 94"/>
                <p:cNvSpPr>
                  <a:spLocks noChangeArrowheads="1"/>
                </p:cNvSpPr>
                <p:nvPr/>
              </p:nvSpPr>
              <p:spPr bwMode="auto">
                <a:xfrm>
                  <a:off x="2653" y="3612"/>
                  <a:ext cx="45" cy="46"/>
                </a:xfrm>
                <a:prstGeom prst="flowChartConnector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AutoShape 95"/>
                <p:cNvSpPr>
                  <a:spLocks noChangeArrowheads="1"/>
                </p:cNvSpPr>
                <p:nvPr/>
              </p:nvSpPr>
              <p:spPr bwMode="auto">
                <a:xfrm>
                  <a:off x="2245" y="2795"/>
                  <a:ext cx="45" cy="46"/>
                </a:xfrm>
                <a:prstGeom prst="flowChartConnector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AutoShape 96"/>
                <p:cNvSpPr>
                  <a:spLocks noChangeArrowheads="1"/>
                </p:cNvSpPr>
                <p:nvPr/>
              </p:nvSpPr>
              <p:spPr bwMode="auto">
                <a:xfrm>
                  <a:off x="2835" y="2840"/>
                  <a:ext cx="45" cy="46"/>
                </a:xfrm>
                <a:prstGeom prst="flowChartConnector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AutoShape 97"/>
                <p:cNvSpPr>
                  <a:spLocks noChangeArrowheads="1"/>
                </p:cNvSpPr>
                <p:nvPr/>
              </p:nvSpPr>
              <p:spPr bwMode="auto">
                <a:xfrm>
                  <a:off x="2834" y="4200"/>
                  <a:ext cx="45" cy="46"/>
                </a:xfrm>
                <a:prstGeom prst="flowChartConnector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AutoShape 98"/>
                <p:cNvSpPr>
                  <a:spLocks noChangeArrowheads="1"/>
                </p:cNvSpPr>
                <p:nvPr/>
              </p:nvSpPr>
              <p:spPr bwMode="auto">
                <a:xfrm>
                  <a:off x="2292" y="2931"/>
                  <a:ext cx="45" cy="46"/>
                </a:xfrm>
                <a:prstGeom prst="flowChartConnector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3" name="Group 102"/>
          <p:cNvGrpSpPr>
            <a:grpSpLocks/>
          </p:cNvGrpSpPr>
          <p:nvPr/>
        </p:nvGrpSpPr>
        <p:grpSpPr bwMode="auto">
          <a:xfrm>
            <a:off x="1363662" y="5041106"/>
            <a:ext cx="325438" cy="700088"/>
            <a:chOff x="793" y="3702"/>
            <a:chExt cx="205" cy="420"/>
          </a:xfrm>
        </p:grpSpPr>
        <p:sp>
          <p:nvSpPr>
            <p:cNvPr id="54" name="Text Box 103"/>
            <p:cNvSpPr txBox="1">
              <a:spLocks noChangeArrowheads="1"/>
            </p:cNvSpPr>
            <p:nvPr/>
          </p:nvSpPr>
          <p:spPr bwMode="auto">
            <a:xfrm>
              <a:off x="793" y="3702"/>
              <a:ext cx="205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FF3300"/>
                  </a:solidFill>
                  <a:ea typeface="宋体" charset="-122"/>
                </a:rPr>
                <a:t>3</a:t>
              </a:r>
            </a:p>
          </p:txBody>
        </p:sp>
        <p:sp>
          <p:nvSpPr>
            <p:cNvPr id="55" name="Text Box 104"/>
            <p:cNvSpPr txBox="1">
              <a:spLocks noChangeArrowheads="1"/>
            </p:cNvSpPr>
            <p:nvPr/>
          </p:nvSpPr>
          <p:spPr bwMode="auto">
            <a:xfrm>
              <a:off x="793" y="3884"/>
              <a:ext cx="205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FF3300"/>
                  </a:solidFill>
                  <a:ea typeface="宋体" charset="-122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70649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向量内积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513"/>
            <a:ext cx="8559800" cy="161448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0" indent="0"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342900" lvl="1" indent="-342900">
              <a:buClr>
                <a:schemeClr val="folHlink"/>
              </a:buClr>
              <a:buSzPct val="60000"/>
              <a:defRPr/>
            </a:pPr>
            <a:r>
              <a:rPr lang="zh-CN" altLang="en-US" sz="3200" dirty="0"/>
              <a:t>几何意义：</a:t>
            </a:r>
            <a:r>
              <a:rPr lang="fr-FR" altLang="zh-CN" sz="3200" dirty="0"/>
              <a:t>α</a:t>
            </a:r>
            <a:r>
              <a:rPr lang="zh-CN" altLang="fr-FR" sz="3200" dirty="0"/>
              <a:t>在</a:t>
            </a:r>
            <a:r>
              <a:rPr lang="fr-FR" altLang="zh-CN" sz="3200" dirty="0"/>
              <a:t>β</a:t>
            </a:r>
            <a:r>
              <a:rPr lang="zh-CN" altLang="fr-FR" sz="3200" dirty="0"/>
              <a:t>的投影</a:t>
            </a:r>
            <a:r>
              <a:rPr lang="fr-FR" altLang="zh-CN" sz="3200" dirty="0"/>
              <a:t>α</a:t>
            </a:r>
            <a:r>
              <a:rPr lang="en-US" altLang="zh-CN" sz="3200" dirty="0"/>
              <a:t>’</a:t>
            </a:r>
            <a:r>
              <a:rPr lang="zh-CN" altLang="fr-FR" sz="3200" dirty="0"/>
              <a:t>与</a:t>
            </a:r>
            <a:r>
              <a:rPr lang="fr-FR" altLang="zh-CN" sz="3200" dirty="0"/>
              <a:t>β</a:t>
            </a:r>
            <a:r>
              <a:rPr lang="zh-CN" altLang="fr-FR" sz="3200" dirty="0"/>
              <a:t>的长度乘积</a:t>
            </a:r>
            <a:endParaRPr lang="zh-CN" altLang="en-US" sz="3200" dirty="0"/>
          </a:p>
          <a:p>
            <a:pPr>
              <a:defRPr/>
            </a:pPr>
            <a:endParaRPr lang="en-US" altLang="zh-CN" dirty="0" smtClean="0"/>
          </a:p>
          <a:p>
            <a:pPr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192805"/>
              </p:ext>
            </p:extLst>
          </p:nvPr>
        </p:nvGraphicFramePr>
        <p:xfrm>
          <a:off x="1219200" y="1752600"/>
          <a:ext cx="6674431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3" imgW="2400120" imgH="253800" progId="Equation.DSMT4">
                  <p:embed/>
                </p:oleObj>
              </mc:Choice>
              <mc:Fallback>
                <p:oleObj name="Equation" r:id="rId3" imgW="240012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52600"/>
                        <a:ext cx="6674431" cy="687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276600"/>
            <a:ext cx="4800600" cy="2286000"/>
          </a:xfrm>
          <a:prstGeom prst="rect">
            <a:avLst/>
          </a:prstGeom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西电</Template>
  <TotalTime>3190</TotalTime>
  <Words>1296</Words>
  <Application>Microsoft Office PowerPoint</Application>
  <PresentationFormat>全屏显示(4:3)</PresentationFormat>
  <Paragraphs>342</Paragraphs>
  <Slides>43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48" baseType="lpstr">
      <vt:lpstr>Blends</vt:lpstr>
      <vt:lpstr>1_Blends</vt:lpstr>
      <vt:lpstr>MathType 6.0 Equation</vt:lpstr>
      <vt:lpstr>公式</vt:lpstr>
      <vt:lpstr>Equation</vt:lpstr>
      <vt:lpstr>计算几何</vt:lpstr>
      <vt:lpstr>计算几何简介</vt:lpstr>
      <vt:lpstr>向量代数</vt:lpstr>
      <vt:lpstr>叉积的几何意义</vt:lpstr>
      <vt:lpstr>叉积实现</vt:lpstr>
      <vt:lpstr>灰太狼拯救大白菜</vt:lpstr>
      <vt:lpstr>灰太狼拯救大白菜</vt:lpstr>
      <vt:lpstr>灰太狼拯救大白菜</vt:lpstr>
      <vt:lpstr>向量内积</vt:lpstr>
      <vt:lpstr>点积性质</vt:lpstr>
      <vt:lpstr>线段问题 - 相交</vt:lpstr>
      <vt:lpstr>算法分析</vt:lpstr>
      <vt:lpstr>跨立实验</vt:lpstr>
      <vt:lpstr>线段相交判定</vt:lpstr>
      <vt:lpstr>定比分点公式</vt:lpstr>
      <vt:lpstr>叉积求交点</vt:lpstr>
      <vt:lpstr>叉积求交点</vt:lpstr>
      <vt:lpstr>注意误差问题</vt:lpstr>
      <vt:lpstr>多边形问题</vt:lpstr>
      <vt:lpstr>多边形面积</vt:lpstr>
      <vt:lpstr>多边形面积</vt:lpstr>
      <vt:lpstr>多边形面积</vt:lpstr>
      <vt:lpstr>多边形重心</vt:lpstr>
      <vt:lpstr>多边形重心</vt:lpstr>
      <vt:lpstr>多边形重心</vt:lpstr>
      <vt:lpstr>点在多边形内外判断</vt:lpstr>
      <vt:lpstr>射线法----点在多边形内外判断</vt:lpstr>
      <vt:lpstr>射线法</vt:lpstr>
      <vt:lpstr>伪代码</vt:lpstr>
      <vt:lpstr>凸包算法</vt:lpstr>
      <vt:lpstr>Graham-Scan算法</vt:lpstr>
      <vt:lpstr>算法总结：</vt:lpstr>
      <vt:lpstr>凸包----Graham-Scan算法</vt:lpstr>
      <vt:lpstr>极角序</vt:lpstr>
      <vt:lpstr>极角序</vt:lpstr>
      <vt:lpstr>水平序</vt:lpstr>
      <vt:lpstr>水平序</vt:lpstr>
      <vt:lpstr>聪明的灰太狼</vt:lpstr>
      <vt:lpstr>聪明的灰太狼</vt:lpstr>
      <vt:lpstr>凸包</vt:lpstr>
      <vt:lpstr>一些常见问题</vt:lpstr>
      <vt:lpstr>需要注意的细节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亚丽</dc:creator>
  <cp:lastModifiedBy>css</cp:lastModifiedBy>
  <cp:revision>156</cp:revision>
  <cp:lastPrinted>1601-01-01T00:00:00Z</cp:lastPrinted>
  <dcterms:created xsi:type="dcterms:W3CDTF">1601-01-01T00:00:00Z</dcterms:created>
  <dcterms:modified xsi:type="dcterms:W3CDTF">2011-08-14T21:14:04Z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