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9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303" r:id="rId42"/>
    <p:sldId id="297" r:id="rId43"/>
    <p:sldId id="304" r:id="rId44"/>
    <p:sldId id="298" r:id="rId45"/>
    <p:sldId id="305" r:id="rId46"/>
    <p:sldId id="299" r:id="rId47"/>
    <p:sldId id="300" r:id="rId48"/>
    <p:sldId id="301" r:id="rId49"/>
    <p:sldId id="307" r:id="rId50"/>
    <p:sldId id="306" r:id="rId51"/>
    <p:sldId id="308" r:id="rId52"/>
    <p:sldId id="309" r:id="rId53"/>
    <p:sldId id="311" r:id="rId54"/>
    <p:sldId id="302" r:id="rId55"/>
    <p:sldId id="310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A25"/>
    <a:srgbClr val="7DAE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18" autoAdjust="0"/>
    <p:restoredTop sz="94769" autoAdjust="0"/>
  </p:normalViewPr>
  <p:slideViewPr>
    <p:cSldViewPr>
      <p:cViewPr varScale="1">
        <p:scale>
          <a:sx n="67" d="100"/>
          <a:sy n="67" d="100"/>
        </p:scale>
        <p:origin x="-18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7AD07-5121-475E-AB35-D104468339AF}" type="datetimeFigureOut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5B53F-0A0A-4118-AD0B-3E00AC83B3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B78A-C5D1-4768-8B09-476413FDA137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65D-F9AB-416D-B166-D55703D6CB3A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8811-8CCB-4CE5-8B78-89940D3F912C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83D82A-7C58-45FA-957C-D06C560356BF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28A-CCDA-449B-802C-311E4A71C125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D9EC-2A7F-4F0A-8C6C-939A0977A319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6860-1C1A-430A-B23F-D46F7B3DFE6F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F7B3-9D89-4EF0-8780-DCA042C8EDC9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82AA-02BE-4413-A3A4-5AF3AC0FE6F2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F53AF3-14D6-4566-8458-DF53638114EE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992-B2FD-4A2C-BFC1-B7890FA475A2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3E6220-04AE-4523-89C0-85E8F637DC60}" type="datetime1">
              <a:rPr lang="zh-CN" altLang="en-US" smtClean="0"/>
              <a:pPr/>
              <a:t>2011/7/26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/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enku.baidu.com/view/4fe856fafab069dc50220183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gm.cs.mcgill.ca/~orm/rotcal.fram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ccry/article/details/6070656" TargetMode="External"/><Relationship Id="rId2" Type="http://schemas.openxmlformats.org/officeDocument/2006/relationships/hyperlink" Target="http://wenku.baidu.com/view/5fe04666f5335a8102d220c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accry/article/details/6070660" TargetMode="External"/><Relationship Id="rId5" Type="http://schemas.openxmlformats.org/officeDocument/2006/relationships/hyperlink" Target="http://blog.csdn.net/accry/article/details/6070626" TargetMode="External"/><Relationship Id="rId4" Type="http://schemas.openxmlformats.org/officeDocument/2006/relationships/hyperlink" Target="http://blog.csdn.net/accry/article/details/6070621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 smtClean="0"/>
              <a:t>赵满</a:t>
            </a:r>
            <a:r>
              <a:rPr lang="zh-CN" altLang="en-US" sz="3600" dirty="0" smtClean="0"/>
              <a:t>坤</a:t>
            </a:r>
            <a:endParaRPr lang="en-US" altLang="zh-CN" sz="3600" dirty="0" smtClean="0"/>
          </a:p>
          <a:p>
            <a:r>
              <a:rPr lang="en-US" altLang="zh-CN" sz="3600" dirty="0" smtClean="0"/>
              <a:t>2011.7.26</a:t>
            </a:r>
            <a:endParaRPr lang="en-US" altLang="zh-CN" sz="3600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计算几何基础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两个向量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，可以通过叉积判断它们的位置关系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若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×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 &gt;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dirty="0" smtClean="0"/>
              <a:t> 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的顺时针方向。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若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×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 &lt;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dirty="0" smtClean="0"/>
              <a:t> 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的逆时针方向。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若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×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 =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dirty="0" smtClean="0"/>
              <a:t> 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共线，但可能同向也可能反向。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向量及其运算</a:t>
            </a:r>
            <a:endParaRPr lang="zh-CN" altLang="en-US" dirty="0"/>
          </a:p>
        </p:txBody>
      </p:sp>
      <p:pic>
        <p:nvPicPr>
          <p:cNvPr id="1026" name="Picture 2" descr="http://tutorial.math.lamar.edu/Classes/CalcII/CrossProduct_files/image0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643314"/>
            <a:ext cx="3357586" cy="25003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点在线段上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判断点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是否在线段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若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在线段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上，那么必然有</a:t>
            </a:r>
            <a:endParaRPr lang="en-US" altLang="zh-CN" dirty="0" smtClean="0"/>
          </a:p>
          <a:p>
            <a:pPr>
              <a:buNone/>
            </a:pP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/>
              <a:t>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不在线段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上，有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AC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× </a:t>
            </a:r>
            <a:r>
              <a:rPr lang="en-US" altLang="zh-CN" b="1" i="1" dirty="0" smtClean="0">
                <a:latin typeface="宋体" pitchFamily="2" charset="-122"/>
                <a:ea typeface="宋体" pitchFamily="2" charset="-122"/>
              </a:rPr>
              <a:t>AB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/>
              <a:t>)   &gt; 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0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或者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在线段</a:t>
            </a:r>
            <a:r>
              <a:rPr lang="en-US" altLang="zh-CN" dirty="0" smtClean="0"/>
              <a:t>AB</a:t>
            </a:r>
            <a:r>
              <a:rPr lang="zh-CN" altLang="en-US" dirty="0" smtClean="0"/>
              <a:t>所在直线上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点线位置关系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72066" y="4286256"/>
            <a:ext cx="3286148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同心圆 20"/>
          <p:cNvSpPr/>
          <p:nvPr/>
        </p:nvSpPr>
        <p:spPr>
          <a:xfrm>
            <a:off x="6429388" y="2357430"/>
            <a:ext cx="71438" cy="7143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4876" y="435769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215338" y="435769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64" y="200024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cxnSp>
        <p:nvCxnSpPr>
          <p:cNvPr id="35" name="直接箭头连接符 34"/>
          <p:cNvCxnSpPr>
            <a:endCxn id="21" idx="3"/>
          </p:cNvCxnSpPr>
          <p:nvPr/>
        </p:nvCxnSpPr>
        <p:spPr>
          <a:xfrm rot="5400000" flipH="1" flipV="1">
            <a:off x="4822033" y="2668439"/>
            <a:ext cx="1867850" cy="136778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072066" y="4286256"/>
            <a:ext cx="3500462" cy="1588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同心圆 42"/>
          <p:cNvSpPr/>
          <p:nvPr/>
        </p:nvSpPr>
        <p:spPr>
          <a:xfrm flipH="1">
            <a:off x="6858016" y="4286256"/>
            <a:ext cx="71438" cy="7143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endCxn id="43" idx="0"/>
          </p:cNvCxnSpPr>
          <p:nvPr/>
        </p:nvCxnSpPr>
        <p:spPr>
          <a:xfrm>
            <a:off x="5000628" y="4286256"/>
            <a:ext cx="1893107" cy="1588"/>
          </a:xfrm>
          <a:prstGeom prst="straightConnector1">
            <a:avLst/>
          </a:prstGeom>
          <a:ln w="50800">
            <a:solidFill>
              <a:srgbClr val="FF0000">
                <a:alpha val="4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15140" y="442913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sp>
        <p:nvSpPr>
          <p:cNvPr id="47" name="同心圆 46"/>
          <p:cNvSpPr/>
          <p:nvPr/>
        </p:nvSpPr>
        <p:spPr>
          <a:xfrm>
            <a:off x="4071934" y="4286256"/>
            <a:ext cx="71438" cy="7143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500430" y="4286256"/>
            <a:ext cx="1571636" cy="15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29058" y="371475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42910" y="3000372"/>
          <a:ext cx="2692416" cy="787404"/>
        </p:xfrm>
        <a:graphic>
          <a:graphicData uri="http://schemas.openxmlformats.org/presentationml/2006/ole">
            <p:oleObj spid="_x0000_s31747" name="公式" r:id="rId3" imgW="81252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先判断点是否在以线段为对角线的矩阵中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判断点是否在直线上不用考虑该问题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inline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PonSeg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(Point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a,Point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p1,Point p2){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  if 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a.x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+ EPS &lt; min(p1.x,p2.x) ||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a.x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&gt; 				max(p1.x,p2.x) + EPS)return 0;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  if 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a.y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+ EPS &lt; min(p1.y,p2.y) ||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a.y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&gt; 				max(p1.y,p2.y) + EPS)return 0;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  if(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fabs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difcross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(a,p1,p2)) &lt; EPS) return 1;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  return 0;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}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点线位置关系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16" y="857232"/>
            <a:ext cx="1571636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5400000" flipH="1" flipV="1">
            <a:off x="6643702" y="1214422"/>
            <a:ext cx="2000264" cy="142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点线位置关系</a:t>
            </a:r>
            <a:endParaRPr lang="zh-CN" alt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736"/>
            <a:ext cx="257176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285860"/>
            <a:ext cx="2933706" cy="127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714620"/>
            <a:ext cx="26955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857496"/>
            <a:ext cx="3476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4071942"/>
            <a:ext cx="3076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5500702"/>
            <a:ext cx="2314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14942" y="3857628"/>
            <a:ext cx="2228850" cy="130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10" y="5214950"/>
            <a:ext cx="3524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71472" y="1500174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线段与线段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如图，线段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与线段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规范相交，则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向量</a:t>
            </a:r>
            <a:r>
              <a:rPr lang="en-US" altLang="zh-CN" b="1" dirty="0" smtClean="0"/>
              <a:t>ac</a:t>
            </a:r>
            <a:r>
              <a:rPr lang="zh-CN" altLang="en-US" dirty="0" smtClean="0"/>
              <a:t>和向量</a:t>
            </a:r>
            <a:r>
              <a:rPr lang="en-US" altLang="zh-CN" b="1" dirty="0" smtClean="0"/>
              <a:t>ad</a:t>
            </a:r>
            <a:r>
              <a:rPr lang="zh-CN" altLang="en-US" dirty="0" smtClean="0"/>
              <a:t>在向量</a:t>
            </a:r>
            <a:r>
              <a:rPr lang="en-US" altLang="zh-CN" b="1" dirty="0" err="1" smtClean="0"/>
              <a:t>ab</a:t>
            </a:r>
            <a:r>
              <a:rPr lang="zh-CN" altLang="en-US" dirty="0" smtClean="0"/>
              <a:t>的两侧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即符合条件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ab×ad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×ac) &lt;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</a:p>
          <a:p>
            <a:pPr>
              <a:buNone/>
            </a:pPr>
            <a:r>
              <a:rPr lang="zh-CN" altLang="en-US" dirty="0" smtClean="0">
                <a:latin typeface="+mj-ea"/>
                <a:ea typeface="+mj-ea"/>
              </a:rPr>
              <a:t>即可通过该条件判定</a:t>
            </a:r>
            <a:r>
              <a:rPr lang="en-US" altLang="zh-CN" dirty="0" smtClean="0">
                <a:latin typeface="+mj-ea"/>
                <a:ea typeface="+mj-ea"/>
              </a:rPr>
              <a:t>c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d</a:t>
            </a: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en-US" altLang="zh-CN" dirty="0" err="1" smtClean="0">
                <a:latin typeface="+mj-ea"/>
                <a:ea typeface="+mj-ea"/>
              </a:rPr>
              <a:t>ab</a:t>
            </a:r>
            <a:r>
              <a:rPr lang="zh-CN" altLang="en-US" dirty="0" smtClean="0">
                <a:latin typeface="+mj-ea"/>
                <a:ea typeface="+mj-ea"/>
              </a:rPr>
              <a:t>的两侧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dirty="0" smtClean="0"/>
              <a:t>同理可判定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是否在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的两侧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特殊的相交情况特殊判定！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（注意两条线段在同一条直线上但不相交的情况）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点线位置关系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643050"/>
            <a:ext cx="20002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点是否在多边形内判断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凸多边形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直接叉积判断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一般多边形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射线法（需要考虑特殊情况）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………………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点线位置关系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点在直线上</a:t>
            </a:r>
            <a:endParaRPr lang="en-US" altLang="zh-CN" dirty="0" smtClean="0"/>
          </a:p>
          <a:p>
            <a:r>
              <a:rPr lang="zh-CN" altLang="en-US" dirty="0" smtClean="0"/>
              <a:t>直线与直线相交</a:t>
            </a:r>
            <a:endParaRPr lang="en-US" altLang="zh-CN" dirty="0" smtClean="0"/>
          </a:p>
          <a:p>
            <a:r>
              <a:rPr lang="zh-CN" altLang="en-US" dirty="0" smtClean="0"/>
              <a:t>线段与直线相交</a:t>
            </a:r>
            <a:endParaRPr lang="en-US" altLang="zh-CN" dirty="0" smtClean="0"/>
          </a:p>
          <a:p>
            <a:r>
              <a:rPr lang="zh-CN" altLang="en-US" dirty="0" smtClean="0"/>
              <a:t>推荐题目：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【TOJ1975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POJ2318】</a:t>
            </a:r>
            <a:r>
              <a:rPr lang="zh-CN" altLang="en-US" dirty="0" smtClean="0"/>
              <a:t>叉积性质（点在凸多边形内）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【TOJ1231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POJ1696】</a:t>
            </a:r>
            <a:r>
              <a:rPr lang="zh-CN" altLang="en-US" dirty="0" smtClean="0"/>
              <a:t>向量乘积的应用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【TOJ2630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POJ3304】</a:t>
            </a:r>
            <a:r>
              <a:rPr lang="zh-CN" altLang="en-US" dirty="0" smtClean="0"/>
              <a:t>线段与直线相交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【TOJ1770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POJ2653】</a:t>
            </a:r>
            <a:r>
              <a:rPr lang="zh-CN" altLang="en-US" dirty="0" smtClean="0"/>
              <a:t>线段相交判断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【zoj1081】</a:t>
            </a:r>
            <a:r>
              <a:rPr lang="zh-CN" altLang="en-US" dirty="0" smtClean="0"/>
              <a:t>点在一般多边形内判断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点线位置关系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求多边形面积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多边形相关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19150" y="5489575"/>
            <a:ext cx="51435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2384425" y="2460625"/>
            <a:ext cx="3003550" cy="2698750"/>
          </a:xfrm>
          <a:custGeom>
            <a:avLst/>
            <a:gdLst>
              <a:gd name="connsiteX0" fmla="*/ 2103120 w 3002280"/>
              <a:gd name="connsiteY0" fmla="*/ 1272540 h 2697480"/>
              <a:gd name="connsiteX1" fmla="*/ 2529840 w 3002280"/>
              <a:gd name="connsiteY1" fmla="*/ 2697480 h 2697480"/>
              <a:gd name="connsiteX2" fmla="*/ 320040 w 3002280"/>
              <a:gd name="connsiteY2" fmla="*/ 1684020 h 2697480"/>
              <a:gd name="connsiteX3" fmla="*/ 0 w 3002280"/>
              <a:gd name="connsiteY3" fmla="*/ 0 h 2697480"/>
              <a:gd name="connsiteX4" fmla="*/ 2583180 w 3002280"/>
              <a:gd name="connsiteY4" fmla="*/ 152400 h 2697480"/>
              <a:gd name="connsiteX5" fmla="*/ 3002280 w 3002280"/>
              <a:gd name="connsiteY5" fmla="*/ 1623060 h 2697480"/>
              <a:gd name="connsiteX6" fmla="*/ 2103120 w 3002280"/>
              <a:gd name="connsiteY6" fmla="*/ 1272540 h 26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2280" h="2697480">
                <a:moveTo>
                  <a:pt x="2103120" y="1272540"/>
                </a:moveTo>
                <a:lnTo>
                  <a:pt x="2529840" y="2697480"/>
                </a:lnTo>
                <a:lnTo>
                  <a:pt x="320040" y="1684020"/>
                </a:lnTo>
                <a:lnTo>
                  <a:pt x="0" y="0"/>
                </a:lnTo>
                <a:lnTo>
                  <a:pt x="2583180" y="152400"/>
                </a:lnTo>
                <a:lnTo>
                  <a:pt x="3002280" y="1623060"/>
                </a:lnTo>
                <a:lnTo>
                  <a:pt x="2103120" y="127254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>
            <a:endCxn id="5" idx="2"/>
          </p:cNvCxnSpPr>
          <p:nvPr/>
        </p:nvCxnSpPr>
        <p:spPr>
          <a:xfrm rot="5400000" flipH="1" flipV="1">
            <a:off x="1446213" y="4230688"/>
            <a:ext cx="1344612" cy="1173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" idx="3"/>
          </p:cNvCxnSpPr>
          <p:nvPr/>
        </p:nvCxnSpPr>
        <p:spPr>
          <a:xfrm rot="5400000" flipH="1" flipV="1">
            <a:off x="443707" y="3548856"/>
            <a:ext cx="3028950" cy="852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5" idx="4"/>
          </p:cNvCxnSpPr>
          <p:nvPr/>
        </p:nvCxnSpPr>
        <p:spPr>
          <a:xfrm flipV="1">
            <a:off x="1533525" y="2613025"/>
            <a:ext cx="3435350" cy="28781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531938" y="2857500"/>
            <a:ext cx="4430712" cy="26336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5" idx="5"/>
          </p:cNvCxnSpPr>
          <p:nvPr/>
        </p:nvCxnSpPr>
        <p:spPr>
          <a:xfrm flipV="1">
            <a:off x="1531938" y="4084638"/>
            <a:ext cx="3856037" cy="1406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5" idx="1"/>
          </p:cNvCxnSpPr>
          <p:nvPr/>
        </p:nvCxnSpPr>
        <p:spPr>
          <a:xfrm flipV="1">
            <a:off x="1531938" y="5159375"/>
            <a:ext cx="3382962" cy="3317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-178627" y="3750471"/>
            <a:ext cx="3429024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929322" y="4000504"/>
          <a:ext cx="2955925" cy="1489095"/>
        </p:xfrm>
        <a:graphic>
          <a:graphicData uri="http://schemas.openxmlformats.org/presentationml/2006/ole">
            <p:oleObj spid="_x0000_s25602" name="公式" r:id="rId3" imgW="99036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多边形重心</a:t>
            </a:r>
            <a:endParaRPr lang="en-US" altLang="zh-CN" dirty="0" smtClean="0"/>
          </a:p>
          <a:p>
            <a:r>
              <a:rPr lang="zh-CN" altLang="en-US" sz="2400" dirty="0" smtClean="0"/>
              <a:t>剖分成小的三角形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带符号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，把每个小三角形的重心看作质点，求加权平均</a:t>
            </a:r>
          </a:p>
          <a:p>
            <a:r>
              <a:rPr lang="zh-CN" altLang="en-US" sz="2400" dirty="0" smtClean="0"/>
              <a:t>设多边形总面积为</a:t>
            </a:r>
            <a:r>
              <a:rPr lang="en-US" altLang="zh-CN" sz="2400" dirty="0" smtClean="0"/>
              <a:t>A,</a:t>
            </a:r>
            <a:r>
              <a:rPr lang="zh-CN" altLang="en-US" sz="2400" dirty="0" smtClean="0"/>
              <a:t>每个小三角形为</a:t>
            </a:r>
            <a:r>
              <a:rPr lang="en-US" altLang="zh-CN" sz="2400" dirty="0" smtClean="0"/>
              <a:t>Ai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多边形相关</a:t>
            </a:r>
            <a:endParaRPr lang="zh-CN" altLang="en-US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000100" y="3643314"/>
          <a:ext cx="5105400" cy="944563"/>
        </p:xfrm>
        <a:graphic>
          <a:graphicData uri="http://schemas.openxmlformats.org/presentationml/2006/ole">
            <p:oleObj spid="_x0000_s56322" name="公式" r:id="rId3" imgW="2539800" imgH="469800" progId="Equation.3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000100" y="4857760"/>
          <a:ext cx="4191000" cy="1041400"/>
        </p:xfrm>
        <a:graphic>
          <a:graphicData uri="http://schemas.openxmlformats.org/presentationml/2006/ole">
            <p:oleObj spid="_x0000_s56323" name="公式" r:id="rId4" imgW="194292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z="6700" dirty="0" smtClean="0"/>
              <a:t>凸包问题</a:t>
            </a:r>
            <a:endParaRPr lang="en-US" altLang="zh-CN" sz="6700" dirty="0" smtClean="0"/>
          </a:p>
          <a:p>
            <a:pPr>
              <a:buNone/>
            </a:pPr>
            <a:r>
              <a:rPr lang="en-US" altLang="zh-CN" sz="6700" dirty="0" smtClean="0"/>
              <a:t>	</a:t>
            </a:r>
            <a:r>
              <a:rPr lang="zh-CN" altLang="en-US" sz="6700" dirty="0" smtClean="0"/>
              <a:t>平面上给</a:t>
            </a:r>
            <a:r>
              <a:rPr lang="en-US" altLang="zh-CN" sz="6700" dirty="0" smtClean="0"/>
              <a:t>N</a:t>
            </a:r>
            <a:r>
              <a:rPr lang="zh-CN" altLang="en-US" sz="6700" dirty="0" smtClean="0"/>
              <a:t>个点，找到最小的凸多边形使所有点落在这个多边形内</a:t>
            </a:r>
            <a:endParaRPr lang="en-US" altLang="zh-CN" sz="6700" dirty="0" smtClean="0"/>
          </a:p>
          <a:p>
            <a:pPr>
              <a:buNone/>
            </a:pPr>
            <a:endParaRPr lang="en-US" altLang="zh-CN" sz="6700" dirty="0" smtClean="0"/>
          </a:p>
          <a:p>
            <a:r>
              <a:rPr lang="zh-CN" altLang="en-US" sz="6700" dirty="0" smtClean="0"/>
              <a:t>求凸包的方法</a:t>
            </a:r>
            <a:endParaRPr lang="en-US" altLang="zh-CN" sz="6700" dirty="0" smtClean="0"/>
          </a:p>
          <a:p>
            <a:pPr lvl="1"/>
            <a:r>
              <a:rPr lang="en-US" altLang="zh-CN" sz="6700" dirty="0" smtClean="0"/>
              <a:t>Graham</a:t>
            </a:r>
            <a:r>
              <a:rPr lang="zh-CN" altLang="en-US" sz="6700" dirty="0" smtClean="0"/>
              <a:t>方法 复杂度</a:t>
            </a:r>
            <a:r>
              <a:rPr lang="en-US" altLang="zh-CN" sz="6700" dirty="0" smtClean="0"/>
              <a:t>O(</a:t>
            </a:r>
            <a:r>
              <a:rPr lang="en-US" altLang="zh-CN" sz="6700" dirty="0" err="1" smtClean="0"/>
              <a:t>NLogN</a:t>
            </a:r>
            <a:r>
              <a:rPr lang="en-US" altLang="zh-CN" sz="6700" dirty="0" smtClean="0"/>
              <a:t>)</a:t>
            </a:r>
          </a:p>
          <a:p>
            <a:pPr lvl="1"/>
            <a:r>
              <a:rPr lang="zh-CN" altLang="en-US" sz="6700" dirty="0" smtClean="0"/>
              <a:t>卷包裹法 </a:t>
            </a:r>
            <a:r>
              <a:rPr lang="en-US" altLang="zh-CN" sz="6700" dirty="0" smtClean="0"/>
              <a:t>(Jarvis‘s march)  </a:t>
            </a:r>
            <a:r>
              <a:rPr lang="zh-CN" altLang="en-US" sz="6700" dirty="0" smtClean="0"/>
              <a:t>复杂度</a:t>
            </a:r>
            <a:r>
              <a:rPr lang="en-US" altLang="zh-CN" sz="6700" dirty="0" smtClean="0"/>
              <a:t>O(NH)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多边形相关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History</a:t>
            </a:r>
          </a:p>
          <a:p>
            <a:r>
              <a:rPr lang="en-US" altLang="zh-CN" sz="3200" dirty="0" smtClean="0"/>
              <a:t>Application</a:t>
            </a:r>
          </a:p>
          <a:p>
            <a:r>
              <a:rPr lang="en-US" altLang="zh-CN" sz="3200" dirty="0" smtClean="0"/>
              <a:t>Outlook</a:t>
            </a:r>
          </a:p>
          <a:p>
            <a:r>
              <a:rPr lang="en-US" altLang="zh-CN" sz="3200" dirty="0" smtClean="0"/>
              <a:t>We  don’t care about the above questions!</a:t>
            </a:r>
          </a:p>
          <a:p>
            <a:r>
              <a:rPr lang="en-US" altLang="zh-CN" sz="3600" dirty="0" smtClean="0"/>
              <a:t>What we care is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r>
              <a:rPr lang="en-US" altLang="zh-CN" sz="3600" b="1" dirty="0" smtClean="0"/>
              <a:t>How to solve a problem and get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rgbClr val="06AA25"/>
                </a:solidFill>
              </a:rPr>
              <a:t>  </a:t>
            </a:r>
            <a:r>
              <a:rPr lang="en-US" altLang="zh-CN" sz="3600" b="1" dirty="0" smtClean="0">
                <a:solidFill>
                  <a:srgbClr val="06AA25"/>
                </a:solidFill>
              </a:rPr>
              <a:t> </a:t>
            </a:r>
            <a:r>
              <a:rPr lang="en-US" altLang="zh-CN" sz="60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Yes</a:t>
            </a:r>
            <a:r>
              <a:rPr lang="en-US" altLang="zh-CN" sz="3600" b="1" dirty="0" smtClean="0"/>
              <a:t> </a:t>
            </a:r>
            <a:r>
              <a:rPr lang="zh-CN" altLang="en-US" sz="6000" dirty="0" smtClean="0"/>
              <a:t>！</a:t>
            </a:r>
            <a:endParaRPr lang="en-US" altLang="zh-CN" sz="6000" dirty="0" smtClean="0"/>
          </a:p>
          <a:p>
            <a:pPr>
              <a:buNone/>
            </a:pPr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计算几何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-0.33588 " pathEditMode="relative" ptsTypes="AA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-0.33588 " pathEditMode="relative" ptsTypes="AA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3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7D6768A5-B990-47F6-AF7C-7F6DB11F1D18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DA70805C-64E2-4578-8133-EB3BBBA434E8}" type="slidenum">
              <a:rPr lang="en-US" altLang="zh-CN"/>
              <a:pPr lvl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15396" name="Picture 4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132C8CAF-D1A7-41C3-BCC3-5C0C240486DC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12A637C3-990D-46A9-9840-085FCBC08F65}" type="slidenum">
              <a:rPr lang="en-US" altLang="zh-CN"/>
              <a:pPr lvl="1"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16420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50315D07-665D-42F1-86FE-177E4AA5D397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A6983CCB-EF82-492C-9B74-D3BBE21A885E}" type="slidenum">
              <a:rPr lang="en-US" altLang="zh-CN"/>
              <a:pPr lvl="1"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17444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F3FB0120-E05D-47CA-9DFC-3C4B5BD635B4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3A01C62C-FD6D-4031-AEA3-40295A0F42F9}" type="slidenum">
              <a:rPr lang="en-US" altLang="zh-CN"/>
              <a:pPr lvl="1"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18468" name="Picture 4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5BC9AC8C-CC8D-4F3E-916A-CD15A44067A3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DC451C7C-31C7-4D3A-8A93-C86036090621}" type="slidenum">
              <a:rPr lang="en-US" altLang="zh-CN"/>
              <a:pPr lvl="1"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19492" name="Picture 4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EFE85EAF-5B37-4D53-BBA5-E0F358E035E4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E8A496F3-2BCB-4EF4-8914-1A0F55A7876E}" type="slidenum">
              <a:rPr lang="en-US" altLang="zh-CN"/>
              <a:pPr lvl="1"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0516" name="Picture 4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AD6A3776-F745-4871-B2AF-64276FAE366D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2DAC45DD-7EAF-4A3F-B6AD-EDBFCFF48448}" type="slidenum">
              <a:rPr lang="en-US" altLang="zh-CN"/>
              <a:pPr lvl="1"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1540" name="Picture 4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0D1B52E1-1110-4862-9C87-2B2A9214FC24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8E21B0B0-B1E7-4B3C-B363-F5B939F49578}" type="slidenum">
              <a:rPr lang="en-US" altLang="zh-CN"/>
              <a:pPr lvl="1"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2564" name="Picture 4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E4A41843-FFA5-4AB8-BEAC-E04D50EE0F32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0BA3F5B5-0007-42D4-9D10-BCDBF152F2DB}" type="slidenum">
              <a:rPr lang="en-US" altLang="zh-CN"/>
              <a:pPr lvl="1"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3588" name="Picture 4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2EE3330E-3ABC-40AD-9FC8-5192BBADA8C2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2EE84125-5832-4F91-A826-7E76F2058187}" type="slidenum">
              <a:rPr lang="en-US" altLang="zh-CN"/>
              <a:pPr lvl="1"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4612" name="Picture 4" descr="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题目特点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几何变量的表示</a:t>
            </a:r>
            <a:endParaRPr lang="en-US" altLang="zh-CN" dirty="0" smtClean="0"/>
          </a:p>
          <a:p>
            <a:r>
              <a:rPr lang="zh-CN" altLang="en-US" dirty="0" smtClean="0"/>
              <a:t>向量及其运算</a:t>
            </a:r>
            <a:endParaRPr lang="en-US" altLang="zh-CN" dirty="0" smtClean="0"/>
          </a:p>
          <a:p>
            <a:r>
              <a:rPr lang="zh-CN" altLang="en-US" dirty="0" smtClean="0"/>
              <a:t>点、线位置关系</a:t>
            </a:r>
            <a:endParaRPr lang="en-US" altLang="zh-CN" dirty="0" smtClean="0"/>
          </a:p>
          <a:p>
            <a:r>
              <a:rPr lang="zh-CN" altLang="en-US" dirty="0" smtClean="0"/>
              <a:t>多边形相关</a:t>
            </a:r>
            <a:endParaRPr lang="en-US" altLang="zh-CN" dirty="0" smtClean="0"/>
          </a:p>
          <a:p>
            <a:r>
              <a:rPr lang="zh-CN" altLang="en-US" dirty="0" smtClean="0"/>
              <a:t>圆相关</a:t>
            </a:r>
            <a:endParaRPr lang="en-US" altLang="zh-CN" dirty="0" smtClean="0"/>
          </a:p>
          <a:p>
            <a:r>
              <a:rPr lang="zh-CN" altLang="en-US" dirty="0" smtClean="0"/>
              <a:t>半平面交</a:t>
            </a:r>
            <a:endParaRPr lang="en-US" altLang="zh-CN" dirty="0" smtClean="0"/>
          </a:p>
          <a:p>
            <a:r>
              <a:rPr lang="zh-CN" altLang="en-US" dirty="0" smtClean="0"/>
              <a:t>旋转卡壳</a:t>
            </a:r>
            <a:endParaRPr lang="en-US" altLang="zh-CN" dirty="0" smtClean="0"/>
          </a:p>
          <a:p>
            <a:r>
              <a:rPr lang="zh-CN" altLang="en-US" dirty="0" smtClean="0"/>
              <a:t>若干杂项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Outlook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C93B8540-C50E-4CC2-BE1A-B3003A0B929F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F26E6074-7FD1-40A3-8FBA-ADDC7D08134F}" type="slidenum">
              <a:rPr lang="en-US" altLang="zh-CN"/>
              <a:pPr lvl="1"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5636" name="Picture 4" descr="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CD095B2F-98EF-45D8-8763-99A48C77ADD7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EEF1D9A6-7D65-48F4-B290-6027AFEFCB07}" type="slidenum">
              <a:rPr lang="en-US" altLang="zh-CN"/>
              <a:pPr lvl="1"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6660" name="Picture 4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F79ADDD7-C92E-4BA2-909F-EF570FF1BB15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B3542799-04FC-4329-929F-1C548390FA09}" type="slidenum">
              <a:rPr lang="en-US" altLang="zh-CN"/>
              <a:pPr lvl="1"/>
              <a:t>32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7684" name="Picture 4" descr="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8406AB14-1D19-4D3C-9584-FCF72DFDBFCF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581BE211-83EC-4795-9BE3-A4C3745C5A1C}" type="slidenum">
              <a:rPr lang="en-US" altLang="zh-CN"/>
              <a:pPr lvl="1"/>
              <a:t>33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8708" name="Picture 4" descr="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2FB3C42A-A152-4E1E-BA50-2247F885BF12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11617E2A-BADE-4D00-BEAE-57AD5DA2B7AF}" type="slidenum">
              <a:rPr lang="en-US" altLang="zh-CN"/>
              <a:pPr lvl="1"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29732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D670EC81-A79C-47B5-9B2D-FD11357E29D4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B7E7B3CC-A833-43A0-821F-57B7DE20B063}" type="slidenum">
              <a:rPr lang="en-US" altLang="zh-CN"/>
              <a:pPr lvl="1"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30756" name="Picture 4" descr="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</p:spPr>
        <p:txBody>
          <a:bodyPr/>
          <a:lstStyle/>
          <a:p>
            <a:fld id="{145A70CF-2369-4F5C-A192-DD72D739E041}" type="datetime1">
              <a:rPr lang="zh-CN" altLang="en-US"/>
              <a:pPr/>
              <a:t>2011/7/26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/>
          <a:p>
            <a:pPr lvl="1"/>
            <a:fld id="{A1C1A613-7428-4C87-AAB6-DF1F5D9486E7}" type="slidenum">
              <a:rPr lang="en-US" altLang="zh-CN"/>
              <a:pPr lvl="1"/>
              <a:t>36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31780" name="Picture 4" descr="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题目推荐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【POJ3384】</a:t>
            </a:r>
            <a:r>
              <a:rPr lang="zh-CN" altLang="en-US" dirty="0" smtClean="0"/>
              <a:t>求凸包面积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【POJ1873】</a:t>
            </a:r>
            <a:r>
              <a:rPr lang="zh-CN" altLang="en-US" dirty="0" smtClean="0"/>
              <a:t>凸包</a:t>
            </a:r>
            <a:r>
              <a:rPr lang="en-US" altLang="zh-CN" dirty="0" smtClean="0"/>
              <a:t>+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【POJ1113】</a:t>
            </a:r>
            <a:r>
              <a:rPr lang="zh-CN" altLang="en-US" dirty="0" smtClean="0"/>
              <a:t>凸包周长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【POJ1696】</a:t>
            </a:r>
            <a:r>
              <a:rPr lang="zh-CN" altLang="en-US" dirty="0" smtClean="0"/>
              <a:t>极角排序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【POJ1654】</a:t>
            </a:r>
            <a:r>
              <a:rPr lang="zh-CN" altLang="en-US" dirty="0" smtClean="0"/>
              <a:t>多边形面积（有向面积）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【HDU3685】</a:t>
            </a:r>
            <a:r>
              <a:rPr lang="zh-CN" altLang="en-US" dirty="0" smtClean="0"/>
              <a:t>凸包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多边形重心</a:t>
            </a:r>
            <a:r>
              <a:rPr lang="en-US" altLang="zh-CN" dirty="0" smtClean="0"/>
              <a:t>+</a:t>
            </a:r>
            <a:r>
              <a:rPr lang="zh-CN" altLang="en-US" dirty="0" smtClean="0"/>
              <a:t>点积应用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【HDU3847】</a:t>
            </a:r>
            <a:r>
              <a:rPr lang="zh-CN" altLang="en-US" dirty="0" smtClean="0"/>
              <a:t>凸包</a:t>
            </a:r>
            <a:r>
              <a:rPr lang="en-US" altLang="zh-CN" dirty="0" smtClean="0"/>
              <a:t>+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多边形相关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3000" dirty="0" smtClean="0"/>
              <a:t>判断点在圆内（</a:t>
            </a:r>
            <a:r>
              <a:rPr lang="en-US" altLang="zh-CN" sz="3000" dirty="0" smtClean="0"/>
              <a:t>So Easy</a:t>
            </a:r>
            <a:r>
              <a:rPr lang="zh-CN" altLang="en-US" sz="3000" dirty="0" smtClean="0"/>
              <a:t>！）</a:t>
            </a:r>
            <a:endParaRPr lang="en-US" altLang="zh-CN" sz="3000" dirty="0" smtClean="0"/>
          </a:p>
          <a:p>
            <a:r>
              <a:rPr lang="zh-CN" altLang="en-US" sz="3000" dirty="0" smtClean="0"/>
              <a:t>圆与圆的位置关系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外离</a:t>
            </a:r>
            <a:r>
              <a:rPr lang="en-US" altLang="zh-CN" sz="3000" dirty="0" smtClean="0"/>
              <a:t>	</a:t>
            </a:r>
            <a:r>
              <a:rPr lang="en-US" altLang="zh-CN" sz="2800" dirty="0" smtClean="0"/>
              <a:t>R1+R2 &lt; </a:t>
            </a:r>
            <a:r>
              <a:rPr lang="en-US" altLang="zh-CN" sz="2800" dirty="0" err="1" smtClean="0"/>
              <a:t>Dis</a:t>
            </a:r>
            <a:r>
              <a:rPr lang="en-US" altLang="zh-CN" sz="2800" dirty="0" smtClean="0"/>
              <a:t>(O1,O2)</a:t>
            </a:r>
          </a:p>
          <a:p>
            <a:pPr lvl="1"/>
            <a:r>
              <a:rPr lang="zh-CN" altLang="en-US" sz="3000" dirty="0" smtClean="0"/>
              <a:t>内含</a:t>
            </a:r>
            <a:r>
              <a:rPr lang="en-US" altLang="zh-CN" sz="3000" dirty="0" smtClean="0"/>
              <a:t>	</a:t>
            </a:r>
            <a:r>
              <a:rPr lang="en-US" altLang="zh-CN" sz="2800" dirty="0" err="1" smtClean="0"/>
              <a:t>Dis</a:t>
            </a:r>
            <a:r>
              <a:rPr lang="en-US" altLang="zh-CN" sz="2800" dirty="0" smtClean="0"/>
              <a:t>(O1,O2) +R1 &lt;= R2 </a:t>
            </a:r>
            <a:r>
              <a:rPr lang="zh-CN" altLang="en-US" sz="2800" dirty="0" smtClean="0"/>
              <a:t>或 </a:t>
            </a:r>
            <a:r>
              <a:rPr lang="en-US" altLang="zh-CN" sz="2800" dirty="0" err="1" smtClean="0"/>
              <a:t>Dis</a:t>
            </a:r>
            <a:r>
              <a:rPr lang="en-US" altLang="zh-CN" sz="2800" dirty="0" smtClean="0"/>
              <a:t>(O1,O2)+R2 &lt;= R1</a:t>
            </a:r>
          </a:p>
          <a:p>
            <a:pPr lvl="1"/>
            <a:r>
              <a:rPr lang="zh-CN" altLang="en-US" sz="3000" dirty="0" smtClean="0"/>
              <a:t>相交</a:t>
            </a:r>
            <a:r>
              <a:rPr lang="en-US" altLang="zh-CN" sz="3000" dirty="0" smtClean="0"/>
              <a:t>	</a:t>
            </a:r>
            <a:r>
              <a:rPr lang="en-US" altLang="zh-CN" sz="2800" dirty="0" smtClean="0"/>
              <a:t>ELSE</a:t>
            </a:r>
          </a:p>
          <a:p>
            <a:r>
              <a:rPr lang="zh-CN" altLang="en-US" sz="3000" dirty="0" smtClean="0"/>
              <a:t>直线与圆相交并求交点</a:t>
            </a:r>
            <a:endParaRPr lang="en-US" altLang="zh-CN" sz="3000" dirty="0" smtClean="0"/>
          </a:p>
          <a:p>
            <a:r>
              <a:rPr lang="zh-CN" altLang="en-US" sz="3000" dirty="0" smtClean="0"/>
              <a:t>圆与圆相交并求交点</a:t>
            </a:r>
            <a:endParaRPr lang="en-US" altLang="zh-CN" sz="3000" dirty="0" smtClean="0"/>
          </a:p>
          <a:p>
            <a:r>
              <a:rPr lang="zh-CN" altLang="en-US" sz="3000" dirty="0" smtClean="0"/>
              <a:t>圆与圆相交的面积</a:t>
            </a:r>
            <a:endParaRPr lang="en-US" altLang="zh-CN" sz="3000" dirty="0" smtClean="0"/>
          </a:p>
          <a:p>
            <a:r>
              <a:rPr lang="zh-CN" altLang="en-US" sz="3000" dirty="0" smtClean="0"/>
              <a:t>推公式→优化代码→精简→检验→模板</a:t>
            </a:r>
            <a:endParaRPr lang="en-US" altLang="zh-CN" sz="30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圆相关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什么是半平面？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顾名思义，半平面就是指平面的一半，我们知道，一条直线可以将平面分为两个部分，那么这两个部分就叫做两个半平面。</a:t>
            </a:r>
            <a:endParaRPr lang="en-US" altLang="zh-CN" sz="2800" dirty="0" smtClean="0"/>
          </a:p>
          <a:p>
            <a:r>
              <a:rPr lang="zh-CN" altLang="en-US" sz="2800" dirty="0" smtClean="0"/>
              <a:t>半平面怎么表示？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二维坐标系下，直线可以表示为</a:t>
            </a:r>
            <a:r>
              <a:rPr lang="en-US" sz="2800" dirty="0" smtClean="0"/>
              <a:t>ax + by + c = 0，</a:t>
            </a:r>
            <a:r>
              <a:rPr lang="zh-CN" altLang="en-US" sz="2800" dirty="0" smtClean="0"/>
              <a:t>那么两个半平面则可以表示为</a:t>
            </a:r>
            <a:r>
              <a:rPr lang="en-US" sz="2800" dirty="0" smtClean="0"/>
              <a:t>ax + by + c &gt;= 0 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ax + by + c &lt; 0，</a:t>
            </a:r>
            <a:r>
              <a:rPr lang="zh-CN" altLang="en-US" sz="2800" dirty="0" smtClean="0"/>
              <a:t>这就是半平面的表示方法。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不涉及过于复杂的算法</a:t>
            </a:r>
            <a:endParaRPr lang="en-US" altLang="zh-CN" sz="3200" dirty="0" smtClean="0"/>
          </a:p>
          <a:p>
            <a:r>
              <a:rPr lang="zh-CN" altLang="en-US" sz="3200" dirty="0" smtClean="0"/>
              <a:t>代码量大，需谨慎</a:t>
            </a:r>
            <a:endParaRPr lang="en-US" altLang="zh-CN" sz="3200" dirty="0" smtClean="0"/>
          </a:p>
          <a:p>
            <a:r>
              <a:rPr lang="zh-CN" altLang="en-US" sz="3200" dirty="0" smtClean="0"/>
              <a:t>特殊情况多，容易</a:t>
            </a:r>
            <a:r>
              <a:rPr lang="en-US" altLang="zh-CN" sz="3200" dirty="0" err="1" smtClean="0"/>
              <a:t>wa</a:t>
            </a:r>
            <a:endParaRPr lang="en-US" altLang="zh-CN" sz="3200" dirty="0" smtClean="0">
              <a:solidFill>
                <a:srgbClr val="7DAE02"/>
              </a:solidFill>
            </a:endParaRPr>
          </a:p>
          <a:p>
            <a:r>
              <a:rPr lang="zh-CN" altLang="en-US" sz="3200" dirty="0" smtClean="0"/>
              <a:t>精度问题难以控制</a:t>
            </a:r>
            <a:endParaRPr lang="en-US" altLang="zh-CN" sz="3200" dirty="0" smtClean="0"/>
          </a:p>
          <a:p>
            <a:r>
              <a:rPr lang="zh-CN" altLang="en-US" sz="3200" dirty="0" smtClean="0"/>
              <a:t>会，但不容易过！</a:t>
            </a:r>
            <a:endParaRPr lang="en-US" altLang="zh-CN" sz="3200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题目特点</a:t>
            </a:r>
            <a:endParaRPr lang="zh-CN" altLang="en-US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786322"/>
            <a:ext cx="7215238" cy="165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800" dirty="0" smtClean="0"/>
              <a:t>什么是半平面的交？</a:t>
            </a:r>
            <a:endParaRPr lang="en-US" altLang="zh-CN" sz="2800" dirty="0" smtClean="0"/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800" dirty="0" smtClean="0"/>
              <a:t>给若干半平面的表示（即一个方程组），在二维坐标系上求出符合每个方程组的区域。类似于求线性规划中的可行域。</a:t>
            </a:r>
            <a:endParaRPr lang="en-US" altLang="zh-CN" sz="2800" dirty="0" smtClean="0"/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endParaRPr lang="en-US" altLang="zh-CN" sz="2800" dirty="0" smtClean="0"/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endParaRPr lang="en-US" altLang="zh-CN" sz="2800" dirty="0" smtClean="0"/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endParaRPr lang="en-US" altLang="zh-CN" sz="2800" dirty="0" smtClean="0"/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endParaRPr lang="en-US" altLang="zh-CN" sz="2800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9000"/>
            <a:ext cx="70723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zh-CN" altLang="en-US" dirty="0" smtClean="0"/>
              <a:t>什么是多边形的核？</a:t>
            </a:r>
            <a:endParaRPr lang="en-US" altLang="zh-CN" dirty="0" smtClean="0"/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 smtClean="0"/>
              <a:t>简单多边形的核是指多边形内的一个点集，该点集内的任意一点与多边形边界上所连的线段都在多边形的内部。在一个房子（多边形）里某一点放一个摄像头，能监视到这个房子的每一处，满足条件的所有点的集合即为多边形的核。</a:t>
            </a: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85852" y="4071942"/>
            <a:ext cx="2357454" cy="42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H="1" flipV="1">
            <a:off x="607191" y="4893479"/>
            <a:ext cx="1071570" cy="285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00100" y="5572140"/>
            <a:ext cx="1643074" cy="642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2285984" y="4071942"/>
            <a:ext cx="1357322" cy="1357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2071670" y="5643578"/>
            <a:ext cx="785818" cy="357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00034" y="3857628"/>
            <a:ext cx="4429156" cy="78581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1571604" y="3357562"/>
            <a:ext cx="2786082" cy="2786082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1000100" y="4786322"/>
            <a:ext cx="2571768" cy="114300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-750119" y="4464839"/>
            <a:ext cx="3786190" cy="1000132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-285784" y="5072050"/>
            <a:ext cx="4714908" cy="178595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2178827" y="4464851"/>
            <a:ext cx="285752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V="1">
            <a:off x="2500298" y="4786322"/>
            <a:ext cx="214314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 flipV="1">
            <a:off x="2071670" y="5572140"/>
            <a:ext cx="28575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 flipH="1" flipV="1">
            <a:off x="1571604" y="5572140"/>
            <a:ext cx="28575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214414" y="4929198"/>
            <a:ext cx="285752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16200000" flipH="1">
            <a:off x="1714480" y="4429132"/>
            <a:ext cx="214314" cy="214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500166" y="4500570"/>
            <a:ext cx="642942" cy="5715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285852" y="4572008"/>
            <a:ext cx="1000132" cy="85725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214414" y="4786322"/>
            <a:ext cx="928694" cy="7858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142976" y="5000636"/>
            <a:ext cx="857256" cy="7143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71538" y="5214950"/>
            <a:ext cx="785818" cy="6429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071538" y="5429264"/>
            <a:ext cx="500066" cy="35719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如何求出符合条件的区域？怎么记录所求得的解？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假定二维坐标有边界（人为设定一个大正方形），不断使用直线切割多边形，最终得到可行解，或者可判定无解。线性规划中，可行域可以是一个凸多边形，一条直线，一个点，所以可以使用顶点集来表示半平面交的可行解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判断解的状况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通过所求得的顶点集（凸多边形的顶点）中的顶点个数判断，不大于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/>
              <a:t>无解，等于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，解为一条直线，大于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，解为一个凸多边形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直线切割多边形流程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 凸多边形（指的是当前多边形）的每一个顶点，如果这个顶点在直线的指定的一侧（即在该半平面内），那么就将该顶点直接加入到新的多边形中，否则，看与该点 相邻的多边形上的两个点（判断线段是否和直线相交），如果和直线相交，则把交点加入到新的多边形中。这样，就可以得到一个新的凸多边形。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zh-CN" altLang="en-US" dirty="0" smtClean="0"/>
              <a:t>求凸多边形内可以画的最大圆 </a:t>
            </a:r>
            <a:endParaRPr lang="en-US" altLang="zh-CN" dirty="0" smtClean="0"/>
          </a:p>
          <a:p>
            <a:r>
              <a:rPr lang="zh-CN" altLang="en-US" dirty="0" smtClean="0"/>
              <a:t>利用半平面交</a:t>
            </a:r>
            <a:endParaRPr lang="en-US" altLang="zh-CN" dirty="0" smtClean="0"/>
          </a:p>
          <a:p>
            <a:r>
              <a:rPr lang="zh-CN" altLang="en-US" dirty="0" smtClean="0"/>
              <a:t>二分圆半径，半平面交判定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（是否有解）</a:t>
            </a:r>
            <a:endParaRPr lang="en-US" altLang="zh-CN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  <p:sp>
        <p:nvSpPr>
          <p:cNvPr id="5" name="梯形 4"/>
          <p:cNvSpPr/>
          <p:nvPr/>
        </p:nvSpPr>
        <p:spPr>
          <a:xfrm>
            <a:off x="785786" y="3929066"/>
            <a:ext cx="2714644" cy="1428760"/>
          </a:xfrm>
          <a:prstGeom prst="trapezoi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00100" y="3929066"/>
            <a:ext cx="1428760" cy="142876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5500694" y="2214554"/>
            <a:ext cx="1981200" cy="14478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144" y="240"/>
              </a:cxn>
              <a:cxn ang="0">
                <a:pos x="0" y="912"/>
              </a:cxn>
              <a:cxn ang="0">
                <a:pos x="1248" y="912"/>
              </a:cxn>
              <a:cxn ang="0">
                <a:pos x="1104" y="288"/>
              </a:cxn>
              <a:cxn ang="0">
                <a:pos x="624" y="0"/>
              </a:cxn>
            </a:cxnLst>
            <a:rect l="0" t="0" r="r" b="b"/>
            <a:pathLst>
              <a:path w="1248" h="912">
                <a:moveTo>
                  <a:pt x="624" y="0"/>
                </a:moveTo>
                <a:lnTo>
                  <a:pt x="144" y="240"/>
                </a:lnTo>
                <a:lnTo>
                  <a:pt x="0" y="912"/>
                </a:lnTo>
                <a:lnTo>
                  <a:pt x="1248" y="912"/>
                </a:lnTo>
                <a:lnTo>
                  <a:pt x="1104" y="288"/>
                </a:lnTo>
                <a:lnTo>
                  <a:pt x="62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857884" y="235743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214810" y="4214818"/>
            <a:ext cx="3643338" cy="214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29190" y="3786190"/>
            <a:ext cx="3643338" cy="214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5715008" y="4643446"/>
            <a:ext cx="571504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60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推荐题目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【POJ3335】【POJ1471】【POJ1279】</a:t>
            </a:r>
            <a:r>
              <a:rPr lang="zh-CN" altLang="en-US" dirty="0" smtClean="0"/>
              <a:t>多边形是否有核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【POJ3525】</a:t>
            </a:r>
            <a:r>
              <a:rPr lang="zh-CN" altLang="en-US" dirty="0" smtClean="0"/>
              <a:t>凸多边形内的最大圆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【POJ3384】</a:t>
            </a:r>
            <a:r>
              <a:rPr lang="zh-CN" altLang="en-US" dirty="0" smtClean="0"/>
              <a:t>两个半径为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的圆覆盖凸多边形，使覆盖面积最大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【POJ1755】</a:t>
            </a:r>
            <a:r>
              <a:rPr lang="zh-CN" altLang="en-US" dirty="0" smtClean="0"/>
              <a:t>判断线性规划问题中是否有可行解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【POJ2540】</a:t>
            </a:r>
            <a:r>
              <a:rPr lang="zh-CN" altLang="en-US" dirty="0" smtClean="0"/>
              <a:t>求可行域的面积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【POJ2451】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N(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算法（分治或者朱泽园），详见</a:t>
            </a:r>
            <a:r>
              <a:rPr lang="en-US" altLang="zh-CN" dirty="0" smtClean="0">
                <a:hlinkClick r:id="rId2"/>
              </a:rPr>
              <a:t>《new algorithm for half-plane intersection and its practical value》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100000</a:t>
            </a:r>
            <a:r>
              <a:rPr lang="zh-CN" altLang="en-US" dirty="0" smtClean="0"/>
              <a:t>个点的集合，求其中最近的两个点和最远的两个点。</a:t>
            </a:r>
            <a:endParaRPr lang="en-US" altLang="zh-CN" dirty="0" smtClean="0"/>
          </a:p>
          <a:p>
            <a:r>
              <a:rPr lang="en-US" altLang="zh-CN" dirty="0" smtClean="0"/>
              <a:t>O(N^2)</a:t>
            </a:r>
            <a:r>
              <a:rPr lang="zh-CN" altLang="en-US" dirty="0" smtClean="0"/>
              <a:t>暴力枚举？必挂无疑</a:t>
            </a:r>
            <a:endParaRPr lang="en-US" altLang="zh-CN" dirty="0" smtClean="0"/>
          </a:p>
          <a:p>
            <a:r>
              <a:rPr lang="zh-CN" altLang="en-US" dirty="0" smtClean="0"/>
              <a:t>最近点对可使用分治法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zh-CN" altLang="en-US" dirty="0" smtClean="0"/>
              <a:t>最远点对（点集直径）怎么解决？</a:t>
            </a:r>
            <a:endParaRPr lang="en-US" altLang="zh-CN" dirty="0" smtClean="0"/>
          </a:p>
          <a:p>
            <a:r>
              <a:rPr lang="zh-CN" altLang="en-US" dirty="0" smtClean="0"/>
              <a:t>很容易想到，最远点对必然在点集的凸包上</a:t>
            </a:r>
            <a:endParaRPr lang="en-US" altLang="zh-CN" dirty="0" smtClean="0"/>
          </a:p>
          <a:p>
            <a:r>
              <a:rPr lang="zh-CN" altLang="en-US" dirty="0" smtClean="0"/>
              <a:t>先求凸包</a:t>
            </a:r>
            <a:endParaRPr lang="en-US" altLang="zh-CN" dirty="0" smtClean="0"/>
          </a:p>
          <a:p>
            <a:r>
              <a:rPr lang="zh-CN" altLang="en-US" dirty="0" smtClean="0"/>
              <a:t>枚举凸包上的点？</a:t>
            </a:r>
            <a:endParaRPr lang="en-US" altLang="zh-CN" dirty="0" smtClean="0"/>
          </a:p>
          <a:p>
            <a:r>
              <a:rPr lang="zh-CN" altLang="en-US" dirty="0" smtClean="0"/>
              <a:t>最坏仍然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，不可行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Problem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976" y="5643578"/>
            <a:ext cx="6177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Rotating Calipers</a:t>
            </a:r>
            <a:r>
              <a:rPr lang="zh-CN" alt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！</a:t>
            </a:r>
            <a:endParaRPr lang="zh-CN" altLang="en-US" sz="5400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凸包直径（</a:t>
            </a:r>
            <a:r>
              <a:rPr lang="en-US" b="1" dirty="0" smtClean="0"/>
              <a:t>The diameter of a convex polygon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利用凸多边形的性质</a:t>
            </a:r>
            <a:endParaRPr lang="en-US" altLang="zh-CN" dirty="0" smtClean="0"/>
          </a:p>
          <a:p>
            <a:r>
              <a:rPr lang="zh-CN" altLang="en-US" dirty="0" smtClean="0"/>
              <a:t>对锺点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如果过凸包上的两个点可以画一对平行直线，使凸包上的所有点都夹在两条平行线之间或落在平行线上，那么这两个点叫做一对对踵点。</a:t>
            </a:r>
            <a:endParaRPr lang="en-US" altLang="zh-CN" dirty="0" smtClean="0"/>
          </a:p>
          <a:p>
            <a:r>
              <a:rPr lang="zh-CN" altLang="en-US" dirty="0" smtClean="0"/>
              <a:t>凸包上最远的两点显然为对锺点</a:t>
            </a:r>
            <a:endParaRPr lang="en-US" altLang="zh-CN" dirty="0" smtClean="0"/>
          </a:p>
          <a:p>
            <a:r>
              <a:rPr lang="zh-CN" altLang="en-US" dirty="0" smtClean="0"/>
              <a:t>使用两条平行线，将一条平行线放在凸包的边上，另一条放在点上，并且设置两个指针，使点与边围绕凸包转一圈取最大值即可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旋转卡壳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旋转卡壳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928670"/>
            <a:ext cx="39290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</a:t>
            </a:r>
            <a:r>
              <a:rPr lang="en-US" altLang="zh-CN" sz="2400" dirty="0" err="1" smtClean="0"/>
              <a:t>Qa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Qb</a:t>
            </a:r>
            <a:r>
              <a:rPr lang="zh-CN" altLang="en-US" sz="2400" dirty="0" smtClean="0"/>
              <a:t>是凸包上最远两点，必然可以分别过</a:t>
            </a:r>
            <a:r>
              <a:rPr lang="en-US" altLang="zh-CN" sz="2400" dirty="0" err="1" smtClean="0"/>
              <a:t>Qa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Qb</a:t>
            </a:r>
            <a:r>
              <a:rPr lang="zh-CN" altLang="en-US" sz="2400" dirty="0" smtClean="0"/>
              <a:t>画出一对平行线。通过旋转这对平行线，我们可以让它和凸包上的一条边重合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如图中黄色直线，可以注意到，</a:t>
            </a:r>
            <a:r>
              <a:rPr lang="en-US" altLang="zh-CN" sz="2400" dirty="0" err="1" smtClean="0"/>
              <a:t>Qa</a:t>
            </a:r>
            <a:r>
              <a:rPr lang="zh-CN" altLang="en-US" sz="2400" dirty="0" smtClean="0"/>
              <a:t>是凸包上离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Qb</a:t>
            </a:r>
            <a:r>
              <a:rPr lang="zh-CN" altLang="en-US" sz="2400" dirty="0" smtClean="0"/>
              <a:t>所在直线最远的点。于是我们的思路就是枚举凸包上的所有边，对每一条边找出凸包上离该边最远的顶点，计算这个顶点到该边两个端点的距离，并记录最大的值。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428596" y="2571744"/>
            <a:ext cx="714380" cy="42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 flipV="1">
            <a:off x="1000100" y="2000240"/>
            <a:ext cx="1214446" cy="42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250001" y="3464719"/>
            <a:ext cx="928694" cy="285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642910" y="4286256"/>
            <a:ext cx="1357322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0800000" flipV="1">
            <a:off x="1785918" y="4857760"/>
            <a:ext cx="1285884" cy="571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2250265" y="3893347"/>
            <a:ext cx="1785950" cy="14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2178827" y="2035959"/>
            <a:ext cx="1071570" cy="1000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5918" y="15716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86116" y="28574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71604" y="55721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Qb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285720" y="3500438"/>
            <a:ext cx="3429024" cy="42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1071538" y="1785926"/>
            <a:ext cx="3857652" cy="714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0800000">
            <a:off x="0" y="5072074"/>
            <a:ext cx="3857652" cy="714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V="1">
            <a:off x="1321571" y="1321579"/>
            <a:ext cx="2928958" cy="257176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6200000" flipV="1">
            <a:off x="35687" y="3750471"/>
            <a:ext cx="2928958" cy="257176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弧形箭头 45"/>
          <p:cNvSpPr/>
          <p:nvPr/>
        </p:nvSpPr>
        <p:spPr>
          <a:xfrm>
            <a:off x="3357554" y="2285992"/>
            <a:ext cx="357190" cy="1000132"/>
          </a:xfrm>
          <a:prstGeom prst="curvedLeftArrow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右弧形箭头 46"/>
          <p:cNvSpPr/>
          <p:nvPr/>
        </p:nvSpPr>
        <p:spPr>
          <a:xfrm>
            <a:off x="2643174" y="5643578"/>
            <a:ext cx="285752" cy="714380"/>
          </a:xfrm>
          <a:prstGeom prst="curvedLef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凸包直径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为已经求得得凸包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旋转卡壳</a:t>
            </a:r>
            <a:endParaRPr lang="zh-CN" alt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28667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计算几何中一般使用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容易失去精度</a:t>
            </a:r>
            <a:endParaRPr lang="en-US" altLang="zh-CN" dirty="0" smtClean="0"/>
          </a:p>
          <a:p>
            <a:r>
              <a:rPr lang="zh-CN" altLang="en-US" dirty="0" smtClean="0"/>
              <a:t>判断两个数的大小关系需要使用精度控制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例如，</a:t>
            </a:r>
            <a:endParaRPr lang="en-US" altLang="zh-CN" dirty="0" smtClean="0"/>
          </a:p>
          <a:p>
            <a:pPr>
              <a:buNone/>
            </a:pPr>
            <a:r>
              <a:rPr lang="fr-FR" altLang="zh-CN" dirty="0" smtClean="0">
                <a:latin typeface="Lucida Fax" pitchFamily="18" charset="0"/>
              </a:rPr>
              <a:t>double a = 3.03*(1.0/3.03);</a:t>
            </a:r>
          </a:p>
          <a:p>
            <a:pPr>
              <a:buNone/>
            </a:pPr>
            <a:r>
              <a:rPr lang="fr-FR" altLang="zh-CN" dirty="0" smtClean="0">
                <a:latin typeface="Lucida Fax" pitchFamily="18" charset="0"/>
              </a:rPr>
              <a:t>double b = 2.01*(1.0/2.01);</a:t>
            </a:r>
            <a:endParaRPr lang="en-US" altLang="zh-CN" dirty="0" smtClean="0">
              <a:latin typeface="Lucida Fax" pitchFamily="18" charset="0"/>
            </a:endParaRPr>
          </a:p>
          <a:p>
            <a:pPr>
              <a:buNone/>
            </a:pPr>
            <a:endParaRPr lang="en-US" altLang="zh-CN" dirty="0" smtClean="0">
              <a:latin typeface="Lucida Fax" pitchFamily="18" charset="0"/>
            </a:endParaRPr>
          </a:p>
          <a:p>
            <a:pPr>
              <a:buNone/>
            </a:pPr>
            <a:r>
              <a:rPr lang="pt-BR" altLang="zh-CN" dirty="0" smtClean="0">
                <a:latin typeface="Lucida Fax" pitchFamily="18" charset="0"/>
              </a:rPr>
              <a:t>a = 0.99999999999999989000</a:t>
            </a:r>
          </a:p>
          <a:p>
            <a:pPr>
              <a:buNone/>
            </a:pPr>
            <a:r>
              <a:rPr lang="pt-BR" altLang="zh-CN" dirty="0" smtClean="0">
                <a:latin typeface="Lucida Fax" pitchFamily="18" charset="0"/>
              </a:rPr>
              <a:t>b = 1.00000000000000000000</a:t>
            </a:r>
          </a:p>
          <a:p>
            <a:pPr>
              <a:buNone/>
            </a:pPr>
            <a:r>
              <a:rPr lang="pt-BR" altLang="zh-CN" dirty="0" smtClean="0">
                <a:latin typeface="Lucida Fax" pitchFamily="18" charset="0"/>
              </a:rPr>
              <a:t>a - b = -0.00000000000000</a:t>
            </a:r>
            <a:r>
              <a:rPr lang="pt-BR" altLang="zh-CN" dirty="0" smtClean="0">
                <a:solidFill>
                  <a:srgbClr val="FFFF00"/>
                </a:solidFill>
                <a:latin typeface="Lucida Fax" pitchFamily="18" charset="0"/>
              </a:rPr>
              <a:t>0</a:t>
            </a:r>
            <a:r>
              <a:rPr lang="pt-BR" altLang="zh-CN" dirty="0" smtClean="0">
                <a:latin typeface="Lucida Fax" pitchFamily="18" charset="0"/>
              </a:rPr>
              <a:t>11102</a:t>
            </a:r>
            <a:endParaRPr lang="en-US" altLang="zh-CN" dirty="0" smtClean="0">
              <a:latin typeface="Lucida Fax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Lucida Fax" pitchFamily="18" charset="0"/>
              </a:rPr>
              <a:t>当</a:t>
            </a:r>
            <a:r>
              <a:rPr lang="en-US" altLang="zh-CN" dirty="0" smtClean="0">
                <a:latin typeface="Lucida Fax" pitchFamily="18" charset="0"/>
              </a:rPr>
              <a:t>a-b</a:t>
            </a:r>
            <a:r>
              <a:rPr lang="zh-CN" altLang="en-US" dirty="0" smtClean="0">
                <a:latin typeface="Lucida Fax" pitchFamily="18" charset="0"/>
              </a:rPr>
              <a:t>的绝对值小于某一个数时，即可认为</a:t>
            </a:r>
            <a:r>
              <a:rPr lang="en-US" altLang="zh-CN" dirty="0" smtClean="0">
                <a:latin typeface="Lucida Fax" pitchFamily="18" charset="0"/>
              </a:rPr>
              <a:t>a=b</a:t>
            </a:r>
            <a:endParaRPr lang="pt-BR" altLang="zh-CN" dirty="0" smtClean="0">
              <a:latin typeface="Lucida Fax" pitchFamily="18" charset="0"/>
            </a:endParaRP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凸包的宽</a:t>
            </a:r>
            <a:endParaRPr lang="en-US" altLang="zh-CN" dirty="0" smtClean="0"/>
          </a:p>
          <a:p>
            <a:r>
              <a:rPr lang="zh-CN" altLang="en-US" dirty="0" smtClean="0"/>
              <a:t>两凸包的最近、最远距离</a:t>
            </a:r>
            <a:endParaRPr lang="en-US" altLang="zh-CN" dirty="0" smtClean="0"/>
          </a:p>
          <a:p>
            <a:r>
              <a:rPr lang="zh-CN" altLang="en-US" dirty="0" smtClean="0"/>
              <a:t>内接、外接矩形的最小面积</a:t>
            </a:r>
            <a:endParaRPr lang="en-US" altLang="zh-CN" dirty="0" smtClean="0"/>
          </a:p>
          <a:p>
            <a:r>
              <a:rPr lang="en-US" altLang="zh-CN" dirty="0" smtClean="0"/>
              <a:t>………………</a:t>
            </a:r>
          </a:p>
          <a:p>
            <a:r>
              <a:rPr lang="zh-CN" altLang="en-US" dirty="0" smtClean="0"/>
              <a:t>详见旋转卡壳主页：</a:t>
            </a:r>
            <a:r>
              <a:rPr lang="en-US" dirty="0" smtClean="0">
                <a:hlinkClick r:id="rId2"/>
              </a:rPr>
              <a:t>http://cgm.cs.mcgill.ca/~orm/rotcal.frame.html</a:t>
            </a:r>
            <a:endParaRPr lang="en-US" dirty="0" smtClean="0"/>
          </a:p>
          <a:p>
            <a:r>
              <a:rPr lang="zh-CN" altLang="en-US" dirty="0" smtClean="0"/>
              <a:t>推荐题目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【TOJ2847】</a:t>
            </a:r>
            <a:r>
              <a:rPr lang="zh-CN" altLang="en-US" dirty="0" smtClean="0"/>
              <a:t>最远点对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【POJ3608】</a:t>
            </a:r>
            <a:r>
              <a:rPr lang="zh-CN" altLang="en-US" dirty="0" smtClean="0"/>
              <a:t>两凸包的最近距离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旋转卡壳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sz="7400" dirty="0" smtClean="0"/>
              <a:t>向量旋转</a:t>
            </a:r>
            <a:endParaRPr lang="en-US" altLang="zh-CN" sz="7400" dirty="0" smtClean="0"/>
          </a:p>
          <a:p>
            <a:pPr>
              <a:buNone/>
            </a:pPr>
            <a:r>
              <a:rPr lang="en-US" altLang="zh-CN" sz="7400" dirty="0" smtClean="0"/>
              <a:t>	</a:t>
            </a:r>
            <a:r>
              <a:rPr lang="zh-CN" altLang="en-US" sz="7400" dirty="0" smtClean="0"/>
              <a:t>将向量</a:t>
            </a:r>
            <a:r>
              <a:rPr lang="en-US" altLang="zh-CN" sz="7400" dirty="0" smtClean="0"/>
              <a:t>(</a:t>
            </a:r>
            <a:r>
              <a:rPr lang="en-US" altLang="zh-CN" sz="7400" dirty="0" err="1" smtClean="0"/>
              <a:t>x,y</a:t>
            </a:r>
            <a:r>
              <a:rPr lang="en-US" altLang="zh-CN" sz="7400" dirty="0" smtClean="0"/>
              <a:t>)</a:t>
            </a:r>
            <a:r>
              <a:rPr lang="zh-CN" altLang="en-US" sz="7400" dirty="0" smtClean="0"/>
              <a:t>逆时针旋转</a:t>
            </a:r>
            <a:r>
              <a:rPr lang="en-US" altLang="zh-CN" sz="7400" dirty="0" smtClean="0"/>
              <a:t>d</a:t>
            </a:r>
            <a:r>
              <a:rPr lang="zh-CN" altLang="en-US" sz="7400" dirty="0" smtClean="0"/>
              <a:t>弧度：</a:t>
            </a:r>
          </a:p>
          <a:p>
            <a:pPr>
              <a:buNone/>
            </a:pPr>
            <a:r>
              <a:rPr lang="en-US" altLang="zh-CN" sz="7400" dirty="0" smtClean="0"/>
              <a:t>	X’ = x * </a:t>
            </a:r>
            <a:r>
              <a:rPr lang="en-US" altLang="zh-CN" sz="7400" dirty="0" err="1" smtClean="0"/>
              <a:t>cos</a:t>
            </a:r>
            <a:r>
              <a:rPr lang="en-US" altLang="zh-CN" sz="7400" dirty="0" smtClean="0"/>
              <a:t>(d) - y * sin(d);</a:t>
            </a:r>
          </a:p>
          <a:p>
            <a:pPr>
              <a:buNone/>
            </a:pPr>
            <a:r>
              <a:rPr lang="en-US" altLang="zh-CN" sz="7400" dirty="0" smtClean="0"/>
              <a:t>	Y’ = x * sin(d) + y * </a:t>
            </a:r>
            <a:r>
              <a:rPr lang="en-US" altLang="zh-CN" sz="7400" dirty="0" err="1" smtClean="0"/>
              <a:t>cos</a:t>
            </a:r>
            <a:r>
              <a:rPr lang="en-US" altLang="zh-CN" sz="7400" dirty="0" smtClean="0"/>
              <a:t>(d); </a:t>
            </a:r>
          </a:p>
          <a:p>
            <a:r>
              <a:rPr lang="zh-CN" altLang="en-US" sz="7400" dirty="0" smtClean="0"/>
              <a:t>坐标系旋转</a:t>
            </a:r>
            <a:endParaRPr lang="en-US" altLang="zh-CN" sz="7400" dirty="0" smtClean="0"/>
          </a:p>
          <a:p>
            <a:pPr>
              <a:buNone/>
            </a:pPr>
            <a:r>
              <a:rPr lang="en-US" altLang="zh-CN" sz="7400" dirty="0" smtClean="0"/>
              <a:t>	</a:t>
            </a:r>
            <a:r>
              <a:rPr lang="zh-CN" altLang="en-US" sz="7400" dirty="0" smtClean="0"/>
              <a:t>将坐标系顺时针旋转</a:t>
            </a:r>
            <a:r>
              <a:rPr lang="en-US" altLang="zh-CN" sz="7400" dirty="0" smtClean="0"/>
              <a:t>angle</a:t>
            </a:r>
            <a:r>
              <a:rPr lang="zh-CN" altLang="en-US" sz="7400" dirty="0" smtClean="0"/>
              <a:t>角</a:t>
            </a:r>
            <a:endParaRPr lang="en-US" altLang="zh-CN" sz="7400" dirty="0" smtClean="0"/>
          </a:p>
          <a:p>
            <a:pPr>
              <a:buNone/>
            </a:pPr>
            <a:r>
              <a:rPr lang="en-US" altLang="zh-CN" sz="7400" dirty="0" smtClean="0"/>
              <a:t>	</a:t>
            </a:r>
            <a:r>
              <a:rPr lang="zh-CN" altLang="en-US" sz="7400" dirty="0" smtClean="0"/>
              <a:t>原坐标：</a:t>
            </a:r>
            <a:r>
              <a:rPr lang="en-US" altLang="zh-CN" sz="7400" dirty="0" smtClean="0"/>
              <a:t>(</a:t>
            </a:r>
            <a:r>
              <a:rPr lang="en-US" altLang="zh-CN" sz="7400" dirty="0" err="1" smtClean="0"/>
              <a:t>x,y</a:t>
            </a:r>
            <a:r>
              <a:rPr lang="en-US" altLang="zh-CN" sz="7400" dirty="0" smtClean="0"/>
              <a:t>)</a:t>
            </a:r>
          </a:p>
          <a:p>
            <a:pPr>
              <a:buNone/>
            </a:pPr>
            <a:r>
              <a:rPr lang="en-US" altLang="zh-CN" sz="7400" dirty="0" smtClean="0"/>
              <a:t>	</a:t>
            </a:r>
            <a:r>
              <a:rPr lang="zh-CN" altLang="en-US" sz="7400" dirty="0" smtClean="0"/>
              <a:t>旋转后的坐标：</a:t>
            </a:r>
            <a:endParaRPr lang="en-US" altLang="zh-CN" sz="7400" dirty="0" smtClean="0"/>
          </a:p>
          <a:p>
            <a:pPr>
              <a:buNone/>
            </a:pPr>
            <a:r>
              <a:rPr lang="en-US" altLang="zh-CN" sz="7400" dirty="0" smtClean="0"/>
              <a:t>	X’ = x*</a:t>
            </a:r>
            <a:r>
              <a:rPr lang="en-US" altLang="zh-CN" sz="7400" dirty="0" err="1" smtClean="0"/>
              <a:t>cos</a:t>
            </a:r>
            <a:r>
              <a:rPr lang="en-US" altLang="zh-CN" sz="7400" dirty="0" smtClean="0"/>
              <a:t>(angle) - y*sin(angle);</a:t>
            </a:r>
          </a:p>
          <a:p>
            <a:pPr>
              <a:buNone/>
            </a:pPr>
            <a:r>
              <a:rPr lang="en-US" altLang="zh-CN" sz="7400" dirty="0" smtClean="0"/>
              <a:t> 	Y’ = x*sin(angle) + y*</a:t>
            </a:r>
            <a:r>
              <a:rPr lang="en-US" altLang="zh-CN" sz="7400" dirty="0" err="1" smtClean="0"/>
              <a:t>cos</a:t>
            </a:r>
            <a:r>
              <a:rPr lang="en-US" altLang="zh-CN" sz="7400" dirty="0" smtClean="0"/>
              <a:t>(angle);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杂项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Pick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考虑顶点为整格点的多边形，设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为多边形边界上的格点数</a:t>
            </a:r>
          </a:p>
          <a:p>
            <a:pPr lvl="1"/>
            <a:r>
              <a:rPr lang="en-US" altLang="zh-CN" dirty="0" err="1" smtClean="0"/>
              <a:t>i</a:t>
            </a:r>
            <a:r>
              <a:rPr lang="zh-CN" altLang="en-US" dirty="0" smtClean="0"/>
              <a:t>为多边形内部的格点数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/>
              <a:t>则有面积 </a:t>
            </a:r>
            <a:r>
              <a:rPr lang="en-US" altLang="zh-CN" dirty="0" smtClean="0"/>
              <a:t>S = b/2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    ----【TOJ1011】</a:t>
            </a:r>
          </a:p>
          <a:p>
            <a:r>
              <a:rPr lang="zh-CN" altLang="en-US" dirty="0" smtClean="0"/>
              <a:t>海伦公式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	三角形面积</a:t>
            </a:r>
            <a:r>
              <a:rPr lang="en-US" altLang="zh-CN" dirty="0" smtClean="0"/>
              <a:t>S=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(p*(p-a)*(p-b)*(p-c))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p=(</a:t>
            </a:r>
            <a:r>
              <a:rPr lang="en-US" altLang="zh-CN" dirty="0" err="1" smtClean="0"/>
              <a:t>a+b+c</a:t>
            </a:r>
            <a:r>
              <a:rPr lang="en-US" altLang="zh-CN" dirty="0" smtClean="0"/>
              <a:t>)/2</a:t>
            </a:r>
          </a:p>
          <a:p>
            <a:r>
              <a:rPr lang="zh-CN" altLang="en-US" dirty="0" smtClean="0"/>
              <a:t>三角形内切圆半径</a:t>
            </a:r>
            <a:r>
              <a:rPr lang="en-US" altLang="zh-CN" dirty="0" smtClean="0"/>
              <a:t>r = 2S/(</a:t>
            </a:r>
            <a:r>
              <a:rPr lang="en-US" altLang="zh-CN" dirty="0" err="1" smtClean="0"/>
              <a:t>a+b+c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三角形外接圆半径</a:t>
            </a:r>
            <a:r>
              <a:rPr lang="en-US" altLang="zh-CN" dirty="0" smtClean="0"/>
              <a:t>r = a*b*c/(4S)</a:t>
            </a:r>
          </a:p>
          <a:p>
            <a:r>
              <a:rPr lang="zh-CN" altLang="en-US" dirty="0" smtClean="0"/>
              <a:t>各种面积、体积公式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杂项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三维几何</a:t>
            </a:r>
            <a:endParaRPr lang="en-US" altLang="zh-CN" dirty="0" smtClean="0"/>
          </a:p>
          <a:p>
            <a:r>
              <a:rPr lang="zh-CN" altLang="en-US" dirty="0" smtClean="0"/>
              <a:t>扫描线</a:t>
            </a:r>
            <a:endParaRPr lang="en-US" altLang="zh-CN" dirty="0" smtClean="0"/>
          </a:p>
          <a:p>
            <a:r>
              <a:rPr lang="zh-CN" altLang="en-US" dirty="0" smtClean="0"/>
              <a:t>最小包围圆</a:t>
            </a:r>
            <a:endParaRPr lang="en-US" altLang="zh-CN" dirty="0" smtClean="0"/>
          </a:p>
          <a:p>
            <a:r>
              <a:rPr lang="zh-CN" altLang="en-US" dirty="0" smtClean="0"/>
              <a:t>多边形三角剖分</a:t>
            </a:r>
            <a:endParaRPr lang="en-US" altLang="zh-CN" dirty="0" smtClean="0"/>
          </a:p>
          <a:p>
            <a:r>
              <a:rPr lang="zh-CN" altLang="en-US" dirty="0" smtClean="0"/>
              <a:t>点集的最大三角形</a:t>
            </a:r>
            <a:endParaRPr lang="en-US" altLang="zh-CN" dirty="0" smtClean="0"/>
          </a:p>
          <a:p>
            <a:r>
              <a:rPr lang="en-US" altLang="zh-CN" dirty="0" smtClean="0"/>
              <a:t>…………………………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What's More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hlinkClick r:id="rId2"/>
              </a:rPr>
              <a:t>计算几何资料</a:t>
            </a:r>
            <a:endParaRPr lang="en-US" altLang="zh-CN" dirty="0" smtClean="0">
              <a:solidFill>
                <a:schemeClr val="tx2"/>
              </a:solidFill>
              <a:hlinkClick r:id="rId3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hlinkClick r:id="rId3"/>
              </a:rPr>
              <a:t>更多推荐题目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  <a:hlinkClick r:id="rId4"/>
              </a:rPr>
              <a:t>半平面交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  <a:hlinkClick r:id="rId5"/>
              </a:rPr>
              <a:t>旋转卡壳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  <a:hlinkClick r:id="rId6"/>
              </a:rPr>
              <a:t>若干</a:t>
            </a:r>
            <a:r>
              <a:rPr lang="en-US" altLang="zh-CN" dirty="0" smtClean="0">
                <a:solidFill>
                  <a:schemeClr val="tx2"/>
                </a:solidFill>
                <a:hlinkClick r:id="rId6"/>
              </a:rPr>
              <a:t>AC</a:t>
            </a:r>
            <a:r>
              <a:rPr lang="zh-CN" altLang="en-US" dirty="0" smtClean="0">
                <a:solidFill>
                  <a:schemeClr val="tx2"/>
                </a:solidFill>
                <a:hlinkClick r:id="rId6"/>
              </a:rPr>
              <a:t>代码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What's More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http://vorpal86.snesorama.us/images/rmxp_gameovers/gameovers/protGameOver_01.Ic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常用代码格式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it-IT" altLang="zh-CN" dirty="0" smtClean="0">
                <a:latin typeface="宋体" pitchFamily="2" charset="-122"/>
                <a:ea typeface="宋体" pitchFamily="2" charset="-122"/>
              </a:rPr>
              <a:t>#include &lt;cmath&gt;</a:t>
            </a:r>
          </a:p>
          <a:p>
            <a:pPr>
              <a:buNone/>
            </a:pPr>
            <a:r>
              <a:rPr lang="it-IT" altLang="zh-CN" dirty="0" smtClean="0">
                <a:latin typeface="宋体" pitchFamily="2" charset="-122"/>
                <a:ea typeface="宋体" pitchFamily="2" charset="-122"/>
              </a:rPr>
              <a:t>	#define EPS 1e-8</a:t>
            </a:r>
          </a:p>
          <a:p>
            <a:pPr>
              <a:buNone/>
            </a:pPr>
            <a:r>
              <a:rPr lang="it-IT" altLang="zh-CN" dirty="0" smtClean="0">
                <a:latin typeface="宋体" pitchFamily="2" charset="-122"/>
                <a:ea typeface="宋体" pitchFamily="2" charset="-122"/>
              </a:rPr>
              <a:t>	#define PI acos(-1.0)</a:t>
            </a:r>
          </a:p>
          <a:p>
            <a:pPr>
              <a:buNone/>
            </a:pPr>
            <a:r>
              <a:rPr lang="en-US" altLang="zh-CN" dirty="0" smtClean="0">
                <a:latin typeface="+mj-ea"/>
                <a:ea typeface="+mj-ea"/>
              </a:rPr>
              <a:t>	</a:t>
            </a:r>
            <a:r>
              <a:rPr lang="zh-CN" altLang="en-US" dirty="0" smtClean="0">
                <a:latin typeface="+mj-ea"/>
                <a:ea typeface="+mj-ea"/>
              </a:rPr>
              <a:t>判断两数大小关系：</a:t>
            </a:r>
          </a:p>
          <a:p>
            <a:pPr>
              <a:buNone/>
            </a:pPr>
            <a:r>
              <a:rPr lang="it-IT" altLang="zh-CN" dirty="0" smtClean="0"/>
              <a:t>	</a:t>
            </a:r>
            <a:r>
              <a:rPr lang="it-IT" altLang="zh-CN" dirty="0" smtClean="0">
                <a:latin typeface="宋体" pitchFamily="2" charset="-122"/>
                <a:ea typeface="宋体" pitchFamily="2" charset="-122"/>
              </a:rPr>
              <a:t>a = b: fabs(a-b) &lt; EPS</a:t>
            </a:r>
          </a:p>
          <a:p>
            <a:pPr>
              <a:buNone/>
            </a:pPr>
            <a:r>
              <a:rPr lang="it-IT" altLang="zh-CN" dirty="0" smtClean="0">
                <a:latin typeface="宋体" pitchFamily="2" charset="-122"/>
                <a:ea typeface="宋体" pitchFamily="2" charset="-122"/>
              </a:rPr>
              <a:t>	a &gt; b: a &gt; b + EPS</a:t>
            </a:r>
          </a:p>
          <a:p>
            <a:pPr>
              <a:buNone/>
            </a:pPr>
            <a:r>
              <a:rPr lang="it-IT" altLang="zh-CN" dirty="0" smtClean="0">
                <a:latin typeface="宋体" pitchFamily="2" charset="-122"/>
                <a:ea typeface="宋体" pitchFamily="2" charset="-122"/>
              </a:rPr>
              <a:t>	a &lt; b: a + EPS &lt; b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判断与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/>
              <a:t>的关系：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a = 0: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fabs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(a) &lt; EPS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a &lt; 0: a &lt; -EPS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a &gt; 0: a &gt; EPS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出于对精度和时间效率的考虑，尽量少使用除法、开方和三角函数，避免除以一个很小的数</a:t>
            </a:r>
            <a:endParaRPr lang="en-US" altLang="zh-CN" dirty="0" smtClean="0"/>
          </a:p>
          <a:p>
            <a:r>
              <a:rPr lang="en-US" altLang="zh-CN" dirty="0" smtClean="0"/>
              <a:t>C/C++ </a:t>
            </a:r>
            <a:r>
              <a:rPr lang="zh-CN" altLang="en-US" dirty="0" smtClean="0"/>
              <a:t>中的三角函数均为弧度制，注意转化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点： </a:t>
            </a:r>
            <a:r>
              <a:rPr lang="en-US" altLang="zh-CN" dirty="0" smtClean="0"/>
              <a:t>   Point { double  x , y; }</a:t>
            </a:r>
          </a:p>
          <a:p>
            <a:r>
              <a:rPr lang="zh-CN" altLang="en-US" dirty="0" smtClean="0"/>
              <a:t>线段：</a:t>
            </a:r>
            <a:r>
              <a:rPr lang="en-US" altLang="zh-CN" dirty="0" err="1" smtClean="0"/>
              <a:t>Seg</a:t>
            </a:r>
            <a:r>
              <a:rPr lang="en-US" altLang="zh-CN" dirty="0" smtClean="0"/>
              <a:t>  { Point a , b; }</a:t>
            </a:r>
          </a:p>
          <a:p>
            <a:r>
              <a:rPr lang="zh-CN" altLang="en-US" dirty="0" smtClean="0"/>
              <a:t>直线：</a:t>
            </a:r>
            <a:r>
              <a:rPr lang="en-US" altLang="zh-CN" dirty="0" smtClean="0"/>
              <a:t>Line { double a , b , c; }</a:t>
            </a:r>
          </a:p>
          <a:p>
            <a:r>
              <a:rPr lang="zh-CN" altLang="en-US" dirty="0" smtClean="0"/>
              <a:t>圆 </a:t>
            </a:r>
            <a:r>
              <a:rPr lang="en-US" altLang="zh-CN" dirty="0" smtClean="0"/>
              <a:t>:      Circle { Point o; double r; }</a:t>
            </a:r>
          </a:p>
          <a:p>
            <a:r>
              <a:rPr lang="zh-CN" altLang="en-US" dirty="0" smtClean="0"/>
              <a:t>多边形：</a:t>
            </a:r>
            <a:r>
              <a:rPr lang="en-US" altLang="zh-CN" dirty="0" smtClean="0"/>
              <a:t>Poly { Point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[]; }</a:t>
            </a:r>
          </a:p>
          <a:p>
            <a:r>
              <a:rPr lang="zh-CN" altLang="en-US" dirty="0" smtClean="0"/>
              <a:t>向量：同</a:t>
            </a:r>
            <a:r>
              <a:rPr lang="en-US" altLang="zh-CN" dirty="0" smtClean="0"/>
              <a:t>Point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几何变量的表示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向量加减，数乘</a:t>
            </a:r>
            <a:endParaRPr lang="en-US" altLang="zh-CN" dirty="0" smtClean="0"/>
          </a:p>
          <a:p>
            <a:r>
              <a:rPr lang="zh-CN" altLang="en-US" dirty="0" smtClean="0"/>
              <a:t>向量点积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(x1,y1)·(x2,y2) = x1*x2 + y1*y2   ; </a:t>
            </a:r>
            <a:r>
              <a:rPr lang="zh-CN" altLang="en-US" dirty="0" smtClean="0"/>
              <a:t>是一个标量</a:t>
            </a:r>
            <a:endParaRPr lang="en-US" altLang="zh-CN" dirty="0" smtClean="0"/>
          </a:p>
          <a:p>
            <a:r>
              <a:rPr lang="zh-CN" altLang="en-US" dirty="0" smtClean="0"/>
              <a:t>向量叉积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外积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大小：</a:t>
            </a:r>
            <a:r>
              <a:rPr lang="en-US" altLang="zh-CN" dirty="0" smtClean="0"/>
              <a:t>(x1,y1)×(x2,y2) = x1*y2 – x2*y1 ;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是有方向的，二维情况下，方向垂直于纸面，符合右手定则</a:t>
            </a:r>
            <a:endParaRPr lang="en-US" altLang="zh-CN" dirty="0" smtClean="0"/>
          </a:p>
          <a:p>
            <a:r>
              <a:rPr lang="zh-CN" altLang="en-US" dirty="0" smtClean="0"/>
              <a:t>向量乘积的应用：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求夹角，求面积，判断位置关系</a:t>
            </a:r>
            <a:r>
              <a:rPr lang="en-US" altLang="zh-CN" dirty="0" smtClean="0"/>
              <a:t>……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向量及其运算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1346</TotalTime>
  <Words>1264</Words>
  <PresentationFormat>全屏显示(4:3)</PresentationFormat>
  <Paragraphs>338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纸张</vt:lpstr>
      <vt:lpstr>公式</vt:lpstr>
      <vt:lpstr>计算几何基础</vt:lpstr>
      <vt:lpstr>计算几何</vt:lpstr>
      <vt:lpstr>Outlook</vt:lpstr>
      <vt:lpstr>题目特点</vt:lpstr>
      <vt:lpstr>注意事项</vt:lpstr>
      <vt:lpstr>注意事项</vt:lpstr>
      <vt:lpstr>注意事项</vt:lpstr>
      <vt:lpstr>几何变量的表示</vt:lpstr>
      <vt:lpstr>向量及其运算</vt:lpstr>
      <vt:lpstr>向量及其运算</vt:lpstr>
      <vt:lpstr>点线位置关系</vt:lpstr>
      <vt:lpstr>点线位置关系</vt:lpstr>
      <vt:lpstr>点线位置关系</vt:lpstr>
      <vt:lpstr>点线位置关系</vt:lpstr>
      <vt:lpstr>点线位置关系</vt:lpstr>
      <vt:lpstr>点线位置关系</vt:lpstr>
      <vt:lpstr>多边形相关</vt:lpstr>
      <vt:lpstr>多边形相关</vt:lpstr>
      <vt:lpstr>多边形相关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多边形相关</vt:lpstr>
      <vt:lpstr>圆相关</vt:lpstr>
      <vt:lpstr>半平面交</vt:lpstr>
      <vt:lpstr>半平面交</vt:lpstr>
      <vt:lpstr>半平面交</vt:lpstr>
      <vt:lpstr>半平面交</vt:lpstr>
      <vt:lpstr>半平面交</vt:lpstr>
      <vt:lpstr>半平面交</vt:lpstr>
      <vt:lpstr>半平面交</vt:lpstr>
      <vt:lpstr>Problem</vt:lpstr>
      <vt:lpstr>旋转卡壳</vt:lpstr>
      <vt:lpstr>旋转卡壳</vt:lpstr>
      <vt:lpstr>旋转卡壳</vt:lpstr>
      <vt:lpstr>旋转卡壳</vt:lpstr>
      <vt:lpstr>杂项</vt:lpstr>
      <vt:lpstr>杂项</vt:lpstr>
      <vt:lpstr>What's More</vt:lpstr>
      <vt:lpstr>What's More</vt:lpstr>
      <vt:lpstr>幻灯片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AcCry</dc:creator>
  <cp:lastModifiedBy>AcCry</cp:lastModifiedBy>
  <cp:revision>134</cp:revision>
  <dcterms:created xsi:type="dcterms:W3CDTF">2011-07-22T04:07:20Z</dcterms:created>
  <dcterms:modified xsi:type="dcterms:W3CDTF">2011-07-26T09:00:50Z</dcterms:modified>
</cp:coreProperties>
</file>