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4" r:id="rId13"/>
    <p:sldId id="275" r:id="rId14"/>
    <p:sldId id="276" r:id="rId15"/>
    <p:sldId id="271" r:id="rId16"/>
    <p:sldId id="272" r:id="rId17"/>
    <p:sldId id="273" r:id="rId18"/>
    <p:sldId id="288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67" r:id="rId30"/>
    <p:sldId id="287" r:id="rId31"/>
    <p:sldId id="289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52E87-D422-40C0-904E-84ED5FDD73EB}" type="datetimeFigureOut">
              <a:rPr lang="zh-CN" altLang="en-US" smtClean="0"/>
              <a:t>2011/8/8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6C046-4A39-44BF-94FC-950B803D7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52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6C046-4A39-44BF-94FC-950B803D7C8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58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/>
          <a:lstStyle/>
          <a:p>
            <a:r>
              <a:rPr lang="zh-CN" altLang="en-US" dirty="0"/>
              <a:t>组合</a:t>
            </a:r>
            <a:r>
              <a:rPr lang="zh-CN" altLang="en-US" dirty="0" smtClean="0"/>
              <a:t>计数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err="1" smtClean="0"/>
              <a:t>Writen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dryice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14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8</a:t>
            </a:r>
            <a:r>
              <a:rPr lang="zh-CN" altLang="en-US" dirty="0"/>
              <a:t>人排成一队 </a:t>
            </a:r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dirty="0"/>
              <a:t>1)</a:t>
            </a:r>
            <a:r>
              <a:rPr lang="zh-CN" altLang="en-US" dirty="0"/>
              <a:t>甲乙必须</a:t>
            </a:r>
            <a:r>
              <a:rPr lang="zh-CN" altLang="en-US" dirty="0" smtClean="0"/>
              <a:t>相邻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dirty="0"/>
              <a:t>2)</a:t>
            </a:r>
            <a:r>
              <a:rPr lang="zh-CN" altLang="en-US" dirty="0"/>
              <a:t>甲乙不相邻 </a:t>
            </a:r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dirty="0"/>
              <a:t>3)</a:t>
            </a:r>
            <a:r>
              <a:rPr lang="zh-CN" altLang="en-US" dirty="0"/>
              <a:t>甲乙必须相邻且与丙不相邻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dirty="0"/>
              <a:t>4)</a:t>
            </a:r>
            <a:r>
              <a:rPr lang="zh-CN" altLang="en-US" dirty="0"/>
              <a:t>甲乙必须相邻，丙丁必须相邻 </a:t>
            </a:r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dirty="0"/>
              <a:t>5)</a:t>
            </a:r>
            <a:r>
              <a:rPr lang="zh-CN" altLang="en-US" dirty="0"/>
              <a:t>甲乙不相邻，丙丁不相邻 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230290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P(7.7)*2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8334" y="285293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P(8.8)-P(7.7)*2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28184" y="35010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P(7.7)*2-P(6.6)*2*2 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44208" y="401869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P(6.6)*2*2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52120" y="465313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P(8.8)-P(7.7)*2*2+P(6.6)*2*2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48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个名额分配到八个班，每班至少一个名额，问有多少种不同的分配方法</a:t>
            </a:r>
            <a:r>
              <a:rPr lang="en-US" altLang="zh-CN" dirty="0"/>
              <a:t>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9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火柴盒问题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数学家</a:t>
            </a:r>
            <a:r>
              <a:rPr lang="en-US" altLang="zh-CN" dirty="0" err="1" smtClean="0"/>
              <a:t>banach</a:t>
            </a:r>
            <a:r>
              <a:rPr lang="zh-CN" altLang="en-US" dirty="0" smtClean="0"/>
              <a:t>左右衣袋里面各装有一盒火柴，每次使用时任意取两盒中的一盒，假设每盒各有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根，求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）他首次发现一盒空时，另一盒恰有</a:t>
            </a:r>
            <a:r>
              <a:rPr lang="en-US" altLang="zh-CN" dirty="0" smtClean="0"/>
              <a:t>r</a:t>
            </a:r>
            <a:r>
              <a:rPr lang="zh-CN" altLang="en-US" dirty="0" smtClean="0"/>
              <a:t>根的概率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）他第一次用完一盒火柴时，另一盒恰有</a:t>
            </a:r>
            <a:r>
              <a:rPr lang="en-US" altLang="zh-CN" dirty="0" smtClean="0"/>
              <a:t>r</a:t>
            </a:r>
            <a:r>
              <a:rPr lang="zh-CN" altLang="en-US" dirty="0" smtClean="0"/>
              <a:t>根的概率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0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火柴盒问题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）两盒火柴有一盒用完有两种可能情形，设手伸向左边衣袋表示“成功”，伸向右边衣袋表示“失败”，则发现左边一盒空时，右边一盒恰有</a:t>
            </a:r>
            <a:r>
              <a:rPr lang="en-US" altLang="zh-CN" dirty="0" smtClean="0"/>
              <a:t>r</a:t>
            </a:r>
            <a:r>
              <a:rPr lang="zh-CN" altLang="en-US" dirty="0" smtClean="0"/>
              <a:t>根的概率，就是重复独立试验中，第</a:t>
            </a:r>
            <a:r>
              <a:rPr lang="en-US" altLang="zh-CN" dirty="0" smtClean="0"/>
              <a:t>N+1</a:t>
            </a:r>
            <a:r>
              <a:rPr lang="zh-CN" altLang="en-US" dirty="0" smtClean="0"/>
              <a:t>次“成功”发生在第</a:t>
            </a:r>
            <a:r>
              <a:rPr lang="en-US" altLang="zh-CN" dirty="0" smtClean="0"/>
              <a:t>2N-r+1</a:t>
            </a:r>
            <a:r>
              <a:rPr lang="zh-CN" altLang="en-US" dirty="0" smtClean="0"/>
              <a:t>次的概率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876" y="4229230"/>
            <a:ext cx="3960440" cy="101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294" y="5229200"/>
            <a:ext cx="710749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748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火柴盒问题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对于问题（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次成功发生在第</a:t>
            </a:r>
            <a:r>
              <a:rPr lang="en-US" altLang="zh-CN" dirty="0" smtClean="0"/>
              <a:t>2N-r</a:t>
            </a:r>
            <a:r>
              <a:rPr lang="zh-CN" altLang="en-US" dirty="0" smtClean="0"/>
              <a:t>次的二倍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0928"/>
            <a:ext cx="7320850" cy="1120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74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错位排序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dirty="0"/>
              <a:t>历史：</a:t>
            </a:r>
          </a:p>
          <a:p>
            <a:r>
              <a:rPr lang="zh-CN" altLang="en-US" dirty="0"/>
              <a:t>　　被著名数学家欧拉</a:t>
            </a:r>
            <a:r>
              <a:rPr lang="en-US" altLang="zh-CN" dirty="0"/>
              <a:t>(Leonhard Euler</a:t>
            </a:r>
            <a:r>
              <a:rPr lang="zh-CN" altLang="en-US" dirty="0"/>
              <a:t>，</a:t>
            </a:r>
            <a:r>
              <a:rPr lang="en-US" altLang="zh-CN" dirty="0"/>
              <a:t>1707</a:t>
            </a:r>
            <a:r>
              <a:rPr lang="zh-CN" altLang="en-US" dirty="0"/>
              <a:t>－</a:t>
            </a:r>
            <a:r>
              <a:rPr lang="en-US" altLang="zh-CN" dirty="0"/>
              <a:t>1783)</a:t>
            </a:r>
            <a:r>
              <a:rPr lang="zh-CN" altLang="en-US" dirty="0"/>
              <a:t>称为“组合数论的一个妙题”的“装错信封问题”的两个特例． </a:t>
            </a:r>
          </a:p>
          <a:p>
            <a:r>
              <a:rPr lang="zh-CN" altLang="en-US" dirty="0"/>
              <a:t>　　“装错信封问题”是由当时最有名的数学家约翰</a:t>
            </a:r>
            <a:r>
              <a:rPr lang="en-US" altLang="zh-CN" dirty="0"/>
              <a:t>·</a:t>
            </a:r>
            <a:r>
              <a:rPr lang="zh-CN" altLang="en-US" dirty="0"/>
              <a:t>伯努利</a:t>
            </a:r>
            <a:r>
              <a:rPr lang="en-US" altLang="zh-CN" dirty="0"/>
              <a:t>(Johann Bernoulli</a:t>
            </a:r>
            <a:r>
              <a:rPr lang="zh-CN" altLang="en-US" dirty="0"/>
              <a:t>，</a:t>
            </a:r>
            <a:r>
              <a:rPr lang="en-US" altLang="zh-CN" dirty="0"/>
              <a:t>1667</a:t>
            </a:r>
            <a:r>
              <a:rPr lang="zh-CN" altLang="en-US" dirty="0"/>
              <a:t>－</a:t>
            </a:r>
            <a:r>
              <a:rPr lang="en-US" altLang="zh-CN" dirty="0"/>
              <a:t>1748)</a:t>
            </a:r>
            <a:r>
              <a:rPr lang="zh-CN" altLang="en-US" dirty="0"/>
              <a:t>的儿子丹尼尔</a:t>
            </a:r>
            <a:r>
              <a:rPr lang="en-US" altLang="zh-CN" dirty="0"/>
              <a:t>·</a:t>
            </a:r>
            <a:r>
              <a:rPr lang="zh-CN" altLang="en-US" dirty="0"/>
              <a:t>伯努利</a:t>
            </a:r>
            <a:r>
              <a:rPr lang="en-US" altLang="zh-CN" dirty="0"/>
              <a:t>(</a:t>
            </a:r>
            <a:r>
              <a:rPr lang="en-US" altLang="zh-CN" dirty="0" err="1"/>
              <a:t>DanidBernoulli</a:t>
            </a:r>
            <a:r>
              <a:rPr lang="zh-CN" altLang="en-US" dirty="0"/>
              <a:t>，</a:t>
            </a:r>
            <a:r>
              <a:rPr lang="en-US" altLang="zh-CN" dirty="0"/>
              <a:t>1700</a:t>
            </a:r>
            <a:r>
              <a:rPr lang="zh-CN" altLang="en-US" dirty="0"/>
              <a:t>－</a:t>
            </a:r>
            <a:r>
              <a:rPr lang="en-US" altLang="zh-CN" dirty="0"/>
              <a:t>1782)</a:t>
            </a:r>
            <a:r>
              <a:rPr lang="zh-CN" altLang="en-US" dirty="0"/>
              <a:t>提出来的，大意如下： </a:t>
            </a:r>
          </a:p>
          <a:p>
            <a:r>
              <a:rPr lang="zh-CN" altLang="en-US" dirty="0"/>
              <a:t>　　个人写了</a:t>
            </a:r>
            <a:r>
              <a:rPr lang="en-US" altLang="zh-CN" dirty="0"/>
              <a:t>n</a:t>
            </a:r>
            <a:r>
              <a:rPr lang="zh-CN" altLang="en-US" dirty="0"/>
              <a:t>封不同的信及相应的</a:t>
            </a:r>
            <a:r>
              <a:rPr lang="en-US" altLang="zh-CN" dirty="0"/>
              <a:t>n</a:t>
            </a:r>
            <a:r>
              <a:rPr lang="zh-CN" altLang="en-US" dirty="0"/>
              <a:t>个不同的信封，他把这</a:t>
            </a:r>
            <a:r>
              <a:rPr lang="en-US" altLang="zh-CN" dirty="0"/>
              <a:t>n</a:t>
            </a:r>
            <a:r>
              <a:rPr lang="zh-CN" altLang="en-US" dirty="0"/>
              <a:t>封信都装错了信封，问都装错信封的装法有多少种？</a:t>
            </a:r>
          </a:p>
        </p:txBody>
      </p:sp>
    </p:spTree>
    <p:extLst>
      <p:ext uri="{BB962C8B-B14F-4D97-AF65-F5344CB8AC3E}">
        <p14:creationId xmlns:p14="http://schemas.microsoft.com/office/powerpoint/2010/main" val="38361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错位排序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瑞士数学家欧拉按一般情况给出了一个递推公式： 　　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C……</a:t>
            </a:r>
            <a:r>
              <a:rPr lang="zh-CN" altLang="en-US" dirty="0"/>
              <a:t>表示写着</a:t>
            </a:r>
            <a:r>
              <a:rPr lang="en-US" altLang="zh-CN" dirty="0"/>
              <a:t>n</a:t>
            </a:r>
            <a:r>
              <a:rPr lang="zh-CN" altLang="en-US" dirty="0"/>
              <a:t>位友人名字的信封，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c……</a:t>
            </a:r>
            <a:r>
              <a:rPr lang="zh-CN" altLang="en-US" dirty="0"/>
              <a:t>表示</a:t>
            </a:r>
            <a:r>
              <a:rPr lang="en-US" altLang="zh-CN" dirty="0"/>
              <a:t>n</a:t>
            </a:r>
            <a:r>
              <a:rPr lang="zh-CN" altLang="en-US" dirty="0"/>
              <a:t>份相应的写好的信纸。把错装的总数为记作</a:t>
            </a:r>
            <a:r>
              <a:rPr lang="en-US" altLang="zh-CN" dirty="0"/>
              <a:t>f(n)</a:t>
            </a:r>
            <a:r>
              <a:rPr lang="zh-CN" altLang="en-US" dirty="0"/>
              <a:t>。假设把</a:t>
            </a:r>
            <a:r>
              <a:rPr lang="en-US" altLang="zh-CN" dirty="0"/>
              <a:t>a</a:t>
            </a:r>
            <a:r>
              <a:rPr lang="zh-CN" altLang="en-US" dirty="0"/>
              <a:t>错装进</a:t>
            </a:r>
            <a:r>
              <a:rPr lang="en-US" altLang="zh-CN" dirty="0"/>
              <a:t>B</a:t>
            </a:r>
            <a:r>
              <a:rPr lang="zh-CN" altLang="en-US" dirty="0"/>
              <a:t>里了，包含着这个错误的一切错装法分两类： 　　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b</a:t>
            </a:r>
            <a:r>
              <a:rPr lang="zh-CN" altLang="en-US" dirty="0"/>
              <a:t>装入</a:t>
            </a:r>
            <a:r>
              <a:rPr lang="en-US" altLang="zh-CN" dirty="0"/>
              <a:t>A</a:t>
            </a:r>
            <a:r>
              <a:rPr lang="zh-CN" altLang="en-US" dirty="0"/>
              <a:t>里，这时每种错装的其余部分都与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无关，应有</a:t>
            </a:r>
            <a:r>
              <a:rPr lang="en-US" altLang="zh-CN" dirty="0"/>
              <a:t>f(n-2)</a:t>
            </a:r>
            <a:r>
              <a:rPr lang="zh-CN" altLang="en-US" dirty="0"/>
              <a:t>种错装法。 　　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b</a:t>
            </a:r>
            <a:r>
              <a:rPr lang="zh-CN" altLang="en-US" dirty="0"/>
              <a:t>装入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之外的一个信封，这时的装信工作实际是把（除</a:t>
            </a:r>
            <a:r>
              <a:rPr lang="en-US" altLang="zh-CN" dirty="0"/>
              <a:t>a</a:t>
            </a:r>
            <a:r>
              <a:rPr lang="zh-CN" altLang="en-US" dirty="0"/>
              <a:t>之外的） 份信纸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c……</a:t>
            </a:r>
            <a:r>
              <a:rPr lang="zh-CN" altLang="en-US" dirty="0"/>
              <a:t>装入（除</a:t>
            </a:r>
            <a:r>
              <a:rPr lang="en-US" altLang="zh-CN" dirty="0"/>
              <a:t>B</a:t>
            </a:r>
            <a:r>
              <a:rPr lang="zh-CN" altLang="en-US" dirty="0"/>
              <a:t>以外的）</a:t>
            </a:r>
            <a:r>
              <a:rPr lang="en-US" altLang="zh-CN" dirty="0"/>
              <a:t>n</a:t>
            </a:r>
            <a:r>
              <a:rPr lang="zh-CN" altLang="en-US" dirty="0"/>
              <a:t>－</a:t>
            </a:r>
            <a:r>
              <a:rPr lang="en-US" altLang="zh-CN" dirty="0"/>
              <a:t>1</a:t>
            </a:r>
            <a:r>
              <a:rPr lang="zh-CN" altLang="en-US" dirty="0"/>
              <a:t>个信封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C……</a:t>
            </a:r>
            <a:r>
              <a:rPr lang="zh-CN" altLang="en-US" dirty="0"/>
              <a:t>，显然这时装错的方法有</a:t>
            </a:r>
            <a:r>
              <a:rPr lang="en-US" altLang="zh-CN" dirty="0"/>
              <a:t>f(n-1)</a:t>
            </a:r>
            <a:r>
              <a:rPr lang="zh-CN" altLang="en-US" dirty="0"/>
              <a:t>种。 　　总之在</a:t>
            </a:r>
            <a:r>
              <a:rPr lang="en-US" altLang="zh-CN" dirty="0"/>
              <a:t>a</a:t>
            </a:r>
            <a:r>
              <a:rPr lang="zh-CN" altLang="en-US" dirty="0"/>
              <a:t>装入</a:t>
            </a:r>
            <a:r>
              <a:rPr lang="en-US" altLang="zh-CN" dirty="0"/>
              <a:t>B</a:t>
            </a:r>
            <a:r>
              <a:rPr lang="zh-CN" altLang="en-US" dirty="0"/>
              <a:t>的错误之下，共有错装法</a:t>
            </a:r>
            <a:r>
              <a:rPr lang="en-US" altLang="zh-CN" dirty="0"/>
              <a:t>f(n-2)+f(n-1)</a:t>
            </a:r>
            <a:r>
              <a:rPr lang="zh-CN" altLang="en-US" dirty="0"/>
              <a:t>种。</a:t>
            </a:r>
            <a:r>
              <a:rPr lang="en-US" altLang="zh-CN" dirty="0"/>
              <a:t>a</a:t>
            </a:r>
            <a:r>
              <a:rPr lang="zh-CN" altLang="en-US" dirty="0"/>
              <a:t>装入</a:t>
            </a:r>
            <a:r>
              <a:rPr lang="en-US" altLang="zh-CN" dirty="0"/>
              <a:t>C</a:t>
            </a:r>
            <a:r>
              <a:rPr lang="zh-CN" altLang="en-US" dirty="0"/>
              <a:t>，装入</a:t>
            </a:r>
            <a:r>
              <a:rPr lang="en-US" altLang="zh-CN" dirty="0"/>
              <a:t>D……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－</a:t>
            </a:r>
            <a:r>
              <a:rPr lang="en-US" altLang="zh-CN" dirty="0"/>
              <a:t>2</a:t>
            </a:r>
            <a:r>
              <a:rPr lang="zh-CN" altLang="en-US" dirty="0"/>
              <a:t>种错误之下，同样都有</a:t>
            </a:r>
            <a:r>
              <a:rPr lang="en-US" altLang="zh-CN" dirty="0"/>
              <a:t>f(n-2)+f(n-1)</a:t>
            </a:r>
            <a:r>
              <a:rPr lang="zh-CN" altLang="en-US" dirty="0"/>
              <a:t>种错装法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因此</a:t>
            </a:r>
            <a:r>
              <a:rPr lang="en-US" altLang="zh-CN" dirty="0"/>
              <a:t>: </a:t>
            </a:r>
            <a:r>
              <a:rPr lang="zh-CN" altLang="en-US" dirty="0"/>
              <a:t>　　</a:t>
            </a:r>
            <a:r>
              <a:rPr lang="en-US" altLang="zh-CN" dirty="0"/>
              <a:t>f(n)=(n-1) {f(n-1)+f(n-2)}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6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错位排序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en-US" altLang="zh-CN" dirty="0" smtClean="0"/>
          </a:p>
          <a:p>
            <a:r>
              <a:rPr lang="en-US" altLang="zh-CN" dirty="0"/>
              <a:t>n</a:t>
            </a:r>
            <a:r>
              <a:rPr lang="zh-CN" altLang="en-US" dirty="0"/>
              <a:t>个相异的元素排成一排</a:t>
            </a:r>
            <a:r>
              <a:rPr lang="en-US" altLang="zh-CN" dirty="0"/>
              <a:t>a1,a2,...,an,</a:t>
            </a:r>
            <a:r>
              <a:rPr lang="zh-CN" altLang="en-US" dirty="0"/>
              <a:t>且</a:t>
            </a:r>
            <a:r>
              <a:rPr lang="en-US" altLang="zh-CN" dirty="0" err="1"/>
              <a:t>ai</a:t>
            </a:r>
            <a:r>
              <a:rPr lang="en-US" altLang="zh-CN" dirty="0"/>
              <a:t>(i=1,2,...,n)</a:t>
            </a:r>
            <a:r>
              <a:rPr lang="zh-CN" altLang="en-US" dirty="0"/>
              <a:t>不在第</a:t>
            </a:r>
            <a:r>
              <a:rPr lang="en-US" altLang="zh-CN" dirty="0"/>
              <a:t>i</a:t>
            </a:r>
            <a:r>
              <a:rPr lang="zh-CN" altLang="en-US" dirty="0"/>
              <a:t>位的排列数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en-US" altLang="zh-CN" dirty="0"/>
              <a:t>!(1-1/1!+1/2!-1/3!+...+(-1)^n*1/n!)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5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HDU2048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55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二项式定理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通过探索</a:t>
            </a:r>
            <a:r>
              <a:rPr lang="en-US" altLang="zh-CN" dirty="0"/>
              <a:t>,13</a:t>
            </a:r>
            <a:r>
              <a:rPr lang="zh-CN" altLang="en-US" dirty="0"/>
              <a:t>世纪阿拉伯人已经知道两项和的</a:t>
            </a:r>
            <a:r>
              <a:rPr lang="en-US" altLang="zh-CN" dirty="0"/>
              <a:t>n</a:t>
            </a:r>
            <a:r>
              <a:rPr lang="zh-CN" altLang="en-US" dirty="0"/>
              <a:t>次方的展开结果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633412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5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计数基本原理</a:t>
            </a:r>
            <a:endParaRPr lang="en-US" altLang="zh-CN" dirty="0" smtClean="0"/>
          </a:p>
          <a:p>
            <a:r>
              <a:rPr lang="zh-CN" altLang="en-US" dirty="0"/>
              <a:t>火柴盒问题</a:t>
            </a:r>
            <a:endParaRPr lang="en-US" altLang="zh-CN" dirty="0"/>
          </a:p>
          <a:p>
            <a:r>
              <a:rPr lang="zh-CN" altLang="en-US" dirty="0" smtClean="0"/>
              <a:t>错位排序</a:t>
            </a:r>
          </a:p>
          <a:p>
            <a:r>
              <a:rPr lang="zh-CN" altLang="en-US" dirty="0" smtClean="0"/>
              <a:t>二项式定理</a:t>
            </a:r>
            <a:endParaRPr lang="en-US" altLang="zh-CN" dirty="0" smtClean="0"/>
          </a:p>
          <a:p>
            <a:r>
              <a:rPr lang="zh-CN" altLang="en-US" dirty="0" smtClean="0"/>
              <a:t>第二类斯</a:t>
            </a:r>
            <a:r>
              <a:rPr lang="zh-CN" altLang="en-US" dirty="0"/>
              <a:t>特林</a:t>
            </a:r>
            <a:r>
              <a:rPr lang="zh-CN" altLang="en-US" dirty="0" smtClean="0"/>
              <a:t>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148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二项式定理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07089"/>
            <a:ext cx="3898776" cy="449309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为了便于研究其中的规律</a:t>
            </a:r>
            <a:r>
              <a:rPr lang="en-US" altLang="zh-CN" dirty="0"/>
              <a:t>, 1544</a:t>
            </a:r>
            <a:r>
              <a:rPr lang="zh-CN" altLang="en-US" dirty="0"/>
              <a:t>年</a:t>
            </a:r>
            <a:r>
              <a:rPr lang="en-US" altLang="zh-CN" dirty="0" err="1"/>
              <a:t>Stifel</a:t>
            </a:r>
            <a:r>
              <a:rPr lang="zh-CN" altLang="en-US" dirty="0"/>
              <a:t>把公式中字母的系数提取出来</a:t>
            </a:r>
            <a:r>
              <a:rPr lang="en-US" altLang="zh-CN" dirty="0"/>
              <a:t>,</a:t>
            </a:r>
            <a:r>
              <a:rPr lang="zh-CN" altLang="en-US" dirty="0"/>
              <a:t>称为二项式系数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他发现其中每个数是其上方紧邻两数之和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用公式表示为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46" y="5809506"/>
            <a:ext cx="26860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96752"/>
            <a:ext cx="30480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747" y="5002213"/>
            <a:ext cx="36766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1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HDU3483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</a:t>
            </a:r>
            <a:endParaRPr lang="en-US" altLang="zh-CN" dirty="0" smtClean="0"/>
          </a:p>
          <a:p>
            <a:r>
              <a:rPr lang="zh-CN" altLang="en-US" dirty="0" smtClean="0"/>
              <a:t>给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</a:t>
            </a:r>
          </a:p>
          <a:p>
            <a:r>
              <a:rPr lang="zh-CN" altLang="en-US" dirty="0"/>
              <a:t>求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183" y="4004185"/>
            <a:ext cx="4220978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309" y="2993902"/>
            <a:ext cx="4140333" cy="82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5183" y="5044534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则</a:t>
            </a:r>
            <a:r>
              <a:rPr lang="en-US" altLang="zh-CN" sz="2800" dirty="0" smtClean="0"/>
              <a:t>S(n+1)-S(n)=x^(n+1)*(n+1)^x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366303" y="5621905"/>
            <a:ext cx="6446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设</a:t>
            </a:r>
            <a:r>
              <a:rPr lang="en-US" altLang="zh-CN" sz="2800" dirty="0" smtClean="0"/>
              <a:t>A(n)=(n+1)^x </a:t>
            </a:r>
          </a:p>
          <a:p>
            <a:r>
              <a:rPr lang="zh-CN" altLang="en-US" sz="2800" dirty="0" smtClean="0"/>
              <a:t>则</a:t>
            </a:r>
            <a:r>
              <a:rPr lang="en-US" altLang="zh-CN" sz="2800" dirty="0" smtClean="0"/>
              <a:t>S(n+1)-S(n)=A(n)*x^(n+1)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5993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HDU3483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由二项式定理可知</a:t>
                </a:r>
              </a:p>
              <a:p>
                <a:r>
                  <a:rPr lang="en-US" altLang="zh-CN" dirty="0"/>
                  <a:t>A</a:t>
                </a:r>
                <a:r>
                  <a:rPr lang="en-US" altLang="zh-CN" dirty="0" smtClean="0"/>
                  <a:t>(n+1)=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^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  </a:t>
                </a:r>
                <a:r>
                  <a:rPr lang="en-US" altLang="zh-CN" dirty="0" smtClean="0"/>
                  <a:t> =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zh-CN" dirty="0" smtClean="0"/>
                  <a:t>)*A(n)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构造向量</a:t>
                </a:r>
                <a:r>
                  <a:rPr lang="en-US" altLang="zh-CN" dirty="0" smtClean="0"/>
                  <a:t>T(n)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则</a:t>
                </a:r>
                <a:r>
                  <a:rPr lang="zh-CN" altLang="en-US" dirty="0"/>
                  <a:t>有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861048"/>
            <a:ext cx="7176797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265204"/>
            <a:ext cx="804089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888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HDU3483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2674640" cy="4277072"/>
          </a:xfrm>
        </p:spPr>
        <p:txBody>
          <a:bodyPr/>
          <a:lstStyle/>
          <a:p>
            <a:r>
              <a:rPr lang="zh-CN" altLang="en-US" dirty="0" smtClean="0"/>
              <a:t>构造矩阵</a:t>
            </a:r>
            <a:r>
              <a:rPr lang="en-US" altLang="zh-CN" dirty="0" smtClean="0"/>
              <a:t>B</a:t>
            </a:r>
          </a:p>
          <a:p>
            <a:r>
              <a:rPr lang="en-US" altLang="zh-CN" dirty="0" smtClean="0"/>
              <a:t>T(n)B=T(n+1)</a:t>
            </a:r>
          </a:p>
          <a:p>
            <a:r>
              <a:rPr lang="zh-CN" altLang="en-US" dirty="0" smtClean="0"/>
              <a:t>所以</a:t>
            </a:r>
            <a:endParaRPr lang="en-US" altLang="zh-CN" dirty="0" smtClean="0"/>
          </a:p>
          <a:p>
            <a:r>
              <a:rPr lang="en-US" altLang="zh-CN" dirty="0" smtClean="0"/>
              <a:t>T(n)</a:t>
            </a:r>
          </a:p>
          <a:p>
            <a:r>
              <a:rPr lang="en-US" altLang="zh-CN" dirty="0" smtClean="0"/>
              <a:t>=T(1)B^(n-1)</a:t>
            </a:r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556792"/>
            <a:ext cx="5400600" cy="384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540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第二类斯</a:t>
            </a:r>
            <a:r>
              <a:rPr lang="zh-CN" altLang="en-US" dirty="0"/>
              <a:t>特林数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这里只讨论第二类斯特林数，有兴趣的同学可以自己去找找第一类的斯特林数学习下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定义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zh-CN" dirty="0"/>
              <a:t>　</a:t>
            </a:r>
            <a:r>
              <a:rPr lang="en-US" altLang="zh-CN" dirty="0"/>
              <a:t>n</a:t>
            </a:r>
            <a:r>
              <a:rPr lang="zh-CN" altLang="zh-CN" dirty="0"/>
              <a:t>个有区别的球放到</a:t>
            </a:r>
            <a:r>
              <a:rPr lang="en-US" altLang="zh-CN" dirty="0"/>
              <a:t>m</a:t>
            </a:r>
            <a:r>
              <a:rPr lang="zh-CN" altLang="zh-CN" dirty="0"/>
              <a:t>个相同的盒子中</a:t>
            </a:r>
            <a:r>
              <a:rPr lang="en-US" altLang="zh-CN" dirty="0"/>
              <a:t>,</a:t>
            </a:r>
            <a:r>
              <a:rPr lang="zh-CN" altLang="zh-CN" dirty="0"/>
              <a:t>要求无一空盒</a:t>
            </a:r>
            <a:r>
              <a:rPr lang="en-US" altLang="zh-CN" dirty="0"/>
              <a:t>,</a:t>
            </a:r>
            <a:r>
              <a:rPr lang="zh-CN" altLang="zh-CN" dirty="0"/>
              <a:t>其不同的方案数用</a:t>
            </a:r>
            <a:r>
              <a:rPr lang="en-US" altLang="zh-CN" dirty="0"/>
              <a:t>S(</a:t>
            </a:r>
            <a:r>
              <a:rPr lang="en-US" altLang="zh-CN" dirty="0" err="1"/>
              <a:t>n,m</a:t>
            </a:r>
            <a:r>
              <a:rPr lang="en-US" altLang="zh-CN" dirty="0"/>
              <a:t>) </a:t>
            </a:r>
            <a:r>
              <a:rPr lang="zh-CN" altLang="zh-CN" dirty="0"/>
              <a:t>表示</a:t>
            </a:r>
            <a:r>
              <a:rPr lang="en-US" altLang="zh-CN" dirty="0"/>
              <a:t>,</a:t>
            </a:r>
            <a:r>
              <a:rPr lang="zh-CN" altLang="zh-CN" dirty="0"/>
              <a:t>称为第二类</a:t>
            </a:r>
            <a:r>
              <a:rPr lang="en-US" altLang="zh-CN" dirty="0" err="1"/>
              <a:t>Stirling</a:t>
            </a:r>
            <a:r>
              <a:rPr lang="zh-CN" altLang="zh-CN" dirty="0"/>
              <a:t>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0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第二类斯特林数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定理 </a:t>
            </a:r>
          </a:p>
          <a:p>
            <a:r>
              <a:rPr lang="zh-CN" altLang="en-US" dirty="0"/>
              <a:t>  　第二类</a:t>
            </a:r>
            <a:r>
              <a:rPr lang="en-US" altLang="zh-CN" dirty="0" err="1"/>
              <a:t>StirlingS</a:t>
            </a:r>
            <a:r>
              <a:rPr lang="en-US" altLang="zh-CN" dirty="0"/>
              <a:t>(</a:t>
            </a:r>
            <a:r>
              <a:rPr lang="en-US" altLang="zh-CN" dirty="0" err="1"/>
              <a:t>n,k</a:t>
            </a:r>
            <a:r>
              <a:rPr lang="en-US" altLang="zh-CN" dirty="0"/>
              <a:t>) </a:t>
            </a:r>
            <a:r>
              <a:rPr lang="zh-CN" altLang="en-US" dirty="0"/>
              <a:t>有下列性质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(a) S(n,0)=0, 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(b) S(n,1)=1,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(c) S(n,2)=</a:t>
            </a:r>
            <a:r>
              <a:rPr lang="en-US" altLang="zh-CN" dirty="0" smtClean="0"/>
              <a:t>2^(n-1</a:t>
            </a:r>
            <a:r>
              <a:rPr lang="en-US" altLang="zh-CN" dirty="0"/>
              <a:t>)</a:t>
            </a:r>
            <a:r>
              <a:rPr lang="en-US" altLang="zh-CN" dirty="0" smtClean="0"/>
              <a:t>-1</a:t>
            </a:r>
            <a:r>
              <a:rPr lang="en-US" altLang="zh-CN" dirty="0"/>
              <a:t>, 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(d) S(n,n-1)=C(n,2),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(e) S(</a:t>
            </a:r>
            <a:r>
              <a:rPr lang="en-US" altLang="zh-CN" dirty="0" err="1"/>
              <a:t>n,n</a:t>
            </a:r>
            <a:r>
              <a:rPr lang="en-US" altLang="zh-CN" dirty="0"/>
              <a:t>)=1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66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类斯特林数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证明：</a:t>
            </a:r>
            <a:endParaRPr lang="en-US" altLang="zh-CN" dirty="0" smtClean="0"/>
          </a:p>
          <a:p>
            <a:r>
              <a:rPr lang="en-US" altLang="zh-CN" dirty="0" smtClean="0"/>
              <a:t>(c)</a:t>
            </a:r>
          </a:p>
          <a:p>
            <a:r>
              <a:rPr lang="zh-CN" altLang="en-US" dirty="0"/>
              <a:t>第一</a:t>
            </a:r>
            <a:r>
              <a:rPr lang="zh-CN" altLang="en-US" dirty="0" smtClean="0"/>
              <a:t>个球任意放，接下来每个球有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种放发 跟第一个同盒和不同盒，扣除所有球都放在一个盒子的情况 即为</a:t>
            </a:r>
            <a:r>
              <a:rPr lang="en-US" altLang="zh-CN" dirty="0" smtClean="0"/>
              <a:t>2^(n-1)-1</a:t>
            </a:r>
          </a:p>
          <a:p>
            <a:r>
              <a:rPr lang="en-US" altLang="zh-CN" dirty="0" smtClean="0"/>
              <a:t>(d)</a:t>
            </a:r>
          </a:p>
          <a:p>
            <a:r>
              <a:rPr lang="zh-CN" altLang="en-US" dirty="0" smtClean="0"/>
              <a:t>放</a:t>
            </a:r>
            <a:r>
              <a:rPr lang="zh-CN" altLang="en-US" dirty="0"/>
              <a:t>法</a:t>
            </a:r>
            <a:r>
              <a:rPr lang="zh-CN" altLang="en-US" dirty="0" smtClean="0"/>
              <a:t>必为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1 1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2 </a:t>
            </a:r>
            <a:r>
              <a:rPr lang="zh-CN" altLang="en-US" dirty="0" smtClean="0"/>
              <a:t>只需要考虑</a:t>
            </a:r>
            <a:r>
              <a:rPr lang="en-US" altLang="zh-CN" dirty="0" smtClean="0"/>
              <a:t>2</a:t>
            </a:r>
            <a:r>
              <a:rPr lang="zh-CN" altLang="en-US" dirty="0" smtClean="0"/>
              <a:t>即可 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个不同球中选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个出来 即为</a:t>
            </a:r>
            <a:r>
              <a:rPr lang="en-US" altLang="zh-CN" dirty="0" smtClean="0"/>
              <a:t>C(n,2)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1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类斯特林数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第二类</a:t>
            </a:r>
            <a:r>
              <a:rPr lang="en-US" altLang="zh-CN" dirty="0" err="1"/>
              <a:t>Stirling</a:t>
            </a:r>
            <a:r>
              <a:rPr lang="zh-CN" altLang="zh-CN" dirty="0"/>
              <a:t>数满足下面的递推关系，</a:t>
            </a:r>
          </a:p>
          <a:p>
            <a:r>
              <a:rPr lang="zh-CN" altLang="zh-CN" dirty="0"/>
              <a:t>　</a:t>
            </a:r>
            <a:r>
              <a:rPr lang="en-US" altLang="zh-CN" dirty="0"/>
              <a:t>S(</a:t>
            </a:r>
            <a:r>
              <a:rPr lang="en-US" altLang="zh-CN" dirty="0" err="1"/>
              <a:t>n,m</a:t>
            </a:r>
            <a:r>
              <a:rPr lang="en-US" altLang="zh-CN" dirty="0"/>
              <a:t>)=</a:t>
            </a:r>
            <a:r>
              <a:rPr lang="en-US" altLang="zh-CN" dirty="0" err="1"/>
              <a:t>mS</a:t>
            </a:r>
            <a:r>
              <a:rPr lang="en-US" altLang="zh-CN" dirty="0"/>
              <a:t>(n-1,m)+S(n-1,m-1),(n</a:t>
            </a:r>
            <a:r>
              <a:rPr lang="zh-CN" altLang="zh-CN" dirty="0"/>
              <a:t>≥</a:t>
            </a:r>
            <a:r>
              <a:rPr lang="en-US" altLang="zh-CN" dirty="0"/>
              <a:t>1,m</a:t>
            </a:r>
            <a:r>
              <a:rPr lang="zh-CN" altLang="zh-CN" dirty="0"/>
              <a:t>≥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3068960"/>
            <a:ext cx="5760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考虑其中一个球，若它独占一个盒子，则问题转化为将</a:t>
            </a:r>
            <a:r>
              <a:rPr lang="en-US" altLang="zh-CN" sz="2800" dirty="0" smtClean="0"/>
              <a:t>n-1</a:t>
            </a:r>
            <a:r>
              <a:rPr lang="zh-CN" altLang="en-US" sz="2800" dirty="0" smtClean="0"/>
              <a:t>个球装入</a:t>
            </a:r>
            <a:r>
              <a:rPr lang="en-US" altLang="zh-CN" sz="2800" dirty="0" smtClean="0"/>
              <a:t>m-1</a:t>
            </a:r>
            <a:r>
              <a:rPr lang="zh-CN" altLang="en-US" sz="2800" dirty="0" smtClean="0"/>
              <a:t>个盒子</a:t>
            </a:r>
            <a:endParaRPr lang="en-US" altLang="zh-CN" sz="2800" dirty="0" smtClean="0"/>
          </a:p>
          <a:p>
            <a:r>
              <a:rPr lang="zh-CN" altLang="en-US" sz="2800" dirty="0" smtClean="0"/>
              <a:t>若它不独占一个盒子，先将另外</a:t>
            </a:r>
            <a:r>
              <a:rPr lang="en-US" altLang="zh-CN" sz="2800" dirty="0" smtClean="0"/>
              <a:t>n-1</a:t>
            </a:r>
            <a:r>
              <a:rPr lang="zh-CN" altLang="en-US" sz="2800" dirty="0" smtClean="0"/>
              <a:t>个球装入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个盒子，最后放这个球有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种方法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423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第二类斯特林数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7200800" cy="4686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72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球与盒子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638175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2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计数基本原理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 </a:t>
            </a:r>
            <a:r>
              <a:rPr lang="zh-CN" altLang="en-US" dirty="0"/>
              <a:t>加法法则 </a:t>
            </a:r>
            <a:r>
              <a:rPr lang="en-US" altLang="zh-CN" dirty="0"/>
              <a:t>]:</a:t>
            </a:r>
            <a:r>
              <a:rPr lang="zh-CN" altLang="en-US" dirty="0"/>
              <a:t>设事件</a:t>
            </a:r>
            <a:r>
              <a:rPr lang="en-US" altLang="zh-CN" dirty="0"/>
              <a:t>A</a:t>
            </a:r>
            <a:r>
              <a:rPr lang="zh-CN" altLang="en-US" dirty="0"/>
              <a:t>有</a:t>
            </a:r>
            <a:r>
              <a:rPr lang="en-US" altLang="zh-CN" dirty="0"/>
              <a:t>m</a:t>
            </a:r>
            <a:r>
              <a:rPr lang="zh-CN" altLang="en-US" dirty="0"/>
              <a:t>种产生方式，事件</a:t>
            </a:r>
            <a:r>
              <a:rPr lang="en-US" altLang="zh-CN" dirty="0"/>
              <a:t>B</a:t>
            </a: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种产生方式，则事件</a:t>
            </a:r>
            <a:r>
              <a:rPr lang="en-US" altLang="zh-CN" dirty="0"/>
              <a:t>A</a:t>
            </a:r>
            <a:r>
              <a:rPr lang="zh-CN" altLang="en-US" dirty="0"/>
              <a:t>或</a:t>
            </a:r>
            <a:r>
              <a:rPr lang="en-US" altLang="zh-CN" dirty="0"/>
              <a:t>B</a:t>
            </a:r>
            <a:r>
              <a:rPr lang="zh-CN" altLang="en-US" dirty="0"/>
              <a:t>有</a:t>
            </a:r>
            <a:r>
              <a:rPr lang="en-US" altLang="zh-CN" dirty="0" err="1"/>
              <a:t>m+n</a:t>
            </a:r>
            <a:r>
              <a:rPr lang="zh-CN" altLang="en-US" dirty="0"/>
              <a:t>种产生方式。</a:t>
            </a:r>
          </a:p>
          <a:p>
            <a:r>
              <a:rPr lang="zh-CN" altLang="en-US" dirty="0"/>
              <a:t>集合论语言：</a:t>
            </a:r>
          </a:p>
          <a:p>
            <a:pPr marL="0" indent="0">
              <a:buNone/>
            </a:pPr>
            <a:r>
              <a:rPr lang="zh-CN" altLang="en-US" dirty="0" smtClean="0"/>
              <a:t>若 </a:t>
            </a:r>
            <a:r>
              <a:rPr lang="en-US" altLang="zh-CN" dirty="0"/>
              <a:t>|A| = m , |B| = n , AB =  , </a:t>
            </a:r>
            <a:r>
              <a:rPr lang="zh-CN" altLang="en-US" dirty="0"/>
              <a:t>则 </a:t>
            </a:r>
            <a:r>
              <a:rPr lang="en-US" altLang="zh-CN" dirty="0"/>
              <a:t>|AB| = m + n 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53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16265" y="2967335"/>
            <a:ext cx="3511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Thank you~</a:t>
            </a:r>
            <a:endParaRPr lang="zh-CN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10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43163" y="2723949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5223" y="2716420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85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计数基本原理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[ </a:t>
            </a:r>
            <a:r>
              <a:rPr lang="zh-CN" altLang="en-US" dirty="0">
                <a:latin typeface="Times New Roman" pitchFamily="18" charset="0"/>
              </a:rPr>
              <a:t>乘法法则 </a:t>
            </a:r>
            <a:r>
              <a:rPr lang="en-US" altLang="zh-CN" dirty="0">
                <a:latin typeface="Times New Roman" pitchFamily="18" charset="0"/>
              </a:rPr>
              <a:t>]:</a:t>
            </a:r>
            <a:r>
              <a:rPr lang="zh-CN" altLang="en-US" dirty="0">
                <a:latin typeface="Times New Roman" pitchFamily="18" charset="0"/>
              </a:rPr>
              <a:t>设事件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有</a:t>
            </a:r>
            <a:r>
              <a:rPr lang="en-US" altLang="zh-CN" dirty="0">
                <a:latin typeface="Times New Roman" pitchFamily="18" charset="0"/>
              </a:rPr>
              <a:t>m</a:t>
            </a:r>
            <a:r>
              <a:rPr lang="zh-CN" altLang="en-US" dirty="0">
                <a:latin typeface="Times New Roman" pitchFamily="18" charset="0"/>
              </a:rPr>
              <a:t>种产生式，事件</a:t>
            </a:r>
            <a:r>
              <a:rPr lang="en-US" altLang="zh-CN" dirty="0">
                <a:latin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</a:rPr>
              <a:t>有</a:t>
            </a:r>
            <a:r>
              <a:rPr lang="en-US" altLang="zh-CN" dirty="0">
                <a:latin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</a:rPr>
              <a:t>种产生方式，则事件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与</a:t>
            </a:r>
            <a:r>
              <a:rPr lang="en-US" altLang="zh-CN" dirty="0">
                <a:latin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</a:rPr>
              <a:t>有 </a:t>
            </a:r>
            <a:r>
              <a:rPr lang="en-US" altLang="zh-CN" dirty="0">
                <a:latin typeface="Times New Roman" pitchFamily="18" charset="0"/>
              </a:rPr>
              <a:t>m · n</a:t>
            </a:r>
            <a:r>
              <a:rPr lang="zh-CN" altLang="zh-CN" dirty="0">
                <a:latin typeface="Times New Roman" pitchFamily="18" charset="0"/>
              </a:rPr>
              <a:t>种产生方式</a:t>
            </a:r>
            <a:endParaRPr lang="zh-CN" altLang="en-US" dirty="0">
              <a:latin typeface="Times New Roman" pitchFamily="18" charset="0"/>
            </a:endParaRPr>
          </a:p>
          <a:p>
            <a:pPr eaLnBrk="0" hangingPunct="0">
              <a:lnSpc>
                <a:spcPct val="50000"/>
              </a:lnSpc>
            </a:pPr>
            <a:r>
              <a:rPr lang="zh-CN" altLang="en-US" dirty="0">
                <a:latin typeface="Times New Roman" pitchFamily="18" charset="0"/>
              </a:rPr>
              <a:t>集合论语言：</a:t>
            </a:r>
          </a:p>
          <a:p>
            <a:pPr marL="0" indent="0" eaLnBrk="0" hangingPunct="0">
              <a:lnSpc>
                <a:spcPct val="50000"/>
              </a:lnSpc>
              <a:buNone/>
            </a:pPr>
            <a:r>
              <a:rPr lang="zh-CN" altLang="en-US" dirty="0">
                <a:latin typeface="Times New Roman" pitchFamily="18" charset="0"/>
              </a:rPr>
              <a:t>若 </a:t>
            </a:r>
            <a:r>
              <a:rPr lang="en-US" altLang="zh-CN" dirty="0">
                <a:latin typeface="Times New Roman" pitchFamily="18" charset="0"/>
              </a:rPr>
              <a:t>|A| = m , |B| = n , </a:t>
            </a:r>
          </a:p>
          <a:p>
            <a:pPr marL="0" indent="0" eaLnBrk="0" hangingPunct="0">
              <a:lnSpc>
                <a:spcPct val="50000"/>
              </a:lnSpc>
              <a:buNone/>
            </a:pPr>
            <a:r>
              <a:rPr lang="en-US" altLang="zh-CN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B = {(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a,b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 | a 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A,b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  B}, </a:t>
            </a:r>
          </a:p>
          <a:p>
            <a:pPr marL="0" indent="0" eaLnBrk="0" hangingPunct="0">
              <a:lnSpc>
                <a:spcPct val="50000"/>
              </a:lnSpc>
              <a:buNone/>
            </a:pPr>
            <a:r>
              <a:rPr lang="zh-CN" altLang="en-US" dirty="0">
                <a:latin typeface="Times New Roman" pitchFamily="18" charset="0"/>
                <a:sym typeface="Symbol" pitchFamily="18" charset="2"/>
              </a:rPr>
              <a:t>则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|A  B| = m </a:t>
            </a:r>
            <a:r>
              <a:rPr lang="en-US" altLang="zh-CN" dirty="0">
                <a:latin typeface="Times New Roman" pitchFamily="18" charset="0"/>
              </a:rPr>
              <a:t>·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 n 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5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计数基本原理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排列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 dirty="0"/>
              <a:t>一、可重复排列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276872"/>
            <a:ext cx="8332787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4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计数基本原理</a:t>
            </a:r>
            <a:r>
              <a:rPr lang="en-US" altLang="zh-CN" dirty="0"/>
              <a:t>——</a:t>
            </a:r>
            <a:r>
              <a:rPr lang="zh-CN" altLang="en-US" dirty="0"/>
              <a:t>排列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二、不可重复排列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93925"/>
            <a:ext cx="57150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85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计数基本原理</a:t>
            </a:r>
            <a:r>
              <a:rPr lang="en-US" altLang="zh-CN" dirty="0"/>
              <a:t>——</a:t>
            </a:r>
            <a:r>
              <a:rPr lang="zh-CN" altLang="en-US" dirty="0"/>
              <a:t>排列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三、环排列</a:t>
            </a:r>
            <a:r>
              <a:rPr lang="zh-CN" altLang="en-US" dirty="0" smtClean="0"/>
              <a:t>（圆排列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60588"/>
            <a:ext cx="8075613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40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计数基本原理</a:t>
            </a:r>
            <a:r>
              <a:rPr lang="en-US" altLang="zh-CN" dirty="0" smtClean="0"/>
              <a:t>——</a:t>
            </a:r>
            <a:r>
              <a:rPr lang="zh-CN" altLang="en-US" dirty="0"/>
              <a:t>组合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066667" cy="1638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81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现有印着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l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的六张卡片，如果允许</a:t>
            </a:r>
            <a:r>
              <a:rPr lang="en-US" altLang="zh-CN" dirty="0"/>
              <a:t>9</a:t>
            </a:r>
            <a:r>
              <a:rPr lang="zh-CN" altLang="en-US" dirty="0"/>
              <a:t>可以作</a:t>
            </a:r>
            <a:r>
              <a:rPr lang="en-US" altLang="zh-CN" dirty="0"/>
              <a:t>6</a:t>
            </a:r>
            <a:r>
              <a:rPr lang="zh-CN" altLang="en-US" dirty="0"/>
              <a:t>用，那么从中任意抽出三张可以组成多少个不同的三位数</a:t>
            </a:r>
            <a:r>
              <a:rPr lang="en-US" altLang="zh-CN" dirty="0"/>
              <a:t>?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356992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抽出</a:t>
            </a:r>
            <a:r>
              <a:rPr lang="zh-CN" altLang="en-US" dirty="0"/>
              <a:t>的三数含</a:t>
            </a:r>
            <a:r>
              <a:rPr lang="en-US" altLang="zh-CN" dirty="0"/>
              <a:t>0</a:t>
            </a:r>
            <a:r>
              <a:rPr lang="zh-CN" altLang="en-US" dirty="0"/>
              <a:t>，含</a:t>
            </a:r>
            <a:r>
              <a:rPr lang="en-US" altLang="zh-CN" dirty="0"/>
              <a:t>9</a:t>
            </a:r>
            <a:r>
              <a:rPr lang="zh-CN" altLang="en-US" dirty="0"/>
              <a:t>，有</a:t>
            </a:r>
            <a:r>
              <a:rPr lang="en-US" altLang="zh-CN" dirty="0"/>
              <a:t>32</a:t>
            </a:r>
            <a:r>
              <a:rPr lang="zh-CN" altLang="en-US" dirty="0"/>
              <a:t>种方法； </a:t>
            </a:r>
          </a:p>
          <a:p>
            <a:r>
              <a:rPr lang="zh-CN" altLang="en-US" dirty="0"/>
              <a:t>　　抽出的三数含</a:t>
            </a:r>
            <a:r>
              <a:rPr lang="en-US" altLang="zh-CN" dirty="0"/>
              <a:t>0</a:t>
            </a:r>
            <a:r>
              <a:rPr lang="zh-CN" altLang="en-US" dirty="0"/>
              <a:t>不含</a:t>
            </a:r>
            <a:r>
              <a:rPr lang="en-US" altLang="zh-CN" dirty="0"/>
              <a:t>9</a:t>
            </a:r>
            <a:r>
              <a:rPr lang="zh-CN" altLang="en-US" dirty="0"/>
              <a:t>，有</a:t>
            </a:r>
            <a:r>
              <a:rPr lang="en-US" altLang="zh-CN" dirty="0"/>
              <a:t>24</a:t>
            </a:r>
            <a:r>
              <a:rPr lang="zh-CN" altLang="en-US" dirty="0"/>
              <a:t>种方法； </a:t>
            </a:r>
          </a:p>
          <a:p>
            <a:r>
              <a:rPr lang="zh-CN" altLang="en-US" dirty="0"/>
              <a:t>　　抽出的三数含</a:t>
            </a:r>
            <a:r>
              <a:rPr lang="en-US" altLang="zh-CN" dirty="0"/>
              <a:t>9</a:t>
            </a:r>
            <a:r>
              <a:rPr lang="zh-CN" altLang="en-US" dirty="0"/>
              <a:t>不含</a:t>
            </a:r>
            <a:r>
              <a:rPr lang="en-US" altLang="zh-CN" dirty="0"/>
              <a:t>0</a:t>
            </a:r>
            <a:r>
              <a:rPr lang="zh-CN" altLang="en-US" dirty="0"/>
              <a:t>，有</a:t>
            </a:r>
            <a:r>
              <a:rPr lang="en-US" altLang="zh-CN" dirty="0"/>
              <a:t>72</a:t>
            </a:r>
            <a:r>
              <a:rPr lang="zh-CN" altLang="en-US" dirty="0"/>
              <a:t>种方法； </a:t>
            </a:r>
          </a:p>
          <a:p>
            <a:r>
              <a:rPr lang="zh-CN" altLang="en-US" dirty="0"/>
              <a:t>　　抽出的三数不含</a:t>
            </a:r>
            <a:r>
              <a:rPr lang="en-US" altLang="zh-CN" dirty="0"/>
              <a:t>9</a:t>
            </a:r>
            <a:r>
              <a:rPr lang="zh-CN" altLang="en-US" dirty="0"/>
              <a:t>也不含</a:t>
            </a:r>
            <a:r>
              <a:rPr lang="en-US" altLang="zh-CN" dirty="0"/>
              <a:t>0</a:t>
            </a:r>
            <a:r>
              <a:rPr lang="zh-CN" altLang="en-US" dirty="0"/>
              <a:t>，有</a:t>
            </a:r>
            <a:r>
              <a:rPr lang="en-US" altLang="zh-CN" dirty="0"/>
              <a:t>24</a:t>
            </a:r>
            <a:r>
              <a:rPr lang="zh-CN" altLang="en-US" dirty="0"/>
              <a:t>种方法。 </a:t>
            </a:r>
          </a:p>
          <a:p>
            <a:r>
              <a:rPr lang="zh-CN" altLang="en-US" dirty="0"/>
              <a:t>　　因此共有</a:t>
            </a:r>
            <a:r>
              <a:rPr lang="en-US" altLang="zh-CN" dirty="0"/>
              <a:t>32+24+72+24=152</a:t>
            </a:r>
            <a:r>
              <a:rPr lang="zh-CN" altLang="en-US" dirty="0"/>
              <a:t>种方法。 </a:t>
            </a:r>
          </a:p>
        </p:txBody>
      </p:sp>
    </p:spTree>
    <p:extLst>
      <p:ext uri="{BB962C8B-B14F-4D97-AF65-F5344CB8AC3E}">
        <p14:creationId xmlns:p14="http://schemas.microsoft.com/office/powerpoint/2010/main" val="155724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956</Words>
  <Application>Microsoft Office PowerPoint</Application>
  <PresentationFormat>全屏显示(4:3)</PresentationFormat>
  <Paragraphs>126</Paragraphs>
  <Slides>31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组合计数</vt:lpstr>
      <vt:lpstr>主要内容</vt:lpstr>
      <vt:lpstr>计数基本原理</vt:lpstr>
      <vt:lpstr>计数基本原理</vt:lpstr>
      <vt:lpstr>计数基本原理——排列</vt:lpstr>
      <vt:lpstr>计数基本原理——排列</vt:lpstr>
      <vt:lpstr>计数基本原理——排列</vt:lpstr>
      <vt:lpstr>计数基本原理——组合</vt:lpstr>
      <vt:lpstr>例题</vt:lpstr>
      <vt:lpstr>例题</vt:lpstr>
      <vt:lpstr>例题</vt:lpstr>
      <vt:lpstr>火柴盒问题</vt:lpstr>
      <vt:lpstr>火柴盒问题</vt:lpstr>
      <vt:lpstr>火柴盒问题</vt:lpstr>
      <vt:lpstr>错位排序</vt:lpstr>
      <vt:lpstr>错位排序</vt:lpstr>
      <vt:lpstr>错位排序</vt:lpstr>
      <vt:lpstr>习题</vt:lpstr>
      <vt:lpstr>二项式定理</vt:lpstr>
      <vt:lpstr>二项式定理</vt:lpstr>
      <vt:lpstr>HDU3483</vt:lpstr>
      <vt:lpstr>HDU3483</vt:lpstr>
      <vt:lpstr>HDU3483</vt:lpstr>
      <vt:lpstr>第二类斯特林数</vt:lpstr>
      <vt:lpstr>第二类斯特林数</vt:lpstr>
      <vt:lpstr>第二类斯特林数</vt:lpstr>
      <vt:lpstr>第二类斯特林数</vt:lpstr>
      <vt:lpstr>第二类斯特林数</vt:lpstr>
      <vt:lpstr>球与盒子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组合计数</dc:title>
  <dc:creator>Zero</dc:creator>
  <cp:lastModifiedBy>Zero</cp:lastModifiedBy>
  <cp:revision>28</cp:revision>
  <dcterms:created xsi:type="dcterms:W3CDTF">2011-07-25T06:10:08Z</dcterms:created>
  <dcterms:modified xsi:type="dcterms:W3CDTF">2011-08-08T10:33:55Z</dcterms:modified>
</cp:coreProperties>
</file>