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BE0857-251A-4DB4-9FFE-91C6A291B128}" type="datetimeFigureOut">
              <a:rPr lang="zh-CN" altLang="en-US" smtClean="0"/>
              <a:t>2012/8/10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C771B0E-205A-4D12-8DEC-8C0E451F26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后缀数组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杜君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6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72343"/>
            <a:ext cx="7408333" cy="4253820"/>
          </a:xfrm>
        </p:spPr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=n </a:t>
            </a:r>
            <a:r>
              <a:rPr lang="zh-CN" altLang="en-US" dirty="0" smtClean="0"/>
              <a:t>的时候，后缀已经排序好</a:t>
            </a:r>
            <a:endParaRPr lang="en-US" altLang="zh-CN" dirty="0" smtClean="0"/>
          </a:p>
          <a:p>
            <a:r>
              <a:rPr lang="zh-CN" altLang="en-US" dirty="0" smtClean="0"/>
              <a:t>倍增的次数为</a:t>
            </a:r>
            <a:r>
              <a:rPr lang="en-US" altLang="zh-CN" dirty="0" smtClean="0"/>
              <a:t>log(n)</a:t>
            </a:r>
            <a:endParaRPr lang="en-US" altLang="zh-CN" baseline="-25000" dirty="0" smtClean="0"/>
          </a:p>
          <a:p>
            <a:r>
              <a:rPr lang="zh-CN" altLang="en-US" dirty="0" smtClean="0"/>
              <a:t>在每次倍增排序中，采用基数排序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因为倍增的性质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，所以总体复杂度为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求解字符串的后缀数组</a:t>
            </a:r>
          </a:p>
        </p:txBody>
      </p:sp>
    </p:spTree>
    <p:extLst>
      <p:ext uri="{BB962C8B-B14F-4D97-AF65-F5344CB8AC3E}">
        <p14:creationId xmlns:p14="http://schemas.microsoft.com/office/powerpoint/2010/main" val="32379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zh-CN" altLang="en-US" dirty="0" smtClean="0"/>
              <a:t>基数排序</a:t>
            </a:r>
            <a:endParaRPr lang="en-US" altLang="zh-CN" dirty="0" smtClean="0"/>
          </a:p>
          <a:p>
            <a:r>
              <a:rPr lang="zh-CN" altLang="en-US" dirty="0" smtClean="0"/>
              <a:t>举例 </a:t>
            </a:r>
            <a:endParaRPr lang="en-US" altLang="zh-CN" dirty="0"/>
          </a:p>
          <a:p>
            <a:r>
              <a:rPr lang="en-US" altLang="zh-CN" dirty="0" smtClean="0"/>
              <a:t>12  32  78  91  87  67  36  35  73  64</a:t>
            </a:r>
          </a:p>
          <a:p>
            <a:r>
              <a:rPr lang="zh-CN" altLang="en-US" dirty="0" smtClean="0"/>
              <a:t>根据个位划分</a:t>
            </a:r>
            <a:endParaRPr lang="en-US" altLang="zh-CN" dirty="0" smtClean="0"/>
          </a:p>
          <a:p>
            <a:r>
              <a:rPr lang="en-US" altLang="zh-CN" dirty="0" smtClean="0"/>
              <a:t>91 | 12  32 | 73 | 64 | 35 | 36| 87 67| 78 </a:t>
            </a:r>
          </a:p>
          <a:p>
            <a:r>
              <a:rPr lang="zh-CN" altLang="en-US" dirty="0" smtClean="0"/>
              <a:t>根据十位划分</a:t>
            </a:r>
            <a:endParaRPr lang="en-US" altLang="zh-CN" dirty="0" smtClean="0"/>
          </a:p>
          <a:p>
            <a:r>
              <a:rPr lang="en-US" altLang="zh-CN" dirty="0" smtClean="0"/>
              <a:t>12| 32 35 36| 64 67| 73 78| 87| 91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时间内完成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求解后缀数组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8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268760"/>
            <a:ext cx="7408333" cy="5760640"/>
          </a:xfrm>
        </p:spPr>
        <p:txBody>
          <a:bodyPr>
            <a:noAutofit/>
          </a:bodyPr>
          <a:lstStyle/>
          <a:p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maxn</a:t>
            </a:r>
            <a:r>
              <a:rPr lang="en-US" altLang="zh-CN" sz="1400" dirty="0"/>
              <a:t>],</a:t>
            </a:r>
            <a:r>
              <a:rPr lang="en-US" altLang="zh-CN" sz="1400" dirty="0" err="1"/>
              <a:t>wb</a:t>
            </a:r>
            <a:r>
              <a:rPr lang="en-US" altLang="zh-CN" sz="1400" dirty="0"/>
              <a:t>[</a:t>
            </a:r>
            <a:r>
              <a:rPr lang="en-US" altLang="zh-CN" sz="1400" dirty="0" err="1"/>
              <a:t>maxn</a:t>
            </a:r>
            <a:r>
              <a:rPr lang="en-US" altLang="zh-CN" sz="1400" dirty="0"/>
              <a:t>],</a:t>
            </a:r>
            <a:r>
              <a:rPr lang="en-US" altLang="zh-CN" sz="1400" dirty="0" err="1"/>
              <a:t>wv</a:t>
            </a:r>
            <a:r>
              <a:rPr lang="en-US" altLang="zh-CN" sz="1400" dirty="0"/>
              <a:t>[</a:t>
            </a:r>
            <a:r>
              <a:rPr lang="en-US" altLang="zh-CN" sz="1400" dirty="0" err="1"/>
              <a:t>maxn</a:t>
            </a:r>
            <a:r>
              <a:rPr lang="en-US" altLang="zh-CN" sz="1400" dirty="0"/>
              <a:t>],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maxn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cmp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r,int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b,int</a:t>
            </a:r>
            <a:r>
              <a:rPr lang="en-US" altLang="zh-CN" sz="1400" dirty="0"/>
              <a:t> l)</a:t>
            </a:r>
          </a:p>
          <a:p>
            <a:r>
              <a:rPr lang="en-US" altLang="zh-CN" sz="1400" dirty="0"/>
              <a:t>{return r[a]==r[b]&amp;&amp;r[</a:t>
            </a:r>
            <a:r>
              <a:rPr lang="en-US" altLang="zh-CN" sz="1400" dirty="0" err="1"/>
              <a:t>a+l</a:t>
            </a:r>
            <a:r>
              <a:rPr lang="en-US" altLang="zh-CN" sz="1400" dirty="0"/>
              <a:t>]==r[</a:t>
            </a:r>
            <a:r>
              <a:rPr lang="en-US" altLang="zh-CN" sz="1400" dirty="0" err="1"/>
              <a:t>b+l</a:t>
            </a:r>
            <a:r>
              <a:rPr lang="en-US" altLang="zh-CN" sz="1400" dirty="0"/>
              <a:t>];}</a:t>
            </a:r>
          </a:p>
          <a:p>
            <a:r>
              <a:rPr lang="en-US" altLang="zh-CN" sz="1400" dirty="0"/>
              <a:t>void da(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r,int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sa,int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n,int</a:t>
            </a:r>
            <a:r>
              <a:rPr lang="en-US" altLang="zh-CN" sz="1400" dirty="0"/>
              <a:t> m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i,j,p</a:t>
            </a:r>
            <a:r>
              <a:rPr lang="en-US" altLang="zh-CN" sz="1400" dirty="0"/>
              <a:t>,*x=</a:t>
            </a:r>
            <a:r>
              <a:rPr lang="en-US" altLang="zh-CN" sz="1400" dirty="0" err="1"/>
              <a:t>wa</a:t>
            </a:r>
            <a:r>
              <a:rPr lang="en-US" altLang="zh-CN" sz="1400" dirty="0"/>
              <a:t>,*y=</a:t>
            </a:r>
            <a:r>
              <a:rPr lang="en-US" altLang="zh-CN" sz="1400" dirty="0" err="1"/>
              <a:t>wb</a:t>
            </a:r>
            <a:r>
              <a:rPr lang="en-US" altLang="zh-CN" sz="1400" dirty="0"/>
              <a:t>,*t;</a:t>
            </a:r>
          </a:p>
          <a:p>
            <a:r>
              <a:rPr lang="en-US" altLang="zh-CN" sz="1400" dirty="0"/>
              <a:t>     for(i=0;i&lt;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 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[i]=0;</a:t>
            </a:r>
          </a:p>
          <a:p>
            <a:r>
              <a:rPr lang="en-US" altLang="zh-CN" sz="1400" dirty="0"/>
              <a:t>     for(i=0;i&lt;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 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[x[i]=r[i]]++;</a:t>
            </a:r>
          </a:p>
          <a:p>
            <a:r>
              <a:rPr lang="en-US" altLang="zh-CN" sz="1400" dirty="0"/>
              <a:t>     for(i=1;i&lt;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 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[i]+=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[i-1];</a:t>
            </a:r>
          </a:p>
          <a:p>
            <a:r>
              <a:rPr lang="en-US" altLang="zh-CN" sz="1400" dirty="0"/>
              <a:t>     for(i=n-1;i&gt;=0;i--) </a:t>
            </a:r>
            <a:r>
              <a:rPr lang="en-US" altLang="zh-CN" sz="1400" dirty="0" err="1"/>
              <a:t>sa</a:t>
            </a:r>
            <a:r>
              <a:rPr lang="en-US" altLang="zh-CN" sz="1400" dirty="0"/>
              <a:t>[--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[x[i]]]=i;</a:t>
            </a:r>
          </a:p>
          <a:p>
            <a:r>
              <a:rPr lang="en-US" altLang="zh-CN" sz="1400" dirty="0"/>
              <a:t>     for(j=1,p=1;p&lt;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*=2,m=p</a:t>
            </a:r>
            <a:r>
              <a:rPr lang="en-US" altLang="zh-CN" sz="1400" dirty="0" smtClean="0"/>
              <a:t>)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for(p=0,i=</a:t>
            </a:r>
            <a:r>
              <a:rPr lang="en-US" altLang="zh-CN" sz="1400" dirty="0" err="1"/>
              <a:t>n-j;i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 y[p++]=i;</a:t>
            </a:r>
          </a:p>
          <a:p>
            <a:r>
              <a:rPr lang="en-US" altLang="zh-CN" sz="1400" dirty="0"/>
              <a:t>       for(i=0;i&lt;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 if(</a:t>
            </a:r>
            <a:r>
              <a:rPr lang="en-US" altLang="zh-CN" sz="1400" dirty="0" err="1"/>
              <a:t>sa</a:t>
            </a:r>
            <a:r>
              <a:rPr lang="en-US" altLang="zh-CN" sz="1400" dirty="0"/>
              <a:t>[i]&gt;=j) y[p++]=</a:t>
            </a:r>
            <a:r>
              <a:rPr lang="en-US" altLang="zh-CN" sz="1400" dirty="0" err="1"/>
              <a:t>sa</a:t>
            </a:r>
            <a:r>
              <a:rPr lang="en-US" altLang="zh-CN" sz="1400" dirty="0"/>
              <a:t>[i]-j;</a:t>
            </a:r>
          </a:p>
          <a:p>
            <a:r>
              <a:rPr lang="en-US" altLang="zh-CN" sz="1400" dirty="0"/>
              <a:t>       for(i=0;i&lt;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 </a:t>
            </a:r>
            <a:r>
              <a:rPr lang="en-US" altLang="zh-CN" sz="1400" dirty="0" err="1"/>
              <a:t>wv</a:t>
            </a:r>
            <a:r>
              <a:rPr lang="en-US" altLang="zh-CN" sz="1400" dirty="0"/>
              <a:t>[i]=x[y[i]];</a:t>
            </a:r>
          </a:p>
          <a:p>
            <a:r>
              <a:rPr lang="en-US" altLang="zh-CN" sz="1400" dirty="0"/>
              <a:t>       for(i=0;i&lt;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 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[i]=0;</a:t>
            </a:r>
          </a:p>
          <a:p>
            <a:r>
              <a:rPr lang="en-US" altLang="zh-CN" sz="1400" dirty="0"/>
              <a:t>       for(i=0;i&lt;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 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wv</a:t>
            </a:r>
            <a:r>
              <a:rPr lang="en-US" altLang="zh-CN" sz="1400" dirty="0"/>
              <a:t>[i]]++;</a:t>
            </a:r>
          </a:p>
          <a:p>
            <a:r>
              <a:rPr lang="en-US" altLang="zh-CN" sz="1400" dirty="0"/>
              <a:t>       for(i=1;i&lt;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 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[i]+=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[i-1];</a:t>
            </a:r>
          </a:p>
          <a:p>
            <a:r>
              <a:rPr lang="en-US" altLang="zh-CN" sz="1400" dirty="0"/>
              <a:t>       for(i=n-1;i&gt;=0;i--) </a:t>
            </a:r>
            <a:r>
              <a:rPr lang="en-US" altLang="zh-CN" sz="1400" dirty="0" err="1"/>
              <a:t>sa</a:t>
            </a:r>
            <a:r>
              <a:rPr lang="en-US" altLang="zh-CN" sz="1400" dirty="0"/>
              <a:t>[--</a:t>
            </a:r>
            <a:r>
              <a:rPr lang="en-US" altLang="zh-CN" sz="1400" dirty="0" err="1"/>
              <a:t>ws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wv</a:t>
            </a:r>
            <a:r>
              <a:rPr lang="en-US" altLang="zh-CN" sz="1400" dirty="0"/>
              <a:t>[i]]]=y[i];</a:t>
            </a:r>
          </a:p>
          <a:p>
            <a:r>
              <a:rPr lang="en-US" altLang="zh-CN" sz="1400" dirty="0"/>
              <a:t>       for(t=</a:t>
            </a:r>
            <a:r>
              <a:rPr lang="en-US" altLang="zh-CN" sz="1400" dirty="0" err="1"/>
              <a:t>x,x</a:t>
            </a:r>
            <a:r>
              <a:rPr lang="en-US" altLang="zh-CN" sz="1400" dirty="0"/>
              <a:t>=</a:t>
            </a:r>
            <a:r>
              <a:rPr lang="en-US" altLang="zh-CN" sz="1400" dirty="0" err="1"/>
              <a:t>y,y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t,p</a:t>
            </a:r>
            <a:r>
              <a:rPr lang="en-US" altLang="zh-CN" sz="1400" dirty="0"/>
              <a:t>=1,x[</a:t>
            </a:r>
            <a:r>
              <a:rPr lang="en-US" altLang="zh-CN" sz="1400" dirty="0" err="1"/>
              <a:t>sa</a:t>
            </a:r>
            <a:r>
              <a:rPr lang="en-US" altLang="zh-CN" sz="1400" dirty="0"/>
              <a:t>[0]]=0,i=1;i&lt;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   x[</a:t>
            </a:r>
            <a:r>
              <a:rPr lang="en-US" altLang="zh-CN" sz="1400" dirty="0" err="1"/>
              <a:t>sa</a:t>
            </a:r>
            <a:r>
              <a:rPr lang="en-US" altLang="zh-CN" sz="1400" dirty="0"/>
              <a:t>[i]]=</a:t>
            </a:r>
            <a:r>
              <a:rPr lang="en-US" altLang="zh-CN" sz="1400" dirty="0" err="1"/>
              <a:t>cmp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y,sa</a:t>
            </a:r>
            <a:r>
              <a:rPr lang="en-US" altLang="zh-CN" sz="1400" dirty="0"/>
              <a:t>[i-1],</a:t>
            </a:r>
            <a:r>
              <a:rPr lang="en-US" altLang="zh-CN" sz="1400" dirty="0" err="1"/>
              <a:t>sa</a:t>
            </a:r>
            <a:r>
              <a:rPr lang="en-US" altLang="zh-CN" sz="1400" dirty="0"/>
              <a:t>[i],j)?p-1:p++;</a:t>
            </a:r>
          </a:p>
          <a:p>
            <a:r>
              <a:rPr lang="en-US" altLang="zh-CN" sz="1400" dirty="0"/>
              <a:t>     }</a:t>
            </a:r>
          </a:p>
          <a:p>
            <a:r>
              <a:rPr lang="en-US" altLang="zh-CN" sz="1400" dirty="0"/>
              <a:t>     return;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4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lang="en-US" altLang="zh-CN" dirty="0"/>
              <a:t> for(i=0;i&lt;</a:t>
            </a:r>
            <a:r>
              <a:rPr lang="en-US" altLang="zh-CN" dirty="0" err="1"/>
              <a:t>m;i</a:t>
            </a:r>
            <a:r>
              <a:rPr lang="en-US" altLang="zh-CN" dirty="0"/>
              <a:t>++) </a:t>
            </a:r>
            <a:r>
              <a:rPr lang="en-US" altLang="zh-CN" dirty="0" err="1"/>
              <a:t>ws</a:t>
            </a:r>
            <a:r>
              <a:rPr lang="en-US" altLang="zh-CN" dirty="0"/>
              <a:t>[i]=0;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for(i=0;i&lt;</a:t>
            </a:r>
            <a:r>
              <a:rPr lang="en-US" altLang="zh-CN" dirty="0" err="1" smtClean="0"/>
              <a:t>n;i</a:t>
            </a:r>
            <a:r>
              <a:rPr lang="en-US" altLang="zh-CN" dirty="0"/>
              <a:t>++) </a:t>
            </a:r>
            <a:r>
              <a:rPr lang="en-US" altLang="zh-CN" dirty="0" err="1"/>
              <a:t>ws</a:t>
            </a:r>
            <a:r>
              <a:rPr lang="en-US" altLang="zh-CN" dirty="0"/>
              <a:t>[x[i]=r[i]]++;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for(i=1;i&lt;</a:t>
            </a:r>
            <a:r>
              <a:rPr lang="en-US" altLang="zh-CN" dirty="0" err="1" smtClean="0"/>
              <a:t>m;i</a:t>
            </a:r>
            <a:r>
              <a:rPr lang="en-US" altLang="zh-CN" dirty="0"/>
              <a:t>++) </a:t>
            </a:r>
            <a:r>
              <a:rPr lang="en-US" altLang="zh-CN" dirty="0" err="1"/>
              <a:t>ws</a:t>
            </a:r>
            <a:r>
              <a:rPr lang="en-US" altLang="zh-CN" dirty="0"/>
              <a:t>[i]+=</a:t>
            </a:r>
            <a:r>
              <a:rPr lang="en-US" altLang="zh-CN" dirty="0" err="1"/>
              <a:t>ws</a:t>
            </a:r>
            <a:r>
              <a:rPr lang="en-US" altLang="zh-CN" dirty="0"/>
              <a:t>[i-1];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for(i=n-1;i</a:t>
            </a:r>
            <a:r>
              <a:rPr lang="en-US" altLang="zh-CN" dirty="0"/>
              <a:t>&gt;=0;i--) </a:t>
            </a:r>
            <a:r>
              <a:rPr lang="en-US" altLang="zh-CN" dirty="0" err="1"/>
              <a:t>sa</a:t>
            </a:r>
            <a:r>
              <a:rPr lang="en-US" altLang="zh-CN" dirty="0"/>
              <a:t>[--</a:t>
            </a:r>
            <a:r>
              <a:rPr lang="en-US" altLang="zh-CN" dirty="0" err="1"/>
              <a:t>ws</a:t>
            </a:r>
            <a:r>
              <a:rPr lang="en-US" altLang="zh-CN" dirty="0"/>
              <a:t>[x[i]]]=i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第一次基数排序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后缀数组代码</a:t>
            </a:r>
          </a:p>
        </p:txBody>
      </p:sp>
    </p:spTree>
    <p:extLst>
      <p:ext uri="{BB962C8B-B14F-4D97-AF65-F5344CB8AC3E}">
        <p14:creationId xmlns:p14="http://schemas.microsoft.com/office/powerpoint/2010/main" val="19652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en-US" altLang="zh-CN" dirty="0" smtClean="0"/>
              <a:t>for(p=0,i=</a:t>
            </a:r>
            <a:r>
              <a:rPr lang="en-US" altLang="zh-CN" dirty="0" err="1" smtClean="0"/>
              <a:t>n-j;i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n;i</a:t>
            </a:r>
            <a:r>
              <a:rPr lang="en-US" altLang="zh-CN" dirty="0"/>
              <a:t>++) y[p++]=i;</a:t>
            </a:r>
          </a:p>
          <a:p>
            <a:r>
              <a:rPr lang="en-US" altLang="zh-CN" dirty="0" smtClean="0"/>
              <a:t>for(i=0;i&lt;</a:t>
            </a:r>
            <a:r>
              <a:rPr lang="en-US" altLang="zh-CN" dirty="0" err="1" smtClean="0"/>
              <a:t>n;i</a:t>
            </a:r>
            <a:r>
              <a:rPr lang="en-US" altLang="zh-CN" dirty="0"/>
              <a:t>++) if(</a:t>
            </a:r>
            <a:r>
              <a:rPr lang="en-US" altLang="zh-CN" dirty="0" err="1"/>
              <a:t>sa</a:t>
            </a:r>
            <a:r>
              <a:rPr lang="en-US" altLang="zh-CN" dirty="0"/>
              <a:t>[i]&gt;=j) y[p++]=</a:t>
            </a:r>
            <a:r>
              <a:rPr lang="en-US" altLang="zh-CN" dirty="0" err="1"/>
              <a:t>sa</a:t>
            </a:r>
            <a:r>
              <a:rPr lang="en-US" altLang="zh-CN" dirty="0"/>
              <a:t>[i]-j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基数中的低位排序</a:t>
            </a:r>
            <a:endParaRPr lang="en-US" altLang="zh-CN" dirty="0"/>
          </a:p>
          <a:p>
            <a:r>
              <a:rPr lang="en-US" altLang="zh-CN" dirty="0" smtClean="0"/>
              <a:t>for(i=0;i&lt;</a:t>
            </a:r>
            <a:r>
              <a:rPr lang="en-US" altLang="zh-CN" dirty="0" err="1" smtClean="0"/>
              <a:t>n;i</a:t>
            </a:r>
            <a:r>
              <a:rPr lang="en-US" altLang="zh-CN" dirty="0"/>
              <a:t>++) </a:t>
            </a:r>
            <a:r>
              <a:rPr lang="en-US" altLang="zh-CN" dirty="0" err="1"/>
              <a:t>wv</a:t>
            </a:r>
            <a:r>
              <a:rPr lang="en-US" altLang="zh-CN" dirty="0"/>
              <a:t>[i]=x[y[i]];</a:t>
            </a:r>
          </a:p>
          <a:p>
            <a:r>
              <a:rPr lang="en-US" altLang="zh-CN" dirty="0" smtClean="0"/>
              <a:t>for(i=0;i&lt;</a:t>
            </a:r>
            <a:r>
              <a:rPr lang="en-US" altLang="zh-CN" dirty="0" err="1" smtClean="0"/>
              <a:t>m;i</a:t>
            </a:r>
            <a:r>
              <a:rPr lang="en-US" altLang="zh-CN" dirty="0"/>
              <a:t>++) </a:t>
            </a:r>
            <a:r>
              <a:rPr lang="en-US" altLang="zh-CN" dirty="0" err="1"/>
              <a:t>ws</a:t>
            </a:r>
            <a:r>
              <a:rPr lang="en-US" altLang="zh-CN" dirty="0"/>
              <a:t>[i]=0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for(i=0;i&lt;</a:t>
            </a:r>
            <a:r>
              <a:rPr lang="en-US" altLang="zh-CN" dirty="0" err="1" smtClean="0"/>
              <a:t>n;i</a:t>
            </a:r>
            <a:r>
              <a:rPr lang="en-US" altLang="zh-CN" dirty="0"/>
              <a:t>++) </a:t>
            </a:r>
            <a:r>
              <a:rPr lang="en-US" altLang="zh-CN" dirty="0" err="1"/>
              <a:t>ws</a:t>
            </a:r>
            <a:r>
              <a:rPr lang="en-US" altLang="zh-CN" dirty="0"/>
              <a:t>[</a:t>
            </a:r>
            <a:r>
              <a:rPr lang="en-US" altLang="zh-CN" dirty="0" err="1"/>
              <a:t>wv</a:t>
            </a:r>
            <a:r>
              <a:rPr lang="en-US" altLang="zh-CN" dirty="0"/>
              <a:t>[i]]++;</a:t>
            </a:r>
          </a:p>
          <a:p>
            <a:r>
              <a:rPr lang="en-US" altLang="zh-CN" dirty="0" smtClean="0"/>
              <a:t>for(i=1;i&lt;</a:t>
            </a:r>
            <a:r>
              <a:rPr lang="en-US" altLang="zh-CN" dirty="0" err="1" smtClean="0"/>
              <a:t>m;i</a:t>
            </a:r>
            <a:r>
              <a:rPr lang="en-US" altLang="zh-CN" dirty="0"/>
              <a:t>++) </a:t>
            </a:r>
            <a:r>
              <a:rPr lang="en-US" altLang="zh-CN" dirty="0" err="1"/>
              <a:t>ws</a:t>
            </a:r>
            <a:r>
              <a:rPr lang="en-US" altLang="zh-CN" dirty="0"/>
              <a:t>[i]+=</a:t>
            </a:r>
            <a:r>
              <a:rPr lang="en-US" altLang="zh-CN" dirty="0" err="1"/>
              <a:t>ws</a:t>
            </a:r>
            <a:r>
              <a:rPr lang="en-US" altLang="zh-CN" dirty="0"/>
              <a:t>[i-1];</a:t>
            </a:r>
          </a:p>
          <a:p>
            <a:r>
              <a:rPr lang="en-US" altLang="zh-CN" dirty="0" smtClean="0"/>
              <a:t>for(i=n-1;i</a:t>
            </a:r>
            <a:r>
              <a:rPr lang="en-US" altLang="zh-CN" dirty="0"/>
              <a:t>&gt;=0;i--) </a:t>
            </a:r>
            <a:r>
              <a:rPr lang="en-US" altLang="zh-CN" dirty="0" err="1"/>
              <a:t>sa</a:t>
            </a:r>
            <a:r>
              <a:rPr lang="en-US" altLang="zh-CN" dirty="0"/>
              <a:t>[--</a:t>
            </a:r>
            <a:r>
              <a:rPr lang="en-US" altLang="zh-CN" dirty="0" err="1"/>
              <a:t>ws</a:t>
            </a:r>
            <a:r>
              <a:rPr lang="en-US" altLang="zh-CN" dirty="0"/>
              <a:t>[</a:t>
            </a:r>
            <a:r>
              <a:rPr lang="en-US" altLang="zh-CN" dirty="0" err="1"/>
              <a:t>wv</a:t>
            </a:r>
            <a:r>
              <a:rPr lang="en-US" altLang="zh-CN" dirty="0"/>
              <a:t>[i]]]=y[i</a:t>
            </a:r>
            <a:r>
              <a:rPr lang="en-US" altLang="zh-CN" dirty="0" smtClean="0"/>
              <a:t>];</a:t>
            </a:r>
          </a:p>
          <a:p>
            <a:r>
              <a:rPr lang="zh-CN" altLang="en-US" dirty="0" smtClean="0"/>
              <a:t>基数中的高位排序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后缀数组代码</a:t>
            </a:r>
          </a:p>
        </p:txBody>
      </p:sp>
    </p:spTree>
    <p:extLst>
      <p:ext uri="{BB962C8B-B14F-4D97-AF65-F5344CB8AC3E}">
        <p14:creationId xmlns:p14="http://schemas.microsoft.com/office/powerpoint/2010/main" val="42115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844824"/>
            <a:ext cx="64293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1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96344"/>
          </a:xfrm>
        </p:spPr>
        <p:txBody>
          <a:bodyPr/>
          <a:lstStyle/>
          <a:p>
            <a:r>
              <a:rPr lang="zh-CN" altLang="en-US" dirty="0" smtClean="0"/>
              <a:t>问题一：给定两个字符串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，求解这两个串的最长公共</a:t>
            </a:r>
            <a:r>
              <a:rPr lang="zh-CN" altLang="en-US" dirty="0"/>
              <a:t>子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r>
              <a:rPr lang="zh-CN" altLang="en-US" dirty="0" smtClean="0"/>
              <a:t>问题二：给定一个字符串</a:t>
            </a:r>
            <a:r>
              <a:rPr lang="en-US" altLang="zh-CN" dirty="0" smtClean="0"/>
              <a:t>s(|s| &gt; 100000)</a:t>
            </a:r>
          </a:p>
          <a:p>
            <a:r>
              <a:rPr lang="zh-CN" altLang="en-US" dirty="0" smtClean="0"/>
              <a:t>求出现次数最多的子串，要求子串长度大于</a:t>
            </a:r>
            <a:r>
              <a:rPr lang="en-US" altLang="zh-CN" dirty="0" smtClean="0"/>
              <a:t>L</a:t>
            </a:r>
          </a:p>
          <a:p>
            <a:r>
              <a:rPr lang="zh-CN" altLang="en-US" dirty="0" smtClean="0"/>
              <a:t>求出现至少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次的字串，若存在多个，求出字典序最小的</a:t>
            </a:r>
            <a:endParaRPr lang="en-US" altLang="zh-CN" dirty="0" smtClean="0"/>
          </a:p>
          <a:p>
            <a:r>
              <a:rPr lang="en-US" altLang="zh-CN" dirty="0" smtClean="0"/>
              <a:t>………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问题引入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004048" y="4581128"/>
            <a:ext cx="3240360" cy="1080120"/>
          </a:xfrm>
          <a:prstGeom prst="wedgeRoundRectCallout">
            <a:avLst>
              <a:gd name="adj1" fmla="val -50610"/>
              <a:gd name="adj2" fmla="val -7859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+mj-ea"/>
                <a:ea typeface="+mj-ea"/>
              </a:rPr>
              <a:t>都是关于子串的问题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08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7029" y="1988840"/>
            <a:ext cx="8211435" cy="41373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后缀：</a:t>
            </a:r>
            <a:endParaRPr lang="en-US" altLang="zh-CN" dirty="0" smtClean="0"/>
          </a:p>
          <a:p>
            <a:r>
              <a:rPr lang="zh-CN" altLang="en-US" dirty="0"/>
              <a:t>后缀是指从某个位置 </a:t>
            </a:r>
            <a:r>
              <a:rPr lang="en-US" altLang="zh-CN" dirty="0"/>
              <a:t>i </a:t>
            </a:r>
            <a:r>
              <a:rPr lang="zh-CN" altLang="en-US" dirty="0"/>
              <a:t>开始到整个串末尾结束的一个特殊子串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字符串 </a:t>
            </a:r>
            <a:r>
              <a:rPr lang="en-US" altLang="zh-CN" dirty="0"/>
              <a:t>S </a:t>
            </a:r>
            <a:r>
              <a:rPr lang="zh-CN" altLang="en-US" dirty="0"/>
              <a:t>的从 </a:t>
            </a:r>
            <a:r>
              <a:rPr lang="en-US" altLang="zh-CN" dirty="0"/>
              <a:t>i</a:t>
            </a:r>
            <a:r>
              <a:rPr lang="zh-CN" altLang="en-US" dirty="0"/>
              <a:t>开头的后缀表示为 </a:t>
            </a:r>
            <a:r>
              <a:rPr lang="en-US" altLang="zh-CN" dirty="0"/>
              <a:t>Suffix(</a:t>
            </a:r>
            <a:r>
              <a:rPr lang="en-US" altLang="zh-CN" dirty="0" err="1"/>
              <a:t>S,i</a:t>
            </a:r>
            <a:r>
              <a:rPr lang="en-US" altLang="zh-CN" dirty="0"/>
              <a:t>)</a:t>
            </a:r>
            <a:r>
              <a:rPr lang="zh-CN" altLang="en-US" dirty="0"/>
              <a:t>，也就是 </a:t>
            </a:r>
            <a:r>
              <a:rPr lang="en-US" altLang="zh-CN" dirty="0"/>
              <a:t>Suffix(</a:t>
            </a:r>
            <a:r>
              <a:rPr lang="en-US" altLang="zh-CN" dirty="0" err="1"/>
              <a:t>S,i</a:t>
            </a:r>
            <a:r>
              <a:rPr lang="en-US" altLang="zh-CN" dirty="0"/>
              <a:t>)=S[i..</a:t>
            </a:r>
            <a:r>
              <a:rPr lang="en-US" altLang="zh-CN" dirty="0" err="1"/>
              <a:t>len</a:t>
            </a:r>
            <a:r>
              <a:rPr lang="en-US" altLang="zh-CN" dirty="0"/>
              <a:t>(S)]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3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dirty="0"/>
              <a:t>后缀数组：</a:t>
            </a:r>
            <a:endParaRPr lang="en-US" altLang="zh-CN" dirty="0"/>
          </a:p>
          <a:p>
            <a:r>
              <a:rPr lang="zh-CN" altLang="en-US" dirty="0"/>
              <a:t>后缀数组 </a:t>
            </a:r>
            <a:r>
              <a:rPr lang="en-US" altLang="zh-CN" dirty="0"/>
              <a:t>SA </a:t>
            </a:r>
            <a:r>
              <a:rPr lang="zh-CN" altLang="en-US" dirty="0"/>
              <a:t>是一个一维数组，它保存 </a:t>
            </a:r>
            <a:r>
              <a:rPr lang="en-US" altLang="zh-CN" dirty="0"/>
              <a:t>1..n </a:t>
            </a:r>
            <a:r>
              <a:rPr lang="zh-CN" altLang="en-US" dirty="0"/>
              <a:t>的某个排列</a:t>
            </a:r>
            <a:r>
              <a:rPr lang="en-US" altLang="zh-CN" dirty="0"/>
              <a:t>SA[1],SA[2],...SA[n]</a:t>
            </a:r>
            <a:r>
              <a:rPr lang="zh-CN" altLang="en-US" dirty="0"/>
              <a:t>，并且保证</a:t>
            </a:r>
            <a:r>
              <a:rPr lang="en-US" altLang="zh-CN" dirty="0"/>
              <a:t>Suffix(SA[i])&lt;Suffix(SA[i+1]), 1≤i&lt;n</a:t>
            </a:r>
            <a:r>
              <a:rPr lang="zh-CN" altLang="en-US" dirty="0"/>
              <a:t>。也就是将</a:t>
            </a:r>
            <a:r>
              <a:rPr lang="en-US" altLang="zh-CN" dirty="0"/>
              <a:t>S </a:t>
            </a:r>
            <a:r>
              <a:rPr lang="zh-CN" altLang="en-US" dirty="0"/>
              <a:t>的 </a:t>
            </a:r>
            <a:r>
              <a:rPr lang="en-US" altLang="zh-CN" dirty="0"/>
              <a:t>n </a:t>
            </a:r>
            <a:r>
              <a:rPr lang="zh-CN" altLang="en-US" dirty="0"/>
              <a:t>个后缀从小到大进行排序之后把排好序的后缀的开头位置顺次放入 </a:t>
            </a:r>
            <a:r>
              <a:rPr lang="en-US" altLang="zh-CN" dirty="0"/>
              <a:t>SA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名次数组  </a:t>
            </a:r>
            <a:endParaRPr lang="en-US" altLang="zh-CN" dirty="0" smtClean="0"/>
          </a:p>
          <a:p>
            <a:r>
              <a:rPr lang="zh-CN" altLang="en-US" dirty="0" smtClean="0"/>
              <a:t>名次</a:t>
            </a:r>
            <a:r>
              <a:rPr lang="zh-CN" altLang="en-US" dirty="0"/>
              <a:t>数组 </a:t>
            </a:r>
            <a:r>
              <a:rPr lang="en-US" altLang="zh-CN" dirty="0" smtClean="0"/>
              <a:t>Rank=SA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，</a:t>
            </a:r>
            <a:r>
              <a:rPr lang="zh-CN" altLang="en-US" dirty="0"/>
              <a:t>也就是说若 </a:t>
            </a:r>
            <a:r>
              <a:rPr lang="en-US" altLang="zh-CN" dirty="0"/>
              <a:t>SA[i]=j</a:t>
            </a:r>
            <a:r>
              <a:rPr lang="zh-CN" altLang="en-US" dirty="0"/>
              <a:t>，则 </a:t>
            </a:r>
            <a:r>
              <a:rPr lang="en-US" altLang="zh-CN" dirty="0"/>
              <a:t>Rank[j]=i</a:t>
            </a:r>
            <a:r>
              <a:rPr lang="zh-CN" altLang="en-US" dirty="0"/>
              <a:t>，</a:t>
            </a:r>
            <a:r>
              <a:rPr lang="zh-CN" altLang="en-US" dirty="0" smtClean="0"/>
              <a:t>不难看出 </a:t>
            </a:r>
            <a:r>
              <a:rPr lang="en-US" altLang="zh-CN" dirty="0"/>
              <a:t>Rank[i]</a:t>
            </a:r>
            <a:r>
              <a:rPr lang="zh-CN" altLang="en-US" dirty="0"/>
              <a:t>保存的是 </a:t>
            </a:r>
            <a:r>
              <a:rPr lang="en-US" altLang="zh-CN" dirty="0"/>
              <a:t>Suffix(i)</a:t>
            </a:r>
            <a:r>
              <a:rPr lang="zh-CN" altLang="en-US" dirty="0"/>
              <a:t>在所有后缀中从小到大排列的“名次” 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后缀数组</a:t>
            </a:r>
          </a:p>
        </p:txBody>
      </p:sp>
    </p:spTree>
    <p:extLst>
      <p:ext uri="{BB962C8B-B14F-4D97-AF65-F5344CB8AC3E}">
        <p14:creationId xmlns:p14="http://schemas.microsoft.com/office/powerpoint/2010/main" val="2798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1" y="1844824"/>
            <a:ext cx="7992888" cy="4752528"/>
          </a:xfrm>
        </p:spPr>
        <p:txBody>
          <a:bodyPr/>
          <a:lstStyle/>
          <a:p>
            <a:r>
              <a:rPr lang="zh-CN" altLang="en-US" dirty="0" smtClean="0"/>
              <a:t>举例说明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后缀数组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912768" cy="411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zh-CN" altLang="en-US" dirty="0"/>
              <a:t>子串 </a:t>
            </a:r>
            <a:r>
              <a:rPr lang="en-US" altLang="zh-CN" dirty="0"/>
              <a:t>== </a:t>
            </a:r>
            <a:r>
              <a:rPr lang="zh-CN" altLang="en-US" dirty="0"/>
              <a:t>后缀的公共</a:t>
            </a:r>
            <a:r>
              <a:rPr lang="zh-CN" altLang="en-US" dirty="0" smtClean="0"/>
              <a:t>前缀</a:t>
            </a:r>
            <a:endParaRPr lang="en-US" altLang="zh-CN" dirty="0" smtClean="0"/>
          </a:p>
          <a:p>
            <a:r>
              <a:rPr lang="zh-CN" altLang="en-US" dirty="0" smtClean="0"/>
              <a:t>因为相邻后缀数组的最长公共前缀用途很多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数组存储公共前缀长度</a:t>
            </a:r>
            <a:endParaRPr lang="en-US" altLang="zh-CN" dirty="0"/>
          </a:p>
          <a:p>
            <a:r>
              <a:rPr lang="zh-CN" altLang="en-US" dirty="0" smtClean="0"/>
              <a:t>所以这里我们可以对于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数组，进行处理，求相邻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数组的对应后缀的最长公共前缀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个最长公共前缀都对应一个重复子串</a:t>
            </a:r>
            <a:endParaRPr lang="en-US" altLang="zh-CN" dirty="0" smtClean="0"/>
          </a:p>
          <a:p>
            <a:r>
              <a:rPr lang="zh-CN" altLang="en-US" dirty="0" smtClean="0"/>
              <a:t>结合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数组，我们可以解决很多问题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1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、可重叠的最长重复子串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 smtClean="0"/>
              <a:t>求得后缀数组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 smtClean="0"/>
              <a:t>求相邻后缀的最长公共前缀即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数组</a:t>
            </a:r>
            <a:endParaRPr lang="en-US" altLang="zh-CN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dirty="0" smtClean="0"/>
              <a:t>height</a:t>
            </a:r>
            <a:r>
              <a:rPr lang="zh-CN" altLang="en-US" dirty="0" smtClean="0"/>
              <a:t>数组中最大的即为所求，根据对应的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数组信息，输出子串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、不可重叠的最长重复子串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方法和上边相同，只不过在</a:t>
            </a:r>
            <a:r>
              <a:rPr lang="en-US" altLang="zh-CN" dirty="0" smtClean="0"/>
              <a:t>c)</a:t>
            </a:r>
            <a:r>
              <a:rPr lang="zh-CN" altLang="en-US" dirty="0" smtClean="0"/>
              <a:t>步，我们需要验证可行的最长公共前缀，这里我们只需要判断对应相邻的</a:t>
            </a:r>
            <a:r>
              <a:rPr lang="en-US" altLang="zh-CN" dirty="0" err="1" smtClean="0"/>
              <a:t>sa</a:t>
            </a:r>
            <a:r>
              <a:rPr lang="zh-CN" altLang="en-US" dirty="0" smtClean="0"/>
              <a:t>数组值是不是大于最长公共前缀的长度即可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最长回文子串</a:t>
            </a:r>
            <a:endParaRPr lang="en-US" altLang="zh-CN" dirty="0" smtClean="0"/>
          </a:p>
          <a:p>
            <a:r>
              <a:rPr lang="zh-CN" altLang="en-US" dirty="0" smtClean="0"/>
              <a:t>将整个字符串反转过来接到原字符串后面，中间用一个特殊字符隔开。之后就是求两个串的最长公共子串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若干问题</a:t>
            </a:r>
            <a:endParaRPr lang="en-US" altLang="zh-CN" dirty="0" smtClean="0"/>
          </a:p>
          <a:p>
            <a:r>
              <a:rPr lang="zh-CN" altLang="en-US" dirty="0" smtClean="0"/>
              <a:t>长度不小于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的公共子串的个数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个字符串，求出现在不小于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个字符串的最长子串</a:t>
            </a:r>
            <a:endParaRPr lang="en-US" altLang="zh-CN" dirty="0" smtClean="0"/>
          </a:p>
          <a:p>
            <a:r>
              <a:rPr lang="en-US" altLang="zh-CN" dirty="0" smtClean="0"/>
              <a:t>……………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后缀数组的应用</a:t>
            </a:r>
          </a:p>
        </p:txBody>
      </p:sp>
    </p:spTree>
    <p:extLst>
      <p:ext uri="{BB962C8B-B14F-4D97-AF65-F5344CB8AC3E}">
        <p14:creationId xmlns:p14="http://schemas.microsoft.com/office/powerpoint/2010/main" val="34792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00808"/>
            <a:ext cx="7588365" cy="48965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倍增算法</a:t>
            </a:r>
            <a:endParaRPr lang="en-US" altLang="zh-CN" dirty="0" smtClean="0"/>
          </a:p>
          <a:p>
            <a:r>
              <a:rPr lang="zh-CN" altLang="en-US" dirty="0" smtClean="0"/>
              <a:t>针对字符串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，用倍增的方法对每个字符开始的字符长度为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的字符串进行排序（我们称为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后缀数组），不够的可以认为补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，直到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 </a:t>
            </a:r>
            <a:r>
              <a:rPr lang="en-US" altLang="zh-CN" dirty="0" smtClean="0"/>
              <a:t>= 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为字符串长度），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初始化为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对于串</a:t>
            </a:r>
            <a:r>
              <a:rPr lang="en-US" altLang="zh-CN" dirty="0" err="1" smtClean="0"/>
              <a:t>abaababc</a:t>
            </a:r>
            <a:endParaRPr lang="en-US" altLang="zh-CN" dirty="0" smtClean="0"/>
          </a:p>
          <a:p>
            <a:r>
              <a:rPr lang="en-US" altLang="zh-CN" dirty="0" smtClean="0"/>
              <a:t>a b 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b a b c</a:t>
            </a:r>
          </a:p>
          <a:p>
            <a:r>
              <a:rPr lang="en-US" altLang="zh-CN" dirty="0" smtClean="0"/>
              <a:t>1  2 1  1 2 1 2 3</a:t>
            </a:r>
          </a:p>
          <a:p>
            <a:r>
              <a:rPr lang="zh-CN" altLang="en-US" dirty="0" smtClean="0"/>
              <a:t>之后长度翻倍</a:t>
            </a:r>
            <a:endParaRPr lang="en-US" altLang="zh-CN" dirty="0" smtClean="0"/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 c0</a:t>
            </a:r>
          </a:p>
          <a:p>
            <a:r>
              <a:rPr lang="en-US" altLang="zh-CN" dirty="0" smtClean="0"/>
              <a:t>12  21   11  12  21  12  23  30 </a:t>
            </a:r>
          </a:p>
          <a:p>
            <a:r>
              <a:rPr lang="en-US" altLang="zh-CN" dirty="0" smtClean="0"/>
              <a:t>-&gt; 2 3 1 2 3 2 4 5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baa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aaba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babc</a:t>
            </a:r>
            <a:r>
              <a:rPr lang="en-US" altLang="zh-CN" dirty="0" smtClean="0"/>
              <a:t> abc0 bc00 c000</a:t>
            </a:r>
          </a:p>
          <a:p>
            <a:r>
              <a:rPr lang="en-US" altLang="zh-CN" dirty="0" smtClean="0"/>
              <a:t>21       32      13       22      34      25      40     50 </a:t>
            </a:r>
          </a:p>
          <a:p>
            <a:r>
              <a:rPr lang="en-US" altLang="zh-CN" dirty="0" smtClean="0"/>
              <a:t>-&gt;  2  5  1  3  6 4  7 8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求解字符串的后缀数组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6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274</TotalTime>
  <Words>983</Words>
  <Application>Microsoft Office PowerPoint</Application>
  <PresentationFormat>全屏显示(4:3)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波形</vt:lpstr>
      <vt:lpstr> 后缀数组</vt:lpstr>
      <vt:lpstr>问题引入</vt:lpstr>
      <vt:lpstr>后缀数组</vt:lpstr>
      <vt:lpstr>后缀数组</vt:lpstr>
      <vt:lpstr>后缀数组</vt:lpstr>
      <vt:lpstr>后缀数组的应用</vt:lpstr>
      <vt:lpstr>后缀数组的应用</vt:lpstr>
      <vt:lpstr>后缀数组的应用</vt:lpstr>
      <vt:lpstr>求解字符串的后缀数组</vt:lpstr>
      <vt:lpstr>求解字符串的后缀数组</vt:lpstr>
      <vt:lpstr>求解后缀数组</vt:lpstr>
      <vt:lpstr>后缀数组代码</vt:lpstr>
      <vt:lpstr>后缀数组代码</vt:lpstr>
      <vt:lpstr>后缀数组代码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26</cp:revision>
  <dcterms:created xsi:type="dcterms:W3CDTF">2012-08-09T14:37:37Z</dcterms:created>
  <dcterms:modified xsi:type="dcterms:W3CDTF">2012-08-10T13:49:42Z</dcterms:modified>
</cp:coreProperties>
</file>