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85" r:id="rId8"/>
    <p:sldId id="286" r:id="rId9"/>
    <p:sldId id="262" r:id="rId10"/>
    <p:sldId id="264" r:id="rId11"/>
    <p:sldId id="287" r:id="rId12"/>
    <p:sldId id="266" r:id="rId13"/>
    <p:sldId id="267" r:id="rId14"/>
    <p:sldId id="268" r:id="rId15"/>
    <p:sldId id="269" r:id="rId16"/>
    <p:sldId id="289" r:id="rId17"/>
    <p:sldId id="288" r:id="rId18"/>
    <p:sldId id="270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71" r:id="rId37"/>
    <p:sldId id="307" r:id="rId38"/>
    <p:sldId id="30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5984" y="1000108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计算几何基础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3636" y="4572008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刘鑫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向量叉积  </a:t>
            </a:r>
            <a:r>
              <a:rPr lang="en-US" altLang="zh-CN" dirty="0" smtClean="0">
                <a:solidFill>
                  <a:schemeClr val="accent3"/>
                </a:solidFill>
                <a:latin typeface="+mn-ea"/>
              </a:rPr>
              <a:t>//</a:t>
            </a:r>
            <a:r>
              <a:rPr lang="zh-CN" altLang="en-US" dirty="0" smtClean="0">
                <a:solidFill>
                  <a:schemeClr val="accent3"/>
                </a:solidFill>
                <a:latin typeface="+mn-ea"/>
              </a:rPr>
              <a:t>主要用于判断点线关系</a:t>
            </a:r>
          </a:p>
          <a:p>
            <a:r>
              <a:rPr lang="zh-CN" altLang="en-US" dirty="0" smtClean="0">
                <a:latin typeface="+mn-ea"/>
              </a:rPr>
              <a:t>二维形式</a:t>
            </a:r>
            <a:r>
              <a:rPr lang="en-US" altLang="zh-CN" dirty="0" smtClean="0">
                <a:latin typeface="+mn-ea"/>
              </a:rPr>
              <a:t>: (x1,y1)×(x2,y2)=(x1*y2-x2*y1)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en-US" sz="1800" dirty="0" smtClean="0">
                <a:latin typeface="+mn-ea"/>
              </a:rPr>
              <a:t>(P1-P0)x(P2-P0)</a:t>
            </a:r>
            <a:r>
              <a:rPr lang="zh-CN" altLang="en-US" sz="1800" dirty="0" smtClean="0">
                <a:latin typeface="+mn-ea"/>
              </a:rPr>
              <a:t>结果的意义</a:t>
            </a:r>
            <a:r>
              <a:rPr lang="en-US" sz="1800" dirty="0" smtClean="0">
                <a:latin typeface="+mn-ea"/>
              </a:rPr>
              <a:t>:	                                   p1</a:t>
            </a:r>
            <a:endParaRPr lang="zh-CN" altLang="en-US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正</a:t>
            </a:r>
            <a:r>
              <a:rPr lang="en-US" sz="1800" dirty="0" smtClean="0">
                <a:latin typeface="+mn-ea"/>
              </a:rPr>
              <a:t>: &lt;P0,P1&gt;</a:t>
            </a:r>
            <a:r>
              <a:rPr lang="zh-CN" altLang="en-US" sz="1800" dirty="0" smtClean="0">
                <a:latin typeface="+mn-ea"/>
              </a:rPr>
              <a:t>在</a:t>
            </a:r>
            <a:r>
              <a:rPr lang="en-US" sz="1800" dirty="0" smtClean="0">
                <a:latin typeface="+mn-ea"/>
              </a:rPr>
              <a:t>&lt;P0,P2&gt;</a:t>
            </a:r>
            <a:r>
              <a:rPr lang="zh-CN" altLang="en-US" sz="1800" dirty="0" smtClean="0">
                <a:latin typeface="+mn-ea"/>
              </a:rPr>
              <a:t>顺时针</a:t>
            </a:r>
            <a:r>
              <a:rPr lang="en-US" sz="1800" dirty="0" smtClean="0">
                <a:latin typeface="+mn-ea"/>
              </a:rPr>
              <a:t>(0,pi)</a:t>
            </a:r>
            <a:r>
              <a:rPr lang="zh-CN" altLang="en-US" sz="1800" dirty="0" smtClean="0">
                <a:latin typeface="+mn-ea"/>
              </a:rPr>
              <a:t>内</a:t>
            </a:r>
          </a:p>
          <a:p>
            <a:r>
              <a:rPr lang="zh-CN" altLang="en-US" sz="1800" dirty="0" smtClean="0">
                <a:latin typeface="+mn-ea"/>
              </a:rPr>
              <a:t>负</a:t>
            </a:r>
            <a:r>
              <a:rPr lang="en-US" sz="1800" dirty="0" smtClean="0">
                <a:latin typeface="+mn-ea"/>
              </a:rPr>
              <a:t>: &lt;P0,P1&gt;</a:t>
            </a:r>
            <a:r>
              <a:rPr lang="zh-CN" altLang="en-US" sz="1800" dirty="0" smtClean="0">
                <a:latin typeface="+mn-ea"/>
              </a:rPr>
              <a:t>在</a:t>
            </a:r>
            <a:r>
              <a:rPr lang="en-US" sz="1800" dirty="0" smtClean="0">
                <a:latin typeface="+mn-ea"/>
              </a:rPr>
              <a:t>&lt;P0,P2&gt;</a:t>
            </a:r>
            <a:r>
              <a:rPr lang="zh-CN" altLang="en-US" sz="1800" dirty="0" smtClean="0">
                <a:latin typeface="+mn-ea"/>
              </a:rPr>
              <a:t>逆时针</a:t>
            </a:r>
            <a:r>
              <a:rPr lang="en-US" sz="1800" dirty="0" smtClean="0">
                <a:latin typeface="+mn-ea"/>
              </a:rPr>
              <a:t>(0,pi)</a:t>
            </a:r>
            <a:r>
              <a:rPr lang="zh-CN" altLang="en-US" sz="1800" dirty="0" smtClean="0">
                <a:latin typeface="+mn-ea"/>
              </a:rPr>
              <a:t>内</a:t>
            </a:r>
            <a:r>
              <a:rPr lang="en-US" altLang="zh-CN" sz="1800" dirty="0" smtClean="0">
                <a:latin typeface="+mn-ea"/>
              </a:rPr>
              <a:t>			     p2</a:t>
            </a:r>
            <a:endParaRPr lang="zh-CN" altLang="en-US" sz="1800" dirty="0" smtClean="0">
              <a:latin typeface="+mn-ea"/>
            </a:endParaRPr>
          </a:p>
          <a:p>
            <a:r>
              <a:rPr lang="en-US" sz="1800" dirty="0" smtClean="0">
                <a:latin typeface="+mn-ea"/>
              </a:rPr>
              <a:t> 0 : &lt;P0,P1&gt;,&lt;P0,P2&gt;</a:t>
            </a:r>
            <a:r>
              <a:rPr lang="zh-CN" altLang="en-US" sz="1800" dirty="0" smtClean="0">
                <a:latin typeface="+mn-ea"/>
              </a:rPr>
              <a:t>共线</a:t>
            </a:r>
            <a:r>
              <a:rPr lang="en-US" sz="1800" dirty="0" smtClean="0">
                <a:latin typeface="+mn-ea"/>
              </a:rPr>
              <a:t>,</a:t>
            </a:r>
            <a:r>
              <a:rPr lang="zh-CN" altLang="en-US" sz="1800" dirty="0" smtClean="0">
                <a:latin typeface="+mn-ea"/>
              </a:rPr>
              <a:t>夹角为</a:t>
            </a:r>
            <a:r>
              <a:rPr lang="en-US" sz="1800" dirty="0" smtClean="0">
                <a:latin typeface="+mn-ea"/>
              </a:rPr>
              <a:t>0</a:t>
            </a:r>
            <a:r>
              <a:rPr lang="zh-CN" altLang="en-US" sz="1800" dirty="0" smtClean="0">
                <a:latin typeface="+mn-ea"/>
              </a:rPr>
              <a:t>或</a:t>
            </a:r>
            <a:r>
              <a:rPr lang="en-US" sz="1800" dirty="0" smtClean="0">
                <a:latin typeface="+mn-ea"/>
              </a:rPr>
              <a:t>pi</a:t>
            </a:r>
          </a:p>
          <a:p>
            <a:pPr lvl="1">
              <a:buNone/>
            </a:pPr>
            <a:r>
              <a:rPr lang="en-US" altLang="zh-CN" dirty="0" smtClean="0">
                <a:latin typeface="+mn-ea"/>
              </a:rPr>
              <a:t>                                 p0                                                       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 flipH="1" flipV="1">
            <a:off x="5750727" y="3750471"/>
            <a:ext cx="135732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072198" y="4071942"/>
            <a:ext cx="135732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2318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57694"/>
            <a:ext cx="8229600" cy="1428760"/>
          </a:xfrm>
        </p:spPr>
        <p:txBody>
          <a:bodyPr/>
          <a:lstStyle/>
          <a:p>
            <a:r>
              <a:rPr lang="zh-CN" altLang="en-US" sz="1600" dirty="0" smtClean="0">
                <a:latin typeface="+mn-ea"/>
              </a:rPr>
              <a:t>题意：有一个大箱子，由</a:t>
            </a:r>
            <a:r>
              <a:rPr lang="en-US" altLang="zh-CN" sz="1600" dirty="0" smtClean="0">
                <a:latin typeface="+mn-ea"/>
              </a:rPr>
              <a:t>n</a:t>
            </a:r>
            <a:r>
              <a:rPr lang="zh-CN" altLang="en-US" sz="1600" dirty="0" smtClean="0">
                <a:latin typeface="+mn-ea"/>
              </a:rPr>
              <a:t>个板分为</a:t>
            </a:r>
            <a:r>
              <a:rPr lang="en-US" altLang="zh-CN" sz="1600" dirty="0" smtClean="0">
                <a:latin typeface="+mn-ea"/>
              </a:rPr>
              <a:t>n+1</a:t>
            </a:r>
            <a:r>
              <a:rPr lang="zh-CN" altLang="en-US" sz="1600" dirty="0" smtClean="0">
                <a:latin typeface="+mn-ea"/>
              </a:rPr>
              <a:t>块，标号为</a:t>
            </a:r>
            <a:r>
              <a:rPr lang="en-US" altLang="zh-CN" sz="1600" dirty="0" smtClean="0">
                <a:latin typeface="+mn-ea"/>
              </a:rPr>
              <a:t>0~n</a:t>
            </a:r>
          </a:p>
          <a:p>
            <a:r>
              <a:rPr lang="en-US" altLang="zh-CN" sz="1600" dirty="0" smtClean="0">
                <a:latin typeface="+mn-ea"/>
              </a:rPr>
              <a:t>    </a:t>
            </a:r>
            <a:r>
              <a:rPr lang="zh-CN" altLang="en-US" sz="1600" dirty="0" smtClean="0">
                <a:latin typeface="+mn-ea"/>
              </a:rPr>
              <a:t>已知盒子左上角和右下角的坐标及每个板上下两端的横坐标（板不会交错，且按顺序给出）</a:t>
            </a:r>
          </a:p>
          <a:p>
            <a:r>
              <a:rPr lang="zh-CN" altLang="en-US" sz="1600" dirty="0" smtClean="0">
                <a:latin typeface="+mn-ea"/>
              </a:rPr>
              <a:t>    然后给出玩具的坐标，统计每块空间内玩具个数（保证玩具一定落在空间内）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2318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357430"/>
            <a:ext cx="5853287" cy="937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786" y="592933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方法：二分</a:t>
            </a:r>
            <a:r>
              <a:rPr lang="en-US" altLang="zh-CN" dirty="0" smtClean="0">
                <a:latin typeface="+mn-ea"/>
              </a:rPr>
              <a:t>+</a:t>
            </a:r>
            <a:r>
              <a:rPr lang="zh-CN" altLang="en-US" dirty="0" smtClean="0">
                <a:latin typeface="+mn-ea"/>
              </a:rPr>
              <a:t>叉积</a:t>
            </a:r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85852" y="28574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71736" y="2500306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14546" y="2928934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72132" y="30718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8662" y="3429000"/>
            <a:ext cx="6263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0        1  2  3              4    5        6     7 8             9     10 11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xmult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(point p1,point p2,point p0)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return (p1.x-p0.x)*(p2.y-p0.y)-(p2.x-p0.x)*(p1.y-p0.y);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线段判交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357290" y="3143248"/>
            <a:ext cx="2428892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0800000" flipV="1">
            <a:off x="1714480" y="2643182"/>
            <a:ext cx="1571636" cy="150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71604" y="40719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4678" y="2428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29289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14744" y="32861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14810" y="3571876"/>
            <a:ext cx="46378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其中一点在线段左侧，另一点在线段</a:t>
            </a:r>
            <a:r>
              <a:rPr lang="zh-CN" altLang="en-US" dirty="0" smtClean="0"/>
              <a:t>右侧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两条线段均需满足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或者</a:t>
            </a:r>
            <a:r>
              <a:rPr lang="zh-CN" altLang="en-US" dirty="0" smtClean="0"/>
              <a:t>有一点在线段上面（三点共线，叉积等于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每条线段横纵坐标最大最小值所组成的区间必须有交集。</a:t>
            </a:r>
            <a:endParaRPr lang="en-US" altLang="zh-CN" dirty="0" smtClean="0"/>
          </a:p>
          <a:p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5852" y="5143512"/>
            <a:ext cx="6763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如：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坐标分别为（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x1,y1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(x2,y2)(x3,y3)(x4,y4)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则：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[min(x1,x2),max(x1,x2)] ∩[min(x3,x4),max(x3,x4)] ≠∅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   [min(y1,y2),max(y1,y2)] ∩[min(y3,y4),max(y3,y4)] ≠∅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000628" y="1142984"/>
            <a:ext cx="1000132" cy="714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6715140" y="1071546"/>
            <a:ext cx="928694" cy="9286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3357554" y="1571612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86248" y="2357430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86314" y="1142984"/>
            <a:ext cx="214314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0800000">
            <a:off x="4786314" y="1857364"/>
            <a:ext cx="1214446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0800000">
            <a:off x="4786314" y="2000240"/>
            <a:ext cx="1928826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>
            <a:off x="4786314" y="1000108"/>
            <a:ext cx="2857520" cy="714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4393405" y="1750207"/>
            <a:ext cx="121444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5750727" y="2107397"/>
            <a:ext cx="5000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6536545" y="2178835"/>
            <a:ext cx="35719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6965173" y="1750207"/>
            <a:ext cx="1357322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15338" y="235743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9190" y="2142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3304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07768"/>
          </a:xfrm>
        </p:spPr>
        <p:txBody>
          <a:bodyPr/>
          <a:lstStyle/>
          <a:p>
            <a:r>
              <a:rPr lang="zh-CN" altLang="en-US" dirty="0" smtClean="0"/>
              <a:t>题意：给定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条线段，判断是否存在一条直线经过所有的线段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2910" y="3000372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方法：枚举两两线段端点之间所形成的直线是否经过其它线段。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357290" y="4714884"/>
            <a:ext cx="1214446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500166" y="5000636"/>
            <a:ext cx="1571636" cy="642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928794" y="3857628"/>
            <a:ext cx="928694" cy="357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857224" y="5000636"/>
            <a:ext cx="285752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15538" y="4571214"/>
            <a:ext cx="1214446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858414" y="4856966"/>
            <a:ext cx="1571636" cy="642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042" y="3713958"/>
            <a:ext cx="928694" cy="357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3501224" y="4856966"/>
            <a:ext cx="285752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501620" y="4499776"/>
            <a:ext cx="1214446" cy="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644496" y="4785528"/>
            <a:ext cx="1571636" cy="642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7073124" y="3642520"/>
            <a:ext cx="928694" cy="357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643702" y="3643314"/>
            <a:ext cx="2000264" cy="178595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1066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1279206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+mn-ea"/>
              </a:rPr>
              <a:t>题意：在一个矩形区域内，有</a:t>
            </a:r>
            <a:r>
              <a:rPr lang="en-US" altLang="zh-CN" sz="1800" dirty="0" smtClean="0">
                <a:latin typeface="+mn-ea"/>
              </a:rPr>
              <a:t>n</a:t>
            </a:r>
            <a:r>
              <a:rPr lang="zh-CN" altLang="en-US" sz="1800" dirty="0" smtClean="0">
                <a:latin typeface="+mn-ea"/>
              </a:rPr>
              <a:t>条线段，线段的端点是在矩形边上的。有一个特殊点</a:t>
            </a:r>
            <a:r>
              <a:rPr lang="en-US" altLang="zh-CN" sz="1800" dirty="0" smtClean="0">
                <a:latin typeface="+mn-ea"/>
              </a:rPr>
              <a:t>treasure</a:t>
            </a:r>
            <a:r>
              <a:rPr lang="zh-CN" altLang="en-US" sz="1800" dirty="0" smtClean="0">
                <a:latin typeface="+mn-ea"/>
              </a:rPr>
              <a:t>，问从这个点到矩形边的最少经过的线段（实际穿过线段时只能穿过中点）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4" name="图片 3" descr="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928934"/>
            <a:ext cx="3752850" cy="33813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57818" y="3214686"/>
            <a:ext cx="121444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5393537" y="3464719"/>
            <a:ext cx="1071570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715008" y="3571876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8" idx="5"/>
            <a:endCxn id="5" idx="3"/>
          </p:cNvCxnSpPr>
          <p:nvPr/>
        </p:nvCxnSpPr>
        <p:spPr>
          <a:xfrm rot="16200000" flipH="1">
            <a:off x="6115315" y="3293521"/>
            <a:ext cx="117619" cy="796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066" y="4572008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方法：要到达某条边界，必定会穿过将</a:t>
            </a:r>
            <a:endParaRPr lang="en-US" altLang="zh-CN" dirty="0" smtClean="0"/>
          </a:p>
          <a:p>
            <a:r>
              <a:rPr lang="zh-CN" altLang="en-US" dirty="0" smtClean="0"/>
              <a:t>特殊点与边界分开的那条线段，可以枚</a:t>
            </a:r>
            <a:endParaRPr lang="en-US" altLang="zh-CN" dirty="0" smtClean="0"/>
          </a:p>
          <a:p>
            <a:r>
              <a:rPr lang="zh-CN" altLang="en-US" dirty="0" smtClean="0"/>
              <a:t>举出去的点，与特殊点连线然后与其他</a:t>
            </a:r>
            <a:endParaRPr lang="en-US" altLang="zh-CN" dirty="0" smtClean="0"/>
          </a:p>
          <a:p>
            <a:r>
              <a:rPr lang="zh-CN" altLang="en-US" dirty="0" smtClean="0"/>
              <a:t>线段判交，交点最少的即为所求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6215074" y="3214686"/>
            <a:ext cx="35719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6036479" y="3750471"/>
            <a:ext cx="107157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43570" y="4286256"/>
            <a:ext cx="928694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包含所有点的最小凸图形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857496"/>
            <a:ext cx="426720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5009" y="2928934"/>
            <a:ext cx="34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所有的点均在凸包边所在直线的一侧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从任一点出发，沿逆时针遍历凸包，总是向左转；眼顺时针遍历凸包，总是向右转。（即叉积的符号在沿同一方向运动时是一样的）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85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凸包求法：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卷包裹法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随机增量算法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Graham</a:t>
            </a:r>
            <a:r>
              <a:rPr lang="zh-CN" altLang="en-US" dirty="0" smtClean="0"/>
              <a:t>扫描法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Graham</a:t>
            </a:r>
            <a:r>
              <a:rPr lang="zh-CN" altLang="en-US" dirty="0" smtClean="0"/>
              <a:t>扫描法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、将点按照</a:t>
            </a:r>
            <a:r>
              <a:rPr lang="en-US" altLang="zh-CN" sz="2000" dirty="0" smtClean="0">
                <a:latin typeface="+mn-ea"/>
              </a:rPr>
              <a:t>x</a:t>
            </a:r>
            <a:r>
              <a:rPr lang="zh-CN" altLang="en-US" sz="2000" dirty="0" smtClean="0">
                <a:latin typeface="+mn-ea"/>
              </a:rPr>
              <a:t>坐标排序，</a:t>
            </a:r>
            <a:r>
              <a:rPr lang="en-US" altLang="zh-CN" sz="2000" dirty="0" smtClean="0">
                <a:latin typeface="+mn-ea"/>
              </a:rPr>
              <a:t>x</a:t>
            </a:r>
            <a:r>
              <a:rPr lang="zh-CN" altLang="en-US" sz="2000" dirty="0" smtClean="0">
                <a:latin typeface="+mn-ea"/>
              </a:rPr>
              <a:t>坐标相同就按照</a:t>
            </a:r>
            <a:r>
              <a:rPr lang="en-US" altLang="zh-CN" sz="2000" dirty="0" smtClean="0">
                <a:latin typeface="+mn-ea"/>
              </a:rPr>
              <a:t>y</a:t>
            </a:r>
            <a:r>
              <a:rPr lang="zh-CN" altLang="en-US" sz="2000" dirty="0" smtClean="0">
                <a:latin typeface="+mn-ea"/>
              </a:rPr>
              <a:t>坐标排序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、第一个点必定是凸包中的点，加入栈</a:t>
            </a:r>
            <a:r>
              <a:rPr lang="en-US" altLang="zh-CN" sz="2000" dirty="0" smtClean="0">
                <a:latin typeface="+mn-ea"/>
              </a:rPr>
              <a:t>S</a:t>
            </a:r>
            <a:r>
              <a:rPr lang="zh-CN" altLang="en-US" sz="2000" dirty="0" smtClean="0">
                <a:latin typeface="+mn-ea"/>
              </a:rPr>
              <a:t>中。（否则凸包不能包住它）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、对下一个点进行判断，如果栈中元素小于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，则直接将该点加入栈中，否则进行叉积判断，只要遇到向右转的情况，就从栈中弹出一个点，直到栈中只剩一个点或者出现左转。重复此步骤，直到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个点全部遍历完毕。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、从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开始，向前遍历，遍历方法同第三步，直到遍历到第一个点。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如此得到的堆栈序列便是最后凸包的各个顶点，由步骤可以看出，从栈底到栈顶元素一直是向左转的，满足凸包逆时针遍历需要满足的条件。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4" idx="5"/>
            <a:endCxn id="14" idx="4"/>
          </p:cNvCxnSpPr>
          <p:nvPr/>
        </p:nvCxnSpPr>
        <p:spPr>
          <a:xfrm rot="5400000" flipH="1" flipV="1">
            <a:off x="1768058" y="2793455"/>
            <a:ext cx="1346860" cy="61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10" y="59293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栈中元素用黑点表示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ACM算法分类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4" idx="5"/>
            <a:endCxn id="14" idx="4"/>
          </p:cNvCxnSpPr>
          <p:nvPr/>
        </p:nvCxnSpPr>
        <p:spPr>
          <a:xfrm rot="5400000" flipH="1" flipV="1">
            <a:off x="1768058" y="2793455"/>
            <a:ext cx="1346860" cy="61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4" idx="5"/>
            <a:endCxn id="5" idx="1"/>
          </p:cNvCxnSpPr>
          <p:nvPr/>
        </p:nvCxnSpPr>
        <p:spPr>
          <a:xfrm rot="16200000" flipH="1">
            <a:off x="2452233" y="2741760"/>
            <a:ext cx="1092494" cy="4457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7356" y="18573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叉积判断，右旋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4" idx="5"/>
            <a:endCxn id="5" idx="2"/>
          </p:cNvCxnSpPr>
          <p:nvPr/>
        </p:nvCxnSpPr>
        <p:spPr>
          <a:xfrm rot="5400000" flipH="1" flipV="1">
            <a:off x="2553876" y="3114927"/>
            <a:ext cx="239571" cy="108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596" y="30718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退栈入栈之后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4" idx="5"/>
            <a:endCxn id="5" idx="2"/>
          </p:cNvCxnSpPr>
          <p:nvPr/>
        </p:nvCxnSpPr>
        <p:spPr>
          <a:xfrm rot="5400000" flipH="1" flipV="1">
            <a:off x="2553876" y="3114927"/>
            <a:ext cx="239571" cy="108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4612" y="3000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发生右旋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5" idx="5"/>
            <a:endCxn id="6" idx="6"/>
          </p:cNvCxnSpPr>
          <p:nvPr/>
        </p:nvCxnSpPr>
        <p:spPr>
          <a:xfrm rot="16200000" flipH="1">
            <a:off x="2818191" y="3996925"/>
            <a:ext cx="1403503" cy="5324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5"/>
            <a:endCxn id="6" idx="0"/>
          </p:cNvCxnSpPr>
          <p:nvPr/>
        </p:nvCxnSpPr>
        <p:spPr>
          <a:xfrm rot="5400000">
            <a:off x="2329101" y="3196827"/>
            <a:ext cx="3153734" cy="3110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5"/>
            <a:endCxn id="6" idx="0"/>
          </p:cNvCxnSpPr>
          <p:nvPr/>
        </p:nvCxnSpPr>
        <p:spPr>
          <a:xfrm rot="5400000">
            <a:off x="2329101" y="3196827"/>
            <a:ext cx="3153734" cy="311009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5"/>
            <a:endCxn id="11" idx="6"/>
          </p:cNvCxnSpPr>
          <p:nvPr/>
        </p:nvCxnSpPr>
        <p:spPr>
          <a:xfrm rot="16200000" flipH="1">
            <a:off x="3335662" y="2501274"/>
            <a:ext cx="2390776" cy="9391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4532702" y="3003489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15074" y="2428868"/>
            <a:ext cx="31854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个点扫描完毕，凸</a:t>
            </a:r>
            <a:endParaRPr lang="en-US" altLang="zh-CN" dirty="0" smtClean="0"/>
          </a:p>
          <a:p>
            <a:r>
              <a:rPr lang="zh-CN" altLang="en-US" dirty="0" smtClean="0"/>
              <a:t>包下半部分完成。</a:t>
            </a:r>
            <a:endParaRPr lang="en-US" altLang="zh-CN" dirty="0" smtClean="0"/>
          </a:p>
          <a:p>
            <a:r>
              <a:rPr lang="zh-CN" altLang="en-US" dirty="0" smtClean="0"/>
              <a:t>按照同样的方法，从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开始反向扫描，</a:t>
            </a:r>
            <a:endParaRPr lang="en-US" altLang="zh-CN" dirty="0" smtClean="0"/>
          </a:p>
          <a:p>
            <a:r>
              <a:rPr lang="zh-CN" altLang="en-US" dirty="0" smtClean="0"/>
              <a:t>即可完成上半部分。</a:t>
            </a:r>
            <a:endParaRPr lang="en-US" altLang="zh-CN" dirty="0" smtClean="0"/>
          </a:p>
          <a:p>
            <a:r>
              <a:rPr lang="zh-CN" altLang="en-US" dirty="0" smtClean="0"/>
              <a:t>即先加入最后两个点到栈顶，</a:t>
            </a:r>
            <a:endParaRPr lang="en-US" altLang="zh-CN" dirty="0" smtClean="0"/>
          </a:p>
          <a:p>
            <a:r>
              <a:rPr lang="zh-CN" altLang="en-US" dirty="0" smtClean="0"/>
              <a:t>在依次扫描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4532702" y="3003489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1"/>
            <a:endCxn id="11" idx="1"/>
          </p:cNvCxnSpPr>
          <p:nvPr/>
        </p:nvCxnSpPr>
        <p:spPr>
          <a:xfrm rot="16200000" flipH="1" flipV="1">
            <a:off x="4475305" y="2971348"/>
            <a:ext cx="1643074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5"/>
            <a:endCxn id="11" idx="7"/>
          </p:cNvCxnSpPr>
          <p:nvPr/>
        </p:nvCxnSpPr>
        <p:spPr>
          <a:xfrm rot="16200000" flipH="1">
            <a:off x="3338514" y="2498422"/>
            <a:ext cx="2374611" cy="9286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4532702" y="3003489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4475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计算几何题的特点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大部分不会很难，少部分题目思路很巧妙</a:t>
            </a:r>
            <a:br>
              <a:rPr lang="zh-CN" altLang="en-US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做计算几何题目，模板很重要，模板必须高度可靠。</a:t>
            </a:r>
            <a:br>
              <a:rPr lang="zh-CN" altLang="en-US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要注意代码的组织，因为计算几何的题目很容易上两百行代码，里面大部分是模板。如果代码一片混乱，那么会严重影响做题正确率。</a:t>
            </a:r>
            <a:br>
              <a:rPr lang="zh-CN" altLang="en-US" dirty="0" smtClean="0"/>
            </a:br>
            <a:r>
              <a:rPr lang="en-US" altLang="zh-CN" dirty="0" smtClean="0"/>
              <a:t>4.</a:t>
            </a:r>
            <a:r>
              <a:rPr lang="zh-CN" altLang="en-US" dirty="0" smtClean="0"/>
              <a:t>注意精度控制。</a:t>
            </a:r>
            <a:br>
              <a:rPr lang="zh-CN" altLang="en-US" dirty="0" smtClean="0"/>
            </a:br>
            <a:r>
              <a:rPr lang="en-US" altLang="zh-CN" dirty="0" smtClean="0"/>
              <a:t>5.</a:t>
            </a:r>
            <a:r>
              <a:rPr lang="zh-CN" altLang="en-US" dirty="0" smtClean="0"/>
              <a:t>能用整数的地方尽量用整数，要想到扩大数据的方法（扩大一倍，或扩大</a:t>
            </a:r>
            <a:r>
              <a:rPr lang="en-US" altLang="zh-CN" dirty="0" smtClean="0"/>
              <a:t>sqrt2</a:t>
            </a:r>
            <a:r>
              <a:rPr lang="zh-CN" altLang="en-US" dirty="0" smtClean="0"/>
              <a:t>）。因为整数不用考虑浮点误差，而且运算比浮点快。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4532702" y="3003489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4475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5"/>
            <a:endCxn id="6" idx="0"/>
          </p:cNvCxnSpPr>
          <p:nvPr/>
        </p:nvCxnSpPr>
        <p:spPr>
          <a:xfrm rot="5400000">
            <a:off x="2329101" y="3196827"/>
            <a:ext cx="3153734" cy="3110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4532702" y="3003489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4475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5"/>
            <a:endCxn id="6" idx="0"/>
          </p:cNvCxnSpPr>
          <p:nvPr/>
        </p:nvCxnSpPr>
        <p:spPr>
          <a:xfrm rot="5400000">
            <a:off x="2329101" y="3196827"/>
            <a:ext cx="3153734" cy="311009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5"/>
            <a:endCxn id="6" idx="1"/>
          </p:cNvCxnSpPr>
          <p:nvPr/>
        </p:nvCxnSpPr>
        <p:spPr>
          <a:xfrm rot="16200000" flipH="1">
            <a:off x="2800331" y="4014785"/>
            <a:ext cx="1378246" cy="4715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4532702" y="3003489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4475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3"/>
            <a:endCxn id="13" idx="4"/>
          </p:cNvCxnSpPr>
          <p:nvPr/>
        </p:nvCxnSpPr>
        <p:spPr>
          <a:xfrm rot="5400000" flipH="1" flipV="1">
            <a:off x="2741050" y="2266249"/>
            <a:ext cx="1775488" cy="81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4532702" y="3003489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4475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3"/>
            <a:endCxn id="13" idx="4"/>
          </p:cNvCxnSpPr>
          <p:nvPr/>
        </p:nvCxnSpPr>
        <p:spPr>
          <a:xfrm rot="5400000" flipH="1" flipV="1">
            <a:off x="2741050" y="2266249"/>
            <a:ext cx="1775488" cy="81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7"/>
            <a:endCxn id="5" idx="3"/>
          </p:cNvCxnSpPr>
          <p:nvPr/>
        </p:nvCxnSpPr>
        <p:spPr>
          <a:xfrm rot="16200000" flipH="1">
            <a:off x="2401719" y="2741761"/>
            <a:ext cx="1193522" cy="4457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4532702" y="3003489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4475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5"/>
            <a:endCxn id="13" idx="1"/>
          </p:cNvCxnSpPr>
          <p:nvPr/>
        </p:nvCxnSpPr>
        <p:spPr>
          <a:xfrm rot="5400000" flipH="1" flipV="1">
            <a:off x="3046545" y="1453993"/>
            <a:ext cx="693456" cy="123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5"/>
            <a:endCxn id="4" idx="6"/>
          </p:cNvCxnSpPr>
          <p:nvPr/>
        </p:nvCxnSpPr>
        <p:spPr>
          <a:xfrm rot="5400000">
            <a:off x="1793316" y="2768198"/>
            <a:ext cx="1332065" cy="6324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71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14678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4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9190" y="4143380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3570" y="2500306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00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14612" y="235743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2321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3953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4532702" y="3003489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4475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5"/>
            <a:endCxn id="13" idx="1"/>
          </p:cNvCxnSpPr>
          <p:nvPr/>
        </p:nvCxnSpPr>
        <p:spPr>
          <a:xfrm rot="5400000" flipH="1" flipV="1">
            <a:off x="3046545" y="1453993"/>
            <a:ext cx="693456" cy="123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5"/>
            <a:endCxn id="4" idx="6"/>
          </p:cNvCxnSpPr>
          <p:nvPr/>
        </p:nvCxnSpPr>
        <p:spPr>
          <a:xfrm rot="5400000">
            <a:off x="1793316" y="2768198"/>
            <a:ext cx="1332065" cy="63248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+mn-ea"/>
              </a:rPr>
              <a:t>void Convex(point *</a:t>
            </a:r>
            <a:r>
              <a:rPr lang="en-US" dirty="0" err="1" smtClean="0">
                <a:latin typeface="+mn-ea"/>
              </a:rPr>
              <a:t>p,int</a:t>
            </a:r>
            <a:r>
              <a:rPr lang="en-US" dirty="0" smtClean="0">
                <a:latin typeface="+mn-ea"/>
              </a:rPr>
              <a:t> &amp;n)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{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sort(</a:t>
            </a:r>
            <a:r>
              <a:rPr lang="en-US" dirty="0" err="1" smtClean="0">
                <a:latin typeface="+mn-ea"/>
              </a:rPr>
              <a:t>p,p+n</a:t>
            </a:r>
            <a:r>
              <a:rPr lang="en-US" dirty="0" smtClean="0">
                <a:latin typeface="+mn-ea"/>
              </a:rPr>
              <a:t>);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</a:t>
            </a:r>
            <a:r>
              <a:rPr lang="en-US" dirty="0" err="1" smtClean="0">
                <a:latin typeface="+mn-ea"/>
              </a:rPr>
              <a:t>int</a:t>
            </a:r>
            <a:r>
              <a:rPr lang="en-US" dirty="0" smtClean="0">
                <a:latin typeface="+mn-ea"/>
              </a:rPr>
              <a:t> </a:t>
            </a:r>
            <a:r>
              <a:rPr lang="en-US" dirty="0" err="1" smtClean="0">
                <a:latin typeface="+mn-ea"/>
              </a:rPr>
              <a:t>i,j,r,top,m</a:t>
            </a:r>
            <a:r>
              <a:rPr lang="en-US" dirty="0" smtClean="0">
                <a:latin typeface="+mn-ea"/>
              </a:rPr>
              <a:t>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s[0] = p[0];s[1] = p[1];top = 1;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for(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=2;i&lt;</a:t>
            </a:r>
            <a:r>
              <a:rPr lang="en-US" dirty="0" err="1" smtClean="0">
                <a:latin typeface="+mn-ea"/>
              </a:rPr>
              <a:t>n;i</a:t>
            </a:r>
            <a:r>
              <a:rPr lang="en-US" dirty="0" smtClean="0">
                <a:latin typeface="+mn-ea"/>
              </a:rPr>
              <a:t>++)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{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	while( top&gt;0 &amp;&amp; cp(p[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],s[top],s[top-1])&gt;=0 ) top--;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	top++;s[top] = p[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];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}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m = top;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top++;s[top] = p[n-2];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for(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=n-3;i&gt;=0;i--)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{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	while( top&gt;m &amp;&amp; cp(p[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],s[top],s[top-1])&gt;=0 ) top--;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	top++;s[top] = p[</a:t>
            </a:r>
            <a:r>
              <a:rPr lang="en-US" dirty="0" err="1" smtClean="0">
                <a:latin typeface="+mn-ea"/>
              </a:rPr>
              <a:t>i</a:t>
            </a:r>
            <a:r>
              <a:rPr lang="en-US" dirty="0" smtClean="0">
                <a:latin typeface="+mn-ea"/>
              </a:rPr>
              <a:t>];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}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top--;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	n = top+1;</a:t>
            </a:r>
            <a:endParaRPr lang="zh-CN" alt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}</a:t>
            </a:r>
            <a:endParaRPr lang="zh-CN" altLang="en-US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1113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922280"/>
          </a:xfrm>
        </p:spPr>
        <p:txBody>
          <a:bodyPr/>
          <a:lstStyle/>
          <a:p>
            <a:r>
              <a:rPr lang="zh-CN" altLang="en-US" dirty="0" smtClean="0"/>
              <a:t>题意：给定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个点的坐标，用一堵墙将它们围住，要求墙与点的距离不得低于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，使得墙的周长最小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1113_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928934"/>
            <a:ext cx="20955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538" y="5214950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方法：尽管存在凹变形，但是如果墙也做成凹的话，所用的墙反而更长，所以</a:t>
            </a:r>
            <a:endParaRPr lang="en-US" altLang="zh-CN" dirty="0" smtClean="0"/>
          </a:p>
          <a:p>
            <a:r>
              <a:rPr lang="zh-CN" altLang="en-US" dirty="0" smtClean="0"/>
              <a:t>直接求凸包，然后再加上一个圆周的距离即可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6116" y="3214686"/>
            <a:ext cx="2605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Thanks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sz="1800" dirty="0" smtClean="0">
                <a:latin typeface="+mn-ea"/>
              </a:rPr>
              <a:t>注意舍入方式</a:t>
            </a:r>
            <a:r>
              <a:rPr lang="en-US" sz="1800" dirty="0" smtClean="0">
                <a:latin typeface="+mn-ea"/>
              </a:rPr>
              <a:t>(0.5</a:t>
            </a:r>
            <a:r>
              <a:rPr lang="zh-CN" altLang="en-US" sz="1800" dirty="0" smtClean="0">
                <a:latin typeface="+mn-ea"/>
              </a:rPr>
              <a:t>的舍入方向</a:t>
            </a:r>
            <a:r>
              <a:rPr lang="en-US" sz="1800" dirty="0" smtClean="0">
                <a:latin typeface="+mn-ea"/>
              </a:rPr>
              <a:t>);</a:t>
            </a:r>
            <a:r>
              <a:rPr lang="zh-CN" altLang="en-US" sz="1800" dirty="0" smtClean="0">
                <a:latin typeface="+mn-ea"/>
              </a:rPr>
              <a:t>防止输出</a:t>
            </a:r>
            <a:r>
              <a:rPr lang="en-US" sz="1800" dirty="0" smtClean="0">
                <a:latin typeface="+mn-ea"/>
              </a:rPr>
              <a:t>-0.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加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0.5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或通过库函数</a:t>
            </a:r>
          </a:p>
          <a:p>
            <a:r>
              <a:rPr lang="en-US" altLang="zh-CN" sz="1800" b="1" dirty="0" smtClean="0">
                <a:latin typeface="+mn-ea"/>
              </a:rPr>
              <a:t>2</a:t>
            </a:r>
            <a:r>
              <a:rPr lang="en-US" altLang="zh-CN" sz="1800" dirty="0" smtClean="0">
                <a:latin typeface="+mn-ea"/>
              </a:rPr>
              <a:t>.</a:t>
            </a:r>
            <a:r>
              <a:rPr lang="zh-CN" altLang="en-US" sz="1800" dirty="0" smtClean="0">
                <a:latin typeface="+mn-ea"/>
              </a:rPr>
              <a:t>几何题注意多测试不对称数据</a:t>
            </a:r>
            <a:r>
              <a:rPr lang="en-US" sz="1800" dirty="0" smtClean="0">
                <a:latin typeface="+mn-ea"/>
              </a:rPr>
              <a:t>.</a:t>
            </a:r>
            <a:endParaRPr lang="zh-CN" altLang="en-US" sz="1800" dirty="0" smtClean="0">
              <a:latin typeface="+mn-ea"/>
            </a:endParaRPr>
          </a:p>
          <a:p>
            <a:r>
              <a:rPr lang="en-US" sz="1800" dirty="0" smtClean="0">
                <a:latin typeface="+mn-ea"/>
              </a:rPr>
              <a:t>3</a:t>
            </a:r>
            <a:r>
              <a:rPr lang="en-US" altLang="zh-CN" sz="1800" dirty="0" smtClean="0">
                <a:latin typeface="+mn-ea"/>
              </a:rPr>
              <a:t>.</a:t>
            </a:r>
            <a:r>
              <a:rPr lang="en-US" sz="1800" dirty="0" smtClean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整数几何注意</a:t>
            </a:r>
            <a:r>
              <a:rPr lang="en-US" sz="1800" dirty="0" err="1" smtClean="0">
                <a:latin typeface="+mn-ea"/>
              </a:rPr>
              <a:t>xmult</a:t>
            </a:r>
            <a:r>
              <a:rPr lang="zh-CN" altLang="en-US" sz="1800" dirty="0" smtClean="0">
                <a:latin typeface="+mn-ea"/>
              </a:rPr>
              <a:t>是否会出界</a:t>
            </a:r>
            <a:r>
              <a:rPr lang="en-US" sz="1800" dirty="0" smtClean="0">
                <a:latin typeface="+mn-ea"/>
              </a:rPr>
              <a:t>;</a:t>
            </a:r>
            <a:endParaRPr lang="zh-CN" altLang="en-US" sz="1800" dirty="0" smtClean="0">
              <a:latin typeface="+mn-ea"/>
            </a:endParaRPr>
          </a:p>
          <a:p>
            <a:r>
              <a:rPr lang="en-US" sz="1800" dirty="0" smtClean="0">
                <a:latin typeface="+mn-ea"/>
              </a:rPr>
              <a:t>   </a:t>
            </a:r>
            <a:r>
              <a:rPr lang="zh-CN" altLang="en-US" sz="1800" dirty="0" smtClean="0">
                <a:latin typeface="+mn-ea"/>
              </a:rPr>
              <a:t>符点几何注意</a:t>
            </a:r>
            <a:r>
              <a:rPr lang="en-US" sz="1800" dirty="0" err="1" smtClean="0">
                <a:latin typeface="+mn-ea"/>
              </a:rPr>
              <a:t>eps</a:t>
            </a:r>
            <a:r>
              <a:rPr lang="zh-CN" altLang="en-US" sz="1800" dirty="0" smtClean="0">
                <a:latin typeface="+mn-ea"/>
              </a:rPr>
              <a:t>的使用</a:t>
            </a:r>
            <a:r>
              <a:rPr lang="en-US" sz="1800" dirty="0" smtClean="0">
                <a:latin typeface="+mn-ea"/>
              </a:rPr>
              <a:t>.</a:t>
            </a:r>
            <a:endParaRPr lang="zh-CN" altLang="en-US" sz="1800" dirty="0" smtClean="0">
              <a:latin typeface="+mn-ea"/>
            </a:endParaRPr>
          </a:p>
          <a:p>
            <a:r>
              <a:rPr lang="en-US" sz="1800" dirty="0" smtClean="0">
                <a:latin typeface="+mn-ea"/>
              </a:rPr>
              <a:t>4. </a:t>
            </a:r>
            <a:r>
              <a:rPr lang="zh-CN" altLang="en-US" sz="1800" dirty="0" smtClean="0">
                <a:latin typeface="+mn-ea"/>
              </a:rPr>
              <a:t>避免使用斜率</a:t>
            </a:r>
            <a:r>
              <a:rPr lang="en-US" sz="1800" dirty="0" smtClean="0">
                <a:latin typeface="+mn-ea"/>
              </a:rPr>
              <a:t>;</a:t>
            </a:r>
            <a:r>
              <a:rPr lang="zh-CN" altLang="en-US" sz="1800" dirty="0" smtClean="0">
                <a:latin typeface="+mn-ea"/>
              </a:rPr>
              <a:t>注意除数是否会为</a:t>
            </a:r>
            <a:r>
              <a:rPr lang="en-US" altLang="zh-CN" sz="1800" dirty="0" smtClean="0">
                <a:latin typeface="+mn-ea"/>
              </a:rPr>
              <a:t>0</a:t>
            </a:r>
            <a:r>
              <a:rPr lang="en-US" sz="1800" dirty="0" smtClean="0">
                <a:latin typeface="+mn-ea"/>
              </a:rPr>
              <a:t>.</a:t>
            </a:r>
            <a:endParaRPr lang="zh-CN" altLang="en-US" sz="18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n-ea"/>
              </a:rPr>
              <a:t>5. </a:t>
            </a:r>
            <a:r>
              <a:rPr lang="zh-CN" altLang="en-US" sz="2000" dirty="0" smtClean="0">
                <a:latin typeface="+mn-ea"/>
              </a:rPr>
              <a:t>公式一定要化简后再代入</a:t>
            </a:r>
            <a:r>
              <a:rPr lang="en-US" sz="2000" dirty="0" smtClean="0">
                <a:latin typeface="+mn-ea"/>
              </a:rPr>
              <a:t>.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约分</a:t>
            </a:r>
          </a:p>
          <a:p>
            <a:r>
              <a:rPr lang="en-US" sz="1900" dirty="0" smtClean="0">
                <a:latin typeface="+mn-ea"/>
              </a:rPr>
              <a:t>6. </a:t>
            </a:r>
            <a:r>
              <a:rPr lang="zh-CN" altLang="en-US" sz="1900" dirty="0" smtClean="0">
                <a:latin typeface="+mn-ea"/>
              </a:rPr>
              <a:t>需要的话尽量使用</a:t>
            </a:r>
            <a:r>
              <a:rPr lang="en-US" sz="1900" dirty="0" smtClean="0">
                <a:latin typeface="+mn-ea"/>
              </a:rPr>
              <a:t>atan2:</a:t>
            </a:r>
            <a:r>
              <a:rPr lang="en-US" altLang="zh-CN" sz="1900" dirty="0" smtClean="0">
                <a:latin typeface="+mn-ea"/>
              </a:rPr>
              <a:t>//arctan(y/x)</a:t>
            </a:r>
            <a:endParaRPr lang="en-US" sz="19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atan2(0,0)=0</a:t>
            </a:r>
            <a:r>
              <a:rPr lang="zh-CN" altLang="en-US" sz="1600" dirty="0" smtClean="0">
                <a:latin typeface="+mn-ea"/>
              </a:rPr>
              <a:t>；</a:t>
            </a:r>
            <a:r>
              <a:rPr lang="en-US" sz="1600" dirty="0" smtClean="0">
                <a:latin typeface="+mn-ea"/>
              </a:rPr>
              <a:t>atan2(1,0)=pi/2</a:t>
            </a:r>
            <a:r>
              <a:rPr lang="zh-CN" altLang="en-US" sz="1600" dirty="0" smtClean="0">
                <a:latin typeface="+mn-ea"/>
              </a:rPr>
              <a:t>；</a:t>
            </a:r>
            <a:r>
              <a:rPr lang="en-US" sz="1600" dirty="0" smtClean="0">
                <a:latin typeface="+mn-ea"/>
              </a:rPr>
              <a:t>atan2(-1,0)=-pi/2</a:t>
            </a:r>
            <a:r>
              <a:rPr lang="zh-CN" altLang="en-US" sz="1600" dirty="0" smtClean="0">
                <a:latin typeface="+mn-ea"/>
              </a:rPr>
              <a:t>；</a:t>
            </a:r>
            <a:r>
              <a:rPr lang="en-US" sz="1600" dirty="0" smtClean="0">
                <a:latin typeface="+mn-ea"/>
              </a:rPr>
              <a:t>atan2(0,1)=0</a:t>
            </a:r>
            <a:r>
              <a:rPr lang="zh-CN" altLang="en-US" sz="1600" dirty="0" smtClean="0">
                <a:latin typeface="+mn-ea"/>
              </a:rPr>
              <a:t>；</a:t>
            </a:r>
            <a:r>
              <a:rPr lang="en-US" sz="1600" dirty="0" smtClean="0">
                <a:latin typeface="+mn-ea"/>
              </a:rPr>
              <a:t>atan2(0,-1)=pi</a:t>
            </a:r>
            <a:r>
              <a:rPr lang="zh-CN" altLang="en-US" sz="1600" dirty="0" smtClean="0">
                <a:latin typeface="+mn-ea"/>
              </a:rPr>
              <a:t>；</a:t>
            </a:r>
          </a:p>
          <a:p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7. (P1-P0)x(P2-P0)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结果的意义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:</a:t>
            </a:r>
            <a:endParaRPr lang="zh-CN" altLang="en-US" sz="19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正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: &lt;P0,P1&gt;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在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&lt;P0,P2&gt;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顺时针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(0,pi)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内</a:t>
            </a:r>
          </a:p>
          <a:p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负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: &lt;P0,P1&gt;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在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&lt;P0,P2&gt;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逆时针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(0,pi)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内</a:t>
            </a:r>
          </a:p>
          <a:p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   0 : &lt;P0,P1&gt;,&lt;P0,P2&gt;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共线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夹角为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900" b="1" dirty="0" smtClean="0">
                <a:solidFill>
                  <a:srgbClr val="FF0000"/>
                </a:solidFill>
                <a:latin typeface="+mn-ea"/>
              </a:rPr>
              <a:t>或</a:t>
            </a:r>
            <a:r>
              <a:rPr lang="en-US" sz="1900" b="1" dirty="0" smtClean="0">
                <a:solidFill>
                  <a:srgbClr val="FF0000"/>
                </a:solidFill>
                <a:latin typeface="+mn-ea"/>
              </a:rPr>
              <a:t>pi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1900" b="1" dirty="0" smtClean="0">
                <a:latin typeface="+mn-ea"/>
              </a:rPr>
              <a:t>8</a:t>
            </a:r>
            <a:r>
              <a:rPr lang="en-US" altLang="zh-CN" sz="1900" dirty="0" smtClean="0">
                <a:latin typeface="+mn-ea"/>
              </a:rPr>
              <a:t>.</a:t>
            </a:r>
            <a:r>
              <a:rPr lang="zh-CN" altLang="en-US" sz="1800" dirty="0" smtClean="0"/>
              <a:t>尽量少用开方、三角函数等</a:t>
            </a:r>
          </a:p>
          <a:p>
            <a:endParaRPr lang="zh-CN" altLang="en-US" sz="19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point</a:t>
            </a:r>
          </a:p>
          <a:p>
            <a:r>
              <a:rPr lang="en-US" altLang="zh-CN" dirty="0" smtClean="0"/>
              <a:t>{</a:t>
            </a:r>
          </a:p>
          <a:p>
            <a:pPr lvl="1">
              <a:buNone/>
            </a:pPr>
            <a:r>
              <a:rPr lang="en-US" altLang="zh-CN" dirty="0" smtClean="0"/>
              <a:t>		double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seg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pPr lvl="2">
              <a:buNone/>
            </a:pPr>
            <a:r>
              <a:rPr lang="en-US" altLang="zh-CN" dirty="0" smtClean="0"/>
              <a:t>	point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 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   line</a:t>
            </a:r>
          </a:p>
          <a:p>
            <a:r>
              <a:rPr lang="en-US" altLang="zh-CN" dirty="0" smtClean="0"/>
              <a:t>{</a:t>
            </a:r>
          </a:p>
          <a:p>
            <a:pPr lvl="1">
              <a:buNone/>
            </a:pPr>
            <a:r>
              <a:rPr lang="en-US" altLang="zh-CN" dirty="0" smtClean="0"/>
              <a:t>		double  A,B,C;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en-US" altLang="zh-CN" dirty="0" err="1" smtClean="0">
                <a:solidFill>
                  <a:srgbClr val="FF0000"/>
                </a:solidFill>
              </a:rPr>
              <a:t>Ax+By+C</a:t>
            </a:r>
            <a:r>
              <a:rPr lang="en-US" altLang="zh-CN" dirty="0" smtClean="0">
                <a:solidFill>
                  <a:srgbClr val="FF0000"/>
                </a:solidFill>
              </a:rPr>
              <a:t>=0</a:t>
            </a:r>
          </a:p>
          <a:p>
            <a:r>
              <a:rPr lang="en-US" altLang="zh-CN" dirty="0" smtClean="0"/>
              <a:t>} 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向量是计算几何中极重要的工具</a:t>
            </a:r>
          </a:p>
          <a:p>
            <a:r>
              <a:rPr lang="zh-CN" altLang="en-US" dirty="0" smtClean="0"/>
              <a:t>二维向量：应用于平面几何</a:t>
            </a:r>
          </a:p>
          <a:p>
            <a:r>
              <a:rPr lang="zh-CN" altLang="en-US" dirty="0" smtClean="0"/>
              <a:t>加法 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+ (</a:t>
            </a:r>
            <a:r>
              <a:rPr lang="en-US" altLang="zh-CN" dirty="0" err="1" smtClean="0"/>
              <a:t>c,d</a:t>
            </a:r>
            <a:r>
              <a:rPr lang="en-US" altLang="zh-CN" dirty="0" smtClean="0"/>
              <a:t>) = (</a:t>
            </a:r>
            <a:r>
              <a:rPr lang="en-US" altLang="zh-CN" dirty="0" err="1" smtClean="0"/>
              <a:t>a+c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b+d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数乘： </a:t>
            </a:r>
            <a:r>
              <a:rPr lang="en-US" altLang="zh-CN" dirty="0" smtClean="0"/>
              <a:t>k(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= (ka, kb)</a:t>
            </a:r>
          </a:p>
          <a:p>
            <a:r>
              <a:rPr lang="zh-CN" altLang="en-US" sz="2400" dirty="0" smtClean="0"/>
              <a:t>向量点积：</a:t>
            </a:r>
            <a:r>
              <a:rPr lang="en-US" altLang="zh-CN" sz="2400" dirty="0" smtClean="0"/>
              <a:t>(x1,y1)</a:t>
            </a:r>
            <a:r>
              <a:rPr lang="en-US" altLang="zh-CN" sz="2400" dirty="0" smtClean="0">
                <a:cs typeface="Arial" charset="0"/>
              </a:rPr>
              <a:t>∙</a:t>
            </a:r>
            <a:r>
              <a:rPr lang="en-US" altLang="zh-CN" sz="2400" dirty="0" smtClean="0"/>
              <a:t>(x2,y2) = x1*x2 + y1*y2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向量夹角 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9" name="公式" r:id="rId3" imgW="114120" imgH="2156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643174" y="4500570"/>
          <a:ext cx="2500330" cy="1285884"/>
        </p:xfrm>
        <a:graphic>
          <a:graphicData uri="http://schemas.openxmlformats.org/presentationml/2006/ole">
            <p:oleObj spid="_x0000_s1030" name="公式" r:id="rId4" imgW="9522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189</TotalTime>
  <Words>981</Words>
  <PresentationFormat>全屏显示(4:3)</PresentationFormat>
  <Paragraphs>138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流畅</vt:lpstr>
      <vt:lpstr>公式</vt:lpstr>
      <vt:lpstr>幻灯片 1</vt:lpstr>
      <vt:lpstr>幻灯片 2</vt:lpstr>
      <vt:lpstr> 计算几何题的特点 </vt:lpstr>
      <vt:lpstr>注意事项：</vt:lpstr>
      <vt:lpstr>幻灯片 5</vt:lpstr>
      <vt:lpstr>点</vt:lpstr>
      <vt:lpstr>线段</vt:lpstr>
      <vt:lpstr>直线</vt:lpstr>
      <vt:lpstr>向量</vt:lpstr>
      <vt:lpstr>幻灯片 10</vt:lpstr>
      <vt:lpstr>POJ 2318</vt:lpstr>
      <vt:lpstr>幻灯片 12</vt:lpstr>
      <vt:lpstr>线段判交</vt:lpstr>
      <vt:lpstr>POJ 3304</vt:lpstr>
      <vt:lpstr>POJ 1066</vt:lpstr>
      <vt:lpstr>凸包</vt:lpstr>
      <vt:lpstr>    凸包求法： </vt:lpstr>
      <vt:lpstr>Graham扫描法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代码</vt:lpstr>
      <vt:lpstr>POJ 1113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acmicpc</dc:creator>
  <cp:lastModifiedBy>Windows 用户</cp:lastModifiedBy>
  <cp:revision>23</cp:revision>
  <dcterms:created xsi:type="dcterms:W3CDTF">2012-07-21T09:56:23Z</dcterms:created>
  <dcterms:modified xsi:type="dcterms:W3CDTF">2012-07-25T13:12:27Z</dcterms:modified>
</cp:coreProperties>
</file>