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7" r:id="rId4"/>
    <p:sldId id="288" r:id="rId5"/>
    <p:sldId id="320" r:id="rId6"/>
    <p:sldId id="327" r:id="rId7"/>
    <p:sldId id="328" r:id="rId8"/>
    <p:sldId id="329" r:id="rId9"/>
    <p:sldId id="331" r:id="rId10"/>
    <p:sldId id="291" r:id="rId11"/>
    <p:sldId id="289" r:id="rId12"/>
    <p:sldId id="290" r:id="rId13"/>
    <p:sldId id="324" r:id="rId14"/>
    <p:sldId id="325" r:id="rId15"/>
    <p:sldId id="326" r:id="rId16"/>
    <p:sldId id="292" r:id="rId17"/>
    <p:sldId id="303" r:id="rId18"/>
    <p:sldId id="330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FF0066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4" autoAdjust="0"/>
    <p:restoredTop sz="95083" autoAdjust="0"/>
  </p:normalViewPr>
  <p:slideViewPr>
    <p:cSldViewPr snapToGrid="0">
      <p:cViewPr varScale="1">
        <p:scale>
          <a:sx n="67" d="100"/>
          <a:sy n="67" d="100"/>
        </p:scale>
        <p:origin x="11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image" Target="../media/image7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64E0-DEDF-42CB-B64D-C7A0A6B29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67" r:id="rId2"/>
    <p:sldLayoutId id="2147483768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94506" y="4241388"/>
            <a:ext cx="3691719" cy="261661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By</a:t>
            </a:r>
          </a:p>
          <a:p>
            <a:r>
              <a:rPr lang="en-US" sz="1800" dirty="0"/>
              <a:t>-Jainam Shah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0020" y="1908601"/>
            <a:ext cx="5109209" cy="100384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j-lt"/>
              </a:rPr>
              <a:t>EE 551</a:t>
            </a:r>
          </a:p>
          <a:p>
            <a:pPr algn="ctr"/>
            <a:r>
              <a:rPr lang="en-US" sz="3200" dirty="0">
                <a:latin typeface="+mj-lt"/>
              </a:rPr>
              <a:t>Handwritten digits recognition- Framework Comparison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7748" y="265734"/>
            <a:ext cx="8026201" cy="1135683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Frameworks</a:t>
            </a:r>
            <a:endParaRPr lang="en-US" sz="3600" b="1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748" y="1497634"/>
            <a:ext cx="802620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n-lt"/>
              </a:rPr>
              <a:t>SKLearn</a:t>
            </a:r>
            <a:endParaRPr lang="en-US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n-lt"/>
              </a:rPr>
              <a:t>Tensorflow</a:t>
            </a:r>
            <a:endParaRPr lang="en-US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n-lt"/>
              </a:rPr>
              <a:t>Pytorch</a:t>
            </a:r>
            <a:endParaRPr lang="en-US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Apache </a:t>
            </a:r>
            <a:r>
              <a:rPr lang="en-US" dirty="0" err="1">
                <a:latin typeface="+mn-lt"/>
              </a:rPr>
              <a:t>Mxnet</a:t>
            </a:r>
            <a:r>
              <a:rPr lang="en-US" dirty="0">
                <a:latin typeface="+mn-lt"/>
              </a:rPr>
              <a:t>/ Amazon Gluon</a:t>
            </a:r>
          </a:p>
        </p:txBody>
      </p:sp>
    </p:spTree>
    <p:extLst>
      <p:ext uri="{BB962C8B-B14F-4D97-AF65-F5344CB8AC3E}">
        <p14:creationId xmlns:p14="http://schemas.microsoft.com/office/powerpoint/2010/main" val="61002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930" y="329344"/>
            <a:ext cx="8740140" cy="1325563"/>
          </a:xfrm>
        </p:spPr>
        <p:txBody>
          <a:bodyPr/>
          <a:lstStyle/>
          <a:p>
            <a:r>
              <a:rPr lang="en-US" sz="3600" dirty="0" err="1">
                <a:latin typeface="+mn-lt"/>
              </a:rPr>
              <a:t>SKLearn</a:t>
            </a:r>
            <a:endParaRPr lang="en-US" sz="3600" b="1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" y="1654907"/>
            <a:ext cx="8740140" cy="4486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algorithms are implemented: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BC78DE-C004-42ED-8391-B532B51E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79626"/>
              </p:ext>
            </p:extLst>
          </p:nvPr>
        </p:nvGraphicFramePr>
        <p:xfrm>
          <a:off x="1152525" y="2238789"/>
          <a:ext cx="6096000" cy="175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09132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5887068"/>
                    </a:ext>
                  </a:extLst>
                </a:gridCol>
              </a:tblGrid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3036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3348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7900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5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930" y="329344"/>
            <a:ext cx="8740140" cy="1325563"/>
          </a:xfrm>
        </p:spPr>
        <p:txBody>
          <a:bodyPr/>
          <a:lstStyle/>
          <a:p>
            <a:r>
              <a:rPr lang="en-US" sz="3600" b="1" dirty="0">
                <a:latin typeface="+mn-lt"/>
              </a:rPr>
              <a:t>TensorFlow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" y="1654907"/>
            <a:ext cx="8740140" cy="4486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algorithms are implemented: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BC78DE-C004-42ED-8391-B532B51E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42"/>
              </p:ext>
            </p:extLst>
          </p:nvPr>
        </p:nvGraphicFramePr>
        <p:xfrm>
          <a:off x="1152525" y="2238789"/>
          <a:ext cx="6096000" cy="151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09132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5887068"/>
                    </a:ext>
                  </a:extLst>
                </a:gridCol>
              </a:tblGrid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3036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 err="1"/>
                        <a:t>Keras</a:t>
                      </a:r>
                      <a:r>
                        <a:rPr lang="en-IN" dirty="0"/>
                        <a:t>-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3348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 err="1"/>
                        <a:t>Tensorflow</a:t>
                      </a:r>
                      <a:r>
                        <a:rPr lang="en-IN" dirty="0"/>
                        <a:t>- Convolution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21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930" y="329344"/>
            <a:ext cx="8740140" cy="1325563"/>
          </a:xfrm>
        </p:spPr>
        <p:txBody>
          <a:bodyPr/>
          <a:lstStyle/>
          <a:p>
            <a:r>
              <a:rPr lang="en-US" sz="3600" dirty="0" err="1">
                <a:latin typeface="+mn-lt"/>
              </a:rPr>
              <a:t>PyTorch</a:t>
            </a:r>
            <a:endParaRPr lang="en-US" sz="3600" b="1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" y="1654907"/>
            <a:ext cx="8740140" cy="4486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algorithms are implemented: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BC78DE-C004-42ED-8391-B532B51E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5428"/>
              </p:ext>
            </p:extLst>
          </p:nvPr>
        </p:nvGraphicFramePr>
        <p:xfrm>
          <a:off x="1152525" y="2238789"/>
          <a:ext cx="6096000" cy="107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09132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5887068"/>
                    </a:ext>
                  </a:extLst>
                </a:gridCol>
              </a:tblGrid>
              <a:tr h="437736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3036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 err="1"/>
                        <a:t>PyTorch</a:t>
                      </a:r>
                      <a:r>
                        <a:rPr lang="en-IN" dirty="0"/>
                        <a:t>- Convolution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7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930" y="329344"/>
            <a:ext cx="8740140" cy="1325563"/>
          </a:xfrm>
        </p:spPr>
        <p:txBody>
          <a:bodyPr/>
          <a:lstStyle/>
          <a:p>
            <a:r>
              <a:rPr lang="en-US" sz="3600" b="1" dirty="0">
                <a:latin typeface="+mn-lt"/>
              </a:rPr>
              <a:t>Apache </a:t>
            </a:r>
            <a:r>
              <a:rPr lang="en-US" sz="3600" b="1" dirty="0" err="1">
                <a:latin typeface="+mn-lt"/>
              </a:rPr>
              <a:t>MXnet</a:t>
            </a:r>
            <a:r>
              <a:rPr lang="en-US" sz="3600" b="1" dirty="0">
                <a:latin typeface="+mn-lt"/>
              </a:rPr>
              <a:t>/ Amazon Gluon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" y="1654907"/>
            <a:ext cx="8740140" cy="4486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algorithms are implemented: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BC78DE-C004-42ED-8391-B532B51E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9053"/>
              </p:ext>
            </p:extLst>
          </p:nvPr>
        </p:nvGraphicFramePr>
        <p:xfrm>
          <a:off x="1152525" y="2238789"/>
          <a:ext cx="6096000" cy="1313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09132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5887068"/>
                    </a:ext>
                  </a:extLst>
                </a:gridCol>
              </a:tblGrid>
              <a:tr h="437736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3036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4542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r>
                        <a:rPr lang="en-IN" dirty="0"/>
                        <a:t>Convolution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03E-CB32-4D63-BCC3-02E5AFB8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Comparisons of different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B2713-3885-4854-8F71-964F8BBA2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3D9DB6-1207-4715-BD9D-EFCDEAE815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0557" y="1787978"/>
          <a:ext cx="7242888" cy="304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73">
                  <a:extLst>
                    <a:ext uri="{9D8B030D-6E8A-4147-A177-3AD203B41FA5}">
                      <a16:colId xmlns:a16="http://schemas.microsoft.com/office/drawing/2014/main" val="1557972245"/>
                    </a:ext>
                  </a:extLst>
                </a:gridCol>
                <a:gridCol w="3624215">
                  <a:extLst>
                    <a:ext uri="{9D8B030D-6E8A-4147-A177-3AD203B41FA5}">
                      <a16:colId xmlns:a16="http://schemas.microsoft.com/office/drawing/2014/main" val="1588315891"/>
                    </a:ext>
                  </a:extLst>
                </a:gridCol>
              </a:tblGrid>
              <a:tr h="6088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847600"/>
                  </a:ext>
                </a:extLst>
              </a:tr>
              <a:tr h="608823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SKLearn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9548478"/>
                  </a:ext>
                </a:extLst>
              </a:tr>
              <a:tr h="608823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Tensorflow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4966173"/>
                  </a:ext>
                </a:extLst>
              </a:tr>
              <a:tr h="608823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PyTorch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989717"/>
                  </a:ext>
                </a:extLst>
              </a:tr>
              <a:tr h="608823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Apache </a:t>
                      </a:r>
                      <a:r>
                        <a:rPr lang="en-US" sz="1800" dirty="0" err="1"/>
                        <a:t>MXnet</a:t>
                      </a:r>
                      <a:r>
                        <a:rPr lang="en-US" sz="1800" dirty="0"/>
                        <a:t> / Amazon Gluon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2483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199" y="1098366"/>
            <a:ext cx="8089151" cy="6923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Gluon/ Apache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Mxnet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highest efficiency of 98.95%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https://cdn-images-1.medium.com/max/1200/1*dYjDEI0mLpsCOySKUuX1VA.png">
            <a:extLst>
              <a:ext uri="{FF2B5EF4-FFF2-40B4-BE49-F238E27FC236}">
                <a16:creationId xmlns:a16="http://schemas.microsoft.com/office/drawing/2014/main" id="{01215311-3EDC-4F29-AAE6-51D78430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15" y="2008564"/>
            <a:ext cx="5200770" cy="41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9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A15E-C55E-4731-9F68-9CC2A2DC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35C3B-7D95-4BE0-8D2C-760BC645C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6BCFE-69B7-4671-9409-11ECC48AE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err="1"/>
              <a:t>Tensorflow</a:t>
            </a:r>
            <a:r>
              <a:rPr lang="en-IN" dirty="0"/>
              <a:t> Documentation</a:t>
            </a:r>
          </a:p>
          <a:p>
            <a:r>
              <a:rPr lang="en-IN" dirty="0" err="1"/>
              <a:t>Pytorch</a:t>
            </a:r>
            <a:r>
              <a:rPr lang="en-IN" dirty="0"/>
              <a:t> Documentation</a:t>
            </a:r>
          </a:p>
          <a:p>
            <a:r>
              <a:rPr lang="en-IN" dirty="0"/>
              <a:t>Apache </a:t>
            </a:r>
            <a:r>
              <a:rPr lang="en-IN" dirty="0" err="1"/>
              <a:t>Mxnet</a:t>
            </a:r>
            <a:r>
              <a:rPr lang="en-IN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240938"/>
            <a:ext cx="6400800" cy="1617061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				Thank You !!</a:t>
            </a:r>
          </a:p>
          <a:p>
            <a:pPr algn="l"/>
            <a:r>
              <a:rPr lang="en-US" sz="3000" b="1" dirty="0"/>
              <a:t>			Any Questions???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F14DD-8528-43E1-AFDF-916E0F258904}"/>
              </a:ext>
            </a:extLst>
          </p:cNvPr>
          <p:cNvSpPr txBox="1">
            <a:spLocks/>
          </p:cNvSpPr>
          <p:nvPr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12342C3A-DD85-7843-B416-BD52AB030D59}" type="slidenum">
              <a:rPr lang="en-US" sz="110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</a:rPr>
              <a:pPr algn="ctr">
                <a:defRPr/>
              </a:pPr>
              <a:t>18</a:t>
            </a:fld>
            <a:endParaRPr lang="en-US" sz="1100" dirty="0">
              <a:solidFill>
                <a:prstClr val="black">
                  <a:tint val="75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391" y="457200"/>
            <a:ext cx="7931426" cy="1213610"/>
          </a:xfrm>
        </p:spPr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391" y="1527153"/>
            <a:ext cx="8524460" cy="460658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sz="2000" dirty="0">
              <a:latin typeface="+mn-lt"/>
            </a:endParaRPr>
          </a:p>
          <a:p>
            <a:pPr marL="457200" lvl="1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+mn-lt"/>
              </a:rPr>
              <a:t>The MNIST dataset is highly over-studied.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+mn-lt"/>
              </a:rPr>
              <a:t>For someone to enter into the field of Machine Learning, this is the first step.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+mn-lt"/>
              </a:rPr>
              <a:t>So, I decided to compare the different frameworks</a:t>
            </a:r>
          </a:p>
          <a:p>
            <a:pPr algn="just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0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6690" y="345246"/>
            <a:ext cx="895731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690" y="1615821"/>
            <a:ext cx="8957310" cy="48451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+mj-lt"/>
              </a:rPr>
              <a:t>The </a:t>
            </a:r>
            <a:r>
              <a:rPr lang="en-US" b="1" dirty="0">
                <a:latin typeface="+mj-lt"/>
              </a:rPr>
              <a:t>MNIST database</a:t>
            </a:r>
            <a:r>
              <a:rPr lang="en-US" dirty="0">
                <a:latin typeface="+mj-lt"/>
              </a:rPr>
              <a:t> (Modified National Institute of Standards and Technology database) is a large database of handwritten digits that is commonly used for training various image processing systems.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>
                <a:latin typeface="+mj-lt"/>
                <a:cs typeface="Arial" panose="020B0604020202020204" pitchFamily="34" charset="0"/>
              </a:rPr>
              <a:t>The dataset has almost 60000 example images of handwritten numbers from 0 to 9.</a:t>
            </a:r>
          </a:p>
          <a:p>
            <a:pPr algn="just"/>
            <a:r>
              <a:rPr lang="en-US" dirty="0">
                <a:latin typeface="+mj-lt"/>
              </a:rPr>
              <a:t>Each example is a 28x28 pixel image flattened in an array with 784 values representing each pixel’s intensity.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690" y="1615821"/>
            <a:ext cx="8957310" cy="48451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cdn-images-1.medium.com/max/1200/1*XdCMCaHPt-pqtEibUfAnNw.png">
            <a:extLst>
              <a:ext uri="{FF2B5EF4-FFF2-40B4-BE49-F238E27FC236}">
                <a16:creationId xmlns:a16="http://schemas.microsoft.com/office/drawing/2014/main" id="{F1FF8A18-013A-4E74-BA5B-0E30B68F7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30" y="809625"/>
            <a:ext cx="8091520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5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D90-739D-486D-9FB1-88D890FC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30330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Convolutional Neural Network (CNN)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0BCDC-C797-480C-9FBF-C3B312D94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D3228-C28C-4AF2-AD48-C44FAA4F9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2746699"/>
            <a:ext cx="8691562" cy="2680971"/>
          </a:xfrm>
        </p:spPr>
        <p:txBody>
          <a:bodyPr/>
          <a:lstStyle/>
          <a:p>
            <a:pPr algn="just"/>
            <a:r>
              <a:rPr lang="en-US" dirty="0"/>
              <a:t>Convolutional Networks work by moving small filters across the input image. This means the filters are re-used for recognizing patterns throughout the entire input image.</a:t>
            </a:r>
          </a:p>
          <a:p>
            <a:pPr algn="just"/>
            <a:r>
              <a:rPr lang="en-US" dirty="0"/>
              <a:t>This makes the Convolutional Networks much more powerful than Fully-Connected networks with the same number of variables. </a:t>
            </a:r>
          </a:p>
          <a:p>
            <a:pPr algn="just"/>
            <a:r>
              <a:rPr lang="en-US" dirty="0"/>
              <a:t>This in turn makes the Convolutional Networks faster to train.</a:t>
            </a:r>
          </a:p>
        </p:txBody>
      </p:sp>
    </p:spTree>
    <p:extLst>
      <p:ext uri="{BB962C8B-B14F-4D97-AF65-F5344CB8AC3E}">
        <p14:creationId xmlns:p14="http://schemas.microsoft.com/office/powerpoint/2010/main" val="41435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0125" y="654102"/>
            <a:ext cx="7258050" cy="1003390"/>
          </a:xfrm>
        </p:spPr>
        <p:txBody>
          <a:bodyPr/>
          <a:lstStyle/>
          <a:p>
            <a:pPr algn="ctr"/>
            <a:r>
              <a:rPr lang="en-US" dirty="0"/>
              <a:t>Implementation of Convolutional Neural Network (CNN)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7543" y="2002615"/>
            <a:ext cx="6393345" cy="34549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5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966A3-57C8-49EB-90E5-4F338E26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9" y="2445787"/>
            <a:ext cx="8108981" cy="2558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2F91A7-0889-4D88-9124-3704A956EE78}"/>
              </a:ext>
            </a:extLst>
          </p:cNvPr>
          <p:cNvSpPr/>
          <p:nvPr/>
        </p:nvSpPr>
        <p:spPr>
          <a:xfrm>
            <a:off x="498509" y="2110358"/>
            <a:ext cx="8047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50" dirty="0">
                <a:solidFill>
                  <a:srgbClr val="000000"/>
                </a:solidFill>
                <a:latin typeface="Helvetica Neue"/>
              </a:rPr>
              <a:t>The following chart shows roughly how the data flows in the Convolutional Neural Network that is implemented below.</a:t>
            </a:r>
          </a:p>
          <a:p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147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DAC-64D2-434F-8E90-8C6560BD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Layer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5E964-89C3-4B65-BF85-A53DDEB35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ECBD-2326-4885-9EDB-19689C955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450" y="1466071"/>
            <a:ext cx="8753475" cy="3782203"/>
          </a:xfrm>
        </p:spPr>
        <p:txBody>
          <a:bodyPr/>
          <a:lstStyle/>
          <a:p>
            <a:pPr algn="just"/>
            <a:r>
              <a:rPr lang="en-US" dirty="0"/>
              <a:t>The following chart shows the basic idea of processing an image in the first convolutional layer. The input image depicts the number 7 and four copies of the image are shown here, so we can see more clearly how the filter is being moved to different positions of the image.</a:t>
            </a:r>
          </a:p>
          <a:p>
            <a:pPr algn="just"/>
            <a:r>
              <a:rPr lang="en-US" dirty="0"/>
              <a:t>For each position of the filter, the dot-product is being calculated between the filter and the image pixels under the filter, which results in a single pixel in the output image. So moving the filter across the entire input image results in a new image being generated.</a:t>
            </a:r>
          </a:p>
        </p:txBody>
      </p:sp>
    </p:spTree>
    <p:extLst>
      <p:ext uri="{BB962C8B-B14F-4D97-AF65-F5344CB8AC3E}">
        <p14:creationId xmlns:p14="http://schemas.microsoft.com/office/powerpoint/2010/main" val="295997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DAC-64D2-434F-8E90-8C6560BD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Layer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5E964-89C3-4B65-BF85-A53DDEB35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ECBD-2326-4885-9EDB-19689C955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450" y="1466071"/>
            <a:ext cx="8753475" cy="378220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The red filter-weights means that the filter has a positive reaction to black pixels in the input image, while blue pixels means the filter has a negative reaction to black pixels.</a:t>
            </a:r>
          </a:p>
          <a:p>
            <a:pPr algn="just"/>
            <a:r>
              <a:rPr lang="en-US" dirty="0"/>
              <a:t>In this case it appears that the filter recognizes the horizontal line of the 7-digit, as can be seen from its stronger reaction to that line in the output image.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3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DAC-64D2-434F-8E90-8C6560BD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Layer (</a:t>
            </a:r>
            <a:r>
              <a:rPr lang="en-US" dirty="0" err="1"/>
              <a:t>contd</a:t>
            </a:r>
            <a:r>
              <a:rPr lang="en-US" dirty="0"/>
              <a:t>…)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5E964-89C3-4B65-BF85-A53DDEB35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1FDC8-5B26-40A5-A4DC-5A7C2680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96" y="1463862"/>
            <a:ext cx="6946208" cy="40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67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443</Words>
  <Application>Microsoft Office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Cover Slides</vt:lpstr>
      <vt:lpstr>Content - No Photos</vt:lpstr>
      <vt:lpstr>PowerPoint Presentation</vt:lpstr>
      <vt:lpstr>Preface</vt:lpstr>
      <vt:lpstr>Dataset</vt:lpstr>
      <vt:lpstr>PowerPoint Presentation</vt:lpstr>
      <vt:lpstr>Convolutional Neural Network (CNN)</vt:lpstr>
      <vt:lpstr>Implementation of Convolutional Neural Network (CNN)</vt:lpstr>
      <vt:lpstr>Convolutional Layer </vt:lpstr>
      <vt:lpstr>Convolutional Layer </vt:lpstr>
      <vt:lpstr>Convolutional Layer (contd…) </vt:lpstr>
      <vt:lpstr>Frameworks</vt:lpstr>
      <vt:lpstr>SKLearn</vt:lpstr>
      <vt:lpstr>TensorFlow</vt:lpstr>
      <vt:lpstr>PyTorch</vt:lpstr>
      <vt:lpstr>Apache MXnet/ Amazon Gluon</vt:lpstr>
      <vt:lpstr>Comparisons of different methods</vt:lpstr>
      <vt:lpstr>Conclusion</vt:lpstr>
      <vt:lpstr>Citations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Jainam Shah</cp:lastModifiedBy>
  <cp:revision>1453</cp:revision>
  <cp:lastPrinted>2016-08-09T14:57:31Z</cp:lastPrinted>
  <dcterms:created xsi:type="dcterms:W3CDTF">2013-11-01T14:42:31Z</dcterms:created>
  <dcterms:modified xsi:type="dcterms:W3CDTF">2018-11-30T23:02:10Z</dcterms:modified>
</cp:coreProperties>
</file>