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Oxygen"/>
      <p:regular r:id="rId23"/>
      <p:bold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Gloria Hallelujah"/>
      <p:regular r:id="rId33"/>
    </p:embeddedFont>
    <p:embeddedFont>
      <p:font typeface="Permanent Marker"/>
      <p:regular r:id="rId34"/>
    </p:embeddedFont>
    <p:embeddedFont>
      <p:font typeface="Ultra"/>
      <p:regular r:id="rId35"/>
    </p:embeddedFont>
    <p:embeddedFont>
      <p:font typeface="Bree Serif"/>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xygen-bold.fntdata"/><Relationship Id="rId23" Type="http://schemas.openxmlformats.org/officeDocument/2006/relationships/font" Target="fonts/Oxyge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GloriaHallelujah-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Ultra-regular.fntdata"/><Relationship Id="rId12" Type="http://schemas.openxmlformats.org/officeDocument/2006/relationships/slide" Target="slides/slide8.xml"/><Relationship Id="rId34" Type="http://schemas.openxmlformats.org/officeDocument/2006/relationships/font" Target="fonts/PermanentMarker-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reeSerif-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rgbClr val="B6D7A8"/>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0BywDXpG7Qx_WZ3RqR0wtZmYzc1k/ed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goodluckexams.com/what-to-eat-before-an-exam/" TargetMode="External"/><Relationship Id="rId4" Type="http://schemas.openxmlformats.org/officeDocument/2006/relationships/image" Target="../media/image1.jpg"/><Relationship Id="rId5"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pstudent.collegeboard.org/apcourse/ap-computer-science-a" TargetMode="External"/><Relationship Id="rId4" Type="http://schemas.openxmlformats.org/officeDocument/2006/relationships/hyperlink" Target="http://media.collegeboard.com/digitalServices/pdf/ap/ap-computer-science-a-course-description.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Computer Science AP</a:t>
            </a:r>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Test Taking Strategies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Multiple Choice Questions</a:t>
            </a:r>
            <a:endParaRPr/>
          </a:p>
          <a:p>
            <a:pPr indent="0" lvl="0" marL="0" rtl="0">
              <a:spcBef>
                <a:spcPts val="0"/>
              </a:spcBef>
              <a:spcAft>
                <a:spcPts val="0"/>
              </a:spcAft>
              <a:buNone/>
            </a:pPr>
            <a:r>
              <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Invest in a good eraser.  </a:t>
            </a:r>
            <a:r>
              <a:rPr lang="en"/>
              <a:t>Make sure you bubble in what you want and completely erase what you don’t want.</a:t>
            </a:r>
            <a:endParaRPr/>
          </a:p>
          <a:p>
            <a:pPr indent="-342900" lvl="0" marL="457200" rtl="0">
              <a:spcBef>
                <a:spcPts val="0"/>
              </a:spcBef>
              <a:spcAft>
                <a:spcPts val="0"/>
              </a:spcAft>
              <a:buSzPts val="1800"/>
              <a:buChar char="●"/>
            </a:pPr>
            <a:r>
              <a:rPr lang="en"/>
              <a:t>The questions with Roman numeral I, II and III take more time.  </a:t>
            </a:r>
            <a:endParaRPr/>
          </a:p>
          <a:p>
            <a:pPr indent="-342900" lvl="0" marL="457200" rtl="0">
              <a:spcBef>
                <a:spcPts val="0"/>
              </a:spcBef>
              <a:spcAft>
                <a:spcPts val="0"/>
              </a:spcAft>
              <a:buSzPts val="1800"/>
              <a:buChar char="●"/>
            </a:pPr>
            <a:r>
              <a:rPr lang="en"/>
              <a:t>Beware of the distractor. </a:t>
            </a:r>
            <a:endParaRPr/>
          </a:p>
          <a:p>
            <a:pPr indent="-342900" lvl="0" marL="457200" rtl="0">
              <a:spcBef>
                <a:spcPts val="0"/>
              </a:spcBef>
              <a:spcAft>
                <a:spcPts val="0"/>
              </a:spcAft>
              <a:buSzPts val="1800"/>
              <a:buChar char="●"/>
            </a:pPr>
            <a:r>
              <a:rPr lang="en"/>
              <a:t>Do NOT leave anything blank.  From the CollegeBoard site:</a:t>
            </a:r>
            <a:endParaRPr/>
          </a:p>
          <a:p>
            <a:pPr indent="0" lvl="0" marL="0" rtl="0">
              <a:spcBef>
                <a:spcPts val="1600"/>
              </a:spcBef>
              <a:spcAft>
                <a:spcPts val="0"/>
              </a:spcAft>
              <a:buNone/>
            </a:pPr>
            <a:r>
              <a:rPr lang="en"/>
              <a:t> </a:t>
            </a:r>
            <a:endParaRPr/>
          </a:p>
          <a:p>
            <a:pPr indent="-342900" lvl="0" marL="457200" rtl="0">
              <a:spcBef>
                <a:spcPts val="1600"/>
              </a:spcBef>
              <a:spcAft>
                <a:spcPts val="0"/>
              </a:spcAft>
              <a:buSzPts val="1800"/>
              <a:buChar char="●"/>
            </a:pPr>
            <a:r>
              <a:rPr lang="en"/>
              <a:t>If you have to guess, make it an educated guess.  Eliminate one or two choices and then guess.  The more choices you can eliminate the better the chances of getting the correct answer.</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15" name="Shape 115"/>
          <p:cNvSpPr txBox="1"/>
          <p:nvPr/>
        </p:nvSpPr>
        <p:spPr>
          <a:xfrm>
            <a:off x="1098000" y="2826000"/>
            <a:ext cx="6849000" cy="5760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333333"/>
                </a:solidFill>
                <a:highlight>
                  <a:srgbClr val="FFFFFF"/>
                </a:highlight>
              </a:rPr>
              <a:t>Beginning with the May 2011 AP Exam administration, there was a change to the way AP Exams are now scored. Total scores on the multiple-choice section are now based on the number of questions answered correctly. Points are no longer deducted for incorrect answers and, as always, no points will be awarded for unanswered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Multiple Choice Questions</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Read ALL the choices before you commit to an answer. Sometimes it may help to read the choices before you read the question</a:t>
            </a:r>
            <a:endParaRPr/>
          </a:p>
          <a:p>
            <a:pPr indent="-342900" lvl="0" marL="457200" rtl="0">
              <a:spcBef>
                <a:spcPts val="0"/>
              </a:spcBef>
              <a:spcAft>
                <a:spcPts val="0"/>
              </a:spcAft>
              <a:buSzPts val="1800"/>
              <a:buChar char="●"/>
            </a:pPr>
            <a:r>
              <a:rPr lang="en"/>
              <a:t>Feel free to mark up the exam book as much as you want. Circle, underline important information.</a:t>
            </a:r>
            <a:endParaRPr/>
          </a:p>
          <a:p>
            <a:pPr indent="-342900" lvl="0" marL="457200" rtl="0">
              <a:spcBef>
                <a:spcPts val="0"/>
              </a:spcBef>
              <a:spcAft>
                <a:spcPts val="0"/>
              </a:spcAft>
              <a:buSzPts val="1800"/>
              <a:buChar char="●"/>
            </a:pPr>
            <a:r>
              <a:rPr lang="en"/>
              <a:t>If a question takes more than 2 minutes, consider skipping it for now and getting back to it later.</a:t>
            </a:r>
            <a:endParaRPr/>
          </a:p>
          <a:p>
            <a:pPr indent="0" lvl="0" marL="0" rt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Free Response Questions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sz="2400">
                <a:latin typeface="Oxygen"/>
                <a:ea typeface="Oxygen"/>
                <a:cs typeface="Oxygen"/>
                <a:sym typeface="Oxygen"/>
              </a:rPr>
              <a:t>NO MORE S.O.P.  </a:t>
            </a:r>
            <a:r>
              <a:rPr lang="en"/>
              <a:t> -  </a:t>
            </a:r>
            <a:r>
              <a:rPr lang="en">
                <a:latin typeface="Courier New"/>
                <a:ea typeface="Courier New"/>
                <a:cs typeface="Courier New"/>
                <a:sym typeface="Courier New"/>
              </a:rPr>
              <a:t> System.out.print()</a:t>
            </a:r>
            <a:endParaRPr>
              <a:latin typeface="Courier New"/>
              <a:ea typeface="Courier New"/>
              <a:cs typeface="Courier New"/>
              <a:sym typeface="Courier New"/>
            </a:endParaRPr>
          </a:p>
          <a:p>
            <a:pPr indent="-342900" lvl="0" marL="457200" rtl="0">
              <a:spcBef>
                <a:spcPts val="0"/>
              </a:spcBef>
              <a:spcAft>
                <a:spcPts val="0"/>
              </a:spcAft>
              <a:buSzPts val="1800"/>
              <a:buChar char="●"/>
            </a:pPr>
            <a:r>
              <a:rPr lang="en"/>
              <a:t>Partial credit is very generous.  Write something down but avoid using </a:t>
            </a:r>
            <a:r>
              <a:rPr lang="en">
                <a:latin typeface="Courier New"/>
                <a:ea typeface="Courier New"/>
                <a:cs typeface="Courier New"/>
                <a:sym typeface="Courier New"/>
              </a:rPr>
              <a:t>System.out.print()</a:t>
            </a:r>
            <a:r>
              <a:rPr lang="en"/>
              <a:t> just because you have no idea what to write down</a:t>
            </a:r>
            <a:endParaRPr/>
          </a:p>
          <a:p>
            <a:pPr indent="-342900" lvl="0" marL="457200" rtl="0">
              <a:spcBef>
                <a:spcPts val="0"/>
              </a:spcBef>
              <a:spcAft>
                <a:spcPts val="0"/>
              </a:spcAft>
              <a:buSzPts val="1800"/>
              <a:buChar char="●"/>
            </a:pPr>
            <a:r>
              <a:rPr lang="en"/>
              <a:t>Attempt </a:t>
            </a:r>
            <a:r>
              <a:rPr b="1" lang="en"/>
              <a:t>ALL</a:t>
            </a:r>
            <a:r>
              <a:rPr lang="en"/>
              <a:t> 3 or 4 parts of each FRQ.  They are graded independently.</a:t>
            </a:r>
            <a:endParaRPr/>
          </a:p>
          <a:p>
            <a:pPr indent="-342900" lvl="0" marL="457200" rtl="0">
              <a:spcBef>
                <a:spcPts val="0"/>
              </a:spcBef>
              <a:spcAft>
                <a:spcPts val="0"/>
              </a:spcAft>
              <a:buSzPts val="1800"/>
              <a:buChar char="●"/>
            </a:pPr>
            <a:r>
              <a:rPr lang="en"/>
              <a:t>The return type should match what is returned</a:t>
            </a:r>
            <a:endParaRPr/>
          </a:p>
          <a:p>
            <a:pPr indent="-342900" lvl="0" marL="457200" rtl="0">
              <a:spcBef>
                <a:spcPts val="0"/>
              </a:spcBef>
              <a:spcAft>
                <a:spcPts val="0"/>
              </a:spcAft>
              <a:buSzPts val="1800"/>
              <a:buChar char="●"/>
            </a:pPr>
            <a:r>
              <a:rPr lang="en"/>
              <a:t>Efficiency does not matter but strive for clear, concise code</a:t>
            </a:r>
            <a:endParaRPr/>
          </a:p>
          <a:p>
            <a:pPr indent="-342900" lvl="0" marL="457200" rtl="0">
              <a:spcBef>
                <a:spcPts val="0"/>
              </a:spcBef>
              <a:spcAft>
                <a:spcPts val="0"/>
              </a:spcAft>
              <a:buSzPts val="1800"/>
              <a:buChar char="●"/>
            </a:pPr>
            <a:r>
              <a:rPr lang="en"/>
              <a:t>Read the entire question before beginning</a:t>
            </a:r>
            <a:endParaRPr/>
          </a:p>
          <a:p>
            <a:pPr indent="-342900" lvl="0" marL="457200" rtl="0">
              <a:spcBef>
                <a:spcPts val="0"/>
              </a:spcBef>
              <a:spcAft>
                <a:spcPts val="0"/>
              </a:spcAft>
              <a:buSzPts val="1800"/>
              <a:buChar char="●"/>
            </a:pPr>
            <a:r>
              <a:rPr lang="en"/>
              <a:t>Re-read the pre-condition and post-condition</a:t>
            </a:r>
            <a:endParaRPr/>
          </a:p>
          <a:p>
            <a:pPr indent="-342900" lvl="0" marL="457200" rtl="0">
              <a:spcBef>
                <a:spcPts val="0"/>
              </a:spcBef>
              <a:spcAft>
                <a:spcPts val="0"/>
              </a:spcAft>
              <a:buSzPts val="1800"/>
              <a:buChar char="●"/>
            </a:pPr>
            <a:r>
              <a:rPr lang="en"/>
              <a:t>Cross off anything that you do not want graded.  If there are two or more solutions to the FRQ, the Reader is instructed to grade the first one.</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Free Response Questions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Write ONLY what is requested. No more, no less.  </a:t>
            </a:r>
            <a:endParaRPr/>
          </a:p>
          <a:p>
            <a:pPr indent="-342900" lvl="0" marL="457200" rtl="0">
              <a:spcBef>
                <a:spcPts val="0"/>
              </a:spcBef>
              <a:spcAft>
                <a:spcPts val="0"/>
              </a:spcAft>
              <a:buSzPts val="1800"/>
              <a:buChar char="●"/>
            </a:pPr>
            <a:r>
              <a:rPr lang="en"/>
              <a:t>Indenting shows you wanted to block statements even if you forget { } </a:t>
            </a:r>
            <a:endParaRPr/>
          </a:p>
          <a:p>
            <a:pPr indent="-342900" lvl="0" marL="457200" rtl="0">
              <a:spcBef>
                <a:spcPts val="0"/>
              </a:spcBef>
              <a:spcAft>
                <a:spcPts val="0"/>
              </a:spcAft>
              <a:buSzPts val="1800"/>
              <a:buChar char="●"/>
            </a:pPr>
            <a:r>
              <a:rPr lang="en"/>
              <a:t>Don’t bother with comments.  Readers are instructed to ignore them.  It is a waste of time</a:t>
            </a:r>
            <a:endParaRPr/>
          </a:p>
          <a:p>
            <a:pPr indent="-342900" lvl="0" marL="457200" rtl="0">
              <a:spcBef>
                <a:spcPts val="0"/>
              </a:spcBef>
              <a:spcAft>
                <a:spcPts val="0"/>
              </a:spcAft>
              <a:buSzPts val="1800"/>
              <a:buChar char="●"/>
            </a:pPr>
            <a:r>
              <a:rPr lang="en"/>
              <a:t>Read the comments provided in the question.  Sometimes the algorithm is imbedded in the comments. It may even say “you may use this algorithm”.  HINT, HINT!</a:t>
            </a:r>
            <a:endParaRPr/>
          </a:p>
          <a:p>
            <a:pPr indent="-342900" lvl="0" marL="457200" rtl="0">
              <a:spcBef>
                <a:spcPts val="0"/>
              </a:spcBef>
              <a:spcAft>
                <a:spcPts val="0"/>
              </a:spcAft>
              <a:buSzPts val="1800"/>
              <a:buChar char="●"/>
            </a:pPr>
            <a:r>
              <a:rPr lang="en"/>
              <a:t>It is not necessary or recommended going outside the AP Subset</a:t>
            </a:r>
            <a:endParaRPr/>
          </a:p>
          <a:p>
            <a:pPr indent="-342900" lvl="0" marL="457200" rtl="0">
              <a:spcBef>
                <a:spcPts val="0"/>
              </a:spcBef>
              <a:spcAft>
                <a:spcPts val="0"/>
              </a:spcAft>
              <a:buSzPts val="1800"/>
              <a:buChar char="●"/>
            </a:pPr>
            <a:r>
              <a:rPr lang="en"/>
              <a:t>Write clearly and legibly.  Not too big, not too small, just right.  Be kind to the reader.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Cross out if you change your mind</a:t>
            </a:r>
            <a:endParaRPr/>
          </a:p>
        </p:txBody>
      </p:sp>
      <p:pic>
        <p:nvPicPr>
          <p:cNvPr descr="Screen Shot 2017-04-18 at 4.19.22 PM.png" id="139" name="Shape 139"/>
          <p:cNvPicPr preferRelativeResize="0"/>
          <p:nvPr/>
        </p:nvPicPr>
        <p:blipFill>
          <a:blip r:embed="rId3">
            <a:alphaModFix/>
          </a:blip>
          <a:stretch>
            <a:fillRect/>
          </a:stretch>
        </p:blipFill>
        <p:spPr>
          <a:xfrm>
            <a:off x="2774075" y="1149875"/>
            <a:ext cx="3595840" cy="3821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descr="Screen Shot 2017-04-18 at 4.15.49 PM.png" id="144" name="Shape 144"/>
          <p:cNvPicPr preferRelativeResize="0"/>
          <p:nvPr/>
        </p:nvPicPr>
        <p:blipFill>
          <a:blip r:embed="rId3">
            <a:alphaModFix/>
          </a:blip>
          <a:stretch>
            <a:fillRect/>
          </a:stretch>
        </p:blipFill>
        <p:spPr>
          <a:xfrm>
            <a:off x="1400175" y="1157050"/>
            <a:ext cx="6343650" cy="3848100"/>
          </a:xfrm>
          <a:prstGeom prst="rect">
            <a:avLst/>
          </a:prstGeom>
          <a:noFill/>
          <a:ln>
            <a:noFill/>
          </a:ln>
        </p:spPr>
      </p:pic>
      <p:sp>
        <p:nvSpPr>
          <p:cNvPr id="145" name="Shape 1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Alternative/Additional Review</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Get together with your peeps and create a study group</a:t>
            </a:r>
            <a:endParaRPr/>
          </a:p>
          <a:p>
            <a:pPr indent="0" lvl="0" marL="0">
              <a:spcBef>
                <a:spcPts val="1600"/>
              </a:spcBef>
              <a:spcAft>
                <a:spcPts val="0"/>
              </a:spcAft>
              <a:buNone/>
            </a:pPr>
            <a:r>
              <a:rPr lang="en"/>
              <a:t>Find videos on Khan Academy and YouTube </a:t>
            </a:r>
            <a:endParaRPr/>
          </a:p>
          <a:p>
            <a:pPr indent="0" lvl="0" marL="0">
              <a:spcBef>
                <a:spcPts val="1600"/>
              </a:spcBef>
              <a:spcAft>
                <a:spcPts val="0"/>
              </a:spcAft>
              <a:buNone/>
            </a:pPr>
            <a:r>
              <a:rPr lang="en"/>
              <a:t>Create your own flash cards or start using this set </a:t>
            </a:r>
            <a:r>
              <a:rPr lang="en" u="sng">
                <a:solidFill>
                  <a:schemeClr val="hlink"/>
                </a:solidFill>
                <a:hlinkClick r:id="rId3"/>
              </a:rPr>
              <a:t>https://drive.google.com/file/d/0BywDXpG7Qx_WZ3RqR0wtZmYzc1k/edit</a:t>
            </a:r>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663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Preparing for Test Day</a:t>
            </a:r>
            <a:endParaRPr/>
          </a:p>
          <a:p>
            <a:pPr indent="0" lvl="0" marL="0">
              <a:spcBef>
                <a:spcPts val="0"/>
              </a:spcBef>
              <a:spcAft>
                <a:spcPts val="0"/>
              </a:spcAft>
              <a:buNone/>
            </a:pPr>
            <a:r>
              <a:t/>
            </a:r>
            <a:endParaRPr/>
          </a:p>
        </p:txBody>
      </p:sp>
      <p:sp>
        <p:nvSpPr>
          <p:cNvPr id="157" name="Shape 157"/>
          <p:cNvSpPr txBox="1"/>
          <p:nvPr>
            <p:ph idx="1" type="body"/>
          </p:nvPr>
        </p:nvSpPr>
        <p:spPr>
          <a:xfrm>
            <a:off x="0" y="1017450"/>
            <a:ext cx="6950400" cy="387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Do NOT pull an all-nighter the day before the test.  Add an extra hour sleep if possible</a:t>
            </a:r>
            <a:endParaRPr/>
          </a:p>
          <a:p>
            <a:pPr indent="-342900" lvl="0" marL="457200" rtl="0">
              <a:spcBef>
                <a:spcPts val="0"/>
              </a:spcBef>
              <a:spcAft>
                <a:spcPts val="0"/>
              </a:spcAft>
              <a:buSzPts val="1800"/>
              <a:buChar char="●"/>
            </a:pPr>
            <a:r>
              <a:rPr lang="en"/>
              <a:t>Eat healthy, sensible breakfast the morning of the test.  Not Frosted Flakes or Cocoa Puffs.  </a:t>
            </a:r>
            <a:r>
              <a:rPr lang="en" u="sng">
                <a:solidFill>
                  <a:schemeClr val="hlink"/>
                </a:solidFill>
                <a:hlinkClick r:id="rId3"/>
              </a:rPr>
              <a:t>http://www.goodluckexams.com/what-to-eat-before-an-exam/</a:t>
            </a:r>
            <a:endParaRPr/>
          </a:p>
          <a:p>
            <a:pPr indent="-342900" lvl="0" marL="457200" rtl="0">
              <a:spcBef>
                <a:spcPts val="0"/>
              </a:spcBef>
              <a:spcAft>
                <a:spcPts val="0"/>
              </a:spcAft>
              <a:buSzPts val="1800"/>
              <a:buChar char="●"/>
            </a:pPr>
            <a:r>
              <a:rPr lang="en"/>
              <a:t>Stay hydrated before and during the test</a:t>
            </a:r>
            <a:endParaRPr/>
          </a:p>
          <a:p>
            <a:pPr indent="-342900" lvl="0" marL="457200" rtl="0">
              <a:spcBef>
                <a:spcPts val="0"/>
              </a:spcBef>
              <a:spcAft>
                <a:spcPts val="0"/>
              </a:spcAft>
              <a:buSzPts val="1800"/>
              <a:buChar char="●"/>
            </a:pPr>
            <a:r>
              <a:rPr lang="en"/>
              <a:t>Do not wear your smart watch or any digital watch that may beep. Wear an analog watch to track your time during the test.</a:t>
            </a:r>
            <a:endParaRPr/>
          </a:p>
          <a:p>
            <a:pPr indent="-342900" lvl="0" marL="457200" rtl="0">
              <a:spcBef>
                <a:spcPts val="0"/>
              </a:spcBef>
              <a:spcAft>
                <a:spcPts val="0"/>
              </a:spcAft>
              <a:buSzPts val="1800"/>
              <a:buChar char="●"/>
            </a:pPr>
            <a:r>
              <a:rPr lang="en"/>
              <a:t>Do not wear your “Hello World” or any other geek t-shirt on test data.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descr="-font-b-Java-b-font-Programmer-Computer-Hello-World-Code-Linux-Geek-Team-Wear-font.jpg" id="158" name="Shape 158"/>
          <p:cNvPicPr preferRelativeResize="0"/>
          <p:nvPr/>
        </p:nvPicPr>
        <p:blipFill>
          <a:blip r:embed="rId4">
            <a:alphaModFix/>
          </a:blip>
          <a:stretch>
            <a:fillRect/>
          </a:stretch>
        </p:blipFill>
        <p:spPr>
          <a:xfrm>
            <a:off x="7120100" y="2933275"/>
            <a:ext cx="1784700" cy="1784700"/>
          </a:xfrm>
          <a:prstGeom prst="rect">
            <a:avLst/>
          </a:prstGeom>
          <a:noFill/>
          <a:ln>
            <a:noFill/>
          </a:ln>
        </p:spPr>
      </p:pic>
      <p:pic>
        <p:nvPicPr>
          <p:cNvPr descr="aHR0cDovL21lZGlhLmJlc3RvZm1pY3JvLmNvbS9RL0YvNTIxOTQzL29yaWdpbmFsL2FwcGxlX3dhdGNoX25ld2ltYWdlcy5qcGc=.jpeg" id="159" name="Shape 159"/>
          <p:cNvPicPr preferRelativeResize="0"/>
          <p:nvPr/>
        </p:nvPicPr>
        <p:blipFill>
          <a:blip r:embed="rId5">
            <a:alphaModFix/>
          </a:blip>
          <a:stretch>
            <a:fillRect/>
          </a:stretch>
        </p:blipFill>
        <p:spPr>
          <a:xfrm>
            <a:off x="7392575" y="1294425"/>
            <a:ext cx="1693375" cy="1020675"/>
          </a:xfrm>
          <a:prstGeom prst="rect">
            <a:avLst/>
          </a:prstGeom>
          <a:noFill/>
          <a:ln>
            <a:noFill/>
          </a:ln>
        </p:spPr>
      </p:pic>
      <p:cxnSp>
        <p:nvCxnSpPr>
          <p:cNvPr id="160" name="Shape 160"/>
          <p:cNvCxnSpPr/>
          <p:nvPr/>
        </p:nvCxnSpPr>
        <p:spPr>
          <a:xfrm>
            <a:off x="7480450" y="1343200"/>
            <a:ext cx="1561500" cy="862800"/>
          </a:xfrm>
          <a:prstGeom prst="straightConnector1">
            <a:avLst/>
          </a:prstGeom>
          <a:noFill/>
          <a:ln cap="flat" cmpd="sng" w="28575">
            <a:solidFill>
              <a:srgbClr val="FF0000"/>
            </a:solidFill>
            <a:prstDash val="solid"/>
            <a:round/>
            <a:headEnd len="med" w="med" type="none"/>
            <a:tailEnd len="med" w="med" type="none"/>
          </a:ln>
        </p:spPr>
      </p:cxnSp>
      <p:cxnSp>
        <p:nvCxnSpPr>
          <p:cNvPr id="161" name="Shape 161"/>
          <p:cNvCxnSpPr/>
          <p:nvPr/>
        </p:nvCxnSpPr>
        <p:spPr>
          <a:xfrm flipH="1">
            <a:off x="7414950" y="1255850"/>
            <a:ext cx="1659900" cy="1113900"/>
          </a:xfrm>
          <a:prstGeom prst="straightConnector1">
            <a:avLst/>
          </a:prstGeom>
          <a:noFill/>
          <a:ln cap="flat" cmpd="sng" w="28575">
            <a:solidFill>
              <a:srgbClr val="FF0000"/>
            </a:solidFill>
            <a:prstDash val="solid"/>
            <a:round/>
            <a:headEnd len="med" w="med" type="none"/>
            <a:tailEnd len="med" w="med" type="none"/>
          </a:ln>
        </p:spPr>
      </p:cxnSp>
      <p:cxnSp>
        <p:nvCxnSpPr>
          <p:cNvPr id="162" name="Shape 162"/>
          <p:cNvCxnSpPr/>
          <p:nvPr/>
        </p:nvCxnSpPr>
        <p:spPr>
          <a:xfrm>
            <a:off x="7240225" y="3090475"/>
            <a:ext cx="1845600" cy="1911000"/>
          </a:xfrm>
          <a:prstGeom prst="straightConnector1">
            <a:avLst/>
          </a:prstGeom>
          <a:noFill/>
          <a:ln cap="flat" cmpd="sng" w="28575">
            <a:solidFill>
              <a:srgbClr val="FF0000"/>
            </a:solidFill>
            <a:prstDash val="solid"/>
            <a:round/>
            <a:headEnd len="med" w="med" type="none"/>
            <a:tailEnd len="med" w="med" type="none"/>
          </a:ln>
        </p:spPr>
      </p:cxnSp>
      <p:cxnSp>
        <p:nvCxnSpPr>
          <p:cNvPr id="163" name="Shape 163"/>
          <p:cNvCxnSpPr/>
          <p:nvPr/>
        </p:nvCxnSpPr>
        <p:spPr>
          <a:xfrm flipH="1" rot="10800000">
            <a:off x="7120100" y="3003175"/>
            <a:ext cx="1943700" cy="20202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233100"/>
            <a:ext cx="8520600" cy="16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GOOD  LUCK</a:t>
            </a:r>
            <a:endParaRPr/>
          </a:p>
        </p:txBody>
      </p:sp>
      <p:sp>
        <p:nvSpPr>
          <p:cNvPr id="169" name="Shape 169"/>
          <p:cNvSpPr txBox="1"/>
          <p:nvPr/>
        </p:nvSpPr>
        <p:spPr>
          <a:xfrm>
            <a:off x="1670825" y="98275"/>
            <a:ext cx="578700" cy="77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0000FF"/>
                </a:solidFill>
                <a:latin typeface="Gloria Hallelujah"/>
                <a:ea typeface="Gloria Hallelujah"/>
                <a:cs typeface="Gloria Hallelujah"/>
                <a:sym typeface="Gloria Hallelujah"/>
              </a:rPr>
              <a:t>5</a:t>
            </a:r>
            <a:endParaRPr sz="4800">
              <a:solidFill>
                <a:srgbClr val="0000FF"/>
              </a:solidFill>
              <a:latin typeface="Gloria Hallelujah"/>
              <a:ea typeface="Gloria Hallelujah"/>
              <a:cs typeface="Gloria Hallelujah"/>
              <a:sym typeface="Gloria Hallelujah"/>
            </a:endParaRPr>
          </a:p>
        </p:txBody>
      </p:sp>
      <p:sp>
        <p:nvSpPr>
          <p:cNvPr id="170" name="Shape 170"/>
          <p:cNvSpPr txBox="1"/>
          <p:nvPr/>
        </p:nvSpPr>
        <p:spPr>
          <a:xfrm>
            <a:off x="611075" y="3122725"/>
            <a:ext cx="578700" cy="7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0000"/>
                </a:solidFill>
                <a:latin typeface="Impact"/>
                <a:ea typeface="Impact"/>
                <a:cs typeface="Impact"/>
                <a:sym typeface="Impact"/>
              </a:rPr>
              <a:t>5</a:t>
            </a:r>
            <a:endParaRPr sz="4800">
              <a:solidFill>
                <a:srgbClr val="FF0000"/>
              </a:solidFill>
              <a:latin typeface="Impact"/>
              <a:ea typeface="Impact"/>
              <a:cs typeface="Impact"/>
              <a:sym typeface="Impact"/>
            </a:endParaRPr>
          </a:p>
        </p:txBody>
      </p:sp>
      <p:sp>
        <p:nvSpPr>
          <p:cNvPr id="171" name="Shape 171"/>
          <p:cNvSpPr txBox="1"/>
          <p:nvPr/>
        </p:nvSpPr>
        <p:spPr>
          <a:xfrm>
            <a:off x="5931625" y="162825"/>
            <a:ext cx="578700" cy="77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A64D79"/>
                </a:solidFill>
                <a:latin typeface="Ultra"/>
                <a:ea typeface="Ultra"/>
                <a:cs typeface="Ultra"/>
                <a:sym typeface="Ultra"/>
              </a:rPr>
              <a:t>5</a:t>
            </a:r>
            <a:endParaRPr sz="4800">
              <a:solidFill>
                <a:srgbClr val="A64D79"/>
              </a:solidFill>
              <a:latin typeface="Ultra"/>
              <a:ea typeface="Ultra"/>
              <a:cs typeface="Ultra"/>
              <a:sym typeface="Ultra"/>
            </a:endParaRPr>
          </a:p>
          <a:p>
            <a:pPr indent="0" lvl="0" marL="0">
              <a:spcBef>
                <a:spcPts val="0"/>
              </a:spcBef>
              <a:spcAft>
                <a:spcPts val="0"/>
              </a:spcAft>
              <a:buNone/>
            </a:pPr>
            <a:r>
              <a:t/>
            </a:r>
            <a:endParaRPr sz="4800">
              <a:latin typeface="Gloria Hallelujah"/>
              <a:ea typeface="Gloria Hallelujah"/>
              <a:cs typeface="Gloria Hallelujah"/>
              <a:sym typeface="Gloria Hallelujah"/>
            </a:endParaRPr>
          </a:p>
          <a:p>
            <a:pPr indent="0" lvl="0" marL="0">
              <a:spcBef>
                <a:spcPts val="0"/>
              </a:spcBef>
              <a:spcAft>
                <a:spcPts val="0"/>
              </a:spcAft>
              <a:buNone/>
            </a:pPr>
            <a:r>
              <a:t/>
            </a:r>
            <a:endParaRPr sz="4800">
              <a:latin typeface="Gloria Hallelujah"/>
              <a:ea typeface="Gloria Hallelujah"/>
              <a:cs typeface="Gloria Hallelujah"/>
              <a:sym typeface="Gloria Hallelujah"/>
            </a:endParaRPr>
          </a:p>
          <a:p>
            <a:pPr indent="0" lvl="0" marL="0" rtl="0">
              <a:spcBef>
                <a:spcPts val="0"/>
              </a:spcBef>
              <a:spcAft>
                <a:spcPts val="0"/>
              </a:spcAft>
              <a:buNone/>
            </a:pPr>
            <a:r>
              <a:t/>
            </a:r>
            <a:endParaRPr sz="4800">
              <a:latin typeface="Gloria Hallelujah"/>
              <a:ea typeface="Gloria Hallelujah"/>
              <a:cs typeface="Gloria Hallelujah"/>
              <a:sym typeface="Gloria Hallelujah"/>
            </a:endParaRPr>
          </a:p>
        </p:txBody>
      </p:sp>
      <p:sp>
        <p:nvSpPr>
          <p:cNvPr id="172" name="Shape 172"/>
          <p:cNvSpPr txBox="1"/>
          <p:nvPr/>
        </p:nvSpPr>
        <p:spPr>
          <a:xfrm>
            <a:off x="3472200" y="2533025"/>
            <a:ext cx="578700" cy="7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00FF"/>
                </a:solidFill>
                <a:latin typeface="Permanent Marker"/>
                <a:ea typeface="Permanent Marker"/>
                <a:cs typeface="Permanent Marker"/>
                <a:sym typeface="Permanent Marker"/>
              </a:rPr>
              <a:t>5</a:t>
            </a:r>
            <a:endParaRPr sz="4800">
              <a:solidFill>
                <a:srgbClr val="FF00FF"/>
              </a:solidFill>
              <a:latin typeface="Permanent Marker"/>
              <a:ea typeface="Permanent Marker"/>
              <a:cs typeface="Permanent Marker"/>
              <a:sym typeface="Permanent Marker"/>
            </a:endParaRPr>
          </a:p>
        </p:txBody>
      </p:sp>
      <p:sp>
        <p:nvSpPr>
          <p:cNvPr id="173" name="Shape 173"/>
          <p:cNvSpPr txBox="1"/>
          <p:nvPr/>
        </p:nvSpPr>
        <p:spPr>
          <a:xfrm>
            <a:off x="6933475" y="2980275"/>
            <a:ext cx="578700" cy="7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FFFF00"/>
                </a:solidFill>
                <a:latin typeface="Bree Serif"/>
                <a:ea typeface="Bree Serif"/>
                <a:cs typeface="Bree Serif"/>
                <a:sym typeface="Bree Serif"/>
              </a:rPr>
              <a:t>5</a:t>
            </a:r>
            <a:endParaRPr sz="6000">
              <a:solidFill>
                <a:srgbClr val="FFFF00"/>
              </a:solidFill>
              <a:latin typeface="Bree Serif"/>
              <a:ea typeface="Bree Serif"/>
              <a:cs typeface="Bree Serif"/>
              <a:sym typeface="Bree Serif"/>
            </a:endParaRPr>
          </a:p>
        </p:txBody>
      </p:sp>
      <p:sp>
        <p:nvSpPr>
          <p:cNvPr id="174" name="Shape 174"/>
          <p:cNvSpPr txBox="1"/>
          <p:nvPr/>
        </p:nvSpPr>
        <p:spPr>
          <a:xfrm>
            <a:off x="4191975" y="4039100"/>
            <a:ext cx="578700" cy="7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9900FF"/>
                </a:solidFill>
                <a:latin typeface="Oxygen"/>
                <a:ea typeface="Oxygen"/>
                <a:cs typeface="Oxygen"/>
                <a:sym typeface="Oxygen"/>
              </a:rPr>
              <a:t>5</a:t>
            </a:r>
            <a:endParaRPr b="1" sz="4800">
              <a:solidFill>
                <a:srgbClr val="9900FF"/>
              </a:solidFill>
              <a:latin typeface="Oxygen"/>
              <a:ea typeface="Oxygen"/>
              <a:cs typeface="Oxygen"/>
              <a:sym typeface="Oxygen"/>
            </a:endParaRPr>
          </a:p>
        </p:txBody>
      </p:sp>
      <p:sp>
        <p:nvSpPr>
          <p:cNvPr id="175" name="Shape 175"/>
          <p:cNvSpPr txBox="1"/>
          <p:nvPr/>
        </p:nvSpPr>
        <p:spPr>
          <a:xfrm>
            <a:off x="8364075" y="992775"/>
            <a:ext cx="578700" cy="7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8E7CC3"/>
                </a:solidFill>
                <a:latin typeface="Impact"/>
                <a:ea typeface="Impact"/>
                <a:cs typeface="Impact"/>
                <a:sym typeface="Impact"/>
              </a:rPr>
              <a:t>5</a:t>
            </a:r>
            <a:endParaRPr sz="4800">
              <a:solidFill>
                <a:srgbClr val="8E7CC3"/>
              </a:solidFill>
              <a:latin typeface="Impact"/>
              <a:ea typeface="Impact"/>
              <a:cs typeface="Impact"/>
              <a:sym typeface="Impact"/>
            </a:endParaRPr>
          </a:p>
        </p:txBody>
      </p:sp>
      <p:sp>
        <p:nvSpPr>
          <p:cNvPr id="176" name="Shape 176"/>
          <p:cNvSpPr txBox="1"/>
          <p:nvPr/>
        </p:nvSpPr>
        <p:spPr>
          <a:xfrm>
            <a:off x="3241425" y="447750"/>
            <a:ext cx="722700" cy="89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6000">
                <a:solidFill>
                  <a:srgbClr val="999999"/>
                </a:solidFill>
                <a:latin typeface="Oxygen"/>
                <a:ea typeface="Oxygen"/>
                <a:cs typeface="Oxygen"/>
                <a:sym typeface="Oxygen"/>
              </a:rPr>
              <a:t>5</a:t>
            </a:r>
            <a:endParaRPr b="1" sz="6000">
              <a:solidFill>
                <a:srgbClr val="999999"/>
              </a:solidFill>
              <a:latin typeface="Oxygen"/>
              <a:ea typeface="Oxygen"/>
              <a:cs typeface="Oxygen"/>
              <a:sym typeface="Oxyg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happened last year</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14000"/>
              </a:lnSpc>
              <a:spcBef>
                <a:spcPts val="0"/>
              </a:spcBef>
              <a:spcAft>
                <a:spcPts val="0"/>
              </a:spcAft>
              <a:buNone/>
            </a:pPr>
            <a:r>
              <a:rPr lang="en"/>
              <a:t>Nationwide score distribution from 2017           </a:t>
            </a:r>
            <a:r>
              <a:rPr lang="en" u="sng">
                <a:solidFill>
                  <a:srgbClr val="FF0000"/>
                </a:solidFill>
              </a:rPr>
              <a:t>                         JPS Scores (2017)____                        </a:t>
            </a:r>
            <a:endParaRPr u="sng">
              <a:solidFill>
                <a:srgbClr val="FF0000"/>
              </a:solidFill>
            </a:endParaRPr>
          </a:p>
          <a:p>
            <a:pPr indent="0" lvl="0" marL="0">
              <a:lnSpc>
                <a:spcPct val="100000"/>
              </a:lnSpc>
              <a:spcBef>
                <a:spcPts val="800"/>
              </a:spcBef>
              <a:spcAft>
                <a:spcPts val="0"/>
              </a:spcAft>
              <a:buNone/>
            </a:pPr>
            <a:r>
              <a:rPr lang="en" sz="1400">
                <a:solidFill>
                  <a:srgbClr val="FF0000"/>
                </a:solidFill>
              </a:rPr>
              <a:t>									            CSAP  (32)                 Java (7)               Other (15)</a:t>
            </a:r>
            <a:endParaRPr sz="1400">
              <a:solidFill>
                <a:srgbClr val="FF0000"/>
              </a:solidFill>
            </a:endParaRPr>
          </a:p>
          <a:p>
            <a:pPr indent="-342900" lvl="0" marL="457200" rtl="0">
              <a:spcBef>
                <a:spcPts val="800"/>
              </a:spcBef>
              <a:spcAft>
                <a:spcPts val="0"/>
              </a:spcAft>
              <a:buSzPts val="1800"/>
              <a:buChar char="●"/>
            </a:pPr>
            <a:r>
              <a:rPr lang="en"/>
              <a:t>24.2 % received a 5                                                      </a:t>
            </a:r>
            <a:r>
              <a:rPr lang="en">
                <a:solidFill>
                  <a:srgbClr val="FF0000"/>
                </a:solidFill>
              </a:rPr>
              <a:t>12                        3	                   5</a:t>
            </a:r>
            <a:endParaRPr>
              <a:solidFill>
                <a:srgbClr val="FF0000"/>
              </a:solidFill>
            </a:endParaRPr>
          </a:p>
          <a:p>
            <a:pPr indent="-342900" lvl="0" marL="457200" rtl="0">
              <a:spcBef>
                <a:spcPts val="0"/>
              </a:spcBef>
              <a:spcAft>
                <a:spcPts val="0"/>
              </a:spcAft>
              <a:buSzPts val="1800"/>
              <a:buChar char="●"/>
            </a:pPr>
            <a:r>
              <a:rPr lang="en"/>
              <a:t>20.9% received a 4                                                      </a:t>
            </a:r>
            <a:r>
              <a:rPr lang="en">
                <a:solidFill>
                  <a:srgbClr val="FF0000"/>
                </a:solidFill>
              </a:rPr>
              <a:t> 12                        2                       4</a:t>
            </a:r>
            <a:endParaRPr>
              <a:solidFill>
                <a:srgbClr val="FF0000"/>
              </a:solidFill>
            </a:endParaRPr>
          </a:p>
          <a:p>
            <a:pPr indent="-342900" lvl="0" marL="457200" rtl="0">
              <a:spcBef>
                <a:spcPts val="0"/>
              </a:spcBef>
              <a:spcAft>
                <a:spcPts val="0"/>
              </a:spcAft>
              <a:buSzPts val="1800"/>
              <a:buChar char="●"/>
            </a:pPr>
            <a:r>
              <a:rPr lang="en"/>
              <a:t>21.9% received a 3                                                        </a:t>
            </a:r>
            <a:r>
              <a:rPr lang="en">
                <a:solidFill>
                  <a:srgbClr val="FF0000"/>
                </a:solidFill>
              </a:rPr>
              <a:t> 8                         1                       3               </a:t>
            </a:r>
            <a:endParaRPr>
              <a:solidFill>
                <a:srgbClr val="FF0000"/>
              </a:solidFill>
            </a:endParaRPr>
          </a:p>
          <a:p>
            <a:pPr indent="-342900" lvl="0" marL="457200" rtl="0">
              <a:spcBef>
                <a:spcPts val="0"/>
              </a:spcBef>
              <a:spcAft>
                <a:spcPts val="0"/>
              </a:spcAft>
              <a:buSzPts val="1800"/>
              <a:buChar char="●"/>
            </a:pPr>
            <a:r>
              <a:rPr lang="en"/>
              <a:t>11.5% received a 2                                                        </a:t>
            </a:r>
            <a:r>
              <a:rPr lang="en">
                <a:solidFill>
                  <a:srgbClr val="FF0000"/>
                </a:solidFill>
              </a:rPr>
              <a:t> 0                         0                       3</a:t>
            </a:r>
            <a:endParaRPr>
              <a:solidFill>
                <a:srgbClr val="FF0000"/>
              </a:solidFill>
            </a:endParaRPr>
          </a:p>
          <a:p>
            <a:pPr indent="-342900" lvl="0" marL="457200" rtl="0">
              <a:spcBef>
                <a:spcPts val="0"/>
              </a:spcBef>
              <a:spcAft>
                <a:spcPts val="0"/>
              </a:spcAft>
              <a:buSzPts val="1800"/>
              <a:buChar char="●"/>
            </a:pPr>
            <a:r>
              <a:rPr lang="en"/>
              <a:t>21.5% received a 1                                                         </a:t>
            </a:r>
            <a:r>
              <a:rPr lang="en">
                <a:solidFill>
                  <a:srgbClr val="FF0000"/>
                </a:solidFill>
              </a:rPr>
              <a:t>0                         1                       0</a:t>
            </a:r>
            <a:endParaRPr>
              <a:solidFill>
                <a:srgbClr val="FF0000"/>
              </a:solidFill>
            </a:endParaRPr>
          </a:p>
          <a:p>
            <a:pPr indent="-342900" lvl="0" marL="457200" rtl="0">
              <a:spcBef>
                <a:spcPts val="0"/>
              </a:spcBef>
              <a:spcAft>
                <a:spcPts val="0"/>
              </a:spcAft>
              <a:buSzPts val="1800"/>
              <a:buChar char="●"/>
            </a:pPr>
            <a:r>
              <a:rPr lang="en"/>
              <a:t>60,519 students took the exam in 2017</a:t>
            </a:r>
            <a:endParaRPr b="1"/>
          </a:p>
          <a:p>
            <a:pPr indent="-342900" lvl="0" marL="457200" rtl="0">
              <a:spcBef>
                <a:spcPts val="0"/>
              </a:spcBef>
              <a:spcAft>
                <a:spcPts val="0"/>
              </a:spcAft>
              <a:buSzPts val="1800"/>
              <a:buChar char="●"/>
            </a:pPr>
            <a:r>
              <a:rPr lang="en"/>
              <a:t>Check out:  http://appass.com/calculators/computerscience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what is covered on the test</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 the College Board site </a:t>
            </a:r>
            <a:endParaRPr/>
          </a:p>
          <a:p>
            <a:pPr indent="0" lvl="0" marL="0">
              <a:spcBef>
                <a:spcPts val="1600"/>
              </a:spcBef>
              <a:spcAft>
                <a:spcPts val="0"/>
              </a:spcAft>
              <a:buNone/>
            </a:pPr>
            <a:r>
              <a:rPr lang="en" u="sng">
                <a:solidFill>
                  <a:schemeClr val="hlink"/>
                </a:solidFill>
                <a:hlinkClick r:id="rId3"/>
              </a:rPr>
              <a:t>https://apstudent.collegeboard.org/apcourse/ap-computer-science-a</a:t>
            </a:r>
            <a:r>
              <a:rPr lang="en"/>
              <a:t> (go to page 5and 6)</a:t>
            </a:r>
            <a:endParaRPr/>
          </a:p>
          <a:p>
            <a:pPr indent="0" lvl="0" marL="0">
              <a:spcBef>
                <a:spcPts val="1600"/>
              </a:spcBef>
              <a:spcAft>
                <a:spcPts val="0"/>
              </a:spcAft>
              <a:buNone/>
            </a:pPr>
            <a:r>
              <a:rPr lang="en" u="sng">
                <a:solidFill>
                  <a:schemeClr val="hlink"/>
                </a:solidFill>
                <a:hlinkClick r:id="rId4"/>
              </a:rPr>
              <a:t>http://media.collegeboard.com/digitalServices/pdf/ap/ap-computer-science-a-course-description.pdf</a:t>
            </a:r>
            <a:r>
              <a:rPr lang="en"/>
              <a:t>  (go to page 66)</a:t>
            </a:r>
            <a:endParaRPr/>
          </a:p>
          <a:p>
            <a:pPr indent="0" lvl="0" marL="0">
              <a:spcBef>
                <a:spcPts val="1600"/>
              </a:spcBef>
              <a:spcAft>
                <a:spcPts val="0"/>
              </a:spcAft>
              <a:buNone/>
            </a:pPr>
            <a:r>
              <a:rPr lang="en"/>
              <a:t>Review the list of topics that are covered.</a:t>
            </a:r>
            <a:endParaRPr/>
          </a:p>
          <a:p>
            <a:pPr indent="0" lvl="0" marL="0">
              <a:spcBef>
                <a:spcPts val="1600"/>
              </a:spcBef>
              <a:spcAft>
                <a:spcPts val="1600"/>
              </a:spcAft>
              <a:buNone/>
            </a:pPr>
            <a:r>
              <a:rPr lang="en"/>
              <a:t>Get familiar with the reference sheet ( pg. 67)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how the test is structured</a:t>
            </a:r>
            <a:endParaRPr/>
          </a:p>
        </p:txBody>
      </p:sp>
      <p:sp>
        <p:nvSpPr>
          <p:cNvPr id="78" name="Shape 78"/>
          <p:cNvSpPr txBox="1"/>
          <p:nvPr>
            <p:ph idx="1" type="body"/>
          </p:nvPr>
        </p:nvSpPr>
        <p:spPr>
          <a:xfrm>
            <a:off x="311700" y="1152475"/>
            <a:ext cx="8520600" cy="266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Part I - 40 Multiple Choice questions in 1 ½ hours</a:t>
            </a:r>
            <a:endParaRPr/>
          </a:p>
          <a:p>
            <a:pPr indent="0" lvl="0" marL="0">
              <a:spcBef>
                <a:spcPts val="1600"/>
              </a:spcBef>
              <a:spcAft>
                <a:spcPts val="0"/>
              </a:spcAft>
              <a:buNone/>
            </a:pPr>
            <a:r>
              <a:rPr lang="en"/>
              <a:t>Part II - 4 Free Response Questions in 1 ½ hours   (2-3 parts per question)</a:t>
            </a:r>
            <a:endParaRPr/>
          </a:p>
          <a:p>
            <a:pPr indent="0" lvl="0" marL="0">
              <a:spcBef>
                <a:spcPts val="1600"/>
              </a:spcBef>
              <a:spcAft>
                <a:spcPts val="0"/>
              </a:spcAft>
              <a:buNone/>
            </a:pPr>
            <a:r>
              <a:rPr lang="en"/>
              <a:t>The are equally weighted, equally important to do your best!</a:t>
            </a:r>
            <a:endParaRPr/>
          </a:p>
          <a:p>
            <a:pPr indent="0" lvl="0" marL="0">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Perfect Practice Makes Perfect</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Invest in a review book:</a:t>
            </a:r>
            <a:endParaRPr/>
          </a:p>
          <a:p>
            <a:pPr indent="-342900" lvl="0" marL="457200">
              <a:spcBef>
                <a:spcPts val="1600"/>
              </a:spcBef>
              <a:spcAft>
                <a:spcPts val="0"/>
              </a:spcAft>
              <a:buSzPts val="1800"/>
              <a:buChar char="●"/>
            </a:pPr>
            <a:r>
              <a:rPr lang="en"/>
              <a:t>Barron's Computer Science AP Review</a:t>
            </a:r>
            <a:endParaRPr/>
          </a:p>
          <a:p>
            <a:pPr indent="0" lvl="0" marL="0">
              <a:spcBef>
                <a:spcPts val="1600"/>
              </a:spcBef>
              <a:spcAft>
                <a:spcPts val="0"/>
              </a:spcAft>
              <a:buNone/>
            </a:pPr>
            <a:r>
              <a:rPr lang="en"/>
              <a:t>Each topic has a review section and a collection of M/C questions with answers and explanations.  Also, includes a 2 practice exams in the book and CD with additional exams. </a:t>
            </a:r>
            <a:endParaRPr/>
          </a:p>
          <a:p>
            <a:pPr indent="0" lvl="0" marL="0">
              <a:spcBef>
                <a:spcPts val="1600"/>
              </a:spcBef>
              <a:spcAft>
                <a:spcPts val="0"/>
              </a:spcAft>
              <a:buNone/>
            </a:pPr>
            <a:r>
              <a:rPr lang="en"/>
              <a:t>Practice,  </a:t>
            </a:r>
            <a:r>
              <a:rPr lang="en" sz="2400"/>
              <a:t>Practice</a:t>
            </a:r>
            <a:r>
              <a:rPr lang="en"/>
              <a:t>,  </a:t>
            </a:r>
            <a:r>
              <a:rPr lang="en" sz="3000"/>
              <a:t>Practice</a:t>
            </a:r>
            <a:endParaRPr sz="30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language details you need to remember </a:t>
            </a:r>
            <a:endParaRPr/>
          </a:p>
        </p:txBody>
      </p:sp>
      <p:sp>
        <p:nvSpPr>
          <p:cNvPr id="90" name="Shape 90"/>
          <p:cNvSpPr txBox="1"/>
          <p:nvPr>
            <p:ph idx="1" type="body"/>
          </p:nvPr>
        </p:nvSpPr>
        <p:spPr>
          <a:xfrm>
            <a:off x="129825" y="1152475"/>
            <a:ext cx="90141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Integer division</a:t>
            </a:r>
            <a:endParaRPr b="1"/>
          </a:p>
          <a:p>
            <a:pPr indent="-317500" lvl="1" marL="914400" rtl="0">
              <a:spcBef>
                <a:spcPts val="0"/>
              </a:spcBef>
              <a:spcAft>
                <a:spcPts val="0"/>
              </a:spcAft>
              <a:buSzPts val="1400"/>
              <a:buChar char="○"/>
            </a:pPr>
            <a:r>
              <a:rPr lang="en"/>
              <a:t>4/5</a:t>
            </a:r>
            <a:r>
              <a:rPr lang="en"/>
              <a:t>  → 0</a:t>
            </a:r>
            <a:endParaRPr/>
          </a:p>
          <a:p>
            <a:pPr indent="-317500" lvl="1" marL="914400" rtl="0">
              <a:spcBef>
                <a:spcPts val="0"/>
              </a:spcBef>
              <a:spcAft>
                <a:spcPts val="0"/>
              </a:spcAft>
              <a:buSzPts val="1400"/>
              <a:buChar char="○"/>
            </a:pPr>
            <a:r>
              <a:rPr lang="en"/>
              <a:t>5/4  → 1</a:t>
            </a:r>
            <a:endParaRPr/>
          </a:p>
          <a:p>
            <a:pPr indent="-317500" lvl="1" marL="914400" rtl="0">
              <a:spcBef>
                <a:spcPts val="0"/>
              </a:spcBef>
              <a:spcAft>
                <a:spcPts val="0"/>
              </a:spcAft>
              <a:buSzPts val="1400"/>
              <a:buChar char="○"/>
            </a:pPr>
            <a:r>
              <a:rPr lang="en"/>
              <a:t>5.0/4 → 1.25</a:t>
            </a:r>
            <a:endParaRPr/>
          </a:p>
          <a:p>
            <a:pPr indent="-342900" lvl="0" marL="457200" rtl="0">
              <a:spcBef>
                <a:spcPts val="0"/>
              </a:spcBef>
              <a:spcAft>
                <a:spcPts val="0"/>
              </a:spcAft>
              <a:buSzPts val="1800"/>
              <a:buChar char="●"/>
            </a:pPr>
            <a:r>
              <a:rPr b="1" lang="en"/>
              <a:t>length(), size() and length </a:t>
            </a:r>
            <a:endParaRPr b="1"/>
          </a:p>
          <a:p>
            <a:pPr indent="-317500" lvl="1" marL="914400" rtl="0">
              <a:spcBef>
                <a:spcPts val="0"/>
              </a:spcBef>
              <a:spcAft>
                <a:spcPts val="0"/>
              </a:spcAft>
              <a:buSzPts val="1400"/>
              <a:buChar char="○"/>
            </a:pPr>
            <a:r>
              <a:rPr lang="en"/>
              <a:t>String,  ArrayList , arrays</a:t>
            </a:r>
            <a:endParaRPr/>
          </a:p>
          <a:p>
            <a:pPr indent="-342900" lvl="0" marL="457200" rtl="0">
              <a:spcBef>
                <a:spcPts val="0"/>
              </a:spcBef>
              <a:spcAft>
                <a:spcPts val="0"/>
              </a:spcAft>
              <a:buSzPts val="1800"/>
              <a:buChar char="●"/>
            </a:pPr>
            <a:r>
              <a:rPr b="1" lang="en"/>
              <a:t>String methods</a:t>
            </a:r>
            <a:endParaRPr b="1"/>
          </a:p>
          <a:p>
            <a:pPr indent="-317500" lvl="1" marL="914400" rtl="0">
              <a:spcBef>
                <a:spcPts val="0"/>
              </a:spcBef>
              <a:spcAft>
                <a:spcPts val="0"/>
              </a:spcAft>
              <a:buSzPts val="1400"/>
              <a:buFont typeface="Courier New"/>
              <a:buChar char="○"/>
            </a:pPr>
            <a:r>
              <a:rPr b="1" lang="en">
                <a:latin typeface="Courier New"/>
                <a:ea typeface="Courier New"/>
                <a:cs typeface="Courier New"/>
                <a:sym typeface="Courier New"/>
              </a:rPr>
              <a:t>substring (int b, int e)</a:t>
            </a:r>
            <a:endParaRPr b="1">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b="1" lang="en">
                <a:latin typeface="Courier New"/>
                <a:ea typeface="Courier New"/>
                <a:cs typeface="Courier New"/>
                <a:sym typeface="Courier New"/>
              </a:rPr>
              <a:t>charAt (int n)</a:t>
            </a:r>
            <a:endParaRPr b="1">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b="1" lang="en"/>
              <a:t>Matching if with else - every else is matched with the closest if </a:t>
            </a:r>
            <a:endParaRPr b="1"/>
          </a:p>
          <a:p>
            <a:pPr indent="-342900" lvl="0" marL="457200" marR="0" rtl="0" algn="l">
              <a:lnSpc>
                <a:spcPct val="115000"/>
              </a:lnSpc>
              <a:spcBef>
                <a:spcPts val="0"/>
              </a:spcBef>
              <a:spcAft>
                <a:spcPts val="0"/>
              </a:spcAft>
              <a:buSzPts val="1800"/>
              <a:buChar char="●"/>
            </a:pPr>
            <a:r>
              <a:rPr b="1" lang="en"/>
              <a:t>Choose appropriate variable names.  Use single letter variable names only as a loop control variable.  Then make sure you spell your own variable name correctly.  </a:t>
            </a:r>
            <a:endParaRPr b="1"/>
          </a:p>
          <a:p>
            <a:pPr indent="0" lvl="0" marL="0" marR="0" rtl="0" algn="l">
              <a:lnSpc>
                <a:spcPct val="115000"/>
              </a:lnSpc>
              <a:spcBef>
                <a:spcPts val="16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 language details you need to remember </a:t>
            </a:r>
            <a:endParaRPr/>
          </a:p>
        </p:txBody>
      </p:sp>
      <p:sp>
        <p:nvSpPr>
          <p:cNvPr id="96" name="Shape 96"/>
          <p:cNvSpPr txBox="1"/>
          <p:nvPr>
            <p:ph idx="1" type="body"/>
          </p:nvPr>
        </p:nvSpPr>
        <p:spPr>
          <a:xfrm>
            <a:off x="119850" y="1152475"/>
            <a:ext cx="8938800" cy="3827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latin typeface="Courier New"/>
                <a:ea typeface="Courier New"/>
                <a:cs typeface="Courier New"/>
                <a:sym typeface="Courier New"/>
              </a:rPr>
              <a:t>Null</a:t>
            </a:r>
            <a:r>
              <a:rPr b="1" lang="en"/>
              <a:t>, </a:t>
            </a:r>
            <a:r>
              <a:rPr b="1" lang="en">
                <a:latin typeface="Courier New"/>
                <a:ea typeface="Courier New"/>
                <a:cs typeface="Courier New"/>
                <a:sym typeface="Courier New"/>
              </a:rPr>
              <a:t>true</a:t>
            </a:r>
            <a:r>
              <a:rPr b="1" lang="en"/>
              <a:t> and </a:t>
            </a:r>
            <a:r>
              <a:rPr b="1" lang="en">
                <a:latin typeface="Courier New"/>
                <a:ea typeface="Courier New"/>
                <a:cs typeface="Courier New"/>
                <a:sym typeface="Courier New"/>
              </a:rPr>
              <a:t>false </a:t>
            </a:r>
            <a:r>
              <a:rPr b="1" lang="en"/>
              <a:t>do NOT have quotes around it</a:t>
            </a:r>
            <a:endParaRPr b="1"/>
          </a:p>
          <a:p>
            <a:pPr indent="-342900" lvl="0" marL="457200" rtl="0">
              <a:spcBef>
                <a:spcPts val="0"/>
              </a:spcBef>
              <a:spcAft>
                <a:spcPts val="0"/>
              </a:spcAft>
              <a:buSzPts val="1800"/>
              <a:buChar char="●"/>
            </a:pPr>
            <a:r>
              <a:rPr b="1" lang="en"/>
              <a:t>OBOE</a:t>
            </a:r>
            <a:r>
              <a:rPr lang="en"/>
              <a:t> </a:t>
            </a:r>
            <a:endParaRPr/>
          </a:p>
          <a:p>
            <a:pPr indent="-317500" lvl="1" marL="914400" rtl="0">
              <a:spcBef>
                <a:spcPts val="0"/>
              </a:spcBef>
              <a:spcAft>
                <a:spcPts val="0"/>
              </a:spcAft>
              <a:buSzPts val="1400"/>
              <a:buChar char="○"/>
            </a:pPr>
            <a:r>
              <a:rPr lang="en"/>
              <a:t>make sure your loops are </a:t>
            </a:r>
            <a:r>
              <a:rPr b="1" i="1" lang="en"/>
              <a:t>not</a:t>
            </a:r>
            <a:r>
              <a:rPr lang="en"/>
              <a:t> Off By One </a:t>
            </a:r>
            <a:endParaRPr/>
          </a:p>
          <a:p>
            <a:pPr indent="-342900" lvl="0" marL="457200" rtl="0">
              <a:spcBef>
                <a:spcPts val="0"/>
              </a:spcBef>
              <a:spcAft>
                <a:spcPts val="0"/>
              </a:spcAft>
              <a:buSzPts val="1800"/>
              <a:buChar char="●"/>
            </a:pPr>
            <a:r>
              <a:rPr b="1" lang="en"/>
              <a:t>Demorgan’s law - saves time</a:t>
            </a:r>
            <a:endParaRPr b="1"/>
          </a:p>
          <a:p>
            <a:pPr indent="-317500" lvl="1" marL="914400" rtl="0">
              <a:spcBef>
                <a:spcPts val="0"/>
              </a:spcBef>
              <a:spcAft>
                <a:spcPts val="0"/>
              </a:spcAft>
              <a:buSzPts val="1400"/>
              <a:buChar char="○"/>
            </a:pPr>
            <a:r>
              <a:rPr b="1" lang="en" sz="1400">
                <a:latin typeface="Courier New"/>
                <a:ea typeface="Courier New"/>
                <a:cs typeface="Courier New"/>
                <a:sym typeface="Courier New"/>
              </a:rPr>
              <a:t>!(a &amp;&amp; b)   →   !a || !b</a:t>
            </a:r>
            <a:endParaRPr b="1" sz="1400">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b="1" lang="en">
                <a:latin typeface="Courier New"/>
                <a:ea typeface="Courier New"/>
                <a:cs typeface="Courier New"/>
                <a:sym typeface="Courier New"/>
              </a:rPr>
              <a:t>!(a || b)   →   !a &amp;&amp; !b</a:t>
            </a:r>
            <a:endParaRPr b="1">
              <a:latin typeface="Courier New"/>
              <a:ea typeface="Courier New"/>
              <a:cs typeface="Courier New"/>
              <a:sym typeface="Courier New"/>
            </a:endParaRPr>
          </a:p>
          <a:p>
            <a:pPr indent="-342900" lvl="0" marL="457200" marR="0" rtl="0" algn="l">
              <a:lnSpc>
                <a:spcPct val="115000"/>
              </a:lnSpc>
              <a:spcBef>
                <a:spcPts val="0"/>
              </a:spcBef>
              <a:spcAft>
                <a:spcPts val="0"/>
              </a:spcAft>
              <a:buClr>
                <a:schemeClr val="dk2"/>
              </a:buClr>
              <a:buSzPts val="1800"/>
              <a:buChar char="●"/>
            </a:pPr>
            <a:r>
              <a:rPr b="1" lang="en"/>
              <a:t>Passing parameters to methods</a:t>
            </a:r>
            <a:endParaRPr b="1"/>
          </a:p>
          <a:p>
            <a:pPr indent="-317500" lvl="1" marL="914400" marR="0" rtl="0" algn="l">
              <a:lnSpc>
                <a:spcPct val="115000"/>
              </a:lnSpc>
              <a:spcBef>
                <a:spcPts val="0"/>
              </a:spcBef>
              <a:spcAft>
                <a:spcPts val="0"/>
              </a:spcAft>
              <a:buSzPts val="1400"/>
              <a:buChar char="○"/>
            </a:pPr>
            <a:r>
              <a:rPr lang="en"/>
              <a:t>formal parameters get copies of actual parameters</a:t>
            </a:r>
            <a:endParaRPr/>
          </a:p>
          <a:p>
            <a:pPr indent="-317500" lvl="1" marL="914400" marR="0" rtl="0" algn="l">
              <a:lnSpc>
                <a:spcPct val="115000"/>
              </a:lnSpc>
              <a:spcBef>
                <a:spcPts val="0"/>
              </a:spcBef>
              <a:spcAft>
                <a:spcPts val="0"/>
              </a:spcAft>
              <a:buSzPts val="1400"/>
              <a:buChar char="○"/>
            </a:pPr>
            <a:r>
              <a:rPr lang="en"/>
              <a:t>if the parameter is an object, contents of the object are subject to change by the method; the actual parameter is not changed</a:t>
            </a:r>
            <a:endParaRPr/>
          </a:p>
          <a:p>
            <a:pPr indent="-342900" lvl="0" marL="457200" marR="0" rtl="0" algn="l">
              <a:lnSpc>
                <a:spcPct val="115000"/>
              </a:lnSpc>
              <a:spcBef>
                <a:spcPts val="0"/>
              </a:spcBef>
              <a:spcAft>
                <a:spcPts val="0"/>
              </a:spcAft>
              <a:buSzPts val="1800"/>
              <a:buChar char="●"/>
            </a:pPr>
            <a:r>
              <a:rPr b="1" lang="en"/>
              <a:t>For-each loops</a:t>
            </a:r>
            <a:endParaRPr b="1"/>
          </a:p>
          <a:p>
            <a:pPr indent="-317500" lvl="1" marL="914400" marR="0" rtl="0" algn="l">
              <a:lnSpc>
                <a:spcPct val="115000"/>
              </a:lnSpc>
              <a:spcBef>
                <a:spcPts val="0"/>
              </a:spcBef>
              <a:spcAft>
                <a:spcPts val="0"/>
              </a:spcAft>
              <a:buSzPts val="1400"/>
              <a:buChar char="○"/>
            </a:pPr>
            <a:r>
              <a:rPr lang="en"/>
              <a:t>cannot be used to modify an array</a:t>
            </a:r>
            <a:endParaRPr/>
          </a:p>
          <a:p>
            <a:pPr indent="-317500" lvl="1" marL="914400" marR="0" rtl="0" algn="l">
              <a:lnSpc>
                <a:spcPct val="115000"/>
              </a:lnSpc>
              <a:spcBef>
                <a:spcPts val="0"/>
              </a:spcBef>
              <a:spcAft>
                <a:spcPts val="0"/>
              </a:spcAft>
              <a:buSzPts val="1400"/>
              <a:buChar char="○"/>
            </a:pPr>
            <a:r>
              <a:rPr lang="en"/>
              <a:t>there are no subscripts (can’t refer to element before or element after)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language details you need to remember</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Visibility of instance or class variables/methods - big deduction on FRQ</a:t>
            </a:r>
            <a:endParaRPr b="1"/>
          </a:p>
          <a:p>
            <a:pPr indent="-317500" lvl="1" marL="914400" rtl="0">
              <a:spcBef>
                <a:spcPts val="0"/>
              </a:spcBef>
              <a:spcAft>
                <a:spcPts val="0"/>
              </a:spcAft>
              <a:buSzPts val="1400"/>
              <a:buChar char="○"/>
            </a:pPr>
            <a:r>
              <a:rPr lang="en"/>
              <a:t>other objects or psvm cannot access anything declared private (usually instance vars and helper methods)</a:t>
            </a:r>
            <a:endParaRPr/>
          </a:p>
          <a:p>
            <a:pPr indent="-317500" lvl="1" marL="914400" rtl="0">
              <a:spcBef>
                <a:spcPts val="0"/>
              </a:spcBef>
              <a:spcAft>
                <a:spcPts val="0"/>
              </a:spcAft>
              <a:buSzPts val="1400"/>
              <a:buChar char="○"/>
            </a:pPr>
            <a:r>
              <a:rPr lang="en"/>
              <a:t>other objects or psvm can call </a:t>
            </a:r>
            <a:r>
              <a:rPr lang="en">
                <a:latin typeface="Courier New"/>
                <a:ea typeface="Courier New"/>
                <a:cs typeface="Courier New"/>
                <a:sym typeface="Courier New"/>
              </a:rPr>
              <a:t>public static</a:t>
            </a:r>
            <a:r>
              <a:rPr lang="en"/>
              <a:t> class variables and </a:t>
            </a:r>
            <a:r>
              <a:rPr lang="en">
                <a:latin typeface="Courier New"/>
                <a:ea typeface="Courier New"/>
                <a:cs typeface="Courier New"/>
                <a:sym typeface="Courier New"/>
              </a:rPr>
              <a:t>public static</a:t>
            </a:r>
            <a:r>
              <a:rPr lang="en"/>
              <a:t> class methods</a:t>
            </a:r>
            <a:endParaRPr b="1"/>
          </a:p>
          <a:p>
            <a:pPr indent="-342900" lvl="0" marL="457200" rtl="0">
              <a:spcBef>
                <a:spcPts val="0"/>
              </a:spcBef>
              <a:spcAft>
                <a:spcPts val="0"/>
              </a:spcAft>
              <a:buSzPts val="1800"/>
              <a:buChar char="●"/>
            </a:pPr>
            <a:r>
              <a:rPr b="1" lang="en"/>
              <a:t>Constants cannot be modified.  No assignment statements for constants</a:t>
            </a:r>
            <a:endParaRPr b="1"/>
          </a:p>
          <a:p>
            <a:pPr indent="-342900" lvl="0" marL="457200" rtl="0">
              <a:spcBef>
                <a:spcPts val="0"/>
              </a:spcBef>
              <a:spcAft>
                <a:spcPts val="0"/>
              </a:spcAft>
              <a:buSzPts val="1800"/>
              <a:buChar char="●"/>
            </a:pPr>
            <a:r>
              <a:rPr b="1" lang="en"/>
              <a:t>Arrays</a:t>
            </a:r>
            <a:endParaRPr b="1"/>
          </a:p>
          <a:p>
            <a:pPr indent="-317500" lvl="1" marL="914400" rtl="0">
              <a:spcBef>
                <a:spcPts val="0"/>
              </a:spcBef>
              <a:spcAft>
                <a:spcPts val="0"/>
              </a:spcAft>
              <a:buSzPts val="1400"/>
              <a:buChar char="○"/>
            </a:pPr>
            <a:r>
              <a:rPr lang="en"/>
              <a:t>subscript for first element is 0</a:t>
            </a:r>
            <a:endParaRPr/>
          </a:p>
          <a:p>
            <a:pPr indent="-317500" lvl="1" marL="914400" rtl="0">
              <a:spcBef>
                <a:spcPts val="0"/>
              </a:spcBef>
              <a:spcAft>
                <a:spcPts val="0"/>
              </a:spcAft>
              <a:buSzPts val="1400"/>
              <a:buChar char="○"/>
            </a:pPr>
            <a:r>
              <a:rPr lang="en"/>
              <a:t>swapping elements</a:t>
            </a:r>
            <a:endParaRPr/>
          </a:p>
          <a:p>
            <a:pPr indent="-317500" lvl="1" marL="914400" rtl="0">
              <a:spcBef>
                <a:spcPts val="0"/>
              </a:spcBef>
              <a:spcAft>
                <a:spcPts val="0"/>
              </a:spcAft>
              <a:buSzPts val="1400"/>
              <a:buChar char="○"/>
            </a:pPr>
            <a:r>
              <a:rPr lang="en"/>
              <a:t>array name is the reference or address</a:t>
            </a:r>
            <a:endParaRPr/>
          </a:p>
          <a:p>
            <a:pPr indent="-317500" lvl="1" marL="914400" rtl="0">
              <a:spcBef>
                <a:spcPts val="0"/>
              </a:spcBef>
              <a:spcAft>
                <a:spcPts val="0"/>
              </a:spcAft>
              <a:buSzPts val="1400"/>
              <a:buChar char="○"/>
            </a:pPr>
            <a:r>
              <a:rPr lang="en"/>
              <a:t>passing arrays to a method - the array may be modified by method</a:t>
            </a:r>
            <a:endParaRPr/>
          </a:p>
          <a:p>
            <a:pPr indent="-317500" lvl="1" marL="914400" rtl="0">
              <a:spcBef>
                <a:spcPts val="0"/>
              </a:spcBef>
              <a:spcAft>
                <a:spcPts val="0"/>
              </a:spcAft>
              <a:buSzPts val="1400"/>
              <a:buChar char="○"/>
            </a:pPr>
            <a:r>
              <a:rPr lang="en"/>
              <a:t>passing an element (primitive) to a method - the array remains unchanged after the method</a:t>
            </a:r>
            <a:endParaRPr/>
          </a:p>
          <a:p>
            <a:pPr indent="-317500" lvl="1" marL="914400" rtl="0">
              <a:spcBef>
                <a:spcPts val="0"/>
              </a:spcBef>
              <a:spcAft>
                <a:spcPts val="0"/>
              </a:spcAft>
              <a:buSzPts val="1400"/>
              <a:buChar char="○"/>
            </a:pPr>
            <a:r>
              <a:rPr lang="en"/>
              <a:t>passing an element (obj ref) to a method - the element (object) may be modified by the method </a:t>
            </a:r>
            <a:endParaRPr/>
          </a:p>
          <a:p>
            <a:pPr indent="0" lvl="0" marL="0" marR="0" rtl="0" algn="l">
              <a:lnSpc>
                <a:spcPct val="115000"/>
              </a:lnSpc>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language details you need to remember</a:t>
            </a:r>
            <a:endParaRPr/>
          </a:p>
        </p:txBody>
      </p:sp>
      <p:sp>
        <p:nvSpPr>
          <p:cNvPr id="108" name="Shape 108"/>
          <p:cNvSpPr txBox="1"/>
          <p:nvPr>
            <p:ph idx="1" type="body"/>
          </p:nvPr>
        </p:nvSpPr>
        <p:spPr>
          <a:xfrm>
            <a:off x="311700" y="1152475"/>
            <a:ext cx="8736900" cy="3830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Class Definition</a:t>
            </a:r>
            <a:endParaRPr b="1"/>
          </a:p>
          <a:p>
            <a:pPr indent="-317500" lvl="1" marL="914400" rtl="0">
              <a:spcBef>
                <a:spcPts val="0"/>
              </a:spcBef>
              <a:spcAft>
                <a:spcPts val="0"/>
              </a:spcAft>
              <a:buSzPts val="1400"/>
              <a:buChar char="○"/>
            </a:pPr>
            <a:r>
              <a:rPr lang="en"/>
              <a:t>Initialize instance variables in the constructor, not in the declaration statement</a:t>
            </a:r>
            <a:endParaRPr/>
          </a:p>
          <a:p>
            <a:pPr indent="-317500" lvl="1" marL="914400" rtl="0">
              <a:spcBef>
                <a:spcPts val="0"/>
              </a:spcBef>
              <a:spcAft>
                <a:spcPts val="0"/>
              </a:spcAft>
              <a:buSzPts val="1400"/>
              <a:buChar char="○"/>
            </a:pPr>
            <a:r>
              <a:rPr lang="en"/>
              <a:t>DO NOT redeclare an instance variable in a method</a:t>
            </a:r>
            <a:endParaRPr/>
          </a:p>
          <a:p>
            <a:pPr indent="-317500" lvl="1" marL="914400" rtl="0">
              <a:spcBef>
                <a:spcPts val="0"/>
              </a:spcBef>
              <a:spcAft>
                <a:spcPts val="0"/>
              </a:spcAft>
              <a:buSzPts val="1400"/>
              <a:buChar char="○"/>
            </a:pPr>
            <a:r>
              <a:rPr lang="en"/>
              <a:t>An instance variable is used  to describe the state of an object and is NOT a “global variable”</a:t>
            </a:r>
            <a:endParaRPr/>
          </a:p>
          <a:p>
            <a:pPr indent="-342900" lvl="0" marL="457200" rtl="0">
              <a:spcBef>
                <a:spcPts val="0"/>
              </a:spcBef>
              <a:spcAft>
                <a:spcPts val="0"/>
              </a:spcAft>
              <a:buSzPts val="1800"/>
              <a:buChar char="●"/>
            </a:pPr>
            <a:r>
              <a:rPr b="1" lang="en"/>
              <a:t>Comparing objects</a:t>
            </a:r>
            <a:endParaRPr b="1"/>
          </a:p>
          <a:p>
            <a:pPr indent="-317500" lvl="1" marL="914400" rtl="0">
              <a:spcBef>
                <a:spcPts val="0"/>
              </a:spcBef>
              <a:spcAft>
                <a:spcPts val="0"/>
              </a:spcAft>
              <a:buSzPts val="1400"/>
              <a:buChar char="○"/>
            </a:pPr>
            <a:r>
              <a:rPr lang="en">
                <a:latin typeface="Courier New"/>
                <a:ea typeface="Courier New"/>
                <a:cs typeface="Courier New"/>
                <a:sym typeface="Courier New"/>
              </a:rPr>
              <a:t>== </a:t>
            </a:r>
            <a:r>
              <a:rPr lang="en"/>
              <a:t> for primitive data and references</a:t>
            </a:r>
            <a:endParaRPr/>
          </a:p>
          <a:p>
            <a:pPr indent="-317500" lvl="1" marL="914400" rtl="0">
              <a:spcBef>
                <a:spcPts val="0"/>
              </a:spcBef>
              <a:spcAft>
                <a:spcPts val="0"/>
              </a:spcAft>
              <a:buSzPts val="1400"/>
              <a:buChar char="○"/>
            </a:pPr>
            <a:r>
              <a:rPr lang="en">
                <a:latin typeface="Courier New"/>
                <a:ea typeface="Courier New"/>
                <a:cs typeface="Courier New"/>
                <a:sym typeface="Courier New"/>
              </a:rPr>
              <a:t>.equals()  </a:t>
            </a:r>
            <a:r>
              <a:rPr lang="en"/>
              <a:t> for contents of objects, returns boolean</a:t>
            </a:r>
            <a:endParaRPr/>
          </a:p>
          <a:p>
            <a:pPr indent="-317500" lvl="1" marL="914400" rtl="0">
              <a:spcBef>
                <a:spcPts val="0"/>
              </a:spcBef>
              <a:spcAft>
                <a:spcPts val="0"/>
              </a:spcAft>
              <a:buSzPts val="1400"/>
              <a:buChar char="○"/>
            </a:pPr>
            <a:r>
              <a:rPr lang="en">
                <a:latin typeface="Courier New"/>
                <a:ea typeface="Courier New"/>
                <a:cs typeface="Courier New"/>
                <a:sym typeface="Courier New"/>
              </a:rPr>
              <a:t>.compareTo() </a:t>
            </a:r>
            <a:r>
              <a:rPr lang="en"/>
              <a:t> for contents of objects, returns positive, negative or zero</a:t>
            </a:r>
            <a:endParaRPr/>
          </a:p>
          <a:p>
            <a:pPr indent="-342900" lvl="0" marL="457200" rtl="0">
              <a:spcBef>
                <a:spcPts val="0"/>
              </a:spcBef>
              <a:spcAft>
                <a:spcPts val="0"/>
              </a:spcAft>
              <a:buSzPts val="1800"/>
              <a:buChar char="●"/>
            </a:pPr>
            <a:r>
              <a:rPr b="1" lang="en"/>
              <a:t>Short Circuit Evaluation </a:t>
            </a:r>
            <a:r>
              <a:rPr b="1" lang="en">
                <a:latin typeface="Courier New"/>
                <a:ea typeface="Courier New"/>
                <a:cs typeface="Courier New"/>
                <a:sym typeface="Courier New"/>
              </a:rPr>
              <a:t> - suppose n = 0</a:t>
            </a:r>
            <a:r>
              <a:rPr lang="en">
                <a:latin typeface="Courier New"/>
                <a:ea typeface="Courier New"/>
                <a:cs typeface="Courier New"/>
                <a:sym typeface="Courier New"/>
              </a:rPr>
              <a:t> </a:t>
            </a:r>
            <a:endParaRPr>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lang="en">
                <a:latin typeface="Courier New"/>
                <a:ea typeface="Courier New"/>
                <a:cs typeface="Courier New"/>
                <a:sym typeface="Courier New"/>
              </a:rPr>
              <a:t>if (n != 0 &amp;&amp; 3/n &gt; 2)</a:t>
            </a:r>
            <a:endParaRPr>
              <a:latin typeface="Courier New"/>
              <a:ea typeface="Courier New"/>
              <a:cs typeface="Courier New"/>
              <a:sym typeface="Courier New"/>
            </a:endParaRPr>
          </a:p>
          <a:p>
            <a:pPr indent="-342900" lvl="0" marL="457200" rtl="0">
              <a:spcBef>
                <a:spcPts val="0"/>
              </a:spcBef>
              <a:spcAft>
                <a:spcPts val="0"/>
              </a:spcAft>
              <a:buSzPts val="1800"/>
              <a:buChar char="●"/>
            </a:pPr>
            <a:r>
              <a:rPr b="1" lang="en"/>
              <a:t>ArrayList</a:t>
            </a:r>
            <a:endParaRPr b="1"/>
          </a:p>
          <a:p>
            <a:pPr indent="-317500" lvl="1" marL="914400" rtl="0">
              <a:spcBef>
                <a:spcPts val="0"/>
              </a:spcBef>
              <a:spcAft>
                <a:spcPts val="0"/>
              </a:spcAft>
              <a:buSzPts val="1400"/>
              <a:buChar char="○"/>
            </a:pPr>
            <a:r>
              <a:rPr lang="en">
                <a:latin typeface="Courier New"/>
                <a:ea typeface="Courier New"/>
                <a:cs typeface="Courier New"/>
                <a:sym typeface="Courier New"/>
              </a:rPr>
              <a:t>remove (int n)</a:t>
            </a:r>
            <a:r>
              <a:rPr lang="en"/>
              <a:t> - removes element at index </a:t>
            </a:r>
            <a:r>
              <a:rPr lang="en">
                <a:latin typeface="Courier New"/>
                <a:ea typeface="Courier New"/>
                <a:cs typeface="Courier New"/>
                <a:sym typeface="Courier New"/>
              </a:rPr>
              <a:t>n</a:t>
            </a:r>
            <a:r>
              <a:rPr lang="en"/>
              <a:t> AND shifts remaining elements to the left.  WATCH for M/C questions that have a call to remove with a for loop.  Consider traversing the arraylist backwards (subscript n-1 to subscript 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