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Limelight"/>
      <p:regular r:id="rId22"/>
    </p:embeddedFont>
    <p:embeddedFont>
      <p:font typeface="Nunito"/>
      <p:regular r:id="rId23"/>
      <p:bold r:id="rId24"/>
      <p:italic r:id="rId25"/>
      <p:boldItalic r:id="rId26"/>
    </p:embeddedFont>
    <p:embeddedFont>
      <p:font typeface="Lora"/>
      <p:regular r:id="rId27"/>
      <p:bold r:id="rId28"/>
      <p:italic r:id="rId29"/>
      <p:boldItalic r:id="rId30"/>
    </p:embeddedFont>
    <p:embeddedFont>
      <p:font typeface="Alegrey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melight-regular.fntdata"/><Relationship Id="rId21" Type="http://schemas.openxmlformats.org/officeDocument/2006/relationships/slide" Target="slides/slide17.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Lora-bold.fntdata"/><Relationship Id="rId27" Type="http://schemas.openxmlformats.org/officeDocument/2006/relationships/font" Target="fonts/Lor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ora-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legreya-regular.fntdata"/><Relationship Id="rId30" Type="http://schemas.openxmlformats.org/officeDocument/2006/relationships/font" Target="fonts/Lora-boldItalic.fntdata"/><Relationship Id="rId11" Type="http://schemas.openxmlformats.org/officeDocument/2006/relationships/slide" Target="slides/slide7.xml"/><Relationship Id="rId33" Type="http://schemas.openxmlformats.org/officeDocument/2006/relationships/font" Target="fonts/Alegreya-italic.fntdata"/><Relationship Id="rId10" Type="http://schemas.openxmlformats.org/officeDocument/2006/relationships/slide" Target="slides/slide6.xml"/><Relationship Id="rId32" Type="http://schemas.openxmlformats.org/officeDocument/2006/relationships/font" Target="fonts/Alegreya-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Alegreya-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Whats up with this whack font bruh -_-</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pamJGv1R7as" TargetMode="Externa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pBiVyEfZVUU"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youtube.com/watch?v=F_f-1PPkTm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CSAP Chapter 1</a:t>
            </a:r>
            <a:endParaRPr/>
          </a:p>
        </p:txBody>
      </p:sp>
      <p:sp>
        <p:nvSpPr>
          <p:cNvPr id="129" name="Shape 129"/>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Student Collaborative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1.3 - Pranavi Parsi and Calvin Li</a:t>
            </a:r>
            <a:endParaRPr/>
          </a:p>
        </p:txBody>
      </p:sp>
      <p:sp>
        <p:nvSpPr>
          <p:cNvPr id="188" name="Shape 188"/>
          <p:cNvSpPr txBox="1"/>
          <p:nvPr>
            <p:ph idx="1" type="body"/>
          </p:nvPr>
        </p:nvSpPr>
        <p:spPr>
          <a:xfrm>
            <a:off x="819150" y="1498925"/>
            <a:ext cx="7505700" cy="3234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Translate 11100011 base 2 to a base 10 number</a:t>
            </a:r>
            <a:endParaRPr/>
          </a:p>
          <a:p>
            <a:pPr indent="-298450" lvl="1" marL="914400" rtl="0">
              <a:spcBef>
                <a:spcPts val="0"/>
              </a:spcBef>
              <a:spcAft>
                <a:spcPts val="0"/>
              </a:spcAft>
              <a:buSzPts val="1100"/>
              <a:buChar char="○"/>
            </a:pPr>
            <a:r>
              <a:rPr lang="en"/>
              <a:t>2^7+2^6+2^5+2^1+2^0=128+64+32+2+1=227 base 10</a:t>
            </a:r>
            <a:endParaRPr/>
          </a:p>
          <a:p>
            <a:pPr indent="-311150" lvl="0" marL="457200" rtl="0">
              <a:spcBef>
                <a:spcPts val="0"/>
              </a:spcBef>
              <a:spcAft>
                <a:spcPts val="0"/>
              </a:spcAft>
              <a:buSzPts val="1300"/>
              <a:buChar char="●"/>
            </a:pPr>
            <a:r>
              <a:rPr lang="en"/>
              <a:t>Translate 45B base 16 to a base 10 number</a:t>
            </a:r>
            <a:endParaRPr/>
          </a:p>
          <a:p>
            <a:pPr indent="-298450" lvl="1" marL="914400" rtl="0">
              <a:spcBef>
                <a:spcPts val="0"/>
              </a:spcBef>
              <a:spcAft>
                <a:spcPts val="0"/>
              </a:spcAft>
              <a:buSzPts val="1100"/>
              <a:buChar char="○"/>
            </a:pPr>
            <a:r>
              <a:rPr lang="en"/>
              <a:t>4(16^2)+5(16)+11=1115 base 10</a:t>
            </a:r>
            <a:endParaRPr/>
          </a:p>
          <a:p>
            <a:pPr indent="-311150" lvl="0" marL="457200" rtl="0">
              <a:spcBef>
                <a:spcPts val="0"/>
              </a:spcBef>
              <a:spcAft>
                <a:spcPts val="0"/>
              </a:spcAft>
              <a:buSzPts val="1300"/>
              <a:buChar char="●"/>
            </a:pPr>
            <a:r>
              <a:rPr lang="en"/>
              <a:t>What is the difference between Unicode and ASCII?</a:t>
            </a:r>
            <a:endParaRPr/>
          </a:p>
          <a:p>
            <a:pPr indent="-298450" lvl="1" marL="914400" rtl="0">
              <a:spcBef>
                <a:spcPts val="0"/>
              </a:spcBef>
              <a:spcAft>
                <a:spcPts val="0"/>
              </a:spcAft>
              <a:buSzPts val="1100"/>
              <a:buChar char="○"/>
            </a:pPr>
            <a:r>
              <a:rPr lang="en"/>
              <a:t>Each character in Unicode is represented by a pattern of 16 bits/2 bytes. Each character in ASCII is represented by a pattern of 8 bits/1 byte.</a:t>
            </a:r>
            <a:endParaRPr/>
          </a:p>
          <a:p>
            <a:pPr indent="-311150" lvl="0" marL="457200" rtl="0">
              <a:spcBef>
                <a:spcPts val="0"/>
              </a:spcBef>
              <a:spcAft>
                <a:spcPts val="0"/>
              </a:spcAft>
              <a:buSzPts val="1300"/>
              <a:buChar char="●"/>
            </a:pPr>
            <a:r>
              <a:rPr lang="en"/>
              <a:t>Assume 4 bits are used to represent the intensities of red, green, and blue. How many total colors are possible in this scheme?</a:t>
            </a:r>
            <a:endParaRPr/>
          </a:p>
          <a:p>
            <a:pPr indent="-298450" lvl="1" marL="914400" rtl="0">
              <a:spcBef>
                <a:spcPts val="0"/>
              </a:spcBef>
              <a:spcAft>
                <a:spcPts val="0"/>
              </a:spcAft>
              <a:buSzPts val="1100"/>
              <a:buChar char="○"/>
            </a:pPr>
            <a:r>
              <a:rPr lang="en"/>
              <a:t>2^4=16 total colors</a:t>
            </a:r>
            <a:endParaRPr/>
          </a:p>
          <a:p>
            <a:pPr indent="-311150" lvl="0" marL="457200" rtl="0">
              <a:spcBef>
                <a:spcPts val="0"/>
              </a:spcBef>
              <a:spcAft>
                <a:spcPts val="0"/>
              </a:spcAft>
              <a:buSzPts val="1300"/>
              <a:buChar char="●"/>
            </a:pPr>
            <a:r>
              <a:rPr lang="en"/>
              <a:t>An old fashioned computer has just 16 bits available to represent an address of a memory location. How many total memory locations can be addresses in this machine?</a:t>
            </a:r>
            <a:endParaRPr/>
          </a:p>
          <a:p>
            <a:pPr indent="-298450" lvl="1" marL="914400" rtl="0">
              <a:spcBef>
                <a:spcPts val="0"/>
              </a:spcBef>
              <a:spcAft>
                <a:spcPts val="0"/>
              </a:spcAft>
              <a:buSzPts val="1100"/>
              <a:buChar char="○"/>
            </a:pPr>
            <a:r>
              <a:rPr lang="en"/>
              <a:t>Since the computer has just 16 bits available to represent an address, there are 65,536 memory locations which can be addressed in this machine.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819150" y="6170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Computer Ethics according to </a:t>
            </a:r>
            <a:endParaRPr/>
          </a:p>
          <a:p>
            <a:pPr indent="0" lvl="0" marL="0">
              <a:spcBef>
                <a:spcPts val="0"/>
              </a:spcBef>
              <a:spcAft>
                <a:spcPts val="0"/>
              </a:spcAft>
              <a:buNone/>
            </a:pPr>
            <a:r>
              <a:rPr lang="en"/>
              <a:t>ACM (pg 18, 27) - Girish and Sathvik </a:t>
            </a:r>
            <a:endParaRPr/>
          </a:p>
        </p:txBody>
      </p:sp>
      <p:sp>
        <p:nvSpPr>
          <p:cNvPr id="194" name="Shape 194"/>
          <p:cNvSpPr txBox="1"/>
          <p:nvPr>
            <p:ph idx="1" type="body"/>
          </p:nvPr>
        </p:nvSpPr>
        <p:spPr>
          <a:xfrm>
            <a:off x="819150" y="1838325"/>
            <a:ext cx="7505700" cy="24480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ACM - Association for Computing Machinery - supports research, provides standards</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Contribute to society</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Be honest</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Be fair</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Respect privacy</a:t>
            </a:r>
            <a:endParaRPr sz="1200">
              <a:latin typeface="Times New Roman"/>
              <a:ea typeface="Times New Roman"/>
              <a:cs typeface="Times New Roman"/>
              <a:sym typeface="Times New Roman"/>
            </a:endParaRPr>
          </a:p>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Professional responsibilities include:</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Striving to find the best way to solve problems</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Accept criticism and build on it</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Honor contracts</a:t>
            </a:r>
            <a:endParaRPr sz="1200">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sz="1200">
                <a:latin typeface="Times New Roman"/>
                <a:ea typeface="Times New Roman"/>
                <a:cs typeface="Times New Roman"/>
                <a:sym typeface="Times New Roman"/>
              </a:rPr>
              <a:t>Improve public understanding of computing</a:t>
            </a:r>
            <a:endParaRPr sz="1200">
              <a:latin typeface="Times New Roman"/>
              <a:ea typeface="Times New Roman"/>
              <a:cs typeface="Times New Roman"/>
              <a:sym typeface="Times New Roman"/>
            </a:endParaRPr>
          </a:p>
          <a:p>
            <a:pPr indent="-304800" lvl="0" marL="457200" rtl="0">
              <a:spcBef>
                <a:spcPts val="0"/>
              </a:spcBef>
              <a:spcAft>
                <a:spcPts val="0"/>
              </a:spcAft>
              <a:buSzPts val="1200"/>
              <a:buChar char="●"/>
            </a:pPr>
            <a:r>
              <a:rPr lang="en" sz="1200">
                <a:latin typeface="Times New Roman"/>
                <a:ea typeface="Times New Roman"/>
                <a:cs typeface="Times New Roman"/>
                <a:sym typeface="Times New Roman"/>
              </a:rPr>
              <a:t>Copyright, Intellectual Property, and Digital Information</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rise of digital info and its transmission →  authors and publishers seek to protect their IP from profiteers, while users and computer professionals favor the fair use of information and its free access.</a:t>
            </a:r>
            <a:endParaRPr/>
          </a:p>
        </p:txBody>
      </p:sp>
      <p:pic>
        <p:nvPicPr>
          <p:cNvPr descr="-- Created using PowToon -- Free sign up at http://www.powtoon.com/youtube/ -- Create animated videos and animated presentations for free.  PowToon is a free tool that allows you to develop cool animated clips and animated presentations for your website, office meeting, sales pitch, nonprofit fundraiser, product launch, video resume, or anything else you could use an animated explainer video. PowToon's animation templates help you create animated presentations and animated explainer videos from scratch.  Anyone can produce awesome animations quickly with PowToon, without the cost or hassle other professional animation services require." id="195" name="Shape 195" title="Introduction to Computer Ethics">
            <a:hlinkClick r:id="rId3"/>
          </p:cNvPr>
          <p:cNvPicPr preferRelativeResize="0"/>
          <p:nvPr/>
        </p:nvPicPr>
        <p:blipFill>
          <a:blip r:embed="rId4">
            <a:alphaModFix/>
          </a:blip>
          <a:stretch>
            <a:fillRect/>
          </a:stretch>
        </p:blipFill>
        <p:spPr>
          <a:xfrm>
            <a:off x="5662125" y="2190675"/>
            <a:ext cx="2624176" cy="1968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819150" y="196125"/>
            <a:ext cx="7505700" cy="543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2400"/>
              <a:t>1.4 Programming Languages - Suhayb &amp; Akshay  </a:t>
            </a:r>
            <a:endParaRPr sz="2400"/>
          </a:p>
        </p:txBody>
      </p:sp>
      <p:sp>
        <p:nvSpPr>
          <p:cNvPr id="201" name="Shape 201"/>
          <p:cNvSpPr txBox="1"/>
          <p:nvPr>
            <p:ph idx="1" type="body"/>
          </p:nvPr>
        </p:nvSpPr>
        <p:spPr>
          <a:xfrm>
            <a:off x="357075" y="833150"/>
            <a:ext cx="8295000" cy="396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latin typeface="Times New Roman"/>
                <a:ea typeface="Times New Roman"/>
                <a:cs typeface="Times New Roman"/>
                <a:sym typeface="Times New Roman"/>
              </a:rPr>
              <a:t>Programming can be divided into three categories in history</a:t>
            </a:r>
            <a:endParaRPr sz="1100">
              <a:latin typeface="Times New Roman"/>
              <a:ea typeface="Times New Roman"/>
              <a:cs typeface="Times New Roman"/>
              <a:sym typeface="Times New Roman"/>
            </a:endParaRPr>
          </a:p>
          <a:p>
            <a:pPr indent="-298450" lvl="0" marL="457200" rtl="0">
              <a:spcBef>
                <a:spcPts val="1600"/>
              </a:spcBef>
              <a:spcAft>
                <a:spcPts val="0"/>
              </a:spcAft>
              <a:buSzPts val="1100"/>
              <a:buFont typeface="Times New Roman"/>
              <a:buChar char="●"/>
            </a:pPr>
            <a:r>
              <a:rPr lang="en" sz="1100">
                <a:latin typeface="Times New Roman"/>
                <a:ea typeface="Times New Roman"/>
                <a:cs typeface="Times New Roman"/>
                <a:sym typeface="Times New Roman"/>
              </a:rPr>
              <a:t>Generation 1 - Machine Languages ( 1940s-1950s)</a:t>
            </a:r>
            <a:endParaRPr sz="1100">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a:latin typeface="Times New Roman"/>
                <a:ea typeface="Times New Roman"/>
                <a:cs typeface="Times New Roman"/>
                <a:sym typeface="Times New Roman"/>
              </a:rPr>
              <a:t>Computers were expensive and Programs were short</a:t>
            </a:r>
            <a:endParaRPr>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a:latin typeface="Times New Roman"/>
                <a:ea typeface="Times New Roman"/>
                <a:cs typeface="Times New Roman"/>
                <a:sym typeface="Times New Roman"/>
              </a:rPr>
              <a:t>Everything was coded in machine language whose only symbols were the binary digits 0 and 1</a:t>
            </a:r>
            <a:endParaRPr>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a:latin typeface="Times New Roman"/>
                <a:ea typeface="Times New Roman"/>
                <a:cs typeface="Times New Roman"/>
                <a:sym typeface="Times New Roman"/>
              </a:rPr>
              <a:t>People had to enter data directly into the RAM in the form of zeroes and ones</a:t>
            </a:r>
            <a:endParaRPr>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a:latin typeface="Times New Roman"/>
                <a:ea typeface="Times New Roman"/>
                <a:cs typeface="Times New Roman"/>
                <a:sym typeface="Times New Roman"/>
              </a:rPr>
              <a:t>Coding was tedious,error prone, and  difficult to modify</a:t>
            </a:r>
            <a:endParaRPr>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a:latin typeface="Times New Roman"/>
                <a:ea typeface="Times New Roman"/>
                <a:cs typeface="Times New Roman"/>
                <a:sym typeface="Times New Roman"/>
              </a:rPr>
              <a:t>Sharing was hard, as it was nearly impossible to decipher another person’s program </a:t>
            </a:r>
            <a:endParaRPr>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a:latin typeface="Times New Roman"/>
                <a:ea typeface="Times New Roman"/>
                <a:cs typeface="Times New Roman"/>
                <a:sym typeface="Times New Roman"/>
              </a:rPr>
              <a:t>Programs weren’t portable, because each machine had it’s own unique language </a:t>
            </a:r>
            <a:endParaRPr>
              <a:latin typeface="Times New Roman"/>
              <a:ea typeface="Times New Roman"/>
              <a:cs typeface="Times New Roman"/>
              <a:sym typeface="Times New Roman"/>
            </a:endParaRPr>
          </a:p>
          <a:p>
            <a:pPr indent="-298450" lvl="0" marL="457200" rtl="0">
              <a:spcBef>
                <a:spcPts val="0"/>
              </a:spcBef>
              <a:spcAft>
                <a:spcPts val="0"/>
              </a:spcAft>
              <a:buSzPts val="1100"/>
              <a:buFont typeface="Times New Roman"/>
              <a:buChar char="●"/>
            </a:pPr>
            <a:r>
              <a:rPr lang="en" sz="1100">
                <a:latin typeface="Times New Roman"/>
                <a:ea typeface="Times New Roman"/>
                <a:cs typeface="Times New Roman"/>
                <a:sym typeface="Times New Roman"/>
              </a:rPr>
              <a:t>Generation 2 - Assembly Languages  (1950s-Present)</a:t>
            </a:r>
            <a:endParaRPr sz="1100">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a:latin typeface="Times New Roman"/>
                <a:ea typeface="Times New Roman"/>
                <a:cs typeface="Times New Roman"/>
                <a:sym typeface="Times New Roman"/>
              </a:rPr>
              <a:t>Assembly </a:t>
            </a:r>
            <a:r>
              <a:rPr lang="en">
                <a:latin typeface="Times New Roman"/>
                <a:ea typeface="Times New Roman"/>
                <a:cs typeface="Times New Roman"/>
                <a:sym typeface="Times New Roman"/>
              </a:rPr>
              <a:t>language</a:t>
            </a:r>
            <a:r>
              <a:rPr lang="en">
                <a:latin typeface="Times New Roman"/>
                <a:ea typeface="Times New Roman"/>
                <a:cs typeface="Times New Roman"/>
                <a:sym typeface="Times New Roman"/>
              </a:rPr>
              <a:t> uses mnemonic devices to </a:t>
            </a:r>
            <a:r>
              <a:rPr lang="en">
                <a:latin typeface="Times New Roman"/>
                <a:ea typeface="Times New Roman"/>
                <a:cs typeface="Times New Roman"/>
                <a:sym typeface="Times New Roman"/>
              </a:rPr>
              <a:t>represent</a:t>
            </a:r>
            <a:r>
              <a:rPr lang="en">
                <a:latin typeface="Times New Roman"/>
                <a:ea typeface="Times New Roman"/>
                <a:cs typeface="Times New Roman"/>
                <a:sym typeface="Times New Roman"/>
              </a:rPr>
              <a:t> instruction and data</a:t>
            </a:r>
            <a:endParaRPr>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a:latin typeface="Times New Roman"/>
                <a:ea typeface="Times New Roman"/>
                <a:cs typeface="Times New Roman"/>
                <a:sym typeface="Times New Roman"/>
              </a:rPr>
              <a:t>Each assembly language instruction corresponds exactly to one machine language construction</a:t>
            </a:r>
            <a:endParaRPr>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a:latin typeface="Times New Roman"/>
                <a:ea typeface="Times New Roman"/>
                <a:cs typeface="Times New Roman"/>
                <a:sym typeface="Times New Roman"/>
              </a:rPr>
              <a:t>It was more programmer friendly but still tedious to use and difficult to modify</a:t>
            </a:r>
            <a:endParaRPr>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a:latin typeface="Times New Roman"/>
                <a:ea typeface="Times New Roman"/>
                <a:cs typeface="Times New Roman"/>
                <a:sym typeface="Times New Roman"/>
              </a:rPr>
              <a:t>Rarely used by  </a:t>
            </a:r>
            <a:r>
              <a:rPr lang="en">
                <a:latin typeface="Times New Roman"/>
                <a:ea typeface="Times New Roman"/>
                <a:cs typeface="Times New Roman"/>
                <a:sym typeface="Times New Roman"/>
              </a:rPr>
              <a:t>programmers except when memory or processing speeds are at premium</a:t>
            </a:r>
            <a:endParaRPr>
              <a:latin typeface="Times New Roman"/>
              <a:ea typeface="Times New Roman"/>
              <a:cs typeface="Times New Roman"/>
              <a:sym typeface="Times New Roman"/>
            </a:endParaRPr>
          </a:p>
          <a:p>
            <a:pPr indent="-298450" lvl="0" marL="457200" rtl="0">
              <a:spcBef>
                <a:spcPts val="0"/>
              </a:spcBef>
              <a:spcAft>
                <a:spcPts val="0"/>
              </a:spcAft>
              <a:buSzPts val="1100"/>
              <a:buFont typeface="Times New Roman"/>
              <a:buChar char="●"/>
            </a:pPr>
            <a:r>
              <a:rPr lang="en" sz="1100">
                <a:latin typeface="Times New Roman"/>
                <a:ea typeface="Times New Roman"/>
                <a:cs typeface="Times New Roman"/>
                <a:sym typeface="Times New Roman"/>
              </a:rPr>
              <a:t>Generation 3 - High-Level Languages (</a:t>
            </a:r>
            <a:r>
              <a:rPr lang="en" sz="1100">
                <a:latin typeface="Times New Roman"/>
                <a:ea typeface="Times New Roman"/>
                <a:cs typeface="Times New Roman"/>
                <a:sym typeface="Times New Roman"/>
              </a:rPr>
              <a:t>1950s-Present)</a:t>
            </a:r>
            <a:endParaRPr sz="1100">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a:latin typeface="Times New Roman"/>
                <a:ea typeface="Times New Roman"/>
                <a:cs typeface="Times New Roman"/>
                <a:sym typeface="Times New Roman"/>
              </a:rPr>
              <a:t>Early Examples: Cobal, Fortran </a:t>
            </a:r>
            <a:endParaRPr>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a:latin typeface="Times New Roman"/>
                <a:ea typeface="Times New Roman"/>
                <a:cs typeface="Times New Roman"/>
                <a:sym typeface="Times New Roman"/>
              </a:rPr>
              <a:t>Recent, Modern Examples: Java, Python, C++ </a:t>
            </a:r>
            <a:endParaRPr>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a:latin typeface="Times New Roman"/>
                <a:ea typeface="Times New Roman"/>
                <a:cs typeface="Times New Roman"/>
                <a:sym typeface="Times New Roman"/>
              </a:rPr>
              <a:t>Meant to be human friendly, as they are easy to write, read, and understand </a:t>
            </a:r>
            <a:endParaRPr>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a:latin typeface="Times New Roman"/>
                <a:ea typeface="Times New Roman"/>
                <a:cs typeface="Times New Roman"/>
                <a:sym typeface="Times New Roman"/>
              </a:rPr>
              <a:t>Translated to Machine Language through a compiler </a:t>
            </a:r>
            <a:endParaRPr>
              <a:latin typeface="Times New Roman"/>
              <a:ea typeface="Times New Roman"/>
              <a:cs typeface="Times New Roman"/>
              <a:sym typeface="Times New Roman"/>
            </a:endParaRPr>
          </a:p>
          <a:p>
            <a:pPr indent="-298450" lvl="1" marL="914400" rtl="0">
              <a:spcBef>
                <a:spcPts val="0"/>
              </a:spcBef>
              <a:spcAft>
                <a:spcPts val="0"/>
              </a:spcAft>
              <a:buSzPts val="1100"/>
              <a:buFont typeface="Times New Roman"/>
              <a:buChar char="○"/>
            </a:pPr>
            <a:r>
              <a:rPr lang="en">
                <a:latin typeface="Times New Roman"/>
                <a:ea typeface="Times New Roman"/>
                <a:cs typeface="Times New Roman"/>
                <a:sym typeface="Times New Roman"/>
              </a:rPr>
              <a:t>Portable, but with exception of Java, must be compiled for each different type of computer  </a:t>
            </a:r>
            <a:endParaRPr>
              <a:latin typeface="Times New Roman"/>
              <a:ea typeface="Times New Roman"/>
              <a:cs typeface="Times New Roman"/>
              <a:sym typeface="Times New Roman"/>
            </a:endParaRPr>
          </a:p>
          <a:p>
            <a:pPr indent="0" lvl="0" marL="457200">
              <a:spcBef>
                <a:spcPts val="1600"/>
              </a:spcBef>
              <a:spcAft>
                <a:spcPts val="1600"/>
              </a:spcAft>
              <a:buNone/>
            </a:pPr>
            <a:r>
              <a:t/>
            </a:r>
            <a:endParaRPr sz="900">
              <a:latin typeface="Times New Roman"/>
              <a:ea typeface="Times New Roman"/>
              <a:cs typeface="Times New Roman"/>
              <a:sym typeface="Times New Roman"/>
            </a:endParaRPr>
          </a:p>
        </p:txBody>
      </p:sp>
      <p:pic>
        <p:nvPicPr>
          <p:cNvPr id="202" name="Shape 202"/>
          <p:cNvPicPr preferRelativeResize="0"/>
          <p:nvPr/>
        </p:nvPicPr>
        <p:blipFill>
          <a:blip r:embed="rId3">
            <a:alphaModFix/>
          </a:blip>
          <a:stretch>
            <a:fillRect/>
          </a:stretch>
        </p:blipFill>
        <p:spPr>
          <a:xfrm>
            <a:off x="6973150" y="1173325"/>
            <a:ext cx="1679774" cy="1351675"/>
          </a:xfrm>
          <a:prstGeom prst="rect">
            <a:avLst/>
          </a:prstGeom>
          <a:noFill/>
          <a:ln>
            <a:noFill/>
          </a:ln>
        </p:spPr>
      </p:pic>
      <p:pic>
        <p:nvPicPr>
          <p:cNvPr descr="File:C Hello World Program.png - Wikimedia Commons" id="203" name="Shape 203"/>
          <p:cNvPicPr preferRelativeResize="0"/>
          <p:nvPr/>
        </p:nvPicPr>
        <p:blipFill>
          <a:blip r:embed="rId4">
            <a:alphaModFix/>
          </a:blip>
          <a:stretch>
            <a:fillRect/>
          </a:stretch>
        </p:blipFill>
        <p:spPr>
          <a:xfrm>
            <a:off x="6746150" y="3277175"/>
            <a:ext cx="2133775" cy="140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1.4 - Suhayb &amp; Akshay</a:t>
            </a:r>
            <a:endParaRPr/>
          </a:p>
        </p:txBody>
      </p:sp>
      <p:sp>
        <p:nvSpPr>
          <p:cNvPr id="209" name="Shape 209"/>
          <p:cNvSpPr txBox="1"/>
          <p:nvPr>
            <p:ph idx="1" type="body"/>
          </p:nvPr>
        </p:nvSpPr>
        <p:spPr>
          <a:xfrm>
            <a:off x="757300" y="1407425"/>
            <a:ext cx="7505700" cy="346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Two difficulties of programming with machine language: </a:t>
            </a:r>
            <a:endParaRPr/>
          </a:p>
          <a:p>
            <a:pPr indent="-311150" lvl="0" marL="457200" rtl="0">
              <a:spcBef>
                <a:spcPts val="1600"/>
              </a:spcBef>
              <a:spcAft>
                <a:spcPts val="0"/>
              </a:spcAft>
              <a:buSzPts val="1300"/>
              <a:buChar char="●"/>
            </a:pPr>
            <a:r>
              <a:rPr lang="en"/>
              <a:t>Difficult to modify programs  </a:t>
            </a:r>
            <a:endParaRPr/>
          </a:p>
          <a:p>
            <a:pPr indent="-311150" lvl="0" marL="457200" rtl="0">
              <a:spcBef>
                <a:spcPts val="0"/>
              </a:spcBef>
              <a:spcAft>
                <a:spcPts val="0"/>
              </a:spcAft>
              <a:buSzPts val="1300"/>
              <a:buChar char="●"/>
            </a:pPr>
            <a:r>
              <a:rPr lang="en"/>
              <a:t>One person can’t decipher another’s program</a:t>
            </a:r>
            <a:endParaRPr/>
          </a:p>
          <a:p>
            <a:pPr indent="0" lvl="0" marL="0" rtl="0">
              <a:spcBef>
                <a:spcPts val="1600"/>
              </a:spcBef>
              <a:spcAft>
                <a:spcPts val="0"/>
              </a:spcAft>
              <a:buNone/>
            </a:pPr>
            <a:r>
              <a:rPr lang="en"/>
              <a:t>2. Two features of Assembly Language: </a:t>
            </a:r>
            <a:endParaRPr/>
          </a:p>
          <a:p>
            <a:pPr indent="-311150" lvl="0" marL="457200" rtl="0">
              <a:spcBef>
                <a:spcPts val="1600"/>
              </a:spcBef>
              <a:spcAft>
                <a:spcPts val="0"/>
              </a:spcAft>
              <a:buSzPts val="1300"/>
              <a:buChar char="●"/>
            </a:pPr>
            <a:r>
              <a:rPr lang="en"/>
              <a:t>Uses mnemonic symbols to represent instructions and data</a:t>
            </a:r>
            <a:endParaRPr/>
          </a:p>
          <a:p>
            <a:pPr indent="-311150" lvl="0" marL="457200" rtl="0">
              <a:spcBef>
                <a:spcPts val="0"/>
              </a:spcBef>
              <a:spcAft>
                <a:spcPts val="0"/>
              </a:spcAft>
              <a:buSzPts val="1300"/>
              <a:buChar char="●"/>
            </a:pPr>
            <a:r>
              <a:rPr lang="en"/>
              <a:t>Numbers and results are stored in a memory location named the mnemonic</a:t>
            </a:r>
            <a:endParaRPr/>
          </a:p>
          <a:p>
            <a:pPr indent="0" lvl="0" marL="0" rtl="0">
              <a:spcBef>
                <a:spcPts val="1600"/>
              </a:spcBef>
              <a:spcAft>
                <a:spcPts val="0"/>
              </a:spcAft>
              <a:buNone/>
            </a:pPr>
            <a:r>
              <a:rPr lang="en"/>
              <a:t>3. A loader is what loads and runs a machine language program</a:t>
            </a:r>
            <a:endParaRPr/>
          </a:p>
          <a:p>
            <a:pPr indent="0" lvl="0" marL="0" rtl="0">
              <a:spcBef>
                <a:spcPts val="1600"/>
              </a:spcBef>
              <a:spcAft>
                <a:spcPts val="0"/>
              </a:spcAft>
              <a:buNone/>
            </a:pPr>
            <a:r>
              <a:rPr lang="en"/>
              <a:t>4. One difference between a High-Level Language and Assembly Language is that a High-Level Language is easily portable, but assembly languages aren’t any more portable than machine language.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819150" y="37802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1.5 The Software Development Process- Somya Jain and Sravani Boppana</a:t>
            </a:r>
            <a:endParaRPr/>
          </a:p>
        </p:txBody>
      </p:sp>
      <p:sp>
        <p:nvSpPr>
          <p:cNvPr id="215" name="Shape 215"/>
          <p:cNvSpPr txBox="1"/>
          <p:nvPr>
            <p:ph idx="1" type="body"/>
          </p:nvPr>
        </p:nvSpPr>
        <p:spPr>
          <a:xfrm>
            <a:off x="528325" y="1548650"/>
            <a:ext cx="5421000" cy="29613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sz="1200"/>
              <a:t>Software development: the process of development, maintenance and demise of a software system. Phases include analysis, design, coding, testing/verification, maintenance, and </a:t>
            </a:r>
            <a:r>
              <a:rPr lang="en" sz="1200"/>
              <a:t>obsolescence</a:t>
            </a:r>
            <a:endParaRPr sz="1200"/>
          </a:p>
          <a:p>
            <a:pPr indent="-304800" lvl="0" marL="457200" rtl="0">
              <a:spcBef>
                <a:spcPts val="0"/>
              </a:spcBef>
              <a:spcAft>
                <a:spcPts val="0"/>
              </a:spcAft>
              <a:buSzPts val="1200"/>
              <a:buChar char="❏"/>
            </a:pPr>
            <a:r>
              <a:rPr lang="en" sz="1200"/>
              <a:t>Waterfall model: a series of steps in which a software system trickles down from analysis to design to implementation→ phases include:</a:t>
            </a:r>
            <a:endParaRPr sz="1200"/>
          </a:p>
          <a:p>
            <a:pPr indent="-304800" lvl="1" marL="914400" rtl="0">
              <a:spcBef>
                <a:spcPts val="0"/>
              </a:spcBef>
              <a:spcAft>
                <a:spcPts val="0"/>
              </a:spcAft>
              <a:buSzPts val="1200"/>
              <a:buChar char="❏"/>
            </a:pPr>
            <a:r>
              <a:rPr lang="en" sz="1200"/>
              <a:t>Customer request: programmers receive a broad statement of a problem that is potentially amenable to a computerized solution</a:t>
            </a:r>
            <a:endParaRPr sz="1200"/>
          </a:p>
          <a:p>
            <a:pPr indent="-304800" lvl="1" marL="914400" rtl="0">
              <a:spcBef>
                <a:spcPts val="0"/>
              </a:spcBef>
              <a:spcAft>
                <a:spcPts val="0"/>
              </a:spcAft>
              <a:buSzPts val="1200"/>
              <a:buChar char="❏"/>
            </a:pPr>
            <a:r>
              <a:rPr lang="en" sz="1200"/>
              <a:t>Analysis: programmers determine what the program will do</a:t>
            </a:r>
            <a:endParaRPr sz="1200"/>
          </a:p>
          <a:p>
            <a:pPr indent="-304800" lvl="1" marL="914400" rtl="0">
              <a:spcBef>
                <a:spcPts val="0"/>
              </a:spcBef>
              <a:spcAft>
                <a:spcPts val="0"/>
              </a:spcAft>
              <a:buSzPts val="1200"/>
              <a:buChar char="❏"/>
            </a:pPr>
            <a:r>
              <a:rPr lang="en" sz="1200"/>
              <a:t>Design: programmers determine how the program will do its task</a:t>
            </a:r>
            <a:endParaRPr sz="1200"/>
          </a:p>
          <a:p>
            <a:pPr indent="-304800" lvl="1" marL="914400" rtl="0">
              <a:spcBef>
                <a:spcPts val="0"/>
              </a:spcBef>
              <a:spcAft>
                <a:spcPts val="0"/>
              </a:spcAft>
              <a:buSzPts val="1200"/>
              <a:buChar char="❏"/>
            </a:pPr>
            <a:r>
              <a:rPr lang="en" sz="1200"/>
              <a:t>Implementation: programmers will write the program(coding phase)</a:t>
            </a:r>
            <a:endParaRPr sz="1200"/>
          </a:p>
          <a:p>
            <a:pPr indent="-304800" lvl="1" marL="914400" rtl="0">
              <a:spcBef>
                <a:spcPts val="0"/>
              </a:spcBef>
              <a:spcAft>
                <a:spcPts val="0"/>
              </a:spcAft>
              <a:buSzPts val="1200"/>
              <a:buChar char="❏"/>
            </a:pPr>
            <a:r>
              <a:rPr lang="en" sz="1200"/>
              <a:t>Integration: different parts are brought together into a smoothly functioning whole</a:t>
            </a:r>
            <a:endParaRPr sz="1200"/>
          </a:p>
          <a:p>
            <a:pPr indent="-304800" lvl="1" marL="914400" rtl="0">
              <a:spcBef>
                <a:spcPts val="0"/>
              </a:spcBef>
              <a:spcAft>
                <a:spcPts val="0"/>
              </a:spcAft>
              <a:buSzPts val="1200"/>
              <a:buChar char="❏"/>
            </a:pPr>
            <a:r>
              <a:rPr lang="en" sz="1200"/>
              <a:t>Maintenance: during the long life span of a program, requirements change and minor or major modifications must be made. </a:t>
            </a:r>
            <a:endParaRPr sz="1200"/>
          </a:p>
        </p:txBody>
      </p:sp>
      <p:pic>
        <p:nvPicPr>
          <p:cNvPr id="216" name="Shape 216"/>
          <p:cNvPicPr preferRelativeResize="0"/>
          <p:nvPr/>
        </p:nvPicPr>
        <p:blipFill>
          <a:blip r:embed="rId3">
            <a:alphaModFix/>
          </a:blip>
          <a:stretch>
            <a:fillRect/>
          </a:stretch>
        </p:blipFill>
        <p:spPr>
          <a:xfrm>
            <a:off x="6121125" y="1548657"/>
            <a:ext cx="2651896" cy="2802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225400" y="210350"/>
            <a:ext cx="80994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1.5- Gayatri &amp; Swasti</a:t>
            </a:r>
            <a:endParaRPr/>
          </a:p>
        </p:txBody>
      </p:sp>
      <p:sp>
        <p:nvSpPr>
          <p:cNvPr id="222" name="Shape 222"/>
          <p:cNvSpPr txBox="1"/>
          <p:nvPr>
            <p:ph idx="1" type="body"/>
          </p:nvPr>
        </p:nvSpPr>
        <p:spPr>
          <a:xfrm>
            <a:off x="225400" y="1023550"/>
            <a:ext cx="8698800" cy="3833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Lora"/>
              <a:buAutoNum type="arabicParenR"/>
            </a:pPr>
            <a:r>
              <a:rPr lang="en" sz="1400">
                <a:latin typeface="Lora"/>
                <a:ea typeface="Lora"/>
                <a:cs typeface="Lora"/>
                <a:sym typeface="Lora"/>
              </a:rPr>
              <a:t>Analysis— The programmers determine what the program will do. This is sometimes viewed as a process of clarifying the specifications for the problem.</a:t>
            </a:r>
            <a:endParaRPr sz="1400">
              <a:latin typeface="Lora"/>
              <a:ea typeface="Lora"/>
              <a:cs typeface="Lora"/>
              <a:sym typeface="Lora"/>
            </a:endParaRPr>
          </a:p>
          <a:p>
            <a:pPr indent="457200" lvl="0" marL="0" rtl="0">
              <a:spcBef>
                <a:spcPts val="1600"/>
              </a:spcBef>
              <a:spcAft>
                <a:spcPts val="0"/>
              </a:spcAft>
              <a:buNone/>
            </a:pPr>
            <a:r>
              <a:rPr lang="en" sz="1400">
                <a:latin typeface="Lora"/>
                <a:ea typeface="Lora"/>
                <a:cs typeface="Lora"/>
                <a:sym typeface="Lora"/>
              </a:rPr>
              <a:t>Design—The programmers determine how the program will do its task.</a:t>
            </a:r>
            <a:endParaRPr sz="1400">
              <a:latin typeface="Lora"/>
              <a:ea typeface="Lora"/>
              <a:cs typeface="Lora"/>
              <a:sym typeface="Lora"/>
            </a:endParaRPr>
          </a:p>
          <a:p>
            <a:pPr indent="0" lvl="0" marL="0">
              <a:spcBef>
                <a:spcPts val="1600"/>
              </a:spcBef>
              <a:spcAft>
                <a:spcPts val="0"/>
              </a:spcAft>
              <a:buNone/>
            </a:pPr>
            <a:r>
              <a:rPr lang="en" sz="1400">
                <a:latin typeface="Lora"/>
                <a:ea typeface="Lora"/>
                <a:cs typeface="Lora"/>
                <a:sym typeface="Lora"/>
              </a:rPr>
              <a:t>2)  The m</a:t>
            </a:r>
            <a:r>
              <a:rPr lang="en" sz="1400">
                <a:latin typeface="Lora"/>
                <a:ea typeface="Lora"/>
                <a:cs typeface="Lora"/>
                <a:sym typeface="Lora"/>
              </a:rPr>
              <a:t>aintenance phase is the most expensive aspect of software development.</a:t>
            </a:r>
            <a:endParaRPr sz="1400">
              <a:latin typeface="Lora"/>
              <a:ea typeface="Lora"/>
              <a:cs typeface="Lora"/>
              <a:sym typeface="Lora"/>
            </a:endParaRPr>
          </a:p>
          <a:p>
            <a:pPr indent="0" lvl="0" marL="0">
              <a:spcBef>
                <a:spcPts val="1600"/>
              </a:spcBef>
              <a:spcAft>
                <a:spcPts val="0"/>
              </a:spcAft>
              <a:buNone/>
            </a:pPr>
            <a:r>
              <a:rPr lang="en" sz="1400">
                <a:latin typeface="Lora"/>
                <a:ea typeface="Lora"/>
                <a:cs typeface="Lora"/>
                <a:sym typeface="Lora"/>
              </a:rPr>
              <a:t>3) A mistake detected in the verification or testing in one phase often requires the developer to back up and redo some of the work in the previous phase.</a:t>
            </a:r>
            <a:endParaRPr sz="1400">
              <a:latin typeface="Lora"/>
              <a:ea typeface="Lora"/>
              <a:cs typeface="Lora"/>
              <a:sym typeface="Lora"/>
            </a:endParaRPr>
          </a:p>
          <a:p>
            <a:pPr indent="0" lvl="0" marL="0">
              <a:spcBef>
                <a:spcPts val="1600"/>
              </a:spcBef>
              <a:spcAft>
                <a:spcPts val="0"/>
              </a:spcAft>
              <a:buNone/>
            </a:pPr>
            <a:r>
              <a:rPr lang="en" sz="1400">
                <a:latin typeface="Lora"/>
                <a:ea typeface="Lora"/>
                <a:cs typeface="Lora"/>
                <a:sym typeface="Lora"/>
              </a:rPr>
              <a:t>Modifications made during maintenance also require backing up to earlier phases.</a:t>
            </a:r>
            <a:endParaRPr sz="1400">
              <a:latin typeface="Lora"/>
              <a:ea typeface="Lora"/>
              <a:cs typeface="Lora"/>
              <a:sym typeface="Lora"/>
            </a:endParaRPr>
          </a:p>
          <a:p>
            <a:pPr indent="0" lvl="0" marL="0">
              <a:spcBef>
                <a:spcPts val="1600"/>
              </a:spcBef>
              <a:spcAft>
                <a:spcPts val="0"/>
              </a:spcAft>
              <a:buNone/>
            </a:pPr>
            <a:r>
              <a:rPr lang="en" sz="1400">
                <a:latin typeface="Lora"/>
                <a:ea typeface="Lora"/>
                <a:cs typeface="Lora"/>
                <a:sym typeface="Lora"/>
              </a:rPr>
              <a:t>4) Analysis phase is the least expensive for the detection and correction of errors.</a:t>
            </a:r>
            <a:endParaRPr sz="1400">
              <a:latin typeface="Lora"/>
              <a:ea typeface="Lora"/>
              <a:cs typeface="Lora"/>
              <a:sym typeface="Lora"/>
            </a:endParaRPr>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819150" y="3767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1.6 Basic Concepts of OOP </a:t>
            </a:r>
            <a:r>
              <a:rPr lang="en" sz="1200"/>
              <a:t>- Katherine and Nikha</a:t>
            </a:r>
            <a:endParaRPr sz="1200"/>
          </a:p>
        </p:txBody>
      </p:sp>
      <p:sp>
        <p:nvSpPr>
          <p:cNvPr id="228" name="Shape 228"/>
          <p:cNvSpPr txBox="1"/>
          <p:nvPr>
            <p:ph idx="1" type="body"/>
          </p:nvPr>
        </p:nvSpPr>
        <p:spPr>
          <a:xfrm>
            <a:off x="819150" y="935675"/>
            <a:ext cx="7505700" cy="3779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Times New Roman"/>
              <a:buChar char="-"/>
            </a:pPr>
            <a:r>
              <a:rPr lang="en" sz="1400">
                <a:latin typeface="Times New Roman"/>
                <a:ea typeface="Times New Roman"/>
                <a:cs typeface="Times New Roman"/>
                <a:sym typeface="Times New Roman"/>
              </a:rPr>
              <a:t>Was created to address the flaws of procedural programming (associated with C and Pascal)</a:t>
            </a:r>
            <a:endParaRPr sz="1400">
              <a:latin typeface="Times New Roman"/>
              <a:ea typeface="Times New Roman"/>
              <a:cs typeface="Times New Roman"/>
              <a:sym typeface="Times New Roman"/>
            </a:endParaRPr>
          </a:p>
          <a:p>
            <a:pPr indent="-317500" lvl="0" marL="457200" rtl="0">
              <a:spcBef>
                <a:spcPts val="0"/>
              </a:spcBef>
              <a:spcAft>
                <a:spcPts val="0"/>
              </a:spcAft>
              <a:buSzPts val="1400"/>
              <a:buFont typeface="Times New Roman"/>
              <a:buChar char="-"/>
            </a:pPr>
            <a:r>
              <a:rPr lang="en" sz="1400">
                <a:latin typeface="Times New Roman"/>
                <a:ea typeface="Times New Roman"/>
                <a:cs typeface="Times New Roman"/>
                <a:sym typeface="Times New Roman"/>
              </a:rPr>
              <a:t>Uses objects and interaction between objects </a:t>
            </a:r>
            <a:endParaRPr sz="1400">
              <a:latin typeface="Times New Roman"/>
              <a:ea typeface="Times New Roman"/>
              <a:cs typeface="Times New Roman"/>
              <a:sym typeface="Times New Roman"/>
            </a:endParaRPr>
          </a:p>
          <a:p>
            <a:pPr indent="-317500" lvl="0" marL="457200" rtl="0">
              <a:spcBef>
                <a:spcPts val="0"/>
              </a:spcBef>
              <a:spcAft>
                <a:spcPts val="0"/>
              </a:spcAft>
              <a:buSzPts val="1400"/>
              <a:buFont typeface="Times New Roman"/>
              <a:buChar char="-"/>
            </a:pPr>
            <a:r>
              <a:rPr lang="en" sz="1400">
                <a:latin typeface="Times New Roman"/>
                <a:ea typeface="Times New Roman"/>
                <a:cs typeface="Times New Roman"/>
                <a:sym typeface="Times New Roman"/>
              </a:rPr>
              <a:t>Also includes class, inheritance, polymorphism (more than one object responds to a mutual message, but have different reactions)</a:t>
            </a:r>
            <a:endParaRPr sz="1400">
              <a:latin typeface="Times New Roman"/>
              <a:ea typeface="Times New Roman"/>
              <a:cs typeface="Times New Roman"/>
              <a:sym typeface="Times New Roman"/>
            </a:endParaRPr>
          </a:p>
          <a:p>
            <a:pPr indent="-317500" lvl="0" marL="457200" rtl="0">
              <a:spcBef>
                <a:spcPts val="0"/>
              </a:spcBef>
              <a:spcAft>
                <a:spcPts val="0"/>
              </a:spcAft>
              <a:buSzPts val="1400"/>
              <a:buFont typeface="Times New Roman"/>
              <a:buChar char="-"/>
            </a:pPr>
            <a:r>
              <a:rPr lang="en" sz="1400">
                <a:latin typeface="Times New Roman"/>
                <a:ea typeface="Times New Roman"/>
                <a:cs typeface="Times New Roman"/>
                <a:sym typeface="Times New Roman"/>
              </a:rPr>
              <a:t>Steps to writing a program: 1. Planning 2. Execution 3. Outcome</a:t>
            </a:r>
            <a:endParaRPr sz="1400">
              <a:latin typeface="Times New Roman"/>
              <a:ea typeface="Times New Roman"/>
              <a:cs typeface="Times New Roman"/>
              <a:sym typeface="Times New Roman"/>
            </a:endParaRPr>
          </a:p>
          <a:p>
            <a:pPr indent="0" lvl="0" marL="0" rtl="0">
              <a:spcBef>
                <a:spcPts val="1600"/>
              </a:spcBef>
              <a:spcAft>
                <a:spcPts val="0"/>
              </a:spcAft>
              <a:buNone/>
            </a:pPr>
            <a:r>
              <a:rPr lang="en" sz="1400">
                <a:latin typeface="Times New Roman"/>
                <a:ea typeface="Times New Roman"/>
                <a:cs typeface="Times New Roman"/>
                <a:sym typeface="Times New Roman"/>
              </a:rPr>
              <a:t>Parts: </a:t>
            </a:r>
            <a:endParaRPr sz="1400">
              <a:latin typeface="Times New Roman"/>
              <a:ea typeface="Times New Roman"/>
              <a:cs typeface="Times New Roman"/>
              <a:sym typeface="Times New Roman"/>
            </a:endParaRPr>
          </a:p>
          <a:p>
            <a:pPr indent="-317500" lvl="0" marL="457200" rtl="0">
              <a:spcBef>
                <a:spcPts val="1600"/>
              </a:spcBef>
              <a:spcAft>
                <a:spcPts val="0"/>
              </a:spcAft>
              <a:buSzPts val="1400"/>
              <a:buFont typeface="Times New Roman"/>
              <a:buChar char="-"/>
            </a:pPr>
            <a:r>
              <a:rPr lang="en" sz="1400">
                <a:latin typeface="Times New Roman"/>
                <a:ea typeface="Times New Roman"/>
                <a:cs typeface="Times New Roman"/>
                <a:sym typeface="Times New Roman"/>
              </a:rPr>
              <a:t>Classes</a:t>
            </a:r>
            <a:endParaRPr sz="1400">
              <a:latin typeface="Times New Roman"/>
              <a:ea typeface="Times New Roman"/>
              <a:cs typeface="Times New Roman"/>
              <a:sym typeface="Times New Roman"/>
            </a:endParaRPr>
          </a:p>
          <a:p>
            <a:pPr indent="-317500" lvl="1" marL="914400" rtl="0">
              <a:spcBef>
                <a:spcPts val="0"/>
              </a:spcBef>
              <a:spcAft>
                <a:spcPts val="0"/>
              </a:spcAft>
              <a:buSzPts val="1400"/>
              <a:buFont typeface="Times New Roman"/>
              <a:buChar char="-"/>
            </a:pPr>
            <a:r>
              <a:rPr lang="en" sz="1400">
                <a:latin typeface="Times New Roman"/>
                <a:ea typeface="Times New Roman"/>
                <a:cs typeface="Times New Roman"/>
                <a:sym typeface="Times New Roman"/>
              </a:rPr>
              <a:t>Instance variable</a:t>
            </a:r>
            <a:endParaRPr sz="1400">
              <a:latin typeface="Times New Roman"/>
              <a:ea typeface="Times New Roman"/>
              <a:cs typeface="Times New Roman"/>
              <a:sym typeface="Times New Roman"/>
            </a:endParaRPr>
          </a:p>
          <a:p>
            <a:pPr indent="-317500" lvl="1" marL="914400" rtl="0">
              <a:spcBef>
                <a:spcPts val="0"/>
              </a:spcBef>
              <a:spcAft>
                <a:spcPts val="0"/>
              </a:spcAft>
              <a:buSzPts val="1400"/>
              <a:buFont typeface="Times New Roman"/>
              <a:buChar char="-"/>
            </a:pPr>
            <a:r>
              <a:rPr lang="en" sz="1400">
                <a:latin typeface="Times New Roman"/>
                <a:ea typeface="Times New Roman"/>
                <a:cs typeface="Times New Roman"/>
                <a:sym typeface="Times New Roman"/>
              </a:rPr>
              <a:t>Methods (constructor included)</a:t>
            </a:r>
            <a:endParaRPr sz="1400">
              <a:latin typeface="Times New Roman"/>
              <a:ea typeface="Times New Roman"/>
              <a:cs typeface="Times New Roman"/>
              <a:sym typeface="Times New Roman"/>
            </a:endParaRPr>
          </a:p>
          <a:p>
            <a:pPr indent="-317500" lvl="1" marL="914400" rtl="0">
              <a:spcBef>
                <a:spcPts val="0"/>
              </a:spcBef>
              <a:spcAft>
                <a:spcPts val="0"/>
              </a:spcAft>
              <a:buSzPts val="1400"/>
              <a:buFont typeface="Times New Roman"/>
              <a:buChar char="-"/>
            </a:pPr>
            <a:r>
              <a:rPr lang="en" sz="1400">
                <a:latin typeface="Times New Roman"/>
                <a:ea typeface="Times New Roman"/>
                <a:cs typeface="Times New Roman"/>
                <a:sym typeface="Times New Roman"/>
              </a:rPr>
              <a:t>Combined with encapsulation</a:t>
            </a:r>
            <a:endParaRPr sz="1400">
              <a:latin typeface="Times New Roman"/>
              <a:ea typeface="Times New Roman"/>
              <a:cs typeface="Times New Roman"/>
              <a:sym typeface="Times New Roman"/>
            </a:endParaRPr>
          </a:p>
          <a:p>
            <a:pPr indent="-317500" lvl="1" marL="914400" rtl="0">
              <a:spcBef>
                <a:spcPts val="0"/>
              </a:spcBef>
              <a:spcAft>
                <a:spcPts val="0"/>
              </a:spcAft>
              <a:buSzPts val="1400"/>
              <a:buFont typeface="Times New Roman"/>
              <a:buChar char="-"/>
            </a:pPr>
            <a:r>
              <a:rPr lang="en" sz="1400">
                <a:latin typeface="Times New Roman"/>
                <a:ea typeface="Times New Roman"/>
                <a:cs typeface="Times New Roman"/>
                <a:sym typeface="Times New Roman"/>
              </a:rPr>
              <a:t>Inheritance: creates sub-divisions of a class </a:t>
            </a:r>
            <a:endParaRPr sz="1400">
              <a:latin typeface="Times New Roman"/>
              <a:ea typeface="Times New Roman"/>
              <a:cs typeface="Times New Roman"/>
              <a:sym typeface="Times New Roman"/>
            </a:endParaRPr>
          </a:p>
          <a:p>
            <a:pPr indent="-317500" lvl="0" marL="457200" rtl="0">
              <a:spcBef>
                <a:spcPts val="0"/>
              </a:spcBef>
              <a:spcAft>
                <a:spcPts val="0"/>
              </a:spcAft>
              <a:buSzPts val="1400"/>
              <a:buFont typeface="Times New Roman"/>
              <a:buChar char="-"/>
            </a:pPr>
            <a:r>
              <a:rPr lang="en" sz="1400">
                <a:latin typeface="Times New Roman"/>
                <a:ea typeface="Times New Roman"/>
                <a:cs typeface="Times New Roman"/>
                <a:sym typeface="Times New Roman"/>
              </a:rPr>
              <a:t>Abstraction: objects provide access to services but not their data resources </a:t>
            </a:r>
            <a:endParaRPr sz="1400">
              <a:latin typeface="Times New Roman"/>
              <a:ea typeface="Times New Roman"/>
              <a:cs typeface="Times New Roman"/>
              <a:sym typeface="Times New Roman"/>
            </a:endParaRPr>
          </a:p>
        </p:txBody>
      </p:sp>
      <p:pic>
        <p:nvPicPr>
          <p:cNvPr descr="Image result for inheritance java" id="229" name="Shape 229"/>
          <p:cNvPicPr preferRelativeResize="0"/>
          <p:nvPr/>
        </p:nvPicPr>
        <p:blipFill>
          <a:blip r:embed="rId3">
            <a:alphaModFix/>
          </a:blip>
          <a:stretch>
            <a:fillRect/>
          </a:stretch>
        </p:blipFill>
        <p:spPr>
          <a:xfrm>
            <a:off x="6097900" y="2330550"/>
            <a:ext cx="2336875" cy="1533825"/>
          </a:xfrm>
          <a:prstGeom prst="rect">
            <a:avLst/>
          </a:prstGeom>
          <a:noFill/>
          <a:ln>
            <a:noFill/>
          </a:ln>
        </p:spPr>
      </p:pic>
      <p:sp>
        <p:nvSpPr>
          <p:cNvPr id="230" name="Shape 230"/>
          <p:cNvSpPr txBox="1"/>
          <p:nvPr/>
        </p:nvSpPr>
        <p:spPr>
          <a:xfrm>
            <a:off x="6374300" y="3804825"/>
            <a:ext cx="1811700" cy="360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i="1" lang="en" sz="1000"/>
              <a:t>Example of inheritance</a:t>
            </a:r>
            <a:endParaRPr i="1"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200525" y="2093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1.6 - Tej and Harsh</a:t>
            </a:r>
            <a:endParaRPr/>
          </a:p>
        </p:txBody>
      </p:sp>
      <p:sp>
        <p:nvSpPr>
          <p:cNvPr id="236" name="Shape 236"/>
          <p:cNvSpPr txBox="1"/>
          <p:nvPr>
            <p:ph idx="1" type="body"/>
          </p:nvPr>
        </p:nvSpPr>
        <p:spPr>
          <a:xfrm>
            <a:off x="200525" y="753450"/>
            <a:ext cx="7599900" cy="2858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AutoNum type="arabicPeriod"/>
            </a:pPr>
            <a:r>
              <a:rPr b="1" lang="en"/>
              <a:t>Q: In what way is programming like planning the construction of a house?</a:t>
            </a:r>
            <a:r>
              <a:rPr lang="en"/>
              <a:t>				A: You need to plan out what you are going to do (planning), assign </a:t>
            </a:r>
            <a:r>
              <a:rPr lang="en"/>
              <a:t>responsibilities (execution)</a:t>
            </a:r>
            <a:r>
              <a:rPr lang="en"/>
              <a:t>, and determine how many of each you need (outcome). </a:t>
            </a:r>
            <a:endParaRPr/>
          </a:p>
          <a:p>
            <a:pPr indent="-311150" lvl="0" marL="457200" rtl="0">
              <a:spcBef>
                <a:spcPts val="0"/>
              </a:spcBef>
              <a:spcAft>
                <a:spcPts val="0"/>
              </a:spcAft>
              <a:buSzPts val="1300"/>
              <a:buAutoNum type="arabicPeriod"/>
            </a:pPr>
            <a:r>
              <a:rPr b="1" lang="en"/>
              <a:t>Q: An object-oriented program is a set of objects that interact by sending messages to each other. Explain.</a:t>
            </a:r>
            <a:r>
              <a:rPr lang="en"/>
              <a:t>														A: </a:t>
            </a:r>
            <a:r>
              <a:rPr lang="en"/>
              <a:t>This means that when an object receives a message, it refers to its class to find a corresponding rule or method to execute.</a:t>
            </a:r>
            <a:endParaRPr/>
          </a:p>
          <a:p>
            <a:pPr indent="-311150" lvl="0" marL="457200" rtl="0">
              <a:spcBef>
                <a:spcPts val="0"/>
              </a:spcBef>
              <a:spcAft>
                <a:spcPts val="0"/>
              </a:spcAft>
              <a:buSzPts val="1300"/>
              <a:buAutoNum type="arabicPeriod"/>
            </a:pPr>
            <a:r>
              <a:rPr b="1" lang="en"/>
              <a:t>Q: What is a class, and how does it relate to objects in an object-oriented program?</a:t>
            </a:r>
            <a:r>
              <a:rPr lang="en"/>
              <a:t>			A: A class is nothing but a blueprint for creating different objects. The class defines the object’s properties.</a:t>
            </a:r>
            <a:endParaRPr/>
          </a:p>
          <a:p>
            <a:pPr indent="-311150" lvl="0" marL="457200" rtl="0">
              <a:spcBef>
                <a:spcPts val="0"/>
              </a:spcBef>
              <a:spcAft>
                <a:spcPts val="0"/>
              </a:spcAft>
              <a:buSzPts val="1300"/>
              <a:buAutoNum type="arabicPeriod"/>
            </a:pPr>
            <a:r>
              <a:rPr b="1" lang="en"/>
              <a:t>Q: Explain the concept of inheritance with an example.	</a:t>
            </a:r>
            <a:r>
              <a:rPr lang="en"/>
              <a:t>						A: Inheritance is the process where one class acquires the properties of another. An example would be a subclass.</a:t>
            </a:r>
            <a:endParaRPr/>
          </a:p>
          <a:p>
            <a:pPr indent="-311150" lvl="0" marL="457200" rtl="0">
              <a:spcBef>
                <a:spcPts val="0"/>
              </a:spcBef>
              <a:spcAft>
                <a:spcPts val="0"/>
              </a:spcAft>
              <a:buSzPts val="1300"/>
              <a:buAutoNum type="arabicPeriod"/>
            </a:pPr>
            <a:r>
              <a:rPr b="1" lang="en"/>
              <a:t>Q: Explain the concept of information hiding with an example.</a:t>
            </a:r>
            <a:r>
              <a:rPr lang="en"/>
              <a:t>						A: Information hiding is the principle of providing access to services but not to data resources. If object A needs a service If an object A needs a service that it cannot provide for then A requests the service from well-known provider B. However, A knows nothing of B’s data resources and never asks for access to them.</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783725"/>
            <a:ext cx="75057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Limelight"/>
                <a:ea typeface="Limelight"/>
                <a:cs typeface="Limelight"/>
                <a:sym typeface="Limelight"/>
              </a:rPr>
              <a:t>1.1  History of Computers</a:t>
            </a:r>
            <a:endParaRPr sz="1200">
              <a:latin typeface="Limelight"/>
              <a:ea typeface="Limelight"/>
              <a:cs typeface="Limelight"/>
              <a:sym typeface="Limelight"/>
            </a:endParaRPr>
          </a:p>
        </p:txBody>
      </p:sp>
      <p:sp>
        <p:nvSpPr>
          <p:cNvPr id="135" name="Shape 135"/>
          <p:cNvSpPr txBox="1"/>
          <p:nvPr>
            <p:ph idx="1" type="body"/>
          </p:nvPr>
        </p:nvSpPr>
        <p:spPr>
          <a:xfrm>
            <a:off x="819150" y="1599600"/>
            <a:ext cx="7505700" cy="2839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latin typeface="Times New Roman"/>
                <a:ea typeface="Times New Roman"/>
                <a:cs typeface="Times New Roman"/>
                <a:sym typeface="Times New Roman"/>
              </a:rPr>
              <a:t>ENIAC (the Electronic Numerical Integrator and Computer), the first digital computer, took up a whole room, but as years passed by people were able to build more complex machines by using less space.</a:t>
            </a:r>
            <a:endParaRPr sz="1200">
              <a:latin typeface="Times New Roman"/>
              <a:ea typeface="Times New Roman"/>
              <a:cs typeface="Times New Roman"/>
              <a:sym typeface="Times New Roman"/>
            </a:endParaRPr>
          </a:p>
          <a:p>
            <a:pPr indent="0" lvl="0" marL="0">
              <a:spcBef>
                <a:spcPts val="1600"/>
              </a:spcBef>
              <a:spcAft>
                <a:spcPts val="0"/>
              </a:spcAft>
              <a:buNone/>
            </a:pPr>
            <a:r>
              <a:rPr lang="en" sz="1200">
                <a:latin typeface="Times New Roman"/>
                <a:ea typeface="Times New Roman"/>
                <a:cs typeface="Times New Roman"/>
                <a:sym typeface="Times New Roman"/>
              </a:rPr>
              <a:t>Now most households have computers or other electronic devices that connect to the internet via wi-fi, giving users a lot of comfort. Computing has become ubiquitous as they are in use everywhere.</a:t>
            </a:r>
            <a:endParaRPr sz="1200">
              <a:latin typeface="Times New Roman"/>
              <a:ea typeface="Times New Roman"/>
              <a:cs typeface="Times New Roman"/>
              <a:sym typeface="Times New Roman"/>
            </a:endParaRPr>
          </a:p>
          <a:p>
            <a:pPr indent="0" lvl="0" marL="0">
              <a:spcBef>
                <a:spcPts val="1600"/>
              </a:spcBef>
              <a:spcAft>
                <a:spcPts val="0"/>
              </a:spcAft>
              <a:buNone/>
            </a:pPr>
            <a:r>
              <a:rPr lang="en" sz="1200">
                <a:latin typeface="Times New Roman"/>
                <a:ea typeface="Times New Roman"/>
                <a:cs typeface="Times New Roman"/>
                <a:sym typeface="Times New Roman"/>
              </a:rPr>
              <a:t>					In the early 1950’s, IBM sold its first business computer.</a:t>
            </a:r>
            <a:endParaRPr sz="1200">
              <a:latin typeface="Times New Roman"/>
              <a:ea typeface="Times New Roman"/>
              <a:cs typeface="Times New Roman"/>
              <a:sym typeface="Times New Roman"/>
            </a:endParaRPr>
          </a:p>
          <a:p>
            <a:pPr indent="0" lvl="0" marL="0">
              <a:spcBef>
                <a:spcPts val="1600"/>
              </a:spcBef>
              <a:spcAft>
                <a:spcPts val="1600"/>
              </a:spcAft>
              <a:buNone/>
            </a:pPr>
            <a:r>
              <a:t/>
            </a:r>
            <a:endParaRPr sz="1200">
              <a:latin typeface="Times New Roman"/>
              <a:ea typeface="Times New Roman"/>
              <a:cs typeface="Times New Roman"/>
              <a:sym typeface="Times New Roman"/>
            </a:endParaRPr>
          </a:p>
        </p:txBody>
      </p:sp>
      <p:pic>
        <p:nvPicPr>
          <p:cNvPr descr="A timeline from the first computer, The Turing Machine, to the 1970's.&#10;Hope you guys enjoy,and make sure to subscribe and like!&#10;&#10;Adding subtitles for our video is welcomed!&#10;Your translation can help people around the world see our awesome videos!&#10;http://www.youtube.com/timedtext_cs_panel?c=UCoC9OGXiwjcYoRRN6KKreAA&amp;tab=2&#10;&#10;our website:http://phy0212166.wix.com/minecylium" id="136" name="Shape 136" title="History of computers - A Timeline">
            <a:hlinkClick r:id="rId3"/>
          </p:cNvPr>
          <p:cNvPicPr preferRelativeResize="0"/>
          <p:nvPr/>
        </p:nvPicPr>
        <p:blipFill>
          <a:blip r:embed="rId4">
            <a:alphaModFix/>
          </a:blip>
          <a:stretch>
            <a:fillRect/>
          </a:stretch>
        </p:blipFill>
        <p:spPr>
          <a:xfrm>
            <a:off x="0" y="2872225"/>
            <a:ext cx="3028375" cy="227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89375" y="228600"/>
            <a:ext cx="89232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1.2 Computer Hardware- </a:t>
            </a:r>
            <a:r>
              <a:rPr lang="en" sz="1800"/>
              <a:t>Surya Neelee and Alok Chatterjee </a:t>
            </a:r>
            <a:endParaRPr sz="1800"/>
          </a:p>
        </p:txBody>
      </p:sp>
      <p:sp>
        <p:nvSpPr>
          <p:cNvPr id="142" name="Shape 142"/>
          <p:cNvSpPr txBox="1"/>
          <p:nvPr>
            <p:ph idx="1" type="body"/>
          </p:nvPr>
        </p:nvSpPr>
        <p:spPr>
          <a:xfrm>
            <a:off x="302625" y="736550"/>
            <a:ext cx="3731400" cy="40947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Hardware consists of physical devices that you see on your desktop</a:t>
            </a:r>
            <a:endParaRPr sz="1400"/>
          </a:p>
          <a:p>
            <a:pPr indent="-317500" lvl="0" marL="457200" rtl="0">
              <a:spcBef>
                <a:spcPts val="0"/>
              </a:spcBef>
              <a:spcAft>
                <a:spcPts val="0"/>
              </a:spcAft>
              <a:buSzPts val="1400"/>
              <a:buChar char="-"/>
            </a:pPr>
            <a:r>
              <a:rPr lang="en" sz="1400"/>
              <a:t>Software= consists of the programs that give the hardware useful functionality.</a:t>
            </a:r>
            <a:endParaRPr sz="1400"/>
          </a:p>
          <a:p>
            <a:pPr indent="-317500" lvl="0" marL="457200" rtl="0">
              <a:spcBef>
                <a:spcPts val="0"/>
              </a:spcBef>
              <a:spcAft>
                <a:spcPts val="0"/>
              </a:spcAft>
              <a:buSzPts val="1400"/>
              <a:buChar char="-"/>
            </a:pPr>
            <a:r>
              <a:rPr lang="en" sz="1400"/>
              <a:t>bit= binary digit, is the smallest unit of information processed by a computer and consists of a single 0 or 1</a:t>
            </a:r>
            <a:endParaRPr sz="1400"/>
          </a:p>
          <a:p>
            <a:pPr indent="-317500" lvl="0" marL="457200" rtl="0">
              <a:spcBef>
                <a:spcPts val="0"/>
              </a:spcBef>
              <a:spcAft>
                <a:spcPts val="0"/>
              </a:spcAft>
              <a:buSzPts val="1400"/>
              <a:buChar char="-"/>
            </a:pPr>
            <a:r>
              <a:rPr lang="en" sz="1400"/>
              <a:t>byte= consists of eight adjacent bits</a:t>
            </a:r>
            <a:endParaRPr sz="1400"/>
          </a:p>
          <a:p>
            <a:pPr indent="-317500" lvl="0" marL="457200" rtl="0">
              <a:spcBef>
                <a:spcPts val="0"/>
              </a:spcBef>
              <a:spcAft>
                <a:spcPts val="0"/>
              </a:spcAft>
              <a:buSzPts val="1400"/>
              <a:buChar char="-"/>
            </a:pPr>
            <a:r>
              <a:rPr lang="en" sz="1400"/>
              <a:t>The capacity of computer memory and storage devices is usually expressed in bytes.</a:t>
            </a:r>
            <a:endParaRPr sz="1400"/>
          </a:p>
          <a:p>
            <a:pPr indent="-317500" lvl="0" marL="457200" rtl="0">
              <a:spcBef>
                <a:spcPts val="0"/>
              </a:spcBef>
              <a:spcAft>
                <a:spcPts val="0"/>
              </a:spcAft>
              <a:buSzPts val="1400"/>
              <a:buChar char="-"/>
            </a:pPr>
            <a:r>
              <a:rPr lang="en" sz="1400"/>
              <a:t>User interface= supports moment to moment communication between user and computer</a:t>
            </a:r>
            <a:endParaRPr sz="1400"/>
          </a:p>
          <a:p>
            <a:pPr indent="0" lvl="0" marL="0">
              <a:spcBef>
                <a:spcPts val="1600"/>
              </a:spcBef>
              <a:spcAft>
                <a:spcPts val="1600"/>
              </a:spcAft>
              <a:buNone/>
            </a:pPr>
            <a:r>
              <a:t/>
            </a:r>
            <a:endParaRPr sz="1800"/>
          </a:p>
        </p:txBody>
      </p:sp>
      <p:sp>
        <p:nvSpPr>
          <p:cNvPr id="143" name="Shape 143"/>
          <p:cNvSpPr txBox="1"/>
          <p:nvPr>
            <p:ph idx="2" type="body"/>
          </p:nvPr>
        </p:nvSpPr>
        <p:spPr>
          <a:xfrm>
            <a:off x="4034175" y="666625"/>
            <a:ext cx="4643700" cy="40947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Auxiliary input/output(I/O)= devices such as printers and scanners</a:t>
            </a:r>
            <a:endParaRPr sz="1400"/>
          </a:p>
          <a:p>
            <a:pPr indent="-317500" lvl="0" marL="457200" rtl="0">
              <a:spcBef>
                <a:spcPts val="0"/>
              </a:spcBef>
              <a:spcAft>
                <a:spcPts val="0"/>
              </a:spcAft>
              <a:buSzPts val="1400"/>
              <a:buChar char="-"/>
            </a:pPr>
            <a:r>
              <a:rPr lang="en" sz="1400"/>
              <a:t>Network connection= connect to internet and rest of the world</a:t>
            </a:r>
            <a:endParaRPr sz="1400"/>
          </a:p>
          <a:p>
            <a:pPr indent="-317500" lvl="0" marL="457200" rtl="0">
              <a:spcBef>
                <a:spcPts val="0"/>
              </a:spcBef>
              <a:spcAft>
                <a:spcPts val="0"/>
              </a:spcAft>
              <a:buSzPts val="1400"/>
              <a:buChar char="-"/>
            </a:pPr>
            <a:r>
              <a:rPr lang="en" sz="1400"/>
              <a:t>modem(modulator-demodulator)= </a:t>
            </a:r>
            <a:r>
              <a:rPr lang="en" sz="1400">
                <a:solidFill>
                  <a:srgbClr val="222222"/>
                </a:solidFill>
                <a:highlight>
                  <a:srgbClr val="FFFFFF"/>
                </a:highlight>
              </a:rPr>
              <a:t>is a device or program that enables a computer to transmit data over</a:t>
            </a:r>
            <a:endParaRPr sz="1400"/>
          </a:p>
          <a:p>
            <a:pPr indent="-317500" lvl="0" marL="457200" rtl="0">
              <a:spcBef>
                <a:spcPts val="0"/>
              </a:spcBef>
              <a:spcAft>
                <a:spcPts val="0"/>
              </a:spcAft>
              <a:buSzPts val="1400"/>
              <a:buChar char="-"/>
            </a:pPr>
            <a:r>
              <a:rPr lang="en" sz="1400"/>
              <a:t>Auxiliary storage, or secondary memory, devices are used for long term storage of programs and data.</a:t>
            </a:r>
            <a:endParaRPr sz="1400"/>
          </a:p>
          <a:p>
            <a:pPr indent="-317500" lvl="0" marL="457200" rtl="0">
              <a:spcBef>
                <a:spcPts val="0"/>
              </a:spcBef>
              <a:spcAft>
                <a:spcPts val="0"/>
              </a:spcAft>
              <a:buSzPts val="1400"/>
              <a:buChar char="-"/>
            </a:pPr>
            <a:r>
              <a:rPr lang="en" sz="1400"/>
              <a:t>RAM, or internal memory, is used for momentary storage of programs and data.</a:t>
            </a:r>
            <a:endParaRPr sz="1400"/>
          </a:p>
          <a:p>
            <a:pPr indent="-317500" lvl="0" marL="457200" rtl="0">
              <a:spcBef>
                <a:spcPts val="0"/>
              </a:spcBef>
              <a:spcAft>
                <a:spcPts val="0"/>
              </a:spcAft>
              <a:buSzPts val="1400"/>
              <a:buChar char="-"/>
            </a:pPr>
            <a:r>
              <a:rPr lang="en" sz="1400"/>
              <a:t>Primary memory(RAM) or random access memory is a high speed internal memory.</a:t>
            </a:r>
            <a:endParaRPr sz="1400"/>
          </a:p>
          <a:p>
            <a:pPr indent="-317500" lvl="0" marL="457200" rtl="0">
              <a:spcBef>
                <a:spcPts val="0"/>
              </a:spcBef>
              <a:spcAft>
                <a:spcPts val="0"/>
              </a:spcAft>
              <a:buSzPts val="1400"/>
              <a:buChar char="-"/>
            </a:pPr>
            <a:r>
              <a:rPr lang="en" sz="1400"/>
              <a:t>Flash memory sticks with the capacity of multiple gigabytes and are the most convenient storage devices.</a:t>
            </a:r>
            <a:endParaRPr sz="1400"/>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Exercises 1.2</a:t>
            </a:r>
            <a:endParaRPr/>
          </a:p>
        </p:txBody>
      </p:sp>
      <p:sp>
        <p:nvSpPr>
          <p:cNvPr id="149" name="Shape 14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AutoNum type="arabicPeriod"/>
            </a:pPr>
            <a:r>
              <a:rPr lang="en"/>
              <a:t>One byte consists of 8 adjacent bits, therefore a byte is 8 times bigger than a bit.</a:t>
            </a:r>
            <a:endParaRPr/>
          </a:p>
          <a:p>
            <a:pPr indent="-311150" lvl="0" marL="457200" rtl="0">
              <a:spcBef>
                <a:spcPts val="0"/>
              </a:spcBef>
              <a:spcAft>
                <a:spcPts val="0"/>
              </a:spcAft>
              <a:buSzPts val="1300"/>
              <a:buAutoNum type="arabicPeriod"/>
            </a:pPr>
            <a:r>
              <a:rPr lang="en"/>
              <a:t> Two examples of  input devices are the mouse and the keyboard. Output devices include the monitor and the speakers.</a:t>
            </a:r>
            <a:endParaRPr/>
          </a:p>
          <a:p>
            <a:pPr indent="-311150" lvl="0" marL="457200" rtl="0">
              <a:spcBef>
                <a:spcPts val="0"/>
              </a:spcBef>
              <a:spcAft>
                <a:spcPts val="0"/>
              </a:spcAft>
              <a:buSzPts val="1300"/>
              <a:buAutoNum type="arabicPeriod"/>
            </a:pPr>
            <a:r>
              <a:rPr lang="en"/>
              <a:t>The purpose of </a:t>
            </a:r>
            <a:r>
              <a:rPr lang="en"/>
              <a:t>auxiliary</a:t>
            </a:r>
            <a:r>
              <a:rPr lang="en"/>
              <a:t> storage is to store the </a:t>
            </a:r>
            <a:r>
              <a:rPr lang="en"/>
              <a:t>computer's</a:t>
            </a:r>
            <a:r>
              <a:rPr lang="en"/>
              <a:t> operating system, applications, and </a:t>
            </a:r>
            <a:r>
              <a:rPr lang="en"/>
              <a:t>documents</a:t>
            </a:r>
            <a:r>
              <a:rPr lang="en"/>
              <a:t>.</a:t>
            </a:r>
            <a:endParaRPr/>
          </a:p>
          <a:p>
            <a:pPr indent="-311150" lvl="0" marL="457200" rtl="0">
              <a:spcBef>
                <a:spcPts val="0"/>
              </a:spcBef>
              <a:spcAft>
                <a:spcPts val="0"/>
              </a:spcAft>
              <a:buSzPts val="1300"/>
              <a:buAutoNum type="arabicPeriod"/>
            </a:pPr>
            <a:r>
              <a:rPr lang="en"/>
              <a:t>RAM, which stands for Random </a:t>
            </a:r>
            <a:r>
              <a:rPr lang="en"/>
              <a:t>Access</a:t>
            </a:r>
            <a:r>
              <a:rPr lang="en"/>
              <a:t> Memory, is the is responsible for the momentary storage of data and programs.</a:t>
            </a:r>
            <a:endParaRPr/>
          </a:p>
          <a:p>
            <a:pPr indent="-311150" lvl="0" marL="457200" rtl="0">
              <a:spcBef>
                <a:spcPts val="0"/>
              </a:spcBef>
              <a:spcAft>
                <a:spcPts val="0"/>
              </a:spcAft>
              <a:buSzPts val="1300"/>
              <a:buAutoNum type="arabicPeriod"/>
            </a:pPr>
            <a:r>
              <a:rPr lang="en"/>
              <a:t>Hardware is the </a:t>
            </a:r>
            <a:r>
              <a:rPr lang="en"/>
              <a:t>physical</a:t>
            </a:r>
            <a:r>
              <a:rPr lang="en"/>
              <a:t> </a:t>
            </a:r>
            <a:r>
              <a:rPr lang="en"/>
              <a:t>part</a:t>
            </a:r>
            <a:r>
              <a:rPr lang="en"/>
              <a:t> of the </a:t>
            </a:r>
            <a:r>
              <a:rPr lang="en"/>
              <a:t>computer, like the chassis and the circuitry,</a:t>
            </a:r>
            <a:r>
              <a:rPr lang="en"/>
              <a:t> while the software is the OS and all of the programs that the computer has.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211650" y="199925"/>
            <a:ext cx="92280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u="sng">
                <a:solidFill>
                  <a:schemeClr val="hlink"/>
                </a:solidFill>
                <a:hlinkClick r:id="rId3"/>
              </a:rPr>
              <a:t>1.2  Central Processing Unit - Khush Tated and Hardik Veguru</a:t>
            </a:r>
            <a:endParaRPr sz="2400"/>
          </a:p>
        </p:txBody>
      </p:sp>
      <p:sp>
        <p:nvSpPr>
          <p:cNvPr id="155" name="Shape 155"/>
          <p:cNvSpPr txBox="1"/>
          <p:nvPr>
            <p:ph idx="1" type="body"/>
          </p:nvPr>
        </p:nvSpPr>
        <p:spPr>
          <a:xfrm>
            <a:off x="202500" y="721950"/>
            <a:ext cx="8739000" cy="42255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Does all the work of the computer. </a:t>
            </a:r>
            <a:endParaRPr/>
          </a:p>
          <a:p>
            <a:pPr indent="-311150" lvl="0" marL="457200" rtl="0">
              <a:spcBef>
                <a:spcPts val="0"/>
              </a:spcBef>
              <a:spcAft>
                <a:spcPts val="0"/>
              </a:spcAft>
              <a:buSzPts val="1300"/>
              <a:buChar char="●"/>
            </a:pPr>
            <a:r>
              <a:rPr lang="en"/>
              <a:t>Can do arithmetic, along with comparison I/O operations. The complexity comes from how the programs can direct the CPU </a:t>
            </a:r>
            <a:endParaRPr/>
          </a:p>
          <a:p>
            <a:pPr indent="-311150" lvl="0" marL="457200" rtl="0">
              <a:spcBef>
                <a:spcPts val="0"/>
              </a:spcBef>
              <a:spcAft>
                <a:spcPts val="0"/>
              </a:spcAft>
              <a:buSzPts val="1300"/>
              <a:buChar char="●"/>
            </a:pPr>
            <a:r>
              <a:rPr lang="en"/>
              <a:t>Basic tasks might be easy, but hardware is complex. The complexity allows for the fast execution of tasks.</a:t>
            </a:r>
            <a:endParaRPr/>
          </a:p>
          <a:p>
            <a:pPr indent="-311150" lvl="1" marL="914400" rtl="0">
              <a:spcBef>
                <a:spcPts val="0"/>
              </a:spcBef>
              <a:spcAft>
                <a:spcPts val="0"/>
              </a:spcAft>
              <a:buSzPts val="1300"/>
              <a:buChar char="○"/>
            </a:pPr>
            <a:r>
              <a:rPr b="1" lang="en" sz="1300"/>
              <a:t>Moore’s Law</a:t>
            </a:r>
            <a:r>
              <a:rPr lang="en" sz="1300"/>
              <a:t>: Doubling speed of computers every two years, by increasing transistors on circuits. </a:t>
            </a:r>
            <a:endParaRPr sz="1300"/>
          </a:p>
          <a:p>
            <a:pPr indent="-311150" lvl="1" marL="914400" rtl="0">
              <a:spcBef>
                <a:spcPts val="0"/>
              </a:spcBef>
              <a:spcAft>
                <a:spcPts val="0"/>
              </a:spcAft>
              <a:buSzPts val="1300"/>
              <a:buChar char="○"/>
            </a:pPr>
            <a:r>
              <a:rPr lang="en" sz="1300"/>
              <a:t>The applications using the CPU will determine its efficiency and quality</a:t>
            </a:r>
            <a:endParaRPr sz="1300"/>
          </a:p>
          <a:p>
            <a:pPr indent="-311150" lvl="0" marL="457200" rtl="0">
              <a:spcBef>
                <a:spcPts val="0"/>
              </a:spcBef>
              <a:spcAft>
                <a:spcPts val="0"/>
              </a:spcAft>
              <a:buSzPts val="1300"/>
              <a:buChar char="●"/>
            </a:pPr>
            <a:r>
              <a:rPr b="1" lang="en"/>
              <a:t>Transistor</a:t>
            </a:r>
            <a:r>
              <a:rPr lang="en"/>
              <a:t>: Basic building block of the CPU and RAM. When on, it conducts electricity. When off, it doesn’t. Computer programs and data are stored in ons and offs. </a:t>
            </a:r>
            <a:endParaRPr/>
          </a:p>
          <a:p>
            <a:pPr indent="-311150" lvl="0" marL="457200" rtl="0">
              <a:spcBef>
                <a:spcPts val="0"/>
              </a:spcBef>
              <a:spcAft>
                <a:spcPts val="0"/>
              </a:spcAft>
              <a:buSzPts val="1300"/>
              <a:buChar char="●"/>
            </a:pPr>
            <a:r>
              <a:rPr lang="en"/>
              <a:t>Sequence of events that occur when program is executed:</a:t>
            </a:r>
            <a:endParaRPr/>
          </a:p>
          <a:p>
            <a:pPr indent="-311150" lvl="1" marL="914400" rtl="0">
              <a:spcBef>
                <a:spcPts val="0"/>
              </a:spcBef>
              <a:spcAft>
                <a:spcPts val="0"/>
              </a:spcAft>
              <a:buSzPts val="1300"/>
              <a:buChar char="○"/>
            </a:pPr>
            <a:r>
              <a:rPr lang="en" sz="1300"/>
              <a:t>The program and data are loaded from auxiliary storage in different parts of the RAM</a:t>
            </a:r>
            <a:endParaRPr sz="1300"/>
          </a:p>
          <a:p>
            <a:pPr indent="-311150" lvl="1" marL="914400" rtl="0">
              <a:spcBef>
                <a:spcPts val="0"/>
              </a:spcBef>
              <a:spcAft>
                <a:spcPts val="0"/>
              </a:spcAft>
              <a:buSzPts val="1300"/>
              <a:buChar char="○"/>
            </a:pPr>
            <a:r>
              <a:rPr lang="en" sz="1300"/>
              <a:t>CPU copies program’s first instruction from RAM in a decoding point</a:t>
            </a:r>
            <a:endParaRPr sz="1300"/>
          </a:p>
          <a:p>
            <a:pPr indent="-311150" lvl="1" marL="914400" rtl="0">
              <a:spcBef>
                <a:spcPts val="0"/>
              </a:spcBef>
              <a:spcAft>
                <a:spcPts val="0"/>
              </a:spcAft>
              <a:buSzPts val="1300"/>
              <a:buChar char="○"/>
            </a:pPr>
            <a:r>
              <a:rPr lang="en" sz="1300"/>
              <a:t>CPU decodes the instruction and sends it to the Arithmetic and Logic Unit(ALU)</a:t>
            </a:r>
            <a:endParaRPr sz="1300"/>
          </a:p>
          <a:p>
            <a:pPr indent="-311150" lvl="1" marL="914400" rtl="0">
              <a:spcBef>
                <a:spcPts val="0"/>
              </a:spcBef>
              <a:spcAft>
                <a:spcPts val="0"/>
              </a:spcAft>
              <a:buSzPts val="1300"/>
              <a:buChar char="○"/>
            </a:pPr>
            <a:r>
              <a:rPr lang="en" sz="1300"/>
              <a:t>The CPU determines the location of the next instruction and repeats the process of copying, decoding, and executing instructions</a:t>
            </a:r>
            <a:endParaRPr sz="1300"/>
          </a:p>
          <a:p>
            <a:pPr indent="-311150" lvl="1" marL="914400" rtl="0">
              <a:spcBef>
                <a:spcPts val="0"/>
              </a:spcBef>
              <a:spcAft>
                <a:spcPts val="0"/>
              </a:spcAft>
              <a:buSzPts val="1300"/>
              <a:buChar char="○"/>
            </a:pPr>
            <a:r>
              <a:rPr lang="en" sz="1300"/>
              <a:t>After program is done executing, the data portion of the RAM contains the results of the computation that the program performed</a:t>
            </a:r>
            <a:endParaRPr sz="1300"/>
          </a:p>
          <a:p>
            <a:pPr indent="-311150" lvl="0" marL="457200" rtl="0">
              <a:spcBef>
                <a:spcPts val="0"/>
              </a:spcBef>
              <a:spcAft>
                <a:spcPts val="0"/>
              </a:spcAft>
              <a:buSzPts val="1300"/>
              <a:buChar char="●"/>
            </a:pPr>
            <a:r>
              <a:rPr lang="en"/>
              <a:t>Intel and AMD are some famous examples of CPUs</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1.2  Computer Software</a:t>
            </a:r>
            <a:endParaRPr/>
          </a:p>
        </p:txBody>
      </p:sp>
      <p:sp>
        <p:nvSpPr>
          <p:cNvPr id="161" name="Shape 16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System Software</a:t>
            </a:r>
            <a:endParaRPr/>
          </a:p>
          <a:p>
            <a:pPr indent="-298450" lvl="0" marL="457200" rtl="0">
              <a:spcBef>
                <a:spcPts val="1600"/>
              </a:spcBef>
              <a:spcAft>
                <a:spcPts val="0"/>
              </a:spcAft>
              <a:buSzPts val="1100"/>
              <a:buChar char="-"/>
            </a:pPr>
            <a:r>
              <a:rPr lang="en" sz="1100"/>
              <a:t>Allows users to transfer information to the computer</a:t>
            </a:r>
            <a:endParaRPr sz="1100"/>
          </a:p>
          <a:p>
            <a:pPr indent="-298450" lvl="0" marL="457200" rtl="0">
              <a:spcBef>
                <a:spcPts val="0"/>
              </a:spcBef>
              <a:spcAft>
                <a:spcPts val="0"/>
              </a:spcAft>
              <a:buSzPts val="1100"/>
              <a:buChar char="-"/>
            </a:pPr>
            <a:r>
              <a:rPr lang="en" sz="1100"/>
              <a:t>The operating system can run multiple programs concurrently</a:t>
            </a:r>
            <a:endParaRPr sz="1100"/>
          </a:p>
          <a:p>
            <a:pPr indent="-298450" lvl="0" marL="457200" rtl="0">
              <a:spcBef>
                <a:spcPts val="0"/>
              </a:spcBef>
              <a:spcAft>
                <a:spcPts val="0"/>
              </a:spcAft>
              <a:buSzPts val="1100"/>
              <a:buChar char="-"/>
            </a:pPr>
            <a:r>
              <a:rPr lang="en" sz="1100"/>
              <a:t>Communications software is used for connecting to the internet and other computers</a:t>
            </a:r>
            <a:endParaRPr sz="1100"/>
          </a:p>
          <a:p>
            <a:pPr indent="-298450" lvl="0" marL="457200" rtl="0">
              <a:spcBef>
                <a:spcPts val="0"/>
              </a:spcBef>
              <a:spcAft>
                <a:spcPts val="0"/>
              </a:spcAft>
              <a:buSzPts val="1100"/>
              <a:buChar char="-"/>
            </a:pPr>
            <a:r>
              <a:rPr lang="en" sz="1100"/>
              <a:t>Compilers translate user programs into executable form</a:t>
            </a:r>
            <a:endParaRPr sz="1100"/>
          </a:p>
          <a:p>
            <a:pPr indent="-298450" lvl="0" marL="457200" rtl="0">
              <a:spcBef>
                <a:spcPts val="0"/>
              </a:spcBef>
              <a:spcAft>
                <a:spcPts val="0"/>
              </a:spcAft>
              <a:buSzPts val="1100"/>
              <a:buChar char="-"/>
            </a:pPr>
            <a:r>
              <a:rPr lang="en" sz="1100"/>
              <a:t>The user interface subsystem is responsible for the look and feel of the computer such as overlapping windows</a:t>
            </a:r>
            <a:endParaRPr sz="1100"/>
          </a:p>
          <a:p>
            <a:pPr indent="0" lvl="0" marL="0" rtl="0">
              <a:spcBef>
                <a:spcPts val="1600"/>
              </a:spcBef>
              <a:spcAft>
                <a:spcPts val="0"/>
              </a:spcAft>
              <a:buNone/>
            </a:pPr>
            <a:r>
              <a:rPr lang="en"/>
              <a:t>Application Software</a:t>
            </a:r>
            <a:endParaRPr/>
          </a:p>
          <a:p>
            <a:pPr indent="-298450" lvl="0" marL="457200" rtl="0">
              <a:spcBef>
                <a:spcPts val="1600"/>
              </a:spcBef>
              <a:spcAft>
                <a:spcPts val="0"/>
              </a:spcAft>
              <a:buSzPts val="1100"/>
              <a:buChar char="-"/>
            </a:pPr>
            <a:r>
              <a:rPr lang="en" sz="1100"/>
              <a:t>Allows users to accomplish specialize tasks </a:t>
            </a:r>
            <a:endParaRPr sz="1100"/>
          </a:p>
          <a:p>
            <a:pPr indent="-298450" lvl="0" marL="457200" rtl="0">
              <a:spcBef>
                <a:spcPts val="0"/>
              </a:spcBef>
              <a:spcAft>
                <a:spcPts val="0"/>
              </a:spcAft>
              <a:buSzPts val="1100"/>
              <a:buChar char="-"/>
            </a:pPr>
            <a:r>
              <a:rPr lang="en" sz="1100"/>
              <a:t>Ex: Word Processors, Spreadsheets, Database Systems, Multimedia software,.</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1.3 Binary Representation of Integers and</a:t>
            </a:r>
            <a:endParaRPr/>
          </a:p>
          <a:p>
            <a:pPr indent="0" lvl="0" marL="0">
              <a:spcBef>
                <a:spcPts val="0"/>
              </a:spcBef>
              <a:spcAft>
                <a:spcPts val="0"/>
              </a:spcAft>
              <a:buNone/>
            </a:pPr>
            <a:r>
              <a:rPr lang="en"/>
              <a:t>       Floating-Point Numbers</a:t>
            </a:r>
            <a:endParaRPr/>
          </a:p>
        </p:txBody>
      </p:sp>
      <p:sp>
        <p:nvSpPr>
          <p:cNvPr id="167" name="Shape 16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SzPts val="1400"/>
              <a:buFont typeface="Alegreya"/>
              <a:buChar char="●"/>
            </a:pPr>
            <a:r>
              <a:rPr lang="en" sz="1400">
                <a:latin typeface="Alegreya"/>
                <a:ea typeface="Alegreya"/>
                <a:cs typeface="Alegreya"/>
                <a:sym typeface="Alegreya"/>
              </a:rPr>
              <a:t>Numbers with a fractional part are called floating-point numbers. </a:t>
            </a:r>
            <a:endParaRPr sz="1400">
              <a:latin typeface="Alegreya"/>
              <a:ea typeface="Alegreya"/>
              <a:cs typeface="Alegreya"/>
              <a:sym typeface="Alegreya"/>
            </a:endParaRPr>
          </a:p>
          <a:p>
            <a:pPr indent="-317500" lvl="0" marL="457200" rtl="0">
              <a:lnSpc>
                <a:spcPct val="100000"/>
              </a:lnSpc>
              <a:spcBef>
                <a:spcPts val="0"/>
              </a:spcBef>
              <a:spcAft>
                <a:spcPts val="0"/>
              </a:spcAft>
              <a:buSzPts val="1400"/>
              <a:buFont typeface="Alegreya"/>
              <a:buChar char="●"/>
            </a:pPr>
            <a:r>
              <a:rPr lang="en" sz="1400">
                <a:latin typeface="Alegreya"/>
                <a:ea typeface="Alegreya"/>
                <a:cs typeface="Alegreya"/>
                <a:sym typeface="Alegreya"/>
              </a:rPr>
              <a:t>One way to represent them as binary is to use the mantissa/exponent notation </a:t>
            </a:r>
            <a:endParaRPr sz="1400">
              <a:latin typeface="Alegreya"/>
              <a:ea typeface="Alegreya"/>
              <a:cs typeface="Alegreya"/>
              <a:sym typeface="Alegreya"/>
            </a:endParaRPr>
          </a:p>
          <a:p>
            <a:pPr indent="-317500" lvl="1" marL="914400" rtl="0">
              <a:lnSpc>
                <a:spcPct val="100000"/>
              </a:lnSpc>
              <a:spcBef>
                <a:spcPts val="0"/>
              </a:spcBef>
              <a:spcAft>
                <a:spcPts val="0"/>
              </a:spcAft>
              <a:buSzPts val="1400"/>
              <a:buFont typeface="Alegreya"/>
              <a:buChar char="○"/>
            </a:pPr>
            <a:r>
              <a:rPr lang="en" sz="1400">
                <a:latin typeface="Alegreya"/>
                <a:ea typeface="Alegreya"/>
                <a:cs typeface="Alegreya"/>
                <a:sym typeface="Alegreya"/>
              </a:rPr>
              <a:t>Where the number is rewritten as a value between 0 and 1, times a power of 10</a:t>
            </a:r>
            <a:endParaRPr sz="1400">
              <a:latin typeface="Alegreya"/>
              <a:ea typeface="Alegreya"/>
              <a:cs typeface="Alegreya"/>
              <a:sym typeface="Alegreya"/>
            </a:endParaRPr>
          </a:p>
          <a:p>
            <a:pPr indent="-317500" lvl="0" marL="457200" rtl="0">
              <a:lnSpc>
                <a:spcPct val="100000"/>
              </a:lnSpc>
              <a:spcBef>
                <a:spcPts val="0"/>
              </a:spcBef>
              <a:spcAft>
                <a:spcPts val="0"/>
              </a:spcAft>
              <a:buSzPts val="1400"/>
              <a:buFont typeface="Alegreya"/>
              <a:buChar char="●"/>
            </a:pPr>
            <a:r>
              <a:rPr lang="en" sz="1400">
                <a:latin typeface="Alegreya"/>
                <a:ea typeface="Alegreya"/>
                <a:cs typeface="Alegreya"/>
                <a:sym typeface="Alegreya"/>
              </a:rPr>
              <a:t>In this way we can represent any floating-point number by two separate sequences of bits, with one sequence for the mantissa and the other for the exponent.</a:t>
            </a:r>
            <a:endParaRPr sz="1400">
              <a:latin typeface="Alegreya"/>
              <a:ea typeface="Alegreya"/>
              <a:cs typeface="Alegreya"/>
              <a:sym typeface="Alegreya"/>
            </a:endParaRPr>
          </a:p>
          <a:p>
            <a:pPr indent="-317500" lvl="0" marL="457200" rtl="0">
              <a:lnSpc>
                <a:spcPct val="100000"/>
              </a:lnSpc>
              <a:spcBef>
                <a:spcPts val="0"/>
              </a:spcBef>
              <a:spcAft>
                <a:spcPts val="0"/>
              </a:spcAft>
              <a:buSzPts val="1400"/>
              <a:buFont typeface="Alegreya"/>
              <a:buChar char="●"/>
            </a:pPr>
            <a:r>
              <a:rPr lang="en" sz="1400">
                <a:latin typeface="Alegreya"/>
                <a:ea typeface="Alegreya"/>
                <a:cs typeface="Alegreya"/>
                <a:sym typeface="Alegreya"/>
              </a:rPr>
              <a:t>Many computers follow the slightly different IEEE (</a:t>
            </a:r>
            <a:r>
              <a:rPr lang="en" sz="1400">
                <a:solidFill>
                  <a:srgbClr val="434343"/>
                </a:solidFill>
                <a:latin typeface="Alegreya"/>
                <a:ea typeface="Alegreya"/>
                <a:cs typeface="Alegreya"/>
                <a:sym typeface="Alegreya"/>
              </a:rPr>
              <a:t>Institute of Electrical and Electronics Engineers) standard</a:t>
            </a:r>
            <a:endParaRPr sz="1400">
              <a:solidFill>
                <a:srgbClr val="434343"/>
              </a:solidFill>
              <a:latin typeface="Alegreya"/>
              <a:ea typeface="Alegreya"/>
              <a:cs typeface="Alegreya"/>
              <a:sym typeface="Alegreya"/>
            </a:endParaRPr>
          </a:p>
          <a:p>
            <a:pPr indent="-317500" lvl="1" marL="914400" rtl="0">
              <a:lnSpc>
                <a:spcPct val="100000"/>
              </a:lnSpc>
              <a:spcBef>
                <a:spcPts val="0"/>
              </a:spcBef>
              <a:spcAft>
                <a:spcPts val="0"/>
              </a:spcAft>
              <a:buSzPts val="1400"/>
              <a:buFont typeface="Alegreya"/>
              <a:buChar char="○"/>
            </a:pPr>
            <a:r>
              <a:rPr lang="en" sz="1400">
                <a:latin typeface="Alegreya"/>
                <a:ea typeface="Alegreya"/>
                <a:cs typeface="Alegreya"/>
                <a:sym typeface="Alegreya"/>
              </a:rPr>
              <a:t>The mantissa contains one digit before the decimal or binary point. </a:t>
            </a:r>
            <a:endParaRPr sz="1400">
              <a:latin typeface="Alegreya"/>
              <a:ea typeface="Alegreya"/>
              <a:cs typeface="Alegreya"/>
              <a:sym typeface="Alegreya"/>
            </a:endParaRPr>
          </a:p>
          <a:p>
            <a:pPr indent="-317500" lvl="0" marL="457200" rtl="0">
              <a:lnSpc>
                <a:spcPct val="100000"/>
              </a:lnSpc>
              <a:spcBef>
                <a:spcPts val="0"/>
              </a:spcBef>
              <a:spcAft>
                <a:spcPts val="0"/>
              </a:spcAft>
              <a:buSzPts val="1400"/>
              <a:buFont typeface="Alegreya"/>
              <a:buChar char="●"/>
            </a:pPr>
            <a:r>
              <a:rPr lang="en" sz="1400">
                <a:latin typeface="Alegreya"/>
                <a:ea typeface="Alegreya"/>
                <a:cs typeface="Alegreya"/>
                <a:sym typeface="Alegreya"/>
              </a:rPr>
              <a:t>In binary, the mantissa leading 1 is then suppressed. Originally, this was a 7-bit code, but it has been extended in various ways to 8 bits.</a:t>
            </a:r>
            <a:endParaRPr sz="1400">
              <a:latin typeface="Alegreya"/>
              <a:ea typeface="Alegreya"/>
              <a:cs typeface="Alegreya"/>
              <a:sym typeface="Alegreya"/>
            </a:endParaRPr>
          </a:p>
          <a:p>
            <a:pPr indent="0" lvl="0" marL="0">
              <a:lnSpc>
                <a:spcPct val="100000"/>
              </a:lnSpc>
              <a:spcBef>
                <a:spcPts val="16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idx="1" type="body"/>
          </p:nvPr>
        </p:nvSpPr>
        <p:spPr>
          <a:xfrm>
            <a:off x="300550" y="1888725"/>
            <a:ext cx="26859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t>Sound</a:t>
            </a:r>
            <a:r>
              <a:rPr lang="en" sz="1100"/>
              <a:t>: </a:t>
            </a:r>
            <a:endParaRPr sz="1100"/>
          </a:p>
          <a:p>
            <a:pPr indent="-298450" lvl="0" marL="457200" rtl="0">
              <a:spcBef>
                <a:spcPts val="1600"/>
              </a:spcBef>
              <a:spcAft>
                <a:spcPts val="0"/>
              </a:spcAft>
              <a:buSzPts val="1100"/>
              <a:buChar char="●"/>
            </a:pPr>
            <a:r>
              <a:rPr lang="en" sz="1100"/>
              <a:t>Is analog, meaning information has a continuous range of infinitely many values.</a:t>
            </a:r>
            <a:endParaRPr sz="1100"/>
          </a:p>
          <a:p>
            <a:pPr indent="-298450" lvl="0" marL="457200" rtl="0">
              <a:spcBef>
                <a:spcPts val="0"/>
              </a:spcBef>
              <a:spcAft>
                <a:spcPts val="0"/>
              </a:spcAft>
              <a:buSzPts val="1100"/>
              <a:buChar char="●"/>
            </a:pPr>
            <a:r>
              <a:rPr lang="en" sz="1100"/>
              <a:t>Higher the wave, the higher the volume</a:t>
            </a:r>
            <a:endParaRPr sz="1100"/>
          </a:p>
          <a:p>
            <a:pPr indent="-298450" lvl="0" marL="457200" rtl="0">
              <a:spcBef>
                <a:spcPts val="0"/>
              </a:spcBef>
              <a:spcAft>
                <a:spcPts val="0"/>
              </a:spcAft>
              <a:buSzPts val="1100"/>
              <a:buChar char="●"/>
            </a:pPr>
            <a:r>
              <a:rPr lang="en" sz="1100"/>
              <a:t>Closer cycles are, the higher the sound pitch</a:t>
            </a:r>
            <a:endParaRPr sz="1100"/>
          </a:p>
          <a:p>
            <a:pPr indent="-298450" lvl="0" marL="457200" rtl="0">
              <a:spcBef>
                <a:spcPts val="0"/>
              </a:spcBef>
              <a:spcAft>
                <a:spcPts val="0"/>
              </a:spcAft>
              <a:buSzPts val="1100"/>
              <a:buChar char="●"/>
            </a:pPr>
            <a:r>
              <a:rPr lang="en" sz="1100"/>
              <a:t>Memory storage requirements are much greater than that of storing text</a:t>
            </a:r>
            <a:endParaRPr sz="1100"/>
          </a:p>
          <a:p>
            <a:pPr indent="0" lvl="0" marL="0">
              <a:spcBef>
                <a:spcPts val="1600"/>
              </a:spcBef>
              <a:spcAft>
                <a:spcPts val="1600"/>
              </a:spcAft>
              <a:buNone/>
            </a:pPr>
            <a:r>
              <a:t/>
            </a:r>
            <a:endParaRPr/>
          </a:p>
        </p:txBody>
      </p:sp>
      <p:sp>
        <p:nvSpPr>
          <p:cNvPr id="173" name="Shape 173"/>
          <p:cNvSpPr txBox="1"/>
          <p:nvPr>
            <p:ph idx="1" type="body"/>
          </p:nvPr>
        </p:nvSpPr>
        <p:spPr>
          <a:xfrm>
            <a:off x="2986425" y="1888725"/>
            <a:ext cx="23265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t>Images: </a:t>
            </a:r>
            <a:endParaRPr sz="1100"/>
          </a:p>
          <a:p>
            <a:pPr indent="-298450" lvl="0" marL="457200" rtl="0">
              <a:spcBef>
                <a:spcPts val="1600"/>
              </a:spcBef>
              <a:spcAft>
                <a:spcPts val="0"/>
              </a:spcAft>
              <a:buSzPts val="1100"/>
              <a:buChar char="●"/>
            </a:pPr>
            <a:r>
              <a:rPr lang="en" sz="1100"/>
              <a:t>Once again analog info with infinite set of color and intensity values.</a:t>
            </a:r>
            <a:endParaRPr sz="1100"/>
          </a:p>
          <a:p>
            <a:pPr indent="-298450" lvl="0" marL="457200" rtl="0">
              <a:spcBef>
                <a:spcPts val="0"/>
              </a:spcBef>
              <a:spcAft>
                <a:spcPts val="0"/>
              </a:spcAft>
              <a:buSzPts val="1100"/>
              <a:buChar char="●"/>
            </a:pPr>
            <a:r>
              <a:rPr lang="en" sz="1100"/>
              <a:t>The more pixels, the more clarity in the image</a:t>
            </a:r>
            <a:endParaRPr sz="1100"/>
          </a:p>
          <a:p>
            <a:pPr indent="-298450" lvl="0" marL="457200" rtl="0">
              <a:spcBef>
                <a:spcPts val="0"/>
              </a:spcBef>
              <a:spcAft>
                <a:spcPts val="0"/>
              </a:spcAft>
              <a:buSzPts val="1100"/>
              <a:buChar char="●"/>
            </a:pPr>
            <a:r>
              <a:rPr lang="en" sz="1100"/>
              <a:t>True color scheme - RGB (based on human visibility of the colors red, green, and blue)</a:t>
            </a:r>
            <a:endParaRPr sz="1100"/>
          </a:p>
          <a:p>
            <a:pPr indent="-298450" lvl="0" marL="457200" rtl="0">
              <a:spcBef>
                <a:spcPts val="0"/>
              </a:spcBef>
              <a:spcAft>
                <a:spcPts val="0"/>
              </a:spcAft>
              <a:buSzPts val="1100"/>
              <a:buChar char="●"/>
            </a:pPr>
            <a:r>
              <a:rPr lang="en" sz="1100"/>
              <a:t>Sampling device (such as a camera) selects a value of color and intensity closest to the color of the image</a:t>
            </a:r>
            <a:endParaRPr sz="1100"/>
          </a:p>
        </p:txBody>
      </p:sp>
      <p:sp>
        <p:nvSpPr>
          <p:cNvPr id="174" name="Shape 174"/>
          <p:cNvSpPr txBox="1"/>
          <p:nvPr>
            <p:ph idx="1" type="body"/>
          </p:nvPr>
        </p:nvSpPr>
        <p:spPr>
          <a:xfrm>
            <a:off x="5672300" y="1853450"/>
            <a:ext cx="23265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100"/>
              <a:t>Video:</a:t>
            </a:r>
            <a:endParaRPr sz="1100"/>
          </a:p>
          <a:p>
            <a:pPr indent="-298450" lvl="0" marL="457200" rtl="0">
              <a:spcBef>
                <a:spcPts val="1600"/>
              </a:spcBef>
              <a:spcAft>
                <a:spcPts val="0"/>
              </a:spcAft>
              <a:buSzPts val="1100"/>
              <a:buChar char="●"/>
            </a:pPr>
            <a:r>
              <a:rPr lang="en" sz="1100"/>
              <a:t>Consists of a soundtrack and set of images called frames</a:t>
            </a:r>
            <a:endParaRPr sz="1100"/>
          </a:p>
          <a:p>
            <a:pPr indent="-298450" lvl="1" marL="914400" rtl="0">
              <a:spcBef>
                <a:spcPts val="0"/>
              </a:spcBef>
              <a:spcAft>
                <a:spcPts val="0"/>
              </a:spcAft>
              <a:buSzPts val="1100"/>
              <a:buChar char="○"/>
            </a:pPr>
            <a:r>
              <a:rPr lang="en"/>
              <a:t>Frames are snapshots recorded in sequence at a given time interval</a:t>
            </a:r>
            <a:endParaRPr/>
          </a:p>
          <a:p>
            <a:pPr indent="-298450" lvl="0" marL="457200" rtl="0">
              <a:spcBef>
                <a:spcPts val="0"/>
              </a:spcBef>
              <a:spcAft>
                <a:spcPts val="0"/>
              </a:spcAft>
              <a:buSzPts val="1100"/>
              <a:buChar char="●"/>
            </a:pPr>
            <a:r>
              <a:rPr lang="en" sz="1100"/>
              <a:t>Major problem is storing video data… Large amounts of uncompressed data often can’t fit on a DVD, so compression application such as MPEG were created </a:t>
            </a:r>
            <a:endParaRPr sz="1100"/>
          </a:p>
          <a:p>
            <a:pPr indent="0" lvl="0" marL="0" rtl="0">
              <a:spcBef>
                <a:spcPts val="1600"/>
              </a:spcBef>
              <a:spcAft>
                <a:spcPts val="1600"/>
              </a:spcAft>
              <a:buNone/>
            </a:pPr>
            <a:r>
              <a:t/>
            </a:r>
            <a:endParaRPr/>
          </a:p>
        </p:txBody>
      </p:sp>
      <p:sp>
        <p:nvSpPr>
          <p:cNvPr id="175" name="Shape 175"/>
          <p:cNvSpPr txBox="1"/>
          <p:nvPr>
            <p:ph type="title"/>
          </p:nvPr>
        </p:nvSpPr>
        <p:spPr>
          <a:xfrm>
            <a:off x="819150" y="7694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1.3 Sound, Images, Video, Program</a:t>
            </a:r>
            <a:endParaRPr/>
          </a:p>
          <a:p>
            <a:pPr indent="0" lvl="0" marL="0">
              <a:spcBef>
                <a:spcPts val="0"/>
              </a:spcBef>
              <a:spcAft>
                <a:spcPts val="0"/>
              </a:spcAft>
              <a:buNone/>
            </a:pPr>
            <a:r>
              <a:rPr lang="en"/>
              <a:t>       Instructions, Computer Memory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1.3 Sound, Images, Video, Program</a:t>
            </a:r>
            <a:endParaRPr/>
          </a:p>
          <a:p>
            <a:pPr indent="0" lvl="0" marL="0">
              <a:spcBef>
                <a:spcPts val="0"/>
              </a:spcBef>
              <a:spcAft>
                <a:spcPts val="0"/>
              </a:spcAft>
              <a:buNone/>
            </a:pPr>
            <a:r>
              <a:rPr lang="en"/>
              <a:t>       Instructions, Computer Memory Cont.</a:t>
            </a:r>
            <a:endParaRPr/>
          </a:p>
        </p:txBody>
      </p:sp>
      <p:sp>
        <p:nvSpPr>
          <p:cNvPr id="181" name="Shape 181"/>
          <p:cNvSpPr txBox="1"/>
          <p:nvPr>
            <p:ph idx="1" type="body"/>
          </p:nvPr>
        </p:nvSpPr>
        <p:spPr>
          <a:xfrm>
            <a:off x="819150" y="1990725"/>
            <a:ext cx="30066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t>Program Instructions:</a:t>
            </a:r>
            <a:endParaRPr sz="1100"/>
          </a:p>
          <a:p>
            <a:pPr indent="-298450" lvl="0" marL="457200" rtl="0">
              <a:spcBef>
                <a:spcPts val="1600"/>
              </a:spcBef>
              <a:spcAft>
                <a:spcPts val="0"/>
              </a:spcAft>
              <a:buSzPts val="1100"/>
              <a:buChar char="●"/>
            </a:pPr>
            <a:r>
              <a:rPr lang="en" sz="1100"/>
              <a:t>Represented as a sequence of bits in RAM</a:t>
            </a:r>
            <a:endParaRPr sz="1100"/>
          </a:p>
          <a:p>
            <a:pPr indent="-298450" lvl="0" marL="457200" rtl="0">
              <a:spcBef>
                <a:spcPts val="0"/>
              </a:spcBef>
              <a:spcAft>
                <a:spcPts val="0"/>
              </a:spcAft>
              <a:buSzPts val="1100"/>
              <a:buChar char="●"/>
            </a:pPr>
            <a:r>
              <a:rPr lang="en" sz="1100"/>
              <a:t>For example a computer may store two data values located in RAM and store their sum in a third location</a:t>
            </a:r>
            <a:endParaRPr sz="1100"/>
          </a:p>
          <a:p>
            <a:pPr indent="-298450" lvl="0" marL="457200" rtl="0">
              <a:spcBef>
                <a:spcPts val="0"/>
              </a:spcBef>
              <a:spcAft>
                <a:spcPts val="0"/>
              </a:spcAft>
              <a:buSzPts val="1100"/>
              <a:buChar char="●"/>
            </a:pPr>
            <a:r>
              <a:rPr lang="en" sz="1100"/>
              <a:t>The first group of 8 bits represents the ADD command</a:t>
            </a:r>
            <a:endParaRPr sz="1100"/>
          </a:p>
          <a:p>
            <a:pPr indent="-298450" lvl="1" marL="914400">
              <a:spcBef>
                <a:spcPts val="0"/>
              </a:spcBef>
              <a:spcAft>
                <a:spcPts val="0"/>
              </a:spcAft>
              <a:buSzPts val="1100"/>
              <a:buChar char="○"/>
            </a:pPr>
            <a:r>
              <a:rPr lang="en"/>
              <a:t>Called Operation Code or opcode</a:t>
            </a:r>
            <a:endParaRPr sz="1100"/>
          </a:p>
        </p:txBody>
      </p:sp>
      <p:sp>
        <p:nvSpPr>
          <p:cNvPr id="182" name="Shape 182"/>
          <p:cNvSpPr txBox="1"/>
          <p:nvPr>
            <p:ph idx="1" type="body"/>
          </p:nvPr>
        </p:nvSpPr>
        <p:spPr>
          <a:xfrm>
            <a:off x="4474225" y="1871700"/>
            <a:ext cx="30066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100"/>
              <a:t>Computer Memory:</a:t>
            </a:r>
            <a:endParaRPr sz="1100"/>
          </a:p>
          <a:p>
            <a:pPr indent="-298450" lvl="0" marL="457200" rtl="0">
              <a:spcBef>
                <a:spcPts val="1600"/>
              </a:spcBef>
              <a:spcAft>
                <a:spcPts val="0"/>
              </a:spcAft>
              <a:buSzPts val="1100"/>
              <a:buChar char="●"/>
            </a:pPr>
            <a:r>
              <a:rPr lang="en" sz="1100"/>
              <a:t>Essentially a gigantic sequence of bytes</a:t>
            </a:r>
            <a:endParaRPr sz="1100"/>
          </a:p>
          <a:p>
            <a:pPr indent="-298450" lvl="1" marL="914400" rtl="0">
              <a:spcBef>
                <a:spcPts val="0"/>
              </a:spcBef>
              <a:spcAft>
                <a:spcPts val="0"/>
              </a:spcAft>
              <a:buSzPts val="1100"/>
              <a:buChar char="○"/>
            </a:pPr>
            <a:r>
              <a:rPr lang="en"/>
              <a:t>Bytes location in memory is called an address</a:t>
            </a:r>
            <a:endParaRPr/>
          </a:p>
          <a:p>
            <a:pPr indent="-298450" lvl="0" marL="457200" rtl="0">
              <a:spcBef>
                <a:spcPts val="0"/>
              </a:spcBef>
              <a:spcAft>
                <a:spcPts val="0"/>
              </a:spcAft>
              <a:buSzPts val="1100"/>
              <a:buChar char="●"/>
            </a:pPr>
            <a:r>
              <a:rPr lang="en" sz="1100"/>
              <a:t>Addresses are numbered based on number of bytes in memory in a computer</a:t>
            </a:r>
            <a:endParaRPr sz="1100"/>
          </a:p>
          <a:p>
            <a:pPr indent="-298450" lvl="0" marL="457200" rtl="0">
              <a:spcBef>
                <a:spcPts val="0"/>
              </a:spcBef>
              <a:spcAft>
                <a:spcPts val="0"/>
              </a:spcAft>
              <a:buSzPts val="1100"/>
              <a:buChar char="●"/>
            </a:pPr>
            <a:r>
              <a:rPr lang="en" sz="1100"/>
              <a:t>A group of bytes can represent a number, a string, a picture, a chuck of sound, or a program instruction.</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