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Righteous"/>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F384147-B513-499F-96D6-B467E9BF0F8B}">
  <a:tblStyle styleId="{EF384147-B513-499F-96D6-B467E9BF0F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ighteous-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wLaDU3gVMe0" TargetMode="External"/><Relationship Id="rId4" Type="http://schemas.openxmlformats.org/officeDocument/2006/relationships/image" Target="../media/image6.jpg"/><Relationship Id="rId5" Type="http://schemas.openxmlformats.org/officeDocument/2006/relationships/hyperlink" Target="http://www.youtube.com/watch?v=uLtJd4LDdfY" TargetMode="External"/><Relationship Id="rId6"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pBiVyEfZVUU"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CSAP Chapter 1</a:t>
            </a:r>
            <a:endParaRPr/>
          </a:p>
        </p:txBody>
      </p:sp>
      <p:sp>
        <p:nvSpPr>
          <p:cNvPr id="129" name="Shape 129"/>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Student Collaborative Presentation</a:t>
            </a:r>
            <a:endParaRPr/>
          </a:p>
          <a:p>
            <a:pPr indent="0" lvl="0" marL="0">
              <a:spcBef>
                <a:spcPts val="0"/>
              </a:spcBef>
              <a:spcAft>
                <a:spcPts val="0"/>
              </a:spcAft>
              <a:buNone/>
            </a:pPr>
            <a:r>
              <a:rPr lang="en"/>
              <a:t>Period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1853175" y="492525"/>
            <a:ext cx="5137500" cy="828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2400"/>
              <a:t>1.3 Sound, Images, Video, Program</a:t>
            </a:r>
            <a:endParaRPr sz="2400"/>
          </a:p>
          <a:p>
            <a:pPr indent="0" lvl="0" marL="0" algn="ctr">
              <a:spcBef>
                <a:spcPts val="0"/>
              </a:spcBef>
              <a:spcAft>
                <a:spcPts val="0"/>
              </a:spcAft>
              <a:buNone/>
            </a:pPr>
            <a:r>
              <a:rPr lang="en" sz="2400"/>
              <a:t> Instructions, Computer Memory</a:t>
            </a:r>
            <a:endParaRPr sz="2400"/>
          </a:p>
        </p:txBody>
      </p:sp>
      <p:sp>
        <p:nvSpPr>
          <p:cNvPr id="191" name="Shape 191"/>
          <p:cNvSpPr txBox="1"/>
          <p:nvPr>
            <p:ph idx="1" type="body"/>
          </p:nvPr>
        </p:nvSpPr>
        <p:spPr>
          <a:xfrm>
            <a:off x="819150" y="1462805"/>
            <a:ext cx="7505700" cy="31833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u="sng"/>
              <a:t>Sound:</a:t>
            </a:r>
            <a:r>
              <a:rPr b="1" lang="en"/>
              <a:t> </a:t>
            </a:r>
            <a:endParaRPr b="1"/>
          </a:p>
          <a:p>
            <a:pPr indent="-311150" lvl="0" marL="457200" rtl="0">
              <a:lnSpc>
                <a:spcPct val="100000"/>
              </a:lnSpc>
              <a:spcBef>
                <a:spcPts val="0"/>
              </a:spcBef>
              <a:spcAft>
                <a:spcPts val="0"/>
              </a:spcAft>
              <a:buSzPts val="1300"/>
              <a:buChar char="●"/>
            </a:pPr>
            <a:r>
              <a:rPr lang="en"/>
              <a:t>The information is stored in sound is analog, which has an infinite range. </a:t>
            </a:r>
            <a:endParaRPr/>
          </a:p>
          <a:p>
            <a:pPr indent="-311150" lvl="0" marL="457200" rtl="0">
              <a:lnSpc>
                <a:spcPct val="100000"/>
              </a:lnSpc>
              <a:spcBef>
                <a:spcPts val="0"/>
              </a:spcBef>
              <a:spcAft>
                <a:spcPts val="0"/>
              </a:spcAft>
              <a:buSzPts val="1300"/>
              <a:buChar char="●"/>
            </a:pPr>
            <a:r>
              <a:rPr lang="en"/>
              <a:t>The sound wave could be graphed as a periodic wave function with the amplitudes as volume, and wavelength as sound frequency, aka pitch. </a:t>
            </a:r>
            <a:endParaRPr/>
          </a:p>
          <a:p>
            <a:pPr indent="-311150" lvl="0" marL="457200" rtl="0">
              <a:lnSpc>
                <a:spcPct val="100000"/>
              </a:lnSpc>
              <a:spcBef>
                <a:spcPts val="0"/>
              </a:spcBef>
              <a:spcAft>
                <a:spcPts val="0"/>
              </a:spcAft>
              <a:buSzPts val="1300"/>
              <a:buChar char="●"/>
            </a:pPr>
            <a:r>
              <a:rPr lang="en"/>
              <a:t>Since this information is infinite, the computer would use a sampling technique to determine the pitch and volume of the information, and recreate that sound. </a:t>
            </a:r>
            <a:endParaRPr/>
          </a:p>
          <a:p>
            <a:pPr indent="0" lvl="0" marL="0" rtl="0">
              <a:lnSpc>
                <a:spcPct val="100000"/>
              </a:lnSpc>
              <a:spcBef>
                <a:spcPts val="0"/>
              </a:spcBef>
              <a:spcAft>
                <a:spcPts val="0"/>
              </a:spcAft>
              <a:buNone/>
            </a:pPr>
            <a:r>
              <a:rPr b="1" lang="en" u="sng"/>
              <a:t>Images:</a:t>
            </a:r>
            <a:r>
              <a:rPr b="1" lang="en"/>
              <a:t> </a:t>
            </a:r>
            <a:endParaRPr b="1"/>
          </a:p>
          <a:p>
            <a:pPr indent="-311150" lvl="0" marL="457200" rtl="0">
              <a:lnSpc>
                <a:spcPct val="100000"/>
              </a:lnSpc>
              <a:spcBef>
                <a:spcPts val="0"/>
              </a:spcBef>
              <a:spcAft>
                <a:spcPts val="0"/>
              </a:spcAft>
              <a:buSzPts val="1300"/>
              <a:buChar char="●"/>
            </a:pPr>
            <a:r>
              <a:rPr lang="en"/>
              <a:t>Images in nature a analog and have infinite length and with in 2 dimensions. Objects like cameras and video recorders translate the analog image into a small points called pixels. </a:t>
            </a:r>
            <a:endParaRPr/>
          </a:p>
          <a:p>
            <a:pPr indent="-311150" lvl="0" marL="457200" rtl="0">
              <a:lnSpc>
                <a:spcPct val="100000"/>
              </a:lnSpc>
              <a:spcBef>
                <a:spcPts val="0"/>
              </a:spcBef>
              <a:spcAft>
                <a:spcPts val="0"/>
              </a:spcAft>
              <a:buSzPts val="1300"/>
              <a:buChar char="●"/>
            </a:pPr>
            <a:r>
              <a:rPr lang="en"/>
              <a:t>Each pixel for a black and white image, each pixel has either 3 bits for 8 shades of gray or 8 bits for 256 shades of gray. However, for a color image, each pixel has a 8 bit number for three colors: red, green, and blue. Each color pixel could have a 16,777,216 different hues. </a:t>
            </a:r>
            <a:endParaRPr/>
          </a:p>
          <a:p>
            <a:pPr indent="0" lvl="0" marL="0" rtl="0">
              <a:lnSpc>
                <a:spcPct val="100000"/>
              </a:lnSpc>
              <a:spcBef>
                <a:spcPts val="0"/>
              </a:spcBef>
              <a:spcAft>
                <a:spcPts val="0"/>
              </a:spcAft>
              <a:buNone/>
            </a:pPr>
            <a:r>
              <a:rPr b="1" lang="en" u="sng"/>
              <a:t>Video:</a:t>
            </a:r>
            <a:r>
              <a:rPr b="1" lang="en"/>
              <a:t> </a:t>
            </a:r>
            <a:endParaRPr b="1"/>
          </a:p>
          <a:p>
            <a:pPr indent="-311150" lvl="0" marL="457200" rtl="0">
              <a:lnSpc>
                <a:spcPct val="100000"/>
              </a:lnSpc>
              <a:spcBef>
                <a:spcPts val="0"/>
              </a:spcBef>
              <a:spcAft>
                <a:spcPts val="0"/>
              </a:spcAft>
              <a:buSzPts val="1300"/>
              <a:buChar char="●"/>
            </a:pPr>
            <a:r>
              <a:rPr lang="en"/>
              <a:t>Video includes 2 elements to play. First, it needs a soundtrack and frames. Frames are individual pictures that are played at 16 to 24 frames per second to simulate realistic motion. </a:t>
            </a:r>
            <a:endParaRPr/>
          </a:p>
          <a:p>
            <a:pPr indent="0" lvl="0" marL="0">
              <a:lnSpc>
                <a:spcPct val="100000"/>
              </a:lnSpc>
              <a:spcBef>
                <a:spcPts val="0"/>
              </a:spcBef>
              <a:spcAft>
                <a:spcPts val="0"/>
              </a:spcAft>
              <a:buNone/>
            </a:pPr>
            <a:r>
              <a:t/>
            </a:r>
            <a:endParaRPr/>
          </a:p>
        </p:txBody>
      </p:sp>
      <p:pic>
        <p:nvPicPr>
          <p:cNvPr descr="Screen Shot 2017-09-13 at 7.09.32 PM.png" id="192" name="Shape 192"/>
          <p:cNvPicPr preferRelativeResize="0"/>
          <p:nvPr/>
        </p:nvPicPr>
        <p:blipFill>
          <a:blip r:embed="rId3">
            <a:alphaModFix/>
          </a:blip>
          <a:stretch>
            <a:fillRect/>
          </a:stretch>
        </p:blipFill>
        <p:spPr>
          <a:xfrm rot="-4">
            <a:off x="229775" y="303526"/>
            <a:ext cx="1545650" cy="954598"/>
          </a:xfrm>
          <a:prstGeom prst="rect">
            <a:avLst/>
          </a:prstGeom>
          <a:noFill/>
          <a:ln>
            <a:noFill/>
          </a:ln>
        </p:spPr>
      </p:pic>
      <p:pic>
        <p:nvPicPr>
          <p:cNvPr descr="Screen Shot 2017-09-13 at 7.10.30 PM.png" id="193" name="Shape 193"/>
          <p:cNvPicPr preferRelativeResize="0"/>
          <p:nvPr/>
        </p:nvPicPr>
        <p:blipFill>
          <a:blip r:embed="rId4">
            <a:alphaModFix/>
          </a:blip>
          <a:stretch>
            <a:fillRect/>
          </a:stretch>
        </p:blipFill>
        <p:spPr>
          <a:xfrm>
            <a:off x="6907325" y="260050"/>
            <a:ext cx="1956826" cy="95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819150" y="425900"/>
            <a:ext cx="7505700" cy="9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1.3 Sound, Images, Video, Program</a:t>
            </a:r>
            <a:endParaRPr/>
          </a:p>
          <a:p>
            <a:pPr indent="0" lvl="0" marL="0" rtl="0">
              <a:spcBef>
                <a:spcPts val="0"/>
              </a:spcBef>
              <a:spcAft>
                <a:spcPts val="0"/>
              </a:spcAft>
              <a:buNone/>
            </a:pPr>
            <a:r>
              <a:rPr lang="en"/>
              <a:t>       Instructions, Computer Memory</a:t>
            </a:r>
            <a:endParaRPr/>
          </a:p>
        </p:txBody>
      </p:sp>
      <p:sp>
        <p:nvSpPr>
          <p:cNvPr id="199" name="Shape 199"/>
          <p:cNvSpPr txBox="1"/>
          <p:nvPr>
            <p:ph idx="1" type="body"/>
          </p:nvPr>
        </p:nvSpPr>
        <p:spPr>
          <a:xfrm>
            <a:off x="915300" y="1467100"/>
            <a:ext cx="7505700" cy="2448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u="sng"/>
              <a:t>Program Instructions: </a:t>
            </a:r>
            <a:r>
              <a:rPr lang="en"/>
              <a:t>Program instructions are represented as a sequence of bits in RAM.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en"/>
              <a:t>0000 1001 / 0100 0000 / 0100 0010 / 0100 0100 </a:t>
            </a:r>
            <a:endParaRPr/>
          </a:p>
          <a:p>
            <a:pPr indent="0" lvl="0" marL="0" rtl="0">
              <a:lnSpc>
                <a:spcPct val="100000"/>
              </a:lnSpc>
              <a:spcBef>
                <a:spcPts val="0"/>
              </a:spcBef>
              <a:spcAft>
                <a:spcPts val="0"/>
              </a:spcAft>
              <a:buNone/>
            </a:pPr>
            <a:r>
              <a:t/>
            </a:r>
            <a:endParaRPr/>
          </a:p>
          <a:p>
            <a:pPr indent="-311150" lvl="0" marL="457200" rtl="0">
              <a:lnSpc>
                <a:spcPct val="100000"/>
              </a:lnSpc>
              <a:spcBef>
                <a:spcPts val="0"/>
              </a:spcBef>
              <a:spcAft>
                <a:spcPts val="0"/>
              </a:spcAft>
              <a:buSzPts val="1300"/>
              <a:buChar char="●"/>
            </a:pPr>
            <a:r>
              <a:rPr lang="en"/>
              <a:t>The first 8 bits has the add operation code</a:t>
            </a:r>
            <a:endParaRPr/>
          </a:p>
          <a:p>
            <a:pPr indent="-311150" lvl="0" marL="457200" rtl="0">
              <a:lnSpc>
                <a:spcPct val="100000"/>
              </a:lnSpc>
              <a:spcBef>
                <a:spcPts val="0"/>
              </a:spcBef>
              <a:spcAft>
                <a:spcPts val="0"/>
              </a:spcAft>
              <a:buSzPts val="1300"/>
              <a:buChar char="●"/>
            </a:pPr>
            <a:r>
              <a:rPr lang="en"/>
              <a:t>The second 8 bits has the location of the first operand</a:t>
            </a:r>
            <a:endParaRPr/>
          </a:p>
          <a:p>
            <a:pPr indent="-311150" lvl="0" marL="457200" rtl="0">
              <a:lnSpc>
                <a:spcPct val="100000"/>
              </a:lnSpc>
              <a:spcBef>
                <a:spcPts val="0"/>
              </a:spcBef>
              <a:spcAft>
                <a:spcPts val="0"/>
              </a:spcAft>
              <a:buSzPts val="1300"/>
              <a:buChar char="●"/>
            </a:pPr>
            <a:r>
              <a:rPr lang="en"/>
              <a:t>The third 8 bits has the location of the second operand</a:t>
            </a:r>
            <a:endParaRPr/>
          </a:p>
          <a:p>
            <a:pPr indent="-311150" lvl="0" marL="457200" rtl="0">
              <a:lnSpc>
                <a:spcPct val="100000"/>
              </a:lnSpc>
              <a:spcBef>
                <a:spcPts val="0"/>
              </a:spcBef>
              <a:spcAft>
                <a:spcPts val="0"/>
              </a:spcAft>
              <a:buSzPts val="1300"/>
              <a:buChar char="●"/>
            </a:pPr>
            <a:r>
              <a:rPr lang="en"/>
              <a:t>The fourth 8 bits has the location of where to put the sum</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b="1" lang="en" u="sng"/>
              <a:t>Computer Memory: </a:t>
            </a:r>
            <a:endParaRPr b="1" u="sng"/>
          </a:p>
          <a:p>
            <a:pPr indent="-311150" lvl="0" marL="457200" rtl="0">
              <a:lnSpc>
                <a:spcPct val="100000"/>
              </a:lnSpc>
              <a:spcBef>
                <a:spcPts val="0"/>
              </a:spcBef>
              <a:spcAft>
                <a:spcPts val="0"/>
              </a:spcAft>
              <a:buSzPts val="1300"/>
              <a:buChar char="●"/>
            </a:pPr>
            <a:r>
              <a:rPr lang="en"/>
              <a:t>A computer’s memory can be seen as a gigantic sequence of bytes. </a:t>
            </a:r>
            <a:endParaRPr/>
          </a:p>
          <a:p>
            <a:pPr indent="-311150" lvl="0" marL="457200" rtl="0">
              <a:lnSpc>
                <a:spcPct val="100000"/>
              </a:lnSpc>
              <a:spcBef>
                <a:spcPts val="0"/>
              </a:spcBef>
              <a:spcAft>
                <a:spcPts val="0"/>
              </a:spcAft>
              <a:buSzPts val="1300"/>
              <a:buChar char="●"/>
            </a:pPr>
            <a:r>
              <a:rPr lang="en"/>
              <a:t>A byte’s location in memory is called its address. </a:t>
            </a:r>
            <a:endParaRPr/>
          </a:p>
          <a:p>
            <a:pPr indent="-304800" lvl="1" marL="914400" rtl="0">
              <a:lnSpc>
                <a:spcPct val="100000"/>
              </a:lnSpc>
              <a:spcBef>
                <a:spcPts val="0"/>
              </a:spcBef>
              <a:spcAft>
                <a:spcPts val="0"/>
              </a:spcAft>
              <a:buSzPts val="1200"/>
              <a:buChar char="○"/>
            </a:pPr>
            <a:r>
              <a:rPr lang="en" sz="1200"/>
              <a:t>Addresses are numbered from 0 to 1 less than the number of bytes of memory installed on that computer</a:t>
            </a:r>
            <a:endParaRPr sz="1200"/>
          </a:p>
          <a:p>
            <a:pPr indent="-311150" lvl="0" marL="457200" rtl="0">
              <a:lnSpc>
                <a:spcPct val="100000"/>
              </a:lnSpc>
              <a:spcBef>
                <a:spcPts val="0"/>
              </a:spcBef>
              <a:spcAft>
                <a:spcPts val="0"/>
              </a:spcAft>
              <a:buSzPts val="1300"/>
              <a:buChar char="●"/>
            </a:pPr>
            <a:r>
              <a:rPr lang="en"/>
              <a:t>A group of contiguous bytes can represent a number, a string, a picture, a chunk of sound, or a program instruction.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1.3</a:t>
            </a:r>
            <a:endParaRPr/>
          </a:p>
        </p:txBody>
      </p:sp>
      <p:sp>
        <p:nvSpPr>
          <p:cNvPr id="205" name="Shape 205"/>
          <p:cNvSpPr txBox="1"/>
          <p:nvPr>
            <p:ph idx="1" type="body"/>
          </p:nvPr>
        </p:nvSpPr>
        <p:spPr>
          <a:xfrm>
            <a:off x="819150" y="1990725"/>
            <a:ext cx="2462700" cy="24480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AutoNum type="arabicPeriod"/>
            </a:pPr>
            <a:r>
              <a:rPr lang="en"/>
              <a:t>227</a:t>
            </a:r>
            <a:endParaRPr/>
          </a:p>
          <a:p>
            <a:pPr indent="-311150" lvl="0" marL="457200" rtl="0">
              <a:spcBef>
                <a:spcPts val="0"/>
              </a:spcBef>
              <a:spcAft>
                <a:spcPts val="0"/>
              </a:spcAft>
              <a:buSzPts val="1300"/>
              <a:buAutoNum type="arabicPeriod"/>
            </a:pPr>
            <a:r>
              <a:rPr lang="en"/>
              <a:t>1115</a:t>
            </a:r>
            <a:endParaRPr/>
          </a:p>
          <a:p>
            <a:pPr indent="-311150" lvl="0" marL="457200" rtl="0">
              <a:spcBef>
                <a:spcPts val="0"/>
              </a:spcBef>
              <a:spcAft>
                <a:spcPts val="0"/>
              </a:spcAft>
              <a:buSzPts val="1300"/>
              <a:buAutoNum type="arabicPeriod"/>
            </a:pPr>
            <a:r>
              <a:rPr lang="en"/>
              <a:t>ASCII has 128 characters, so it can fit in 8 bytes. Unicode is an expanded version of ASCII. “Unicode is ASCII on steroids” - Ms. Quan. </a:t>
            </a:r>
            <a:endParaRPr/>
          </a:p>
          <a:p>
            <a:pPr indent="-311150" lvl="0" marL="457200" rtl="0">
              <a:spcBef>
                <a:spcPts val="0"/>
              </a:spcBef>
              <a:spcAft>
                <a:spcPts val="0"/>
              </a:spcAft>
              <a:buSzPts val="1300"/>
              <a:buAutoNum type="arabicPeriod"/>
            </a:pPr>
            <a:r>
              <a:rPr lang="en"/>
              <a:t>(2</a:t>
            </a:r>
            <a:r>
              <a:rPr baseline="30000" lang="en"/>
              <a:t>4</a:t>
            </a:r>
            <a:r>
              <a:rPr lang="en"/>
              <a:t>)</a:t>
            </a:r>
            <a:r>
              <a:rPr baseline="30000" lang="en"/>
              <a:t>3</a:t>
            </a:r>
            <a:r>
              <a:rPr lang="en"/>
              <a:t> = 4096</a:t>
            </a:r>
            <a:endParaRPr/>
          </a:p>
          <a:p>
            <a:pPr indent="-311150" lvl="0" marL="457200" rtl="0">
              <a:spcBef>
                <a:spcPts val="0"/>
              </a:spcBef>
              <a:spcAft>
                <a:spcPts val="0"/>
              </a:spcAft>
              <a:buSzPts val="1300"/>
              <a:buAutoNum type="arabicPeriod"/>
            </a:pPr>
            <a:r>
              <a:rPr lang="en"/>
              <a:t>2</a:t>
            </a:r>
            <a:r>
              <a:rPr baseline="30000" lang="en"/>
              <a:t>16</a:t>
            </a:r>
            <a:r>
              <a:rPr lang="en"/>
              <a:t> = 65536</a:t>
            </a:r>
            <a:endParaRPr/>
          </a:p>
        </p:txBody>
      </p:sp>
      <p:pic>
        <p:nvPicPr>
          <p:cNvPr descr="Screen Shot 2017-09-13 at 8.49.42 AM.png" id="206" name="Shape 206"/>
          <p:cNvPicPr preferRelativeResize="0"/>
          <p:nvPr/>
        </p:nvPicPr>
        <p:blipFill>
          <a:blip r:embed="rId3">
            <a:alphaModFix/>
          </a:blip>
          <a:stretch>
            <a:fillRect/>
          </a:stretch>
        </p:blipFill>
        <p:spPr>
          <a:xfrm>
            <a:off x="3178381" y="2043125"/>
            <a:ext cx="5839694" cy="234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Computer Ethics according to </a:t>
            </a:r>
            <a:endParaRPr/>
          </a:p>
          <a:p>
            <a:pPr indent="0" lvl="0" marL="0">
              <a:spcBef>
                <a:spcPts val="0"/>
              </a:spcBef>
              <a:spcAft>
                <a:spcPts val="0"/>
              </a:spcAft>
              <a:buNone/>
            </a:pPr>
            <a:r>
              <a:rPr lang="en"/>
              <a:t>ACM (pg 18 and 27) </a:t>
            </a:r>
            <a:endParaRPr/>
          </a:p>
        </p:txBody>
      </p:sp>
      <p:sp>
        <p:nvSpPr>
          <p:cNvPr id="212" name="Shape 21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Computer Ethics </a:t>
            </a:r>
            <a:endParaRPr sz="2400"/>
          </a:p>
          <a:p>
            <a:pPr indent="0" lvl="0" marL="0">
              <a:spcBef>
                <a:spcPts val="1600"/>
              </a:spcBef>
              <a:spcAft>
                <a:spcPts val="0"/>
              </a:spcAft>
              <a:buNone/>
            </a:pPr>
            <a:r>
              <a:t/>
            </a:r>
            <a:endParaRPr sz="2400"/>
          </a:p>
          <a:p>
            <a:pPr indent="0" lvl="0" marL="0">
              <a:spcBef>
                <a:spcPts val="1600"/>
              </a:spcBef>
              <a:spcAft>
                <a:spcPts val="0"/>
              </a:spcAft>
              <a:buNone/>
            </a:pPr>
            <a:r>
              <a:t/>
            </a:r>
            <a:endParaRPr sz="2400"/>
          </a:p>
          <a:p>
            <a:pPr indent="0" lvl="0" marL="0">
              <a:spcBef>
                <a:spcPts val="1600"/>
              </a:spcBef>
              <a:spcAft>
                <a:spcPts val="0"/>
              </a:spcAft>
              <a:buNone/>
            </a:pPr>
            <a:r>
              <a:rPr lang="en" sz="2500"/>
              <a:t>Copyrights Rules</a:t>
            </a:r>
            <a:endParaRPr sz="2500"/>
          </a:p>
          <a:p>
            <a:pPr indent="0" lvl="0" marL="0">
              <a:spcBef>
                <a:spcPts val="1600"/>
              </a:spcBef>
              <a:spcAft>
                <a:spcPts val="0"/>
              </a:spcAft>
              <a:buNone/>
            </a:pPr>
            <a:r>
              <a:t/>
            </a:r>
            <a:endParaRPr/>
          </a:p>
          <a:p>
            <a:pPr indent="0" lvl="0" marL="0">
              <a:spcBef>
                <a:spcPts val="1600"/>
              </a:spcBef>
              <a:spcAft>
                <a:spcPts val="1600"/>
              </a:spcAft>
              <a:buNone/>
            </a:pPr>
            <a:r>
              <a:rPr lang="en"/>
              <a:t> </a:t>
            </a:r>
            <a:endParaRPr/>
          </a:p>
        </p:txBody>
      </p:sp>
      <p:pic>
        <p:nvPicPr>
          <p:cNvPr descr="An overview of the Codes of Ethics in the United States-- Created using PowToon -- Free sign up at http://www.powtoon.com/youtube/ -- Create animated videos and animated presentations for free.  PowToon is a free tool that allows you to develop cool animated clips and animated presentations for your website, office meeting, sales pitch, nonprofit fundraiser, product launch, video resume, or anything else you could use an animated explainer video. PowToon's animation templates help you create animated presentations and animated explainer videos from scratch.  Anyone can produce awesome animations quickly with PowToon, without the cost or hassle other professional animation services require." id="213" name="Shape 213" title="Code of Ethics for Computer Engineers">
            <a:hlinkClick r:id="rId3"/>
          </p:cNvPr>
          <p:cNvPicPr preferRelativeResize="0"/>
          <p:nvPr/>
        </p:nvPicPr>
        <p:blipFill>
          <a:blip r:embed="rId4">
            <a:alphaModFix/>
          </a:blip>
          <a:stretch>
            <a:fillRect/>
          </a:stretch>
        </p:blipFill>
        <p:spPr>
          <a:xfrm>
            <a:off x="3630550" y="2064650"/>
            <a:ext cx="1882900" cy="1412175"/>
          </a:xfrm>
          <a:prstGeom prst="rect">
            <a:avLst/>
          </a:prstGeom>
          <a:noFill/>
          <a:ln>
            <a:noFill/>
          </a:ln>
        </p:spPr>
      </p:pic>
      <p:pic>
        <p:nvPicPr>
          <p:cNvPr descr="Never before have educators, copyright experts, and open information advocates worked together to teach kids Copyright &amp; Creativity for Ethical Digital Citizens™. The lesson plans, videos, activities, and handouts are designed to inspire creativity and help students make conscious choices about sharing their own creative work while understanding the value of respecting the rights of other creators.&#10;&#10;Download the full K-12 curriculum at iKeepSafe.org/Copyright." id="214" name="Shape 214" title="Copyright &amp; Creativity for Ethical Digital Citizens – A New Literacy">
            <a:hlinkClick r:id="rId5"/>
          </p:cNvPr>
          <p:cNvPicPr preferRelativeResize="0"/>
          <p:nvPr/>
        </p:nvPicPr>
        <p:blipFill>
          <a:blip r:embed="rId6">
            <a:alphaModFix/>
          </a:blip>
          <a:stretch>
            <a:fillRect/>
          </a:stretch>
        </p:blipFill>
        <p:spPr>
          <a:xfrm>
            <a:off x="3630538" y="3547650"/>
            <a:ext cx="1819274" cy="1364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1.4</a:t>
            </a:r>
            <a:endParaRPr/>
          </a:p>
        </p:txBody>
      </p:sp>
      <p:sp>
        <p:nvSpPr>
          <p:cNvPr id="220" name="Shape 2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 </a:t>
            </a:r>
            <a:r>
              <a:rPr lang="en"/>
              <a:t>It is difficult for one programmer to read another’s program. Entering a single number incorrectly can ruin the whole program.</a:t>
            </a:r>
            <a:endParaRPr/>
          </a:p>
          <a:p>
            <a:pPr indent="0" lvl="0" marL="0">
              <a:spcBef>
                <a:spcPts val="1600"/>
              </a:spcBef>
              <a:spcAft>
                <a:spcPts val="0"/>
              </a:spcAft>
              <a:buNone/>
            </a:pPr>
            <a:r>
              <a:rPr lang="en"/>
              <a:t>2.)Not portable and more friendly than machine lang</a:t>
            </a:r>
            <a:endParaRPr/>
          </a:p>
          <a:p>
            <a:pPr indent="0" lvl="0" marL="0">
              <a:spcBef>
                <a:spcPts val="1600"/>
              </a:spcBef>
              <a:spcAft>
                <a:spcPts val="0"/>
              </a:spcAft>
              <a:buNone/>
            </a:pPr>
            <a:r>
              <a:rPr lang="en"/>
              <a:t>3.) A loader is used to load and run programs </a:t>
            </a:r>
            <a:r>
              <a:rPr lang="en"/>
              <a:t>written</a:t>
            </a:r>
            <a:r>
              <a:rPr lang="en"/>
              <a:t> in assembly.</a:t>
            </a:r>
            <a:endParaRPr/>
          </a:p>
          <a:p>
            <a:pPr indent="0" lvl="0" marL="0">
              <a:spcBef>
                <a:spcPts val="1600"/>
              </a:spcBef>
              <a:spcAft>
                <a:spcPts val="1600"/>
              </a:spcAft>
              <a:buNone/>
            </a:pPr>
            <a:r>
              <a:rPr lang="en"/>
              <a:t>4.)The difference between assembly and high level </a:t>
            </a:r>
            <a:r>
              <a:rPr lang="en"/>
              <a:t>languages</a:t>
            </a:r>
            <a:r>
              <a:rPr lang="en"/>
              <a:t> is that a high-level language is more human friendly compared to an assembly language.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825125" y="324175"/>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1.5 The Software Development Process</a:t>
            </a:r>
            <a:endParaRPr/>
          </a:p>
        </p:txBody>
      </p:sp>
      <p:sp>
        <p:nvSpPr>
          <p:cNvPr id="226" name="Shape 226"/>
          <p:cNvSpPr txBox="1"/>
          <p:nvPr>
            <p:ph idx="1" type="body"/>
          </p:nvPr>
        </p:nvSpPr>
        <p:spPr>
          <a:xfrm>
            <a:off x="132575" y="866075"/>
            <a:ext cx="5258400" cy="3980100"/>
          </a:xfrm>
          <a:prstGeom prst="rect">
            <a:avLst/>
          </a:prstGeom>
        </p:spPr>
        <p:txBody>
          <a:bodyPr anchorCtr="0" anchor="t" bIns="91425" lIns="91425" spcFirstLastPara="1" rIns="91425" wrap="square" tIns="91425">
            <a:noAutofit/>
          </a:bodyPr>
          <a:lstStyle/>
          <a:p>
            <a:pPr indent="-304800" lvl="0" marL="457200" rtl="0">
              <a:lnSpc>
                <a:spcPct val="115000"/>
              </a:lnSpc>
              <a:spcBef>
                <a:spcPts val="0"/>
              </a:spcBef>
              <a:spcAft>
                <a:spcPts val="0"/>
              </a:spcAft>
              <a:buSzPts val="1200"/>
              <a:buFont typeface="Times New Roman"/>
              <a:buChar char="●"/>
            </a:pPr>
            <a:r>
              <a:rPr i="1" lang="en" sz="1200">
                <a:latin typeface="Times New Roman"/>
                <a:ea typeface="Times New Roman"/>
                <a:cs typeface="Times New Roman"/>
                <a:sym typeface="Times New Roman"/>
              </a:rPr>
              <a:t>Software development life cycle</a:t>
            </a:r>
            <a:r>
              <a:rPr lang="en" sz="1200">
                <a:latin typeface="Times New Roman"/>
                <a:ea typeface="Times New Roman"/>
                <a:cs typeface="Times New Roman"/>
                <a:sym typeface="Times New Roman"/>
              </a:rPr>
              <a:t> (SDLC)</a:t>
            </a:r>
            <a:endParaRPr sz="1200">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sz="1200">
              <a:latin typeface="Times New Roman"/>
              <a:ea typeface="Times New Roman"/>
              <a:cs typeface="Times New Roman"/>
              <a:sym typeface="Times New Roman"/>
            </a:endParaRPr>
          </a:p>
          <a:p>
            <a:pPr indent="-304800" lvl="0" marL="457200" rtl="0">
              <a:lnSpc>
                <a:spcPct val="115000"/>
              </a:lnSpc>
              <a:spcBef>
                <a:spcPts val="0"/>
              </a:spcBef>
              <a:spcAft>
                <a:spcPts val="0"/>
              </a:spcAft>
              <a:buSzPts val="1200"/>
              <a:buChar char="●"/>
            </a:pPr>
            <a:r>
              <a:rPr b="1" lang="en" sz="1200">
                <a:latin typeface="Times New Roman"/>
                <a:ea typeface="Times New Roman"/>
                <a:cs typeface="Times New Roman"/>
                <a:sym typeface="Times New Roman"/>
              </a:rPr>
              <a:t>Customer request</a:t>
            </a:r>
            <a:r>
              <a:rPr lang="en" sz="1200">
                <a:latin typeface="Times New Roman"/>
                <a:ea typeface="Times New Roman"/>
                <a:cs typeface="Times New Roman"/>
                <a:sym typeface="Times New Roman"/>
              </a:rPr>
              <a:t> - The programmers receive a broad statement of a problem that is potentially amenable to a computerized solution. This step is also called the user requirements phase.</a:t>
            </a:r>
            <a:endParaRPr sz="1200">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sz="1200">
              <a:latin typeface="Times New Roman"/>
              <a:ea typeface="Times New Roman"/>
              <a:cs typeface="Times New Roman"/>
              <a:sym typeface="Times New Roman"/>
            </a:endParaRPr>
          </a:p>
          <a:p>
            <a:pPr indent="-304800" lvl="0" marL="457200" rtl="0">
              <a:lnSpc>
                <a:spcPct val="115000"/>
              </a:lnSpc>
              <a:spcBef>
                <a:spcPts val="0"/>
              </a:spcBef>
              <a:spcAft>
                <a:spcPts val="0"/>
              </a:spcAft>
              <a:buSzPts val="1200"/>
              <a:buChar char="●"/>
            </a:pPr>
            <a:r>
              <a:rPr b="1" lang="en" sz="1200">
                <a:latin typeface="Times New Roman"/>
                <a:ea typeface="Times New Roman"/>
                <a:cs typeface="Times New Roman"/>
                <a:sym typeface="Times New Roman"/>
              </a:rPr>
              <a:t>Analysis</a:t>
            </a:r>
            <a:r>
              <a:rPr lang="en" sz="1200">
                <a:latin typeface="Times New Roman"/>
                <a:ea typeface="Times New Roman"/>
                <a:cs typeface="Times New Roman"/>
                <a:sym typeface="Times New Roman"/>
              </a:rPr>
              <a:t> - The programmers determine what the program will do. This is sometimes viewed as a process of clarifying the specifications for the problem.</a:t>
            </a:r>
            <a:endParaRPr sz="1200">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sz="1200">
              <a:latin typeface="Times New Roman"/>
              <a:ea typeface="Times New Roman"/>
              <a:cs typeface="Times New Roman"/>
              <a:sym typeface="Times New Roman"/>
            </a:endParaRPr>
          </a:p>
          <a:p>
            <a:pPr indent="-304800" lvl="0" marL="457200" rtl="0">
              <a:lnSpc>
                <a:spcPct val="115000"/>
              </a:lnSpc>
              <a:spcBef>
                <a:spcPts val="0"/>
              </a:spcBef>
              <a:spcAft>
                <a:spcPts val="0"/>
              </a:spcAft>
              <a:buSzPts val="1200"/>
              <a:buChar char="●"/>
            </a:pPr>
            <a:r>
              <a:rPr b="1" lang="en" sz="1200">
                <a:latin typeface="Times New Roman"/>
                <a:ea typeface="Times New Roman"/>
                <a:cs typeface="Times New Roman"/>
                <a:sym typeface="Times New Roman"/>
              </a:rPr>
              <a:t>Design</a:t>
            </a:r>
            <a:r>
              <a:rPr lang="en" sz="1200">
                <a:latin typeface="Times New Roman"/>
                <a:ea typeface="Times New Roman"/>
                <a:cs typeface="Times New Roman"/>
                <a:sym typeface="Times New Roman"/>
              </a:rPr>
              <a:t> - The programmers determine how the program will do its task.</a:t>
            </a:r>
            <a:endParaRPr sz="1200">
              <a:latin typeface="Times New Roman"/>
              <a:ea typeface="Times New Roman"/>
              <a:cs typeface="Times New Roman"/>
              <a:sym typeface="Times New Roman"/>
            </a:endParaRPr>
          </a:p>
        </p:txBody>
      </p:sp>
      <p:pic>
        <p:nvPicPr>
          <p:cNvPr descr="Screen Shot 2017-09-13 at 9.29.30 PM.png" id="227" name="Shape 227"/>
          <p:cNvPicPr preferRelativeResize="0"/>
          <p:nvPr/>
        </p:nvPicPr>
        <p:blipFill rotWithShape="1">
          <a:blip r:embed="rId3">
            <a:alphaModFix/>
          </a:blip>
          <a:srcRect b="4051" l="4153" r="3535" t="3654"/>
          <a:stretch/>
        </p:blipFill>
        <p:spPr>
          <a:xfrm>
            <a:off x="5390975" y="866075"/>
            <a:ext cx="3455500" cy="3349475"/>
          </a:xfrm>
          <a:prstGeom prst="rect">
            <a:avLst/>
          </a:prstGeom>
          <a:noFill/>
          <a:ln>
            <a:noFill/>
          </a:ln>
        </p:spPr>
      </p:pic>
      <p:sp>
        <p:nvSpPr>
          <p:cNvPr id="228" name="Shape 228"/>
          <p:cNvSpPr txBox="1"/>
          <p:nvPr/>
        </p:nvSpPr>
        <p:spPr>
          <a:xfrm>
            <a:off x="132575" y="3172700"/>
            <a:ext cx="7626900" cy="20679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b="1" sz="1200">
              <a:solidFill>
                <a:schemeClr val="dk2"/>
              </a:solidFill>
              <a:latin typeface="Times New Roman"/>
              <a:ea typeface="Times New Roman"/>
              <a:cs typeface="Times New Roman"/>
              <a:sym typeface="Times New Roman"/>
            </a:endParaRPr>
          </a:p>
          <a:p>
            <a:pPr indent="-304800" lvl="0" marL="457200" rtl="0">
              <a:lnSpc>
                <a:spcPct val="115000"/>
              </a:lnSpc>
              <a:spcBef>
                <a:spcPts val="0"/>
              </a:spcBef>
              <a:spcAft>
                <a:spcPts val="0"/>
              </a:spcAft>
              <a:buClr>
                <a:schemeClr val="dk2"/>
              </a:buClr>
              <a:buSzPts val="1200"/>
              <a:buFont typeface="Times New Roman"/>
              <a:buChar char="●"/>
            </a:pPr>
            <a:r>
              <a:rPr b="1" lang="en" sz="1200">
                <a:solidFill>
                  <a:schemeClr val="dk2"/>
                </a:solidFill>
                <a:latin typeface="Times New Roman"/>
                <a:ea typeface="Times New Roman"/>
                <a:cs typeface="Times New Roman"/>
                <a:sym typeface="Times New Roman"/>
              </a:rPr>
              <a:t>Implementation</a:t>
            </a:r>
            <a:r>
              <a:rPr lang="en" sz="1200">
                <a:solidFill>
                  <a:schemeClr val="dk2"/>
                </a:solidFill>
                <a:latin typeface="Times New Roman"/>
                <a:ea typeface="Times New Roman"/>
                <a:cs typeface="Times New Roman"/>
                <a:sym typeface="Times New Roman"/>
              </a:rPr>
              <a:t> - The programmers write the program. This step is also called the coding phase.</a:t>
            </a:r>
            <a:endParaRPr sz="1200">
              <a:solidFill>
                <a:schemeClr val="dk2"/>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sz="1200">
              <a:solidFill>
                <a:schemeClr val="dk2"/>
              </a:solidFill>
              <a:latin typeface="Times New Roman"/>
              <a:ea typeface="Times New Roman"/>
              <a:cs typeface="Times New Roman"/>
              <a:sym typeface="Times New Roman"/>
            </a:endParaRPr>
          </a:p>
          <a:p>
            <a:pPr indent="-304800" lvl="0" marL="457200" rtl="0">
              <a:lnSpc>
                <a:spcPct val="115000"/>
              </a:lnSpc>
              <a:spcBef>
                <a:spcPts val="0"/>
              </a:spcBef>
              <a:spcAft>
                <a:spcPts val="0"/>
              </a:spcAft>
              <a:buClr>
                <a:schemeClr val="dk2"/>
              </a:buClr>
              <a:buSzPts val="1200"/>
              <a:buFont typeface="Calibri"/>
              <a:buChar char="●"/>
            </a:pPr>
            <a:r>
              <a:rPr b="1" lang="en" sz="1200">
                <a:solidFill>
                  <a:schemeClr val="dk2"/>
                </a:solidFill>
                <a:latin typeface="Times New Roman"/>
                <a:ea typeface="Times New Roman"/>
                <a:cs typeface="Times New Roman"/>
                <a:sym typeface="Times New Roman"/>
              </a:rPr>
              <a:t>Integration</a:t>
            </a:r>
            <a:r>
              <a:rPr lang="en" sz="1200">
                <a:solidFill>
                  <a:schemeClr val="dk2"/>
                </a:solidFill>
                <a:latin typeface="Times New Roman"/>
                <a:ea typeface="Times New Roman"/>
                <a:cs typeface="Times New Roman"/>
                <a:sym typeface="Times New Roman"/>
              </a:rPr>
              <a:t> - In the integration phase, these parts are brought together into a smoothly functioning whole.</a:t>
            </a:r>
            <a:endParaRPr sz="1200">
              <a:solidFill>
                <a:schemeClr val="dk2"/>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sz="1200">
              <a:solidFill>
                <a:schemeClr val="dk2"/>
              </a:solidFill>
              <a:latin typeface="Times New Roman"/>
              <a:ea typeface="Times New Roman"/>
              <a:cs typeface="Times New Roman"/>
              <a:sym typeface="Times New Roman"/>
            </a:endParaRPr>
          </a:p>
          <a:p>
            <a:pPr indent="-304800" lvl="0" marL="457200" rtl="0">
              <a:lnSpc>
                <a:spcPct val="115000"/>
              </a:lnSpc>
              <a:spcBef>
                <a:spcPts val="0"/>
              </a:spcBef>
              <a:spcAft>
                <a:spcPts val="0"/>
              </a:spcAft>
              <a:buClr>
                <a:schemeClr val="dk2"/>
              </a:buClr>
              <a:buSzPts val="1200"/>
              <a:buFont typeface="Calibri"/>
              <a:buChar char="●"/>
            </a:pPr>
            <a:r>
              <a:rPr b="1" lang="en" sz="1200">
                <a:solidFill>
                  <a:schemeClr val="dk2"/>
                </a:solidFill>
                <a:latin typeface="Times New Roman"/>
                <a:ea typeface="Times New Roman"/>
                <a:cs typeface="Times New Roman"/>
                <a:sym typeface="Times New Roman"/>
              </a:rPr>
              <a:t>Maintenance</a:t>
            </a:r>
            <a:r>
              <a:rPr lang="en" sz="1200">
                <a:solidFill>
                  <a:schemeClr val="dk2"/>
                </a:solidFill>
                <a:latin typeface="Times New Roman"/>
                <a:ea typeface="Times New Roman"/>
                <a:cs typeface="Times New Roman"/>
                <a:sym typeface="Times New Roman"/>
              </a:rPr>
              <a:t> - Programs usually have a lifespan of 5 to 15 years. This time, known as the maintenance phase, requirements change and modifications must be made.</a:t>
            </a:r>
            <a:endParaRPr sz="1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819150" y="271175"/>
            <a:ext cx="2362500" cy="603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1.5</a:t>
            </a:r>
            <a:endParaRPr/>
          </a:p>
        </p:txBody>
      </p:sp>
      <p:sp>
        <p:nvSpPr>
          <p:cNvPr id="234" name="Shape 234"/>
          <p:cNvSpPr txBox="1"/>
          <p:nvPr>
            <p:ph idx="1" type="body"/>
          </p:nvPr>
        </p:nvSpPr>
        <p:spPr>
          <a:xfrm>
            <a:off x="291900" y="875075"/>
            <a:ext cx="4720800" cy="2448000"/>
          </a:xfrm>
          <a:prstGeom prst="rect">
            <a:avLst/>
          </a:prstGeom>
        </p:spPr>
        <p:txBody>
          <a:bodyPr anchorCtr="0" anchor="t" bIns="91425" lIns="91425" spcFirstLastPara="1" rIns="91425" wrap="square" tIns="91425">
            <a:noAutofit/>
          </a:bodyPr>
          <a:lstStyle/>
          <a:p>
            <a:pPr indent="-304800" lvl="0" marL="457200" rtl="0">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What happens during the Analysis and Design phases of the</a:t>
            </a:r>
            <a:r>
              <a:rPr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waterfall model of software development?</a:t>
            </a:r>
            <a:endParaRPr sz="1200">
              <a:latin typeface="Times New Roman"/>
              <a:ea typeface="Times New Roman"/>
              <a:cs typeface="Times New Roman"/>
              <a:sym typeface="Times New Roman"/>
            </a:endParaRPr>
          </a:p>
          <a:p>
            <a:pPr indent="-304800" lvl="1" marL="914400" rtl="0">
              <a:lnSpc>
                <a:spcPct val="115000"/>
              </a:lnSpc>
              <a:spcBef>
                <a:spcPts val="0"/>
              </a:spcBef>
              <a:spcAft>
                <a:spcPts val="0"/>
              </a:spcAft>
              <a:buSzPts val="1200"/>
              <a:buFont typeface="Times New Roman"/>
              <a:buAutoNum type="alphaLcPeriod"/>
            </a:pPr>
            <a:r>
              <a:rPr lang="en" sz="1200">
                <a:latin typeface="Times New Roman"/>
                <a:ea typeface="Times New Roman"/>
                <a:cs typeface="Times New Roman"/>
                <a:sym typeface="Times New Roman"/>
              </a:rPr>
              <a:t>The programmers determine what the program will do and how it will do it.</a:t>
            </a:r>
            <a:endParaRPr sz="1200">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sz="1200">
              <a:latin typeface="Times New Roman"/>
              <a:ea typeface="Times New Roman"/>
              <a:cs typeface="Times New Roman"/>
              <a:sym typeface="Times New Roman"/>
            </a:endParaRPr>
          </a:p>
          <a:p>
            <a:pPr indent="-304800" lvl="0" marL="457200" rtl="0">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Which phase of the waterfall model of software development incurs the highest cost to developers?</a:t>
            </a:r>
            <a:endParaRPr sz="1200">
              <a:latin typeface="Times New Roman"/>
              <a:ea typeface="Times New Roman"/>
              <a:cs typeface="Times New Roman"/>
              <a:sym typeface="Times New Roman"/>
            </a:endParaRPr>
          </a:p>
          <a:p>
            <a:pPr indent="-304800" lvl="1" marL="914400" rtl="0">
              <a:lnSpc>
                <a:spcPct val="115000"/>
              </a:lnSpc>
              <a:spcBef>
                <a:spcPts val="0"/>
              </a:spcBef>
              <a:spcAft>
                <a:spcPts val="0"/>
              </a:spcAft>
              <a:buSzPts val="1200"/>
              <a:buFont typeface="Times New Roman"/>
              <a:buAutoNum type="alphaLcPeriod"/>
            </a:pPr>
            <a:r>
              <a:rPr lang="en" sz="1200">
                <a:latin typeface="Times New Roman"/>
                <a:ea typeface="Times New Roman"/>
                <a:cs typeface="Times New Roman"/>
                <a:sym typeface="Times New Roman"/>
              </a:rPr>
              <a:t>Maintenance</a:t>
            </a:r>
            <a:endParaRPr sz="1200">
              <a:latin typeface="Times New Roman"/>
              <a:ea typeface="Times New Roman"/>
              <a:cs typeface="Times New Roman"/>
              <a:sym typeface="Times New Roman"/>
            </a:endParaRPr>
          </a:p>
          <a:p>
            <a:pPr indent="0" lvl="0" marL="457200" rtl="0">
              <a:lnSpc>
                <a:spcPct val="115000"/>
              </a:lnSpc>
              <a:spcBef>
                <a:spcPts val="0"/>
              </a:spcBef>
              <a:spcAft>
                <a:spcPts val="0"/>
              </a:spcAft>
              <a:buNone/>
            </a:pPr>
            <a:r>
              <a:t/>
            </a:r>
            <a:endParaRPr sz="1200">
              <a:latin typeface="Times New Roman"/>
              <a:ea typeface="Times New Roman"/>
              <a:cs typeface="Times New Roman"/>
              <a:sym typeface="Times New Roman"/>
            </a:endParaRPr>
          </a:p>
          <a:p>
            <a:pPr indent="-304800" lvl="0" marL="457200" rtl="0">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Why would a programmer back up to an earlier phase in the waterfall model of software development?</a:t>
            </a:r>
            <a:endParaRPr sz="1200">
              <a:latin typeface="Times New Roman"/>
              <a:ea typeface="Times New Roman"/>
              <a:cs typeface="Times New Roman"/>
              <a:sym typeface="Times New Roman"/>
            </a:endParaRPr>
          </a:p>
          <a:p>
            <a:pPr indent="-304800" lvl="1" marL="914400" rtl="0">
              <a:lnSpc>
                <a:spcPct val="115000"/>
              </a:lnSpc>
              <a:spcBef>
                <a:spcPts val="0"/>
              </a:spcBef>
              <a:spcAft>
                <a:spcPts val="0"/>
              </a:spcAft>
              <a:buSzPts val="1200"/>
              <a:buFont typeface="Times New Roman"/>
              <a:buAutoNum type="alphaLcPeriod"/>
            </a:pPr>
            <a:r>
              <a:rPr lang="en" sz="1200">
                <a:latin typeface="Times New Roman"/>
                <a:ea typeface="Times New Roman"/>
                <a:cs typeface="Times New Roman"/>
                <a:sym typeface="Times New Roman"/>
              </a:rPr>
              <a:t>If there was a problem with the original program, or the customer needs to add more, they might have to go back a few steps.</a:t>
            </a:r>
            <a:endParaRPr sz="1200">
              <a:latin typeface="Times New Roman"/>
              <a:ea typeface="Times New Roman"/>
              <a:cs typeface="Times New Roman"/>
              <a:sym typeface="Times New Roman"/>
            </a:endParaRPr>
          </a:p>
          <a:p>
            <a:pPr indent="0" lvl="0" marL="457200" rtl="0">
              <a:lnSpc>
                <a:spcPct val="115000"/>
              </a:lnSpc>
              <a:spcBef>
                <a:spcPts val="0"/>
              </a:spcBef>
              <a:spcAft>
                <a:spcPts val="0"/>
              </a:spcAft>
              <a:buNone/>
            </a:pPr>
            <a:r>
              <a:t/>
            </a:r>
            <a:endParaRPr sz="1200">
              <a:latin typeface="Times New Roman"/>
              <a:ea typeface="Times New Roman"/>
              <a:cs typeface="Times New Roman"/>
              <a:sym typeface="Times New Roman"/>
            </a:endParaRPr>
          </a:p>
          <a:p>
            <a:pPr indent="-304800" lvl="0" marL="457200" rtl="0">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In which phase of the waterfall model of software development is the detection and correction of errors the least expensive?</a:t>
            </a:r>
            <a:endParaRPr sz="1200">
              <a:latin typeface="Times New Roman"/>
              <a:ea typeface="Times New Roman"/>
              <a:cs typeface="Times New Roman"/>
              <a:sym typeface="Times New Roman"/>
            </a:endParaRPr>
          </a:p>
          <a:p>
            <a:pPr indent="-304800" lvl="1" marL="914400" rtl="0">
              <a:lnSpc>
                <a:spcPct val="115000"/>
              </a:lnSpc>
              <a:spcBef>
                <a:spcPts val="0"/>
              </a:spcBef>
              <a:spcAft>
                <a:spcPts val="0"/>
              </a:spcAft>
              <a:buSzPts val="1200"/>
              <a:buFont typeface="Times New Roman"/>
              <a:buAutoNum type="alphaLcPeriod"/>
            </a:pPr>
            <a:r>
              <a:rPr lang="en" sz="1200">
                <a:latin typeface="Times New Roman"/>
                <a:ea typeface="Times New Roman"/>
                <a:cs typeface="Times New Roman"/>
                <a:sym typeface="Times New Roman"/>
              </a:rPr>
              <a:t>Analysis</a:t>
            </a:r>
            <a:endParaRPr sz="1200">
              <a:latin typeface="Times New Roman"/>
              <a:ea typeface="Times New Roman"/>
              <a:cs typeface="Times New Roman"/>
              <a:sym typeface="Times New Roman"/>
            </a:endParaRPr>
          </a:p>
        </p:txBody>
      </p:sp>
      <p:pic>
        <p:nvPicPr>
          <p:cNvPr descr="Screen Shot 2017-09-15 at 8.34.32 AM.png" id="235" name="Shape 235"/>
          <p:cNvPicPr preferRelativeResize="0"/>
          <p:nvPr/>
        </p:nvPicPr>
        <p:blipFill>
          <a:blip r:embed="rId3">
            <a:alphaModFix/>
          </a:blip>
          <a:stretch>
            <a:fillRect/>
          </a:stretch>
        </p:blipFill>
        <p:spPr>
          <a:xfrm>
            <a:off x="5012575" y="1371600"/>
            <a:ext cx="3962400" cy="2400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1.6 Basic Concepts of OOP</a:t>
            </a:r>
            <a:endParaRPr/>
          </a:p>
        </p:txBody>
      </p:sp>
      <p:sp>
        <p:nvSpPr>
          <p:cNvPr id="241" name="Shape 241"/>
          <p:cNvSpPr txBox="1"/>
          <p:nvPr>
            <p:ph idx="1" type="body"/>
          </p:nvPr>
        </p:nvSpPr>
        <p:spPr>
          <a:xfrm>
            <a:off x="819150" y="1428275"/>
            <a:ext cx="7505700" cy="30105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Font typeface="Times New Roman"/>
              <a:buChar char="●"/>
            </a:pPr>
            <a:r>
              <a:rPr lang="en" sz="1200">
                <a:latin typeface="Times New Roman"/>
                <a:ea typeface="Times New Roman"/>
                <a:cs typeface="Times New Roman"/>
                <a:sym typeface="Times New Roman"/>
              </a:rPr>
              <a:t>The computer software is created in a process called programming, the program is composed of different classes which describes instance variables and methods. As the program does only what it is told, any problems or deficiencies are highly problematic. Therefore programmers need to be exceedingly thorough.</a:t>
            </a:r>
            <a:endParaRPr sz="1200">
              <a:latin typeface="Times New Roman"/>
              <a:ea typeface="Times New Roman"/>
              <a:cs typeface="Times New Roman"/>
              <a:sym typeface="Times New Roman"/>
            </a:endParaRPr>
          </a:p>
          <a:p>
            <a:pPr indent="-304800" lvl="0" marL="457200" rtl="0">
              <a:spcBef>
                <a:spcPts val="0"/>
              </a:spcBef>
              <a:spcAft>
                <a:spcPts val="0"/>
              </a:spcAft>
              <a:buSzPts val="1200"/>
              <a:buFont typeface="Times New Roman"/>
              <a:buChar char="●"/>
            </a:pPr>
            <a:r>
              <a:rPr lang="en" sz="1200">
                <a:latin typeface="Times New Roman"/>
                <a:ea typeface="Times New Roman"/>
                <a:cs typeface="Times New Roman"/>
                <a:sym typeface="Times New Roman"/>
              </a:rPr>
              <a:t>Object-orient programming is a method of programming that was developed due to the inadequacies of the </a:t>
            </a:r>
            <a:r>
              <a:rPr i="1" lang="en" sz="1200">
                <a:latin typeface="Times New Roman"/>
                <a:ea typeface="Times New Roman"/>
                <a:cs typeface="Times New Roman"/>
                <a:sym typeface="Times New Roman"/>
              </a:rPr>
              <a:t>procedural approach</a:t>
            </a:r>
            <a:r>
              <a:rPr lang="en" sz="1200">
                <a:latin typeface="Times New Roman"/>
                <a:ea typeface="Times New Roman"/>
                <a:cs typeface="Times New Roman"/>
                <a:sym typeface="Times New Roman"/>
              </a:rPr>
              <a:t>, the previous method of programming found in older languages</a:t>
            </a:r>
            <a:endParaRPr sz="1200">
              <a:latin typeface="Times New Roman"/>
              <a:ea typeface="Times New Roman"/>
              <a:cs typeface="Times New Roman"/>
              <a:sym typeface="Times New Roman"/>
            </a:endParaRPr>
          </a:p>
          <a:p>
            <a:pPr indent="-304800" lvl="0" marL="457200" rtl="0">
              <a:spcBef>
                <a:spcPts val="0"/>
              </a:spcBef>
              <a:spcAft>
                <a:spcPts val="0"/>
              </a:spcAft>
              <a:buSzPts val="1200"/>
              <a:buFont typeface="Times New Roman"/>
              <a:buChar char="●"/>
            </a:pPr>
            <a:r>
              <a:rPr lang="en" sz="1200">
                <a:latin typeface="Times New Roman"/>
                <a:ea typeface="Times New Roman"/>
                <a:cs typeface="Times New Roman"/>
                <a:sym typeface="Times New Roman"/>
              </a:rPr>
              <a:t>Writing object-oriented programming involves a “divide and conquer” method, breaking thousands of lines of code into simple “communicating” components the user can understand</a:t>
            </a:r>
            <a:endParaRPr sz="1200">
              <a:latin typeface="Times New Roman"/>
              <a:ea typeface="Times New Roman"/>
              <a:cs typeface="Times New Roman"/>
              <a:sym typeface="Times New Roman"/>
            </a:endParaRPr>
          </a:p>
          <a:p>
            <a:pPr indent="-304800" lvl="0" marL="457200" rtl="0">
              <a:spcBef>
                <a:spcPts val="0"/>
              </a:spcBef>
              <a:spcAft>
                <a:spcPts val="0"/>
              </a:spcAft>
              <a:buSzPts val="1200"/>
              <a:buFont typeface="Times New Roman"/>
              <a:buChar char="●"/>
            </a:pPr>
            <a:r>
              <a:rPr lang="en" sz="1200">
                <a:latin typeface="Times New Roman"/>
                <a:ea typeface="Times New Roman"/>
                <a:cs typeface="Times New Roman"/>
                <a:sym typeface="Times New Roman"/>
              </a:rPr>
              <a:t>Comparison of OOP procedure to “expedition in search of the lost treasure of Balbor”</a:t>
            </a:r>
            <a:endParaRPr sz="1200">
              <a:latin typeface="Times New Roman"/>
              <a:ea typeface="Times New Roman"/>
              <a:cs typeface="Times New Roman"/>
              <a:sym typeface="Times New Roman"/>
            </a:endParaRPr>
          </a:p>
          <a:p>
            <a:pPr indent="-304800" lvl="1" marL="914400" marR="0" rtl="0" algn="l">
              <a:lnSpc>
                <a:spcPct val="115000"/>
              </a:lnSpc>
              <a:spcBef>
                <a:spcPts val="0"/>
              </a:spcBef>
              <a:spcAft>
                <a:spcPts val="0"/>
              </a:spcAft>
              <a:buClr>
                <a:schemeClr val="dk2"/>
              </a:buClr>
              <a:buSzPts val="1200"/>
              <a:buFont typeface="Times New Roman"/>
              <a:buChar char="○"/>
            </a:pPr>
            <a:r>
              <a:rPr lang="en" sz="1200">
                <a:latin typeface="Times New Roman"/>
                <a:ea typeface="Times New Roman"/>
                <a:cs typeface="Times New Roman"/>
                <a:sym typeface="Times New Roman"/>
              </a:rPr>
              <a:t>Planning: determine the types of members needed (classes), how many of each type, and define their responsibilities. A list of resources (state) and the rules of behavior (behavior) are required</a:t>
            </a:r>
            <a:endParaRPr sz="1200">
              <a:latin typeface="Times New Roman"/>
              <a:ea typeface="Times New Roman"/>
              <a:cs typeface="Times New Roman"/>
              <a:sym typeface="Times New Roman"/>
            </a:endParaRPr>
          </a:p>
          <a:p>
            <a:pPr indent="-304800" lvl="1" marL="914400" rtl="0">
              <a:spcBef>
                <a:spcPts val="0"/>
              </a:spcBef>
              <a:spcAft>
                <a:spcPts val="0"/>
              </a:spcAft>
              <a:buSzPts val="1200"/>
              <a:buFont typeface="Times New Roman"/>
              <a:buChar char="○"/>
            </a:pPr>
            <a:r>
              <a:rPr lang="en" sz="1200">
                <a:latin typeface="Times New Roman"/>
                <a:ea typeface="Times New Roman"/>
                <a:cs typeface="Times New Roman"/>
                <a:sym typeface="Times New Roman"/>
              </a:rPr>
              <a:t>Execution: Recruit the team members and assemble them. Send the team in and wait for the outcome (calling methods, objects run simultaneously, run the program)</a:t>
            </a:r>
            <a:endParaRPr sz="1200">
              <a:latin typeface="Times New Roman"/>
              <a:ea typeface="Times New Roman"/>
              <a:cs typeface="Times New Roman"/>
              <a:sym typeface="Times New Roman"/>
            </a:endParaRPr>
          </a:p>
          <a:p>
            <a:pPr indent="-304800" lvl="1" marL="914400" rtl="0">
              <a:spcBef>
                <a:spcPts val="0"/>
              </a:spcBef>
              <a:spcAft>
                <a:spcPts val="0"/>
              </a:spcAft>
              <a:buSzPts val="1200"/>
              <a:buFont typeface="Times New Roman"/>
              <a:buChar char="○"/>
            </a:pPr>
            <a:r>
              <a:rPr lang="en" sz="1200">
                <a:latin typeface="Times New Roman"/>
                <a:ea typeface="Times New Roman"/>
                <a:cs typeface="Times New Roman"/>
                <a:sym typeface="Times New Roman"/>
              </a:rPr>
              <a:t>Outcome: Good or bad (success or failure. If failure, revise the team and repeat)</a:t>
            </a:r>
            <a:endParaRPr sz="1200">
              <a:latin typeface="Times New Roman"/>
              <a:ea typeface="Times New Roman"/>
              <a:cs typeface="Times New Roman"/>
              <a:sym typeface="Times New Roman"/>
            </a:endParaRPr>
          </a:p>
          <a:p>
            <a:pPr indent="0" lvl="0" marL="0" rtl="0">
              <a:spcBef>
                <a:spcPts val="1600"/>
              </a:spcBef>
              <a:spcAft>
                <a:spcPts val="16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201450" y="88375"/>
            <a:ext cx="1486500" cy="3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E</a:t>
            </a:r>
            <a:r>
              <a:rPr lang="en" sz="1800"/>
              <a:t>xercise 1.6</a:t>
            </a:r>
            <a:endParaRPr sz="1800"/>
          </a:p>
        </p:txBody>
      </p:sp>
      <p:sp>
        <p:nvSpPr>
          <p:cNvPr id="247" name="Shape 247"/>
          <p:cNvSpPr txBox="1"/>
          <p:nvPr>
            <p:ph idx="1" type="body"/>
          </p:nvPr>
        </p:nvSpPr>
        <p:spPr>
          <a:xfrm>
            <a:off x="201450" y="450725"/>
            <a:ext cx="8741100" cy="4692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I</a:t>
            </a:r>
            <a:r>
              <a:rPr lang="en" sz="1100">
                <a:latin typeface="Times New Roman"/>
                <a:ea typeface="Times New Roman"/>
                <a:cs typeface="Times New Roman"/>
                <a:sym typeface="Times New Roman"/>
              </a:rPr>
              <a:t>n what way is programming like planning the construction of a house?</a:t>
            </a:r>
            <a:endParaRPr sz="1100">
              <a:latin typeface="Times New Roman"/>
              <a:ea typeface="Times New Roman"/>
              <a:cs typeface="Times New Roman"/>
              <a:sym typeface="Times New Roman"/>
            </a:endParaRPr>
          </a:p>
          <a:p>
            <a:pPr indent="0" lvl="0" marL="457200">
              <a:spcBef>
                <a:spcPts val="1600"/>
              </a:spcBef>
              <a:spcAft>
                <a:spcPts val="0"/>
              </a:spcAft>
              <a:buNone/>
            </a:pPr>
            <a:r>
              <a:rPr lang="en" sz="1100">
                <a:latin typeface="Times New Roman"/>
                <a:ea typeface="Times New Roman"/>
                <a:cs typeface="Times New Roman"/>
                <a:sym typeface="Times New Roman"/>
              </a:rPr>
              <a:t>Before creating a program, you must think about the structure to make sure that it does not fail. Creating the outline of the program is the same as drawing out a blueprint.</a:t>
            </a:r>
            <a:endParaRPr sz="1100">
              <a:latin typeface="Times New Roman"/>
              <a:ea typeface="Times New Roman"/>
              <a:cs typeface="Times New Roman"/>
              <a:sym typeface="Times New Roman"/>
            </a:endParaRPr>
          </a:p>
          <a:p>
            <a:pPr indent="0" lvl="0" marL="0">
              <a:spcBef>
                <a:spcPts val="1600"/>
              </a:spcBef>
              <a:spcAft>
                <a:spcPts val="0"/>
              </a:spcAft>
              <a:buNone/>
            </a:pPr>
            <a:r>
              <a:rPr lang="en" sz="1100">
                <a:latin typeface="Times New Roman"/>
                <a:ea typeface="Times New Roman"/>
                <a:cs typeface="Times New Roman"/>
                <a:sym typeface="Times New Roman"/>
              </a:rPr>
              <a:t>An object-oriented program is a set of objects that interact by sending messages to each other. Explain</a:t>
            </a:r>
            <a:endParaRPr sz="1100">
              <a:latin typeface="Times New Roman"/>
              <a:ea typeface="Times New Roman"/>
              <a:cs typeface="Times New Roman"/>
              <a:sym typeface="Times New Roman"/>
            </a:endParaRPr>
          </a:p>
          <a:p>
            <a:pPr indent="457200" lvl="0" marL="0" rtl="0">
              <a:spcBef>
                <a:spcPts val="1600"/>
              </a:spcBef>
              <a:spcAft>
                <a:spcPts val="0"/>
              </a:spcAft>
              <a:buNone/>
            </a:pPr>
            <a:r>
              <a:rPr lang="en" sz="1100">
                <a:latin typeface="Times New Roman"/>
                <a:ea typeface="Times New Roman"/>
                <a:cs typeface="Times New Roman"/>
                <a:sym typeface="Times New Roman"/>
              </a:rPr>
              <a:t>When object A sends a message to object B, the object B checks its class to find a corresponding rule to execute. If Object A needs service which it cannot provide for itself using its own class, then it requests the service form Object B and its class.	</a:t>
            </a:r>
            <a:endParaRPr sz="1100">
              <a:latin typeface="Times New Roman"/>
              <a:ea typeface="Times New Roman"/>
              <a:cs typeface="Times New Roman"/>
              <a:sym typeface="Times New Roman"/>
            </a:endParaRPr>
          </a:p>
          <a:p>
            <a:pPr indent="0" lvl="0" marL="0">
              <a:spcBef>
                <a:spcPts val="1600"/>
              </a:spcBef>
              <a:spcAft>
                <a:spcPts val="0"/>
              </a:spcAft>
              <a:buNone/>
            </a:pPr>
            <a:r>
              <a:rPr lang="en" sz="1100">
                <a:latin typeface="Times New Roman"/>
                <a:ea typeface="Times New Roman"/>
                <a:cs typeface="Times New Roman"/>
                <a:sym typeface="Times New Roman"/>
              </a:rPr>
              <a:t>What is a class, and how does it relate to objects in an o</a:t>
            </a:r>
            <a:r>
              <a:rPr lang="en" sz="1100">
                <a:latin typeface="Times New Roman"/>
                <a:ea typeface="Times New Roman"/>
                <a:cs typeface="Times New Roman"/>
                <a:sym typeface="Times New Roman"/>
              </a:rPr>
              <a:t>bject-oriented program?</a:t>
            </a:r>
            <a:endParaRPr sz="1100">
              <a:latin typeface="Times New Roman"/>
              <a:ea typeface="Times New Roman"/>
              <a:cs typeface="Times New Roman"/>
              <a:sym typeface="Times New Roman"/>
            </a:endParaRPr>
          </a:p>
          <a:p>
            <a:pPr indent="457200" lvl="0" marL="0">
              <a:spcBef>
                <a:spcPts val="1600"/>
              </a:spcBef>
              <a:spcAft>
                <a:spcPts val="0"/>
              </a:spcAft>
              <a:buNone/>
            </a:pPr>
            <a:r>
              <a:rPr lang="en" sz="1100">
                <a:latin typeface="Times New Roman"/>
                <a:ea typeface="Times New Roman"/>
                <a:cs typeface="Times New Roman"/>
                <a:sym typeface="Times New Roman"/>
              </a:rPr>
              <a:t>A class is a set of instructions to build a specific type of object. It is related to objects because every object is built from a class.</a:t>
            </a:r>
            <a:endParaRPr sz="1100">
              <a:latin typeface="Times New Roman"/>
              <a:ea typeface="Times New Roman"/>
              <a:cs typeface="Times New Roman"/>
              <a:sym typeface="Times New Roman"/>
            </a:endParaRPr>
          </a:p>
          <a:p>
            <a:pPr indent="0" lvl="0" marL="0">
              <a:spcBef>
                <a:spcPts val="1600"/>
              </a:spcBef>
              <a:spcAft>
                <a:spcPts val="0"/>
              </a:spcAft>
              <a:buNone/>
            </a:pPr>
            <a:r>
              <a:rPr lang="en" sz="1100">
                <a:latin typeface="Times New Roman"/>
                <a:ea typeface="Times New Roman"/>
                <a:cs typeface="Times New Roman"/>
                <a:sym typeface="Times New Roman"/>
              </a:rPr>
              <a:t>Explain the concept of inheritance with an example.</a:t>
            </a:r>
            <a:endParaRPr sz="1100">
              <a:latin typeface="Times New Roman"/>
              <a:ea typeface="Times New Roman"/>
              <a:cs typeface="Times New Roman"/>
              <a:sym typeface="Times New Roman"/>
            </a:endParaRPr>
          </a:p>
          <a:p>
            <a:pPr indent="0" lvl="0" marL="0">
              <a:spcBef>
                <a:spcPts val="1600"/>
              </a:spcBef>
              <a:spcAft>
                <a:spcPts val="0"/>
              </a:spcAft>
              <a:buNone/>
            </a:pPr>
            <a:r>
              <a:rPr lang="en" sz="1100">
                <a:latin typeface="Times New Roman"/>
                <a:ea typeface="Times New Roman"/>
                <a:cs typeface="Times New Roman"/>
                <a:sym typeface="Times New Roman"/>
              </a:rPr>
              <a:t>	In JAVA, classes can be derived from other classes which means that they </a:t>
            </a:r>
            <a:r>
              <a:rPr i="1" lang="en" sz="1100">
                <a:latin typeface="Times New Roman"/>
                <a:ea typeface="Times New Roman"/>
                <a:cs typeface="Times New Roman"/>
                <a:sym typeface="Times New Roman"/>
              </a:rPr>
              <a:t>inherit</a:t>
            </a:r>
            <a:r>
              <a:rPr lang="en" sz="1100">
                <a:latin typeface="Times New Roman"/>
                <a:ea typeface="Times New Roman"/>
                <a:cs typeface="Times New Roman"/>
                <a:sym typeface="Times New Roman"/>
              </a:rPr>
              <a:t> aspects of other classes. </a:t>
            </a:r>
            <a:endParaRPr sz="1100">
              <a:latin typeface="Times New Roman"/>
              <a:ea typeface="Times New Roman"/>
              <a:cs typeface="Times New Roman"/>
              <a:sym typeface="Times New Roman"/>
            </a:endParaRPr>
          </a:p>
          <a:p>
            <a:pPr indent="0" lvl="0" marL="0">
              <a:spcBef>
                <a:spcPts val="1600"/>
              </a:spcBef>
              <a:spcAft>
                <a:spcPts val="0"/>
              </a:spcAft>
              <a:buNone/>
            </a:pPr>
            <a:r>
              <a:rPr lang="en" sz="1100">
                <a:latin typeface="Times New Roman"/>
                <a:ea typeface="Times New Roman"/>
                <a:cs typeface="Times New Roman"/>
                <a:sym typeface="Times New Roman"/>
              </a:rPr>
              <a:t>Explain the concept of information hiding with an example.</a:t>
            </a:r>
            <a:endParaRPr sz="1100">
              <a:latin typeface="Times New Roman"/>
              <a:ea typeface="Times New Roman"/>
              <a:cs typeface="Times New Roman"/>
              <a:sym typeface="Times New Roman"/>
            </a:endParaRPr>
          </a:p>
          <a:p>
            <a:pPr indent="0" lvl="0" marL="0">
              <a:spcBef>
                <a:spcPts val="1600"/>
              </a:spcBef>
              <a:spcAft>
                <a:spcPts val="0"/>
              </a:spcAft>
              <a:buNone/>
            </a:pPr>
            <a:r>
              <a:rPr lang="en" sz="1100">
                <a:latin typeface="Times New Roman"/>
                <a:ea typeface="Times New Roman"/>
                <a:cs typeface="Times New Roman"/>
                <a:sym typeface="Times New Roman"/>
              </a:rPr>
              <a:t>If Object A needs service which it cannot provide for itself using its own class, then it requests the service from Object B and its class. However,   Object A knows nothing about Object B and its data sources. This is called information hiding or abstraction.</a:t>
            </a:r>
            <a:endParaRPr sz="1100">
              <a:latin typeface="Times New Roman"/>
              <a:ea typeface="Times New Roman"/>
              <a:cs typeface="Times New Roman"/>
              <a:sym typeface="Times New Roman"/>
            </a:endParaRPr>
          </a:p>
          <a:p>
            <a:pPr indent="0" lvl="0" marL="0">
              <a:spcBef>
                <a:spcPts val="1600"/>
              </a:spcBef>
              <a:spcAft>
                <a:spcPts val="1600"/>
              </a:spcAft>
              <a:buNone/>
            </a:pPr>
            <a:r>
              <a:rPr lang="en" sz="1200"/>
              <a:t>	</a:t>
            </a:r>
            <a:endParaRPr sz="1200"/>
          </a:p>
        </p:txBody>
      </p:sp>
      <p:pic>
        <p:nvPicPr>
          <p:cNvPr descr="Screen Shot 2017-09-14 at 8.40.43 AM.png" id="248" name="Shape 248"/>
          <p:cNvPicPr preferRelativeResize="0"/>
          <p:nvPr/>
        </p:nvPicPr>
        <p:blipFill rotWithShape="1">
          <a:blip r:embed="rId3">
            <a:alphaModFix/>
          </a:blip>
          <a:srcRect b="46726" l="52803" r="0" t="2323"/>
          <a:stretch/>
        </p:blipFill>
        <p:spPr>
          <a:xfrm>
            <a:off x="6804525" y="3201350"/>
            <a:ext cx="1625124" cy="928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47825" y="578925"/>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1.1  History of Computers </a:t>
            </a:r>
            <a:endParaRPr/>
          </a:p>
        </p:txBody>
      </p:sp>
      <p:sp>
        <p:nvSpPr>
          <p:cNvPr id="135" name="Shape 135"/>
          <p:cNvSpPr txBox="1"/>
          <p:nvPr>
            <p:ph idx="1" type="body"/>
          </p:nvPr>
        </p:nvSpPr>
        <p:spPr>
          <a:xfrm>
            <a:off x="4894650" y="1103150"/>
            <a:ext cx="3834300" cy="3200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1940s - ENIAC was one of the world’s first digital electronic computers</a:t>
            </a:r>
            <a:endParaRPr/>
          </a:p>
          <a:p>
            <a:pPr indent="-311150" lvl="0" marL="457200" rtl="0">
              <a:spcBef>
                <a:spcPts val="0"/>
              </a:spcBef>
              <a:spcAft>
                <a:spcPts val="0"/>
              </a:spcAft>
              <a:buSzPts val="1300"/>
              <a:buChar char="●"/>
            </a:pPr>
            <a:r>
              <a:rPr lang="en"/>
              <a:t>1950s - IBM sold its first business computer. At the time, it was estimated that the world would never need more than 10 such machines</a:t>
            </a:r>
            <a:endParaRPr/>
          </a:p>
          <a:p>
            <a:pPr indent="-298450" lvl="1" marL="914400" rtl="0">
              <a:spcBef>
                <a:spcPts val="0"/>
              </a:spcBef>
              <a:spcAft>
                <a:spcPts val="0"/>
              </a:spcAft>
              <a:buSzPts val="1100"/>
              <a:buChar char="○"/>
            </a:pPr>
            <a:r>
              <a:rPr lang="en"/>
              <a:t>The first computers had a mere 1/2000 of the typical 2-gigahertz laptop computer that can be found today.</a:t>
            </a:r>
            <a:endParaRPr/>
          </a:p>
          <a:p>
            <a:pPr indent="-311150" lvl="0" marL="457200" rtl="0">
              <a:spcBef>
                <a:spcPts val="0"/>
              </a:spcBef>
              <a:spcAft>
                <a:spcPts val="0"/>
              </a:spcAft>
              <a:buSzPts val="1300"/>
              <a:buChar char="●"/>
            </a:pPr>
            <a:r>
              <a:rPr lang="en"/>
              <a:t>1960s - time-sharing computers became popular at organizations large enough to afford them </a:t>
            </a:r>
            <a:endParaRPr/>
          </a:p>
          <a:p>
            <a:pPr indent="-311150" lvl="0" marL="457200" rtl="0">
              <a:spcBef>
                <a:spcPts val="0"/>
              </a:spcBef>
              <a:spcAft>
                <a:spcPts val="0"/>
              </a:spcAft>
              <a:buSzPts val="1300"/>
              <a:buChar char="●"/>
            </a:pPr>
            <a:r>
              <a:rPr lang="en"/>
              <a:t>1970s - e-mail and file transfers were born</a:t>
            </a:r>
            <a:endParaRPr/>
          </a:p>
          <a:p>
            <a:pPr indent="-311150" lvl="0" marL="457200" rtl="0">
              <a:spcBef>
                <a:spcPts val="0"/>
              </a:spcBef>
              <a:spcAft>
                <a:spcPts val="0"/>
              </a:spcAft>
              <a:buSzPts val="1300"/>
              <a:buChar char="●"/>
            </a:pPr>
            <a:r>
              <a:rPr lang="en"/>
              <a:t>1980s - personal computers appeared</a:t>
            </a:r>
            <a:endParaRPr/>
          </a:p>
          <a:p>
            <a:pPr indent="-311150" lvl="0" marL="457200" rtl="0">
              <a:spcBef>
                <a:spcPts val="0"/>
              </a:spcBef>
              <a:spcAft>
                <a:spcPts val="0"/>
              </a:spcAft>
              <a:buSzPts val="1300"/>
              <a:buChar char="●"/>
            </a:pPr>
            <a:r>
              <a:rPr lang="en"/>
              <a:t>1990s - computers appeared on many desktops and in many homes</a:t>
            </a:r>
            <a:endParaRPr/>
          </a:p>
          <a:p>
            <a:pPr indent="-311150" lvl="0" marL="457200" rtl="0">
              <a:spcBef>
                <a:spcPts val="0"/>
              </a:spcBef>
              <a:spcAft>
                <a:spcPts val="0"/>
              </a:spcAft>
              <a:buSzPts val="1300"/>
              <a:buChar char="●"/>
            </a:pPr>
            <a:r>
              <a:rPr lang="en"/>
              <a:t>2000s - computing has become ubiquitous</a:t>
            </a:r>
            <a:endParaRPr/>
          </a:p>
        </p:txBody>
      </p:sp>
      <p:pic>
        <p:nvPicPr>
          <p:cNvPr descr="A timeline from the first computer, The Turing Machine, to the 1970's.&#10;Hope you guys enjoy,and make sure to subscribe and like!&#10;&#10;Adding subtitles for our video is welcomed!&#10;Your translation can help people around the world see our awesome videos!&#10;http://www.youtube.com/timedtext_cs_panel?c=UCoC9OGXiwjcYoRRN6KKreAA&amp;tab=2&#10;&#10;our website:http://phy0212166.wix.com/minecylium" id="136" name="Shape 136" title="History of computers - A Timeline">
            <a:hlinkClick r:id="rId3"/>
          </p:cNvPr>
          <p:cNvPicPr preferRelativeResize="0"/>
          <p:nvPr/>
        </p:nvPicPr>
        <p:blipFill>
          <a:blip r:embed="rId4">
            <a:alphaModFix/>
          </a:blip>
          <a:stretch>
            <a:fillRect/>
          </a:stretch>
        </p:blipFill>
        <p:spPr>
          <a:xfrm>
            <a:off x="485550" y="1533525"/>
            <a:ext cx="4266824" cy="3200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819150" y="357075"/>
            <a:ext cx="7505700" cy="1079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1.2 Computer Hardware </a:t>
            </a:r>
            <a:endParaRPr/>
          </a:p>
        </p:txBody>
      </p:sp>
      <p:sp>
        <p:nvSpPr>
          <p:cNvPr id="142" name="Shape 142"/>
          <p:cNvSpPr txBox="1"/>
          <p:nvPr>
            <p:ph idx="1" type="body"/>
          </p:nvPr>
        </p:nvSpPr>
        <p:spPr>
          <a:xfrm>
            <a:off x="4182825" y="875675"/>
            <a:ext cx="4701300" cy="4021500"/>
          </a:xfrm>
          <a:prstGeom prst="rect">
            <a:avLst/>
          </a:prstGeom>
        </p:spPr>
        <p:txBody>
          <a:bodyPr anchorCtr="0" anchor="t" bIns="91425" lIns="91425" spcFirstLastPara="1" rIns="91425" wrap="square" tIns="91425">
            <a:noAutofit/>
          </a:bodyPr>
          <a:lstStyle/>
          <a:p>
            <a:pPr indent="-304800" lvl="0" marL="457200" rtl="0">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Hardware- physical devices that you see on your desktop</a:t>
            </a:r>
            <a:endParaRPr sz="1200">
              <a:latin typeface="Times New Roman"/>
              <a:ea typeface="Times New Roman"/>
              <a:cs typeface="Times New Roman"/>
              <a:sym typeface="Times New Roman"/>
            </a:endParaRPr>
          </a:p>
          <a:p>
            <a:pPr indent="-304800" lvl="0" marL="457200" rtl="0">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Bit (binary digit)- smallest unit of information</a:t>
            </a:r>
            <a:endParaRPr sz="1200">
              <a:latin typeface="Times New Roman"/>
              <a:ea typeface="Times New Roman"/>
              <a:cs typeface="Times New Roman"/>
              <a:sym typeface="Times New Roman"/>
            </a:endParaRPr>
          </a:p>
          <a:p>
            <a:pPr indent="-304800" lvl="1" marL="914400" rtl="0">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 byte is made up of 8 bits</a:t>
            </a:r>
            <a:endParaRPr sz="1200">
              <a:latin typeface="Times New Roman"/>
              <a:ea typeface="Times New Roman"/>
              <a:cs typeface="Times New Roman"/>
              <a:sym typeface="Times New Roman"/>
            </a:endParaRPr>
          </a:p>
          <a:p>
            <a:pPr indent="0" lvl="0" marL="0" rtl="0" algn="ctr">
              <a:lnSpc>
                <a:spcPct val="100000"/>
              </a:lnSpc>
              <a:spcBef>
                <a:spcPts val="1600"/>
              </a:spcBef>
              <a:spcAft>
                <a:spcPts val="0"/>
              </a:spcAft>
              <a:buNone/>
            </a:pPr>
            <a:r>
              <a:rPr lang="en" sz="1200" u="sng">
                <a:latin typeface="Times New Roman"/>
                <a:ea typeface="Times New Roman"/>
                <a:cs typeface="Times New Roman"/>
                <a:sym typeface="Times New Roman"/>
              </a:rPr>
              <a:t>6 Major Subsystems</a:t>
            </a:r>
            <a:endParaRPr sz="1200" u="sng">
              <a:latin typeface="Times New Roman"/>
              <a:ea typeface="Times New Roman"/>
              <a:cs typeface="Times New Roman"/>
              <a:sym typeface="Times New Roman"/>
            </a:endParaRPr>
          </a:p>
          <a:p>
            <a:pPr indent="-304800" lvl="0" marL="457200" rtl="0">
              <a:lnSpc>
                <a:spcPct val="100000"/>
              </a:lnSpc>
              <a:spcBef>
                <a:spcPts val="1600"/>
              </a:spcBef>
              <a:spcAft>
                <a:spcPts val="0"/>
              </a:spcAft>
              <a:buSzPts val="1200"/>
              <a:buFont typeface="Times New Roman"/>
              <a:buAutoNum type="arabicPeriod"/>
            </a:pPr>
            <a:r>
              <a:rPr lang="en" sz="1200">
                <a:latin typeface="Times New Roman"/>
                <a:ea typeface="Times New Roman"/>
                <a:cs typeface="Times New Roman"/>
                <a:sym typeface="Times New Roman"/>
              </a:rPr>
              <a:t>User Interface- Supports moment-to-moment communication between a user and the computer, using input, such as from mouses and keyboards, and output, such as from monitors and screens</a:t>
            </a:r>
            <a:endParaRPr sz="1200" u="sng">
              <a:latin typeface="Times New Roman"/>
              <a:ea typeface="Times New Roman"/>
              <a:cs typeface="Times New Roman"/>
              <a:sym typeface="Times New Roman"/>
            </a:endParaRPr>
          </a:p>
          <a:p>
            <a:pPr indent="-304800" lvl="0" marL="457200" rtl="0">
              <a:lnSpc>
                <a:spcPct val="100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Auxiliary Input/Output(I/O)- Devices that can be used for the computer to communicate with humans, being able to both receive input and output information</a:t>
            </a:r>
            <a:endParaRPr sz="1200">
              <a:latin typeface="Times New Roman"/>
              <a:ea typeface="Times New Roman"/>
              <a:cs typeface="Times New Roman"/>
              <a:sym typeface="Times New Roman"/>
            </a:endParaRPr>
          </a:p>
          <a:p>
            <a:pPr indent="-304800" lvl="0" marL="457200" rtl="0">
              <a:lnSpc>
                <a:spcPct val="100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Auxiliary Storage Devices- Secondary storage that stores, in hard drives, the computer’s operating system, applications, and documents</a:t>
            </a:r>
            <a:endParaRPr sz="1200">
              <a:latin typeface="Times New Roman"/>
              <a:ea typeface="Times New Roman"/>
              <a:cs typeface="Times New Roman"/>
              <a:sym typeface="Times New Roman"/>
            </a:endParaRPr>
          </a:p>
          <a:p>
            <a:pPr indent="-304800" lvl="0" marL="457200" rtl="0">
              <a:lnSpc>
                <a:spcPct val="100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Network Connection- A modem (modulator-demodulator) or other devices which connect to the internet</a:t>
            </a:r>
            <a:endParaRPr sz="1200">
              <a:latin typeface="Times New Roman"/>
              <a:ea typeface="Times New Roman"/>
              <a:cs typeface="Times New Roman"/>
              <a:sym typeface="Times New Roman"/>
            </a:endParaRPr>
          </a:p>
          <a:p>
            <a:pPr indent="-304800" lvl="0" marL="457200" rtl="0">
              <a:lnSpc>
                <a:spcPct val="100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RAM- High speed internal memory, also referred to as primary memory. Momentary storage of data and programs. </a:t>
            </a:r>
            <a:r>
              <a:rPr lang="en" sz="1200" u="sng">
                <a:latin typeface="Times New Roman"/>
                <a:ea typeface="Times New Roman"/>
                <a:cs typeface="Times New Roman"/>
                <a:sym typeface="Times New Roman"/>
              </a:rPr>
              <a:t> </a:t>
            </a:r>
            <a:endParaRPr sz="1200" u="sng">
              <a:latin typeface="Times New Roman"/>
              <a:ea typeface="Times New Roman"/>
              <a:cs typeface="Times New Roman"/>
              <a:sym typeface="Times New Roman"/>
            </a:endParaRPr>
          </a:p>
          <a:p>
            <a:pPr indent="-304800" lvl="0" marL="457200" rtl="0">
              <a:lnSpc>
                <a:spcPct val="100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CPU (central processing unit)</a:t>
            </a:r>
            <a:r>
              <a:rPr lang="en" sz="1200" u="sng">
                <a:latin typeface="Times New Roman"/>
                <a:ea typeface="Times New Roman"/>
                <a:cs typeface="Times New Roman"/>
                <a:sym typeface="Times New Roman"/>
              </a:rPr>
              <a:t>    </a:t>
            </a:r>
            <a:endParaRPr sz="1200" u="sng">
              <a:latin typeface="Times New Roman"/>
              <a:ea typeface="Times New Roman"/>
              <a:cs typeface="Times New Roman"/>
              <a:sym typeface="Times New Roman"/>
            </a:endParaRPr>
          </a:p>
        </p:txBody>
      </p:sp>
      <p:pic>
        <p:nvPicPr>
          <p:cNvPr id="143" name="Shape 143"/>
          <p:cNvPicPr preferRelativeResize="0"/>
          <p:nvPr/>
        </p:nvPicPr>
        <p:blipFill rotWithShape="1">
          <a:blip r:embed="rId3">
            <a:alphaModFix/>
          </a:blip>
          <a:srcRect b="1549" l="23155" r="25828" t="21337"/>
          <a:stretch/>
        </p:blipFill>
        <p:spPr>
          <a:xfrm>
            <a:off x="356100" y="1078200"/>
            <a:ext cx="3826726" cy="2245925"/>
          </a:xfrm>
          <a:prstGeom prst="rect">
            <a:avLst/>
          </a:prstGeom>
          <a:noFill/>
          <a:ln>
            <a:noFill/>
          </a:ln>
        </p:spPr>
      </p:pic>
      <p:pic>
        <p:nvPicPr>
          <p:cNvPr id="144" name="Shape 144"/>
          <p:cNvPicPr preferRelativeResize="0"/>
          <p:nvPr/>
        </p:nvPicPr>
        <p:blipFill rotWithShape="1">
          <a:blip r:embed="rId4">
            <a:alphaModFix/>
          </a:blip>
          <a:srcRect b="25820" l="10855" r="5061" t="45007"/>
          <a:stretch/>
        </p:blipFill>
        <p:spPr>
          <a:xfrm>
            <a:off x="356100" y="3324125"/>
            <a:ext cx="3826726" cy="1445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235875" y="386525"/>
            <a:ext cx="7505700" cy="52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1.2  Central Processing Unit</a:t>
            </a:r>
            <a:endParaRPr/>
          </a:p>
        </p:txBody>
      </p:sp>
      <p:sp>
        <p:nvSpPr>
          <p:cNvPr id="150" name="Shape 150"/>
          <p:cNvSpPr txBox="1"/>
          <p:nvPr>
            <p:ph idx="1" type="body"/>
          </p:nvPr>
        </p:nvSpPr>
        <p:spPr>
          <a:xfrm>
            <a:off x="170825" y="1000650"/>
            <a:ext cx="8658000" cy="35031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a:t>
            </a:r>
            <a:r>
              <a:rPr i="1" lang="en" sz="1600">
                <a:solidFill>
                  <a:srgbClr val="000000"/>
                </a:solidFill>
                <a:latin typeface="Times New Roman"/>
                <a:ea typeface="Times New Roman"/>
                <a:cs typeface="Times New Roman"/>
                <a:sym typeface="Times New Roman"/>
              </a:rPr>
              <a:t>central processing unit </a:t>
            </a:r>
            <a:r>
              <a:rPr lang="en" sz="1600">
                <a:solidFill>
                  <a:srgbClr val="000000"/>
                </a:solidFill>
                <a:latin typeface="Times New Roman"/>
                <a:ea typeface="Times New Roman"/>
                <a:cs typeface="Times New Roman"/>
                <a:sym typeface="Times New Roman"/>
              </a:rPr>
              <a:t>(CPU) does the work of the computer</a:t>
            </a:r>
            <a:endParaRPr sz="1600">
              <a:solidFill>
                <a:srgbClr val="000000"/>
              </a:solidFill>
              <a:latin typeface="Times New Roman"/>
              <a:ea typeface="Times New Roman"/>
              <a:cs typeface="Times New Roman"/>
              <a:sym typeface="Times New Roman"/>
            </a:endParaRPr>
          </a:p>
          <a:p>
            <a:pPr indent="-330200" lvl="0" marL="457200"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CPU performs simple arithmetic; the programs that direct the CPU’s operations may be complex</a:t>
            </a:r>
            <a:endParaRPr sz="1600">
              <a:solidFill>
                <a:srgbClr val="000000"/>
              </a:solidFill>
              <a:latin typeface="Times New Roman"/>
              <a:ea typeface="Times New Roman"/>
              <a:cs typeface="Times New Roman"/>
              <a:sym typeface="Times New Roman"/>
            </a:endParaRPr>
          </a:p>
          <a:p>
            <a:pPr indent="-330200" lvl="0" marL="457200"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 programmer determines how to translate a complex task into a series of simple operations </a:t>
            </a:r>
            <a:endParaRPr sz="1600">
              <a:solidFill>
                <a:srgbClr val="000000"/>
              </a:solidFill>
              <a:latin typeface="Times New Roman"/>
              <a:ea typeface="Times New Roman"/>
              <a:cs typeface="Times New Roman"/>
              <a:sym typeface="Times New Roman"/>
            </a:endParaRPr>
          </a:p>
          <a:p>
            <a:pPr indent="-330200" lvl="0" marL="457200" rtl="0">
              <a:lnSpc>
                <a:spcPct val="10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CPU hardware is very complex: millions of transistors are packed onto a tiny silicon chip</a:t>
            </a:r>
            <a:endParaRPr sz="1600">
              <a:solidFill>
                <a:srgbClr val="000000"/>
              </a:solidFill>
              <a:latin typeface="Times New Roman"/>
              <a:ea typeface="Times New Roman"/>
              <a:cs typeface="Times New Roman"/>
              <a:sym typeface="Times New Roman"/>
            </a:endParaRPr>
          </a:p>
          <a:p>
            <a:pPr indent="-330200" lvl="0" marL="457200" rtl="0">
              <a:lnSpc>
                <a:spcPct val="10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Moore’s Law: the speed of computers doubles every 2 years as the number of transistors increases</a:t>
            </a:r>
            <a:endParaRPr sz="1600">
              <a:solidFill>
                <a:srgbClr val="000000"/>
              </a:solidFill>
              <a:latin typeface="Times New Roman"/>
              <a:ea typeface="Times New Roman"/>
              <a:cs typeface="Times New Roman"/>
              <a:sym typeface="Times New Roman"/>
            </a:endParaRPr>
          </a:p>
          <a:p>
            <a:pPr indent="-330200" lvl="0" marL="457200"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a:t>
            </a:r>
            <a:r>
              <a:rPr i="1" lang="en" sz="1600">
                <a:solidFill>
                  <a:srgbClr val="000000"/>
                </a:solidFill>
                <a:latin typeface="Times New Roman"/>
                <a:ea typeface="Times New Roman"/>
                <a:cs typeface="Times New Roman"/>
                <a:sym typeface="Times New Roman"/>
              </a:rPr>
              <a:t>transistor</a:t>
            </a:r>
            <a:r>
              <a:rPr lang="en" sz="1600">
                <a:solidFill>
                  <a:srgbClr val="000000"/>
                </a:solidFill>
                <a:latin typeface="Times New Roman"/>
                <a:ea typeface="Times New Roman"/>
                <a:cs typeface="Times New Roman"/>
                <a:sym typeface="Times New Roman"/>
              </a:rPr>
              <a:t>, the basic building block of the CPU &amp; RAM, has two states- ON, conducting electricity, or OFF, not conducting electricity</a:t>
            </a:r>
            <a:endParaRPr sz="1600">
              <a:solidFill>
                <a:srgbClr val="000000"/>
              </a:solidFill>
              <a:latin typeface="Times New Roman"/>
              <a:ea typeface="Times New Roman"/>
              <a:cs typeface="Times New Roman"/>
              <a:sym typeface="Times New Roman"/>
            </a:endParaRPr>
          </a:p>
          <a:p>
            <a:pPr indent="-330200" lvl="0" marL="457200"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All information in a computer is expressed in terms of ONs &amp; OFFs, or 1s &amp; 0s</a:t>
            </a:r>
            <a:endParaRPr sz="1600">
              <a:solidFill>
                <a:srgbClr val="000000"/>
              </a:solidFill>
              <a:latin typeface="Times New Roman"/>
              <a:ea typeface="Times New Roman"/>
              <a:cs typeface="Times New Roman"/>
              <a:sym typeface="Times New Roman"/>
            </a:endParaRPr>
          </a:p>
          <a:p>
            <a:pPr indent="-330200" lvl="0" marL="457200"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RAM: Essentially, a large arrays of 1s &amp; 0s</a:t>
            </a:r>
            <a:endParaRPr sz="1600">
              <a:solidFill>
                <a:srgbClr val="000000"/>
              </a:solidFill>
              <a:latin typeface="Times New Roman"/>
              <a:ea typeface="Times New Roman"/>
              <a:cs typeface="Times New Roman"/>
              <a:sym typeface="Times New Roman"/>
            </a:endParaRPr>
          </a:p>
          <a:p>
            <a:pPr indent="-330200" lvl="0" marL="457200"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CPU: Merely a device for transforming patterns of 1s &amp; 0s into other patterns of 1s &amp; 0s </a:t>
            </a:r>
            <a:endParaRPr sz="1600">
              <a:solidFill>
                <a:srgbClr val="000000"/>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Sequence of events: CPU loads program from auxiliary storage to RAM, copies the program from RAM, decodes it, and executes it in the ALU</a:t>
            </a:r>
            <a:endParaRPr sz="1600">
              <a:solidFill>
                <a:srgbClr val="000000"/>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After execution of the program, the data portion of RAM has the results of the computation</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819150" y="534525"/>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1.2  Computer Software</a:t>
            </a:r>
            <a:endParaRPr/>
          </a:p>
        </p:txBody>
      </p:sp>
      <p:sp>
        <p:nvSpPr>
          <p:cNvPr id="156" name="Shape 156"/>
          <p:cNvSpPr txBox="1"/>
          <p:nvPr>
            <p:ph idx="1" type="body"/>
          </p:nvPr>
        </p:nvSpPr>
        <p:spPr>
          <a:xfrm>
            <a:off x="819150" y="1208575"/>
            <a:ext cx="3686100" cy="24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660000"/>
                </a:solidFill>
                <a:latin typeface="Times New Roman"/>
                <a:ea typeface="Times New Roman"/>
                <a:cs typeface="Times New Roman"/>
                <a:sym typeface="Times New Roman"/>
              </a:rPr>
              <a:t>System Software</a:t>
            </a:r>
            <a:r>
              <a:rPr lang="en" sz="1200">
                <a:latin typeface="Times New Roman"/>
                <a:ea typeface="Times New Roman"/>
                <a:cs typeface="Times New Roman"/>
                <a:sym typeface="Times New Roman"/>
              </a:rPr>
              <a:t>: supports the basic operations of a computer and allows human users to transfer information to &amp; from the computer</a:t>
            </a:r>
            <a:endParaRPr sz="1200">
              <a:latin typeface="Times New Roman"/>
              <a:ea typeface="Times New Roman"/>
              <a:cs typeface="Times New Roman"/>
              <a:sym typeface="Times New Roman"/>
            </a:endParaRPr>
          </a:p>
          <a:p>
            <a:pPr indent="-304800" lvl="0" marL="457200" rtl="0">
              <a:spcBef>
                <a:spcPts val="1600"/>
              </a:spcBef>
              <a:spcAft>
                <a:spcPts val="0"/>
              </a:spcAft>
              <a:buSzPts val="1200"/>
              <a:buFont typeface="Times New Roman"/>
              <a:buChar char="●"/>
            </a:pPr>
            <a:r>
              <a:rPr lang="en" sz="1200">
                <a:latin typeface="Times New Roman"/>
                <a:ea typeface="Times New Roman"/>
                <a:cs typeface="Times New Roman"/>
                <a:sym typeface="Times New Roman"/>
              </a:rPr>
              <a:t>Operating system</a:t>
            </a:r>
            <a:endParaRPr sz="1200">
              <a:latin typeface="Times New Roman"/>
              <a:ea typeface="Times New Roman"/>
              <a:cs typeface="Times New Roman"/>
              <a:sym typeface="Times New Roman"/>
            </a:endParaRPr>
          </a:p>
          <a:p>
            <a:pPr indent="-304800" lvl="1" marL="914400" rtl="0">
              <a:spcBef>
                <a:spcPts val="0"/>
              </a:spcBef>
              <a:spcAft>
                <a:spcPts val="0"/>
              </a:spcAft>
              <a:buSzPts val="1200"/>
              <a:buFont typeface="Times New Roman"/>
              <a:buChar char="○"/>
            </a:pPr>
            <a:r>
              <a:rPr lang="en" sz="1200">
                <a:latin typeface="Times New Roman"/>
                <a:ea typeface="Times New Roman"/>
                <a:cs typeface="Times New Roman"/>
                <a:sym typeface="Times New Roman"/>
              </a:rPr>
              <a:t>File system for transferring information to &amp; rom disk &amp; schedulers for running multiple programs concurrently</a:t>
            </a:r>
            <a:endParaRPr sz="1200">
              <a:latin typeface="Times New Roman"/>
              <a:ea typeface="Times New Roman"/>
              <a:cs typeface="Times New Roman"/>
              <a:sym typeface="Times New Roman"/>
            </a:endParaRPr>
          </a:p>
          <a:p>
            <a:pPr indent="-304800" lvl="0" marL="457200" rtl="0">
              <a:spcBef>
                <a:spcPts val="0"/>
              </a:spcBef>
              <a:spcAft>
                <a:spcPts val="0"/>
              </a:spcAft>
              <a:buSzPts val="1200"/>
              <a:buFont typeface="Times New Roman"/>
              <a:buChar char="●"/>
            </a:pPr>
            <a:r>
              <a:rPr lang="en" sz="1200">
                <a:latin typeface="Times New Roman"/>
                <a:ea typeface="Times New Roman"/>
                <a:cs typeface="Times New Roman"/>
                <a:sym typeface="Times New Roman"/>
              </a:rPr>
              <a:t>Communications software</a:t>
            </a:r>
            <a:endParaRPr sz="1200">
              <a:latin typeface="Times New Roman"/>
              <a:ea typeface="Times New Roman"/>
              <a:cs typeface="Times New Roman"/>
              <a:sym typeface="Times New Roman"/>
            </a:endParaRPr>
          </a:p>
          <a:p>
            <a:pPr indent="-304800" lvl="1" marL="914400" rtl="0">
              <a:spcBef>
                <a:spcPts val="0"/>
              </a:spcBef>
              <a:spcAft>
                <a:spcPts val="0"/>
              </a:spcAft>
              <a:buSzPts val="1200"/>
              <a:buFont typeface="Times New Roman"/>
              <a:buChar char="○"/>
            </a:pPr>
            <a:r>
              <a:rPr lang="en" sz="1200">
                <a:latin typeface="Times New Roman"/>
                <a:ea typeface="Times New Roman"/>
                <a:cs typeface="Times New Roman"/>
                <a:sym typeface="Times New Roman"/>
              </a:rPr>
              <a:t>Connecting to other computers &amp; the internet</a:t>
            </a:r>
            <a:endParaRPr sz="1200">
              <a:latin typeface="Times New Roman"/>
              <a:ea typeface="Times New Roman"/>
              <a:cs typeface="Times New Roman"/>
              <a:sym typeface="Times New Roman"/>
            </a:endParaRPr>
          </a:p>
          <a:p>
            <a:pPr indent="-304800" lvl="0" marL="457200" rtl="0">
              <a:spcBef>
                <a:spcPts val="0"/>
              </a:spcBef>
              <a:spcAft>
                <a:spcPts val="0"/>
              </a:spcAft>
              <a:buSzPts val="1200"/>
              <a:buFont typeface="Times New Roman"/>
              <a:buChar char="●"/>
            </a:pPr>
            <a:r>
              <a:rPr lang="en" sz="1200">
                <a:latin typeface="Times New Roman"/>
                <a:ea typeface="Times New Roman"/>
                <a:cs typeface="Times New Roman"/>
                <a:sym typeface="Times New Roman"/>
              </a:rPr>
              <a:t>Compliers</a:t>
            </a:r>
            <a:endParaRPr sz="1200">
              <a:latin typeface="Times New Roman"/>
              <a:ea typeface="Times New Roman"/>
              <a:cs typeface="Times New Roman"/>
              <a:sym typeface="Times New Roman"/>
            </a:endParaRPr>
          </a:p>
          <a:p>
            <a:pPr indent="-304800" lvl="1" marL="914400" rtl="0">
              <a:spcBef>
                <a:spcPts val="0"/>
              </a:spcBef>
              <a:spcAft>
                <a:spcPts val="0"/>
              </a:spcAft>
              <a:buSzPts val="1200"/>
              <a:buFont typeface="Times New Roman"/>
              <a:buChar char="○"/>
            </a:pPr>
            <a:r>
              <a:rPr lang="en" sz="1200">
                <a:latin typeface="Times New Roman"/>
                <a:ea typeface="Times New Roman"/>
                <a:cs typeface="Times New Roman"/>
                <a:sym typeface="Times New Roman"/>
              </a:rPr>
              <a:t>Translating user programs into executable form</a:t>
            </a:r>
            <a:endParaRPr sz="1200">
              <a:latin typeface="Times New Roman"/>
              <a:ea typeface="Times New Roman"/>
              <a:cs typeface="Times New Roman"/>
              <a:sym typeface="Times New Roman"/>
            </a:endParaRPr>
          </a:p>
          <a:p>
            <a:pPr indent="-304800" lvl="0" marL="457200" rtl="0">
              <a:spcBef>
                <a:spcPts val="0"/>
              </a:spcBef>
              <a:spcAft>
                <a:spcPts val="0"/>
              </a:spcAft>
              <a:buSzPts val="1200"/>
              <a:buFont typeface="Times New Roman"/>
              <a:buChar char="●"/>
            </a:pPr>
            <a:r>
              <a:rPr lang="en" sz="1200">
                <a:latin typeface="Times New Roman"/>
                <a:ea typeface="Times New Roman"/>
                <a:cs typeface="Times New Roman"/>
                <a:sym typeface="Times New Roman"/>
              </a:rPr>
              <a:t>User interface subsystem</a:t>
            </a:r>
            <a:endParaRPr sz="1200">
              <a:latin typeface="Times New Roman"/>
              <a:ea typeface="Times New Roman"/>
              <a:cs typeface="Times New Roman"/>
              <a:sym typeface="Times New Roman"/>
            </a:endParaRPr>
          </a:p>
          <a:p>
            <a:pPr indent="-304800" lvl="1" marL="914400" rtl="0">
              <a:spcBef>
                <a:spcPts val="0"/>
              </a:spcBef>
              <a:spcAft>
                <a:spcPts val="0"/>
              </a:spcAft>
              <a:buSzPts val="1200"/>
              <a:buFont typeface="Times New Roman"/>
              <a:buChar char="○"/>
            </a:pPr>
            <a:r>
              <a:rPr lang="en" sz="1200">
                <a:latin typeface="Times New Roman"/>
                <a:ea typeface="Times New Roman"/>
                <a:cs typeface="Times New Roman"/>
                <a:sym typeface="Times New Roman"/>
              </a:rPr>
              <a:t>Manages the look &amp; feel of the computer </a:t>
            </a:r>
            <a:endParaRPr sz="1200">
              <a:latin typeface="Times New Roman"/>
              <a:ea typeface="Times New Roman"/>
              <a:cs typeface="Times New Roman"/>
              <a:sym typeface="Times New Roman"/>
            </a:endParaRPr>
          </a:p>
          <a:p>
            <a:pPr indent="0" lvl="0" marL="0">
              <a:spcBef>
                <a:spcPts val="1600"/>
              </a:spcBef>
              <a:spcAft>
                <a:spcPts val="1600"/>
              </a:spcAft>
              <a:buNone/>
            </a:pPr>
            <a:r>
              <a:t/>
            </a:r>
            <a:endParaRPr sz="1200">
              <a:latin typeface="Times New Roman"/>
              <a:ea typeface="Times New Roman"/>
              <a:cs typeface="Times New Roman"/>
              <a:sym typeface="Times New Roman"/>
            </a:endParaRPr>
          </a:p>
        </p:txBody>
      </p:sp>
      <p:sp>
        <p:nvSpPr>
          <p:cNvPr id="157" name="Shape 157"/>
          <p:cNvSpPr txBox="1"/>
          <p:nvPr>
            <p:ph idx="2" type="body"/>
          </p:nvPr>
        </p:nvSpPr>
        <p:spPr>
          <a:xfrm>
            <a:off x="4638750" y="1347750"/>
            <a:ext cx="3686100" cy="24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sz="1200">
              <a:latin typeface="Times New Roman"/>
              <a:ea typeface="Times New Roman"/>
              <a:cs typeface="Times New Roman"/>
              <a:sym typeface="Times New Roman"/>
            </a:endParaRPr>
          </a:p>
          <a:p>
            <a:pPr indent="0" lvl="0" marL="0">
              <a:spcBef>
                <a:spcPts val="1600"/>
              </a:spcBef>
              <a:spcAft>
                <a:spcPts val="0"/>
              </a:spcAft>
              <a:buNone/>
            </a:pPr>
            <a:r>
              <a:rPr b="1" lang="en" sz="1200">
                <a:solidFill>
                  <a:srgbClr val="660000"/>
                </a:solidFill>
                <a:latin typeface="Times New Roman"/>
                <a:ea typeface="Times New Roman"/>
                <a:cs typeface="Times New Roman"/>
                <a:sym typeface="Times New Roman"/>
              </a:rPr>
              <a:t>Application Software</a:t>
            </a:r>
            <a:r>
              <a:rPr lang="en" sz="1200">
                <a:latin typeface="Times New Roman"/>
                <a:ea typeface="Times New Roman"/>
                <a:cs typeface="Times New Roman"/>
                <a:sym typeface="Times New Roman"/>
              </a:rPr>
              <a:t>: allows human users to accomplish specialized tasks</a:t>
            </a:r>
            <a:endParaRPr sz="1200">
              <a:latin typeface="Times New Roman"/>
              <a:ea typeface="Times New Roman"/>
              <a:cs typeface="Times New Roman"/>
              <a:sym typeface="Times New Roman"/>
            </a:endParaRPr>
          </a:p>
          <a:p>
            <a:pPr indent="-304800" lvl="0" marL="457200" rtl="0">
              <a:spcBef>
                <a:spcPts val="1600"/>
              </a:spcBef>
              <a:spcAft>
                <a:spcPts val="0"/>
              </a:spcAft>
              <a:buSzPts val="1200"/>
              <a:buFont typeface="Times New Roman"/>
              <a:buChar char="●"/>
            </a:pPr>
            <a:r>
              <a:rPr lang="en" sz="1200">
                <a:latin typeface="Times New Roman"/>
                <a:ea typeface="Times New Roman"/>
                <a:cs typeface="Times New Roman"/>
                <a:sym typeface="Times New Roman"/>
              </a:rPr>
              <a:t>Word processors</a:t>
            </a:r>
            <a:endParaRPr sz="1200">
              <a:latin typeface="Times New Roman"/>
              <a:ea typeface="Times New Roman"/>
              <a:cs typeface="Times New Roman"/>
              <a:sym typeface="Times New Roman"/>
            </a:endParaRPr>
          </a:p>
          <a:p>
            <a:pPr indent="-304800" lvl="0" marL="457200" rtl="0">
              <a:spcBef>
                <a:spcPts val="0"/>
              </a:spcBef>
              <a:spcAft>
                <a:spcPts val="0"/>
              </a:spcAft>
              <a:buSzPts val="1200"/>
              <a:buFont typeface="Times New Roman"/>
              <a:buChar char="●"/>
            </a:pPr>
            <a:r>
              <a:rPr lang="en" sz="1200">
                <a:latin typeface="Times New Roman"/>
                <a:ea typeface="Times New Roman"/>
                <a:cs typeface="Times New Roman"/>
                <a:sym typeface="Times New Roman"/>
              </a:rPr>
              <a:t>Spreadsheets</a:t>
            </a:r>
            <a:endParaRPr sz="1200">
              <a:latin typeface="Times New Roman"/>
              <a:ea typeface="Times New Roman"/>
              <a:cs typeface="Times New Roman"/>
              <a:sym typeface="Times New Roman"/>
            </a:endParaRPr>
          </a:p>
          <a:p>
            <a:pPr indent="-304800" lvl="0" marL="457200" rtl="0">
              <a:spcBef>
                <a:spcPts val="0"/>
              </a:spcBef>
              <a:spcAft>
                <a:spcPts val="0"/>
              </a:spcAft>
              <a:buSzPts val="1200"/>
              <a:buFont typeface="Times New Roman"/>
              <a:buChar char="●"/>
            </a:pPr>
            <a:r>
              <a:rPr lang="en" sz="1200">
                <a:latin typeface="Times New Roman"/>
                <a:ea typeface="Times New Roman"/>
                <a:cs typeface="Times New Roman"/>
                <a:sym typeface="Times New Roman"/>
              </a:rPr>
              <a:t>Database systems</a:t>
            </a:r>
            <a:endParaRPr sz="1200">
              <a:latin typeface="Times New Roman"/>
              <a:ea typeface="Times New Roman"/>
              <a:cs typeface="Times New Roman"/>
              <a:sym typeface="Times New Roman"/>
            </a:endParaRPr>
          </a:p>
          <a:p>
            <a:pPr indent="-304800" lvl="0" marL="457200" rtl="0">
              <a:spcBef>
                <a:spcPts val="0"/>
              </a:spcBef>
              <a:spcAft>
                <a:spcPts val="0"/>
              </a:spcAft>
              <a:buSzPts val="1200"/>
              <a:buFont typeface="Times New Roman"/>
              <a:buChar char="●"/>
            </a:pPr>
            <a:r>
              <a:rPr lang="en" sz="1200">
                <a:latin typeface="Times New Roman"/>
                <a:ea typeface="Times New Roman"/>
                <a:cs typeface="Times New Roman"/>
                <a:sym typeface="Times New Roman"/>
              </a:rPr>
              <a:t>Multimedia software</a:t>
            </a:r>
            <a:endParaRPr sz="1200">
              <a:latin typeface="Times New Roman"/>
              <a:ea typeface="Times New Roman"/>
              <a:cs typeface="Times New Roman"/>
              <a:sym typeface="Times New Roman"/>
            </a:endParaRPr>
          </a:p>
          <a:p>
            <a:pPr indent="-304800" lvl="0" marL="457200" rtl="0">
              <a:spcBef>
                <a:spcPts val="0"/>
              </a:spcBef>
              <a:spcAft>
                <a:spcPts val="0"/>
              </a:spcAft>
              <a:buSzPts val="1200"/>
              <a:buFont typeface="Times New Roman"/>
              <a:buChar char="●"/>
            </a:pPr>
            <a:r>
              <a:rPr lang="en" sz="1200">
                <a:latin typeface="Times New Roman"/>
                <a:ea typeface="Times New Roman"/>
                <a:cs typeface="Times New Roman"/>
                <a:sym typeface="Times New Roman"/>
              </a:rPr>
              <a:t>Other programs we write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819150" y="845600"/>
            <a:ext cx="7505700" cy="460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Exercises 1.2</a:t>
            </a:r>
            <a:endParaRPr/>
          </a:p>
        </p:txBody>
      </p:sp>
      <p:sp>
        <p:nvSpPr>
          <p:cNvPr id="163" name="Shape 163"/>
          <p:cNvSpPr txBox="1"/>
          <p:nvPr>
            <p:ph idx="1" type="body"/>
          </p:nvPr>
        </p:nvSpPr>
        <p:spPr>
          <a:xfrm>
            <a:off x="819150" y="1306400"/>
            <a:ext cx="7505700" cy="3662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a:t>
            </a:r>
            <a:r>
              <a:rPr lang="en"/>
              <a:t>What is the difference between the bit and the byte?: A bit or binary digit is the smallest unit of information processed by a computer and consists of a single 0 or 1. A byte consists of eight adjacent bits.</a:t>
            </a:r>
            <a:endParaRPr/>
          </a:p>
          <a:p>
            <a:pPr indent="0" lvl="0" marL="0" rtl="0">
              <a:spcBef>
                <a:spcPts val="1600"/>
              </a:spcBef>
              <a:spcAft>
                <a:spcPts val="0"/>
              </a:spcAft>
              <a:buNone/>
            </a:pPr>
            <a:r>
              <a:rPr lang="en"/>
              <a:t>2)  Name two input devices and two output devices: The keyboard &amp; mouse and microphone are input devices. The </a:t>
            </a:r>
            <a:r>
              <a:rPr lang="en"/>
              <a:t>monitor</a:t>
            </a:r>
            <a:r>
              <a:rPr lang="en"/>
              <a:t>/screen and speakers are output devices.</a:t>
            </a:r>
            <a:endParaRPr/>
          </a:p>
          <a:p>
            <a:pPr indent="0" lvl="0" marL="0" rtl="0">
              <a:spcBef>
                <a:spcPts val="1600"/>
              </a:spcBef>
              <a:spcAft>
                <a:spcPts val="0"/>
              </a:spcAft>
              <a:buNone/>
            </a:pPr>
            <a:r>
              <a:rPr lang="en"/>
              <a:t>3)What is the purpose of auxiliary storage devices? They are for long term storage of data and programs.</a:t>
            </a:r>
            <a:endParaRPr/>
          </a:p>
          <a:p>
            <a:pPr indent="0" lvl="0" marL="0">
              <a:spcBef>
                <a:spcPts val="1600"/>
              </a:spcBef>
              <a:spcAft>
                <a:spcPts val="0"/>
              </a:spcAft>
              <a:buNone/>
            </a:pPr>
            <a:r>
              <a:rPr lang="en"/>
              <a:t>4) What is RAM and how is it used? RAM stands for random access memory, or primary memory. The components are lost when the computer turns off, but when the computer is running, RAM is loaded from auxiliary storage with needed programs and data.</a:t>
            </a:r>
            <a:endParaRPr/>
          </a:p>
          <a:p>
            <a:pPr indent="0" lvl="0" marL="0">
              <a:spcBef>
                <a:spcPts val="1600"/>
              </a:spcBef>
              <a:spcAft>
                <a:spcPts val="0"/>
              </a:spcAft>
              <a:buNone/>
            </a:pPr>
            <a:r>
              <a:rPr lang="en"/>
              <a:t>5)Discuss the differences between hardware and software: Hardware consists of the physical devices that you see on your desktop, and software consists of the programs that give the hardware useful functionality.</a:t>
            </a:r>
            <a:endParaRPr/>
          </a:p>
          <a:p>
            <a:pPr indent="0" lvl="0" marL="0" rtl="0">
              <a:spcBef>
                <a:spcPts val="1600"/>
              </a:spcBef>
              <a:spcAft>
                <a:spcPts val="0"/>
              </a:spcAft>
              <a:buNone/>
            </a:pPr>
            <a:r>
              <a:t/>
            </a:r>
            <a:endParaRPr sz="1200"/>
          </a:p>
          <a:p>
            <a:pPr indent="0" lvl="0" marL="0" rtl="0">
              <a:spcBef>
                <a:spcPts val="1600"/>
              </a:spcBef>
              <a:spcAft>
                <a:spcPts val="0"/>
              </a:spcAft>
              <a:buNone/>
            </a:pPr>
            <a:r>
              <a:t/>
            </a:r>
            <a:endParaRPr sz="1200"/>
          </a:p>
          <a:p>
            <a:pPr indent="0" lvl="0" marL="0" rtl="0">
              <a:spcBef>
                <a:spcPts val="1600"/>
              </a:spcBef>
              <a:spcAft>
                <a:spcPts val="0"/>
              </a:spcAft>
              <a:buNone/>
            </a:pPr>
            <a:r>
              <a:t/>
            </a:r>
            <a:endParaRPr sz="1200"/>
          </a:p>
          <a:p>
            <a:pPr indent="0" lvl="0" marL="0" rtl="0">
              <a:spcBef>
                <a:spcPts val="1600"/>
              </a:spcBef>
              <a:spcAft>
                <a:spcPts val="0"/>
              </a:spcAft>
              <a:buNone/>
            </a:pPr>
            <a:r>
              <a:t/>
            </a:r>
            <a:endParaRPr sz="1200"/>
          </a:p>
          <a:p>
            <a:pPr indent="0" lvl="0" marL="0">
              <a:spcBef>
                <a:spcPts val="1600"/>
              </a:spcBef>
              <a:spcAft>
                <a:spcPts val="16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1.3 Binary Representation of Integers and</a:t>
            </a:r>
            <a:endParaRPr/>
          </a:p>
          <a:p>
            <a:pPr indent="0" lvl="0" marL="0">
              <a:spcBef>
                <a:spcPts val="0"/>
              </a:spcBef>
              <a:spcAft>
                <a:spcPts val="0"/>
              </a:spcAft>
              <a:buNone/>
            </a:pPr>
            <a:r>
              <a:rPr lang="en"/>
              <a:t>       Floating-Point Numbers</a:t>
            </a:r>
            <a:endParaRPr/>
          </a:p>
        </p:txBody>
      </p:sp>
      <p:sp>
        <p:nvSpPr>
          <p:cNvPr id="169" name="Shape 169"/>
          <p:cNvSpPr txBox="1"/>
          <p:nvPr>
            <p:ph idx="1" type="body"/>
          </p:nvPr>
        </p:nvSpPr>
        <p:spPr>
          <a:xfrm>
            <a:off x="946675" y="1999225"/>
            <a:ext cx="7687800" cy="2667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200">
                <a:latin typeface="Righteous"/>
                <a:ea typeface="Righteous"/>
                <a:cs typeface="Righteous"/>
                <a:sym typeface="Righteous"/>
              </a:rPr>
              <a:t>How integers and floating-point numbers are expressed in binary notation</a:t>
            </a:r>
            <a:endParaRPr sz="1200">
              <a:latin typeface="Righteous"/>
              <a:ea typeface="Righteous"/>
              <a:cs typeface="Righteous"/>
              <a:sym typeface="Righteous"/>
            </a:endParaRPr>
          </a:p>
          <a:p>
            <a:pPr indent="0" lvl="0" marL="0" rtl="0">
              <a:lnSpc>
                <a:spcPct val="100000"/>
              </a:lnSpc>
              <a:spcBef>
                <a:spcPts val="0"/>
              </a:spcBef>
              <a:spcAft>
                <a:spcPts val="0"/>
              </a:spcAft>
              <a:buNone/>
            </a:pPr>
            <a:r>
              <a:t/>
            </a:r>
            <a:endParaRPr sz="1200">
              <a:latin typeface="Righteous"/>
              <a:ea typeface="Righteous"/>
              <a:cs typeface="Righteous"/>
              <a:sym typeface="Righteous"/>
            </a:endParaRPr>
          </a:p>
          <a:p>
            <a:pPr indent="0" lvl="0" marL="0" rtl="0">
              <a:lnSpc>
                <a:spcPct val="100000"/>
              </a:lnSpc>
              <a:spcBef>
                <a:spcPts val="0"/>
              </a:spcBef>
              <a:spcAft>
                <a:spcPts val="0"/>
              </a:spcAft>
              <a:buNone/>
            </a:pPr>
            <a:r>
              <a:rPr lang="en" sz="1200">
                <a:latin typeface="Righteous"/>
                <a:ea typeface="Righteous"/>
                <a:cs typeface="Righteous"/>
                <a:sym typeface="Righteous"/>
              </a:rPr>
              <a:t>Integers: </a:t>
            </a:r>
            <a:endParaRPr sz="1200">
              <a:latin typeface="Righteous"/>
              <a:ea typeface="Righteous"/>
              <a:cs typeface="Righteous"/>
              <a:sym typeface="Righteous"/>
            </a:endParaRPr>
          </a:p>
          <a:p>
            <a:pPr indent="-304800" lvl="0" marL="457200" rtl="0">
              <a:lnSpc>
                <a:spcPct val="100000"/>
              </a:lnSpc>
              <a:spcBef>
                <a:spcPts val="0"/>
              </a:spcBef>
              <a:spcAft>
                <a:spcPts val="0"/>
              </a:spcAft>
              <a:buSzPts val="1200"/>
              <a:buFont typeface="Righteous"/>
              <a:buChar char="-"/>
            </a:pPr>
            <a:r>
              <a:rPr lang="en" sz="1200">
                <a:latin typeface="Righteous"/>
                <a:ea typeface="Righteous"/>
                <a:cs typeface="Righteous"/>
                <a:sym typeface="Righteous"/>
              </a:rPr>
              <a:t>Bases are used to clarify what number system is used:</a:t>
            </a:r>
            <a:endParaRPr sz="1200">
              <a:latin typeface="Righteous"/>
              <a:ea typeface="Righteous"/>
              <a:cs typeface="Righteous"/>
              <a:sym typeface="Righteous"/>
            </a:endParaRPr>
          </a:p>
          <a:p>
            <a:pPr indent="-304800" lvl="1" marL="914400" rtl="0">
              <a:lnSpc>
                <a:spcPct val="100000"/>
              </a:lnSpc>
              <a:spcBef>
                <a:spcPts val="0"/>
              </a:spcBef>
              <a:spcAft>
                <a:spcPts val="0"/>
              </a:spcAft>
              <a:buSzPts val="1200"/>
              <a:buFont typeface="Righteous"/>
              <a:buChar char="-"/>
            </a:pPr>
            <a:r>
              <a:rPr lang="en" sz="1200">
                <a:latin typeface="Righteous"/>
                <a:ea typeface="Righteous"/>
                <a:cs typeface="Righteous"/>
                <a:sym typeface="Righteous"/>
              </a:rPr>
              <a:t>2 → Binary</a:t>
            </a:r>
            <a:endParaRPr sz="1200">
              <a:latin typeface="Righteous"/>
              <a:ea typeface="Righteous"/>
              <a:cs typeface="Righteous"/>
              <a:sym typeface="Righteous"/>
            </a:endParaRPr>
          </a:p>
          <a:p>
            <a:pPr indent="-304800" lvl="2" marL="1371600" rtl="0">
              <a:lnSpc>
                <a:spcPct val="100000"/>
              </a:lnSpc>
              <a:spcBef>
                <a:spcPts val="0"/>
              </a:spcBef>
              <a:spcAft>
                <a:spcPts val="0"/>
              </a:spcAft>
              <a:buSzPts val="1200"/>
              <a:buFont typeface="Righteous"/>
              <a:buChar char="-"/>
            </a:pPr>
            <a:r>
              <a:rPr lang="en" sz="1200">
                <a:latin typeface="Righteous"/>
                <a:ea typeface="Righteous"/>
                <a:cs typeface="Righteous"/>
                <a:sym typeface="Righteous"/>
              </a:rPr>
              <a:t>2^N can be used to clarify the amount of storage, where N is the number of bits</a:t>
            </a:r>
            <a:endParaRPr sz="1200">
              <a:latin typeface="Righteous"/>
              <a:ea typeface="Righteous"/>
              <a:cs typeface="Righteous"/>
              <a:sym typeface="Righteous"/>
            </a:endParaRPr>
          </a:p>
          <a:p>
            <a:pPr indent="-304800" lvl="1" marL="914400" rtl="0">
              <a:lnSpc>
                <a:spcPct val="100000"/>
              </a:lnSpc>
              <a:spcBef>
                <a:spcPts val="0"/>
              </a:spcBef>
              <a:spcAft>
                <a:spcPts val="0"/>
              </a:spcAft>
              <a:buSzPts val="1200"/>
              <a:buFont typeface="Righteous"/>
              <a:buChar char="-"/>
            </a:pPr>
            <a:r>
              <a:rPr lang="en" sz="1200">
                <a:latin typeface="Righteous"/>
                <a:ea typeface="Righteous"/>
                <a:cs typeface="Righteous"/>
                <a:sym typeface="Righteous"/>
              </a:rPr>
              <a:t>8→ Octal</a:t>
            </a:r>
            <a:endParaRPr sz="1200">
              <a:latin typeface="Righteous"/>
              <a:ea typeface="Righteous"/>
              <a:cs typeface="Righteous"/>
              <a:sym typeface="Righteous"/>
            </a:endParaRPr>
          </a:p>
          <a:p>
            <a:pPr indent="-304800" lvl="1" marL="914400" rtl="0">
              <a:lnSpc>
                <a:spcPct val="100000"/>
              </a:lnSpc>
              <a:spcBef>
                <a:spcPts val="0"/>
              </a:spcBef>
              <a:spcAft>
                <a:spcPts val="0"/>
              </a:spcAft>
              <a:buSzPts val="1200"/>
              <a:buFont typeface="Righteous"/>
              <a:buChar char="-"/>
            </a:pPr>
            <a:r>
              <a:rPr lang="en" sz="1200">
                <a:latin typeface="Righteous"/>
                <a:ea typeface="Righteous"/>
                <a:cs typeface="Righteous"/>
                <a:sym typeface="Righteous"/>
              </a:rPr>
              <a:t>10 → Decimal</a:t>
            </a:r>
            <a:endParaRPr sz="1200">
              <a:latin typeface="Righteous"/>
              <a:ea typeface="Righteous"/>
              <a:cs typeface="Righteous"/>
              <a:sym typeface="Righteous"/>
            </a:endParaRPr>
          </a:p>
          <a:p>
            <a:pPr indent="-304800" lvl="1" marL="914400" rtl="0">
              <a:lnSpc>
                <a:spcPct val="100000"/>
              </a:lnSpc>
              <a:spcBef>
                <a:spcPts val="0"/>
              </a:spcBef>
              <a:spcAft>
                <a:spcPts val="0"/>
              </a:spcAft>
              <a:buSzPts val="1200"/>
              <a:buFont typeface="Righteous"/>
              <a:buChar char="-"/>
            </a:pPr>
            <a:r>
              <a:rPr lang="en" sz="1200">
                <a:latin typeface="Righteous"/>
                <a:ea typeface="Righteous"/>
                <a:cs typeface="Righteous"/>
                <a:sym typeface="Righteous"/>
              </a:rPr>
              <a:t>16 → Hexadecimal</a:t>
            </a:r>
            <a:endParaRPr sz="1200">
              <a:latin typeface="Righteous"/>
              <a:ea typeface="Righteous"/>
              <a:cs typeface="Righteous"/>
              <a:sym typeface="Righteous"/>
            </a:endParaRPr>
          </a:p>
          <a:p>
            <a:pPr indent="-304800" lvl="0" marL="457200" rtl="0">
              <a:lnSpc>
                <a:spcPct val="100000"/>
              </a:lnSpc>
              <a:spcBef>
                <a:spcPts val="0"/>
              </a:spcBef>
              <a:spcAft>
                <a:spcPts val="0"/>
              </a:spcAft>
              <a:buSzPts val="1200"/>
              <a:buFont typeface="Righteous"/>
              <a:buChar char="-"/>
            </a:pPr>
            <a:r>
              <a:rPr lang="en" sz="1200">
                <a:latin typeface="Righteous"/>
                <a:ea typeface="Righteous"/>
                <a:cs typeface="Righteous"/>
                <a:sym typeface="Righteous"/>
              </a:rPr>
              <a:t>Human Counting: Power of 10 - Humans count this way due to the 10 fingers.</a:t>
            </a:r>
            <a:endParaRPr sz="1200">
              <a:latin typeface="Righteous"/>
              <a:ea typeface="Righteous"/>
              <a:cs typeface="Righteous"/>
              <a:sym typeface="Righteous"/>
            </a:endParaRPr>
          </a:p>
          <a:p>
            <a:pPr indent="-304800" lvl="1" marL="914400" rtl="0">
              <a:lnSpc>
                <a:spcPct val="100000"/>
              </a:lnSpc>
              <a:spcBef>
                <a:spcPts val="0"/>
              </a:spcBef>
              <a:spcAft>
                <a:spcPts val="0"/>
              </a:spcAft>
              <a:buSzPts val="1200"/>
              <a:buFont typeface="Righteous"/>
              <a:buChar char="-"/>
            </a:pPr>
            <a:r>
              <a:rPr lang="en" sz="1200">
                <a:latin typeface="Righteous"/>
                <a:ea typeface="Righteous"/>
                <a:cs typeface="Righteous"/>
                <a:sym typeface="Righteous"/>
              </a:rPr>
              <a:t>Example: 19 = </a:t>
            </a:r>
            <a:r>
              <a:rPr lang="en" sz="1200">
                <a:latin typeface="Righteous"/>
                <a:ea typeface="Righteous"/>
                <a:cs typeface="Righteous"/>
                <a:sym typeface="Righteous"/>
              </a:rPr>
              <a:t>(1 * 10^1) + (9 * 10^0)</a:t>
            </a:r>
            <a:endParaRPr sz="1200">
              <a:latin typeface="Righteous"/>
              <a:ea typeface="Righteous"/>
              <a:cs typeface="Righteous"/>
              <a:sym typeface="Righteous"/>
            </a:endParaRPr>
          </a:p>
          <a:p>
            <a:pPr indent="-304800" lvl="0" marL="457200" rtl="0">
              <a:lnSpc>
                <a:spcPct val="100000"/>
              </a:lnSpc>
              <a:spcBef>
                <a:spcPts val="0"/>
              </a:spcBef>
              <a:spcAft>
                <a:spcPts val="0"/>
              </a:spcAft>
              <a:buSzPts val="1200"/>
              <a:buFont typeface="Righteous"/>
              <a:buChar char="-"/>
            </a:pPr>
            <a:r>
              <a:rPr lang="en" sz="1200">
                <a:latin typeface="Righteous"/>
                <a:ea typeface="Righteous"/>
                <a:cs typeface="Righteous"/>
                <a:sym typeface="Righteous"/>
              </a:rPr>
              <a:t>Computer Counting: Power of 2 - Computers count this way due to the on/off nature of electrical current.</a:t>
            </a:r>
            <a:endParaRPr sz="1200">
              <a:latin typeface="Righteous"/>
              <a:ea typeface="Righteous"/>
              <a:cs typeface="Righteous"/>
              <a:sym typeface="Righteous"/>
            </a:endParaRPr>
          </a:p>
          <a:p>
            <a:pPr indent="-304800" lvl="0" marL="914400" rtl="0">
              <a:lnSpc>
                <a:spcPct val="100000"/>
              </a:lnSpc>
              <a:spcBef>
                <a:spcPts val="0"/>
              </a:spcBef>
              <a:spcAft>
                <a:spcPts val="0"/>
              </a:spcAft>
              <a:buSzPts val="1200"/>
              <a:buFont typeface="Righteous"/>
              <a:buChar char="-"/>
            </a:pPr>
            <a:r>
              <a:rPr lang="en" sz="1200">
                <a:latin typeface="Righteous"/>
                <a:ea typeface="Righteous"/>
                <a:cs typeface="Righteous"/>
                <a:sym typeface="Righteous"/>
              </a:rPr>
              <a:t>Example: 10011 = (1 * 2^4) + (0 * 2^3) + (0 * 2^2) + (1 * 2^1) + (1 * 2^0) = 19</a:t>
            </a:r>
            <a:endParaRPr sz="1200">
              <a:latin typeface="Righteous"/>
              <a:ea typeface="Righteous"/>
              <a:cs typeface="Righteous"/>
              <a:sym typeface="Righteous"/>
            </a:endParaRPr>
          </a:p>
          <a:p>
            <a:pPr indent="0" lvl="0" marL="0">
              <a:lnSpc>
                <a:spcPct val="100000"/>
              </a:lnSpc>
              <a:spcBef>
                <a:spcPts val="0"/>
              </a:spcBef>
              <a:spcAft>
                <a:spcPts val="0"/>
              </a:spcAft>
              <a:buNone/>
            </a:pPr>
            <a:r>
              <a:t/>
            </a:r>
            <a:endParaRPr sz="1200">
              <a:latin typeface="Righteous"/>
              <a:ea typeface="Righteous"/>
              <a:cs typeface="Righteous"/>
              <a:sym typeface="Righteous"/>
            </a:endParaRPr>
          </a:p>
        </p:txBody>
      </p:sp>
      <p:pic>
        <p:nvPicPr>
          <p:cNvPr descr="Screen Shot 2017-09-13 at 2.07.34 PM.png" id="170" name="Shape 170"/>
          <p:cNvPicPr preferRelativeResize="0"/>
          <p:nvPr/>
        </p:nvPicPr>
        <p:blipFill rotWithShape="1">
          <a:blip r:embed="rId3">
            <a:alphaModFix/>
          </a:blip>
          <a:srcRect b="0" l="0" r="40252" t="0"/>
          <a:stretch/>
        </p:blipFill>
        <p:spPr>
          <a:xfrm>
            <a:off x="6794175" y="1376325"/>
            <a:ext cx="2025750" cy="152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776650" y="3100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1.3 Binary Representation of Integers and</a:t>
            </a:r>
            <a:endParaRPr/>
          </a:p>
          <a:p>
            <a:pPr indent="0" lvl="0" marL="0">
              <a:spcBef>
                <a:spcPts val="0"/>
              </a:spcBef>
              <a:spcAft>
                <a:spcPts val="0"/>
              </a:spcAft>
              <a:buNone/>
            </a:pPr>
            <a:r>
              <a:rPr lang="en"/>
              <a:t>       Floating-Point Numbers</a:t>
            </a:r>
            <a:endParaRPr/>
          </a:p>
          <a:p>
            <a:pPr indent="0" lvl="0" marL="0">
              <a:spcBef>
                <a:spcPts val="0"/>
              </a:spcBef>
              <a:spcAft>
                <a:spcPts val="0"/>
              </a:spcAft>
              <a:buNone/>
            </a:pPr>
            <a:r>
              <a:t/>
            </a:r>
            <a:endParaRPr/>
          </a:p>
        </p:txBody>
      </p:sp>
      <p:sp>
        <p:nvSpPr>
          <p:cNvPr id="176" name="Shape 176"/>
          <p:cNvSpPr txBox="1"/>
          <p:nvPr>
            <p:ph idx="1" type="body"/>
          </p:nvPr>
        </p:nvSpPr>
        <p:spPr>
          <a:xfrm>
            <a:off x="819150" y="1264600"/>
            <a:ext cx="7505700" cy="3434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Floating-Point Numbers: </a:t>
            </a:r>
            <a:endParaRPr/>
          </a:p>
          <a:p>
            <a:pPr indent="-311150" lvl="0" marL="457200" rtl="0">
              <a:lnSpc>
                <a:spcPct val="100000"/>
              </a:lnSpc>
              <a:spcBef>
                <a:spcPts val="0"/>
              </a:spcBef>
              <a:spcAft>
                <a:spcPts val="0"/>
              </a:spcAft>
              <a:buSzPts val="1300"/>
              <a:buChar char="-"/>
            </a:pPr>
            <a:r>
              <a:rPr lang="en"/>
              <a:t>numbers with a fractional part</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311150" lvl="0" marL="457200" rtl="0">
              <a:lnSpc>
                <a:spcPct val="100000"/>
              </a:lnSpc>
              <a:spcBef>
                <a:spcPts val="0"/>
              </a:spcBef>
              <a:spcAft>
                <a:spcPts val="0"/>
              </a:spcAft>
              <a:buSzPts val="1300"/>
              <a:buChar char="-"/>
            </a:pPr>
            <a:r>
              <a:rPr lang="en"/>
              <a:t>expressed with </a:t>
            </a:r>
            <a:r>
              <a:rPr i="1" lang="en"/>
              <a:t>mantissa/exponential notation </a:t>
            </a:r>
            <a:r>
              <a:rPr lang="en"/>
              <a:t>(number is rewritten as value between 0 and 1 times a power of 10)  * for base 10</a:t>
            </a:r>
            <a:endParaRPr/>
          </a:p>
          <a:p>
            <a:pPr indent="-298450" lvl="1" marL="914400" rtl="0">
              <a:lnSpc>
                <a:spcPct val="100000"/>
              </a:lnSpc>
              <a:spcBef>
                <a:spcPts val="0"/>
              </a:spcBef>
              <a:spcAft>
                <a:spcPts val="0"/>
              </a:spcAft>
              <a:buSzPts val="1100"/>
              <a:buChar char="-"/>
            </a:pPr>
            <a:r>
              <a:rPr lang="en"/>
              <a:t>354.98₁₀ = 0.35498₁₀ * 10³</a:t>
            </a:r>
            <a:endParaRPr/>
          </a:p>
          <a:p>
            <a:pPr indent="-311150" lvl="0" marL="457200" rtl="0">
              <a:lnSpc>
                <a:spcPct val="100000"/>
              </a:lnSpc>
              <a:spcBef>
                <a:spcPts val="0"/>
              </a:spcBef>
              <a:spcAft>
                <a:spcPts val="0"/>
              </a:spcAft>
              <a:buSzPts val="1300"/>
              <a:buChar char="-"/>
            </a:pPr>
            <a:r>
              <a:rPr lang="en"/>
              <a:t>expressed similarly with base 2</a:t>
            </a:r>
            <a:endParaRPr/>
          </a:p>
          <a:p>
            <a:pPr indent="-298450" lvl="1" marL="914400" rtl="0">
              <a:lnSpc>
                <a:spcPct val="100000"/>
              </a:lnSpc>
              <a:spcBef>
                <a:spcPts val="0"/>
              </a:spcBef>
              <a:spcAft>
                <a:spcPts val="0"/>
              </a:spcAft>
              <a:buSzPts val="1100"/>
              <a:buChar char="-"/>
            </a:pPr>
            <a:r>
              <a:rPr lang="en"/>
              <a:t>10001.001₂ = 0.10001001₂ * 2⁵</a:t>
            </a:r>
            <a:endParaRPr/>
          </a:p>
          <a:p>
            <a:pPr indent="-311150" lvl="0" marL="457200" rtl="0">
              <a:lnSpc>
                <a:spcPct val="100000"/>
              </a:lnSpc>
              <a:spcBef>
                <a:spcPts val="0"/>
              </a:spcBef>
              <a:spcAft>
                <a:spcPts val="0"/>
              </a:spcAft>
              <a:buSzPts val="1300"/>
              <a:buChar char="-"/>
            </a:pPr>
            <a:r>
              <a:rPr lang="en"/>
              <a:t>101₂ = 5₁₀ (meaning two different bit sequences )</a:t>
            </a:r>
            <a:endParaRPr/>
          </a:p>
          <a:p>
            <a:pPr indent="-311150" lvl="0" marL="457200" rtl="0">
              <a:lnSpc>
                <a:spcPct val="100000"/>
              </a:lnSpc>
              <a:spcBef>
                <a:spcPts val="0"/>
              </a:spcBef>
              <a:spcAft>
                <a:spcPts val="0"/>
              </a:spcAft>
              <a:buSzPts val="1300"/>
              <a:buChar char="-"/>
            </a:pPr>
            <a:r>
              <a:rPr lang="en"/>
              <a:t>mantissa’s leading 1 suppressed because IEEE standard computers add digit before decimal</a:t>
            </a:r>
            <a:endParaRPr/>
          </a:p>
          <a:p>
            <a:pPr indent="-311150" lvl="0" marL="457200" rtl="0">
              <a:lnSpc>
                <a:spcPct val="100000"/>
              </a:lnSpc>
              <a:spcBef>
                <a:spcPts val="0"/>
              </a:spcBef>
              <a:spcAft>
                <a:spcPts val="0"/>
              </a:spcAft>
              <a:buSzPts val="1300"/>
              <a:buChar char="-"/>
            </a:pPr>
            <a:r>
              <a:rPr lang="en"/>
              <a:t>initially a 7-bit code; extended to 8-bit code</a:t>
            </a:r>
            <a:endParaRPr/>
          </a:p>
        </p:txBody>
      </p:sp>
      <p:graphicFrame>
        <p:nvGraphicFramePr>
          <p:cNvPr id="177" name="Shape 177"/>
          <p:cNvGraphicFramePr/>
          <p:nvPr/>
        </p:nvGraphicFramePr>
        <p:xfrm>
          <a:off x="952500" y="1809750"/>
          <a:ext cx="3000000" cy="3000000"/>
        </p:xfrm>
        <a:graphic>
          <a:graphicData uri="http://schemas.openxmlformats.org/drawingml/2006/table">
            <a:tbl>
              <a:tblPr>
                <a:noFill/>
                <a:tableStyleId>{EF384147-B513-499F-96D6-B467E9BF0F8B}</a:tableStyleId>
              </a:tblPr>
              <a:tblGrid>
                <a:gridCol w="3619500"/>
                <a:gridCol w="3619500"/>
              </a:tblGrid>
              <a:tr h="381000">
                <a:tc>
                  <a:txBody>
                    <a:bodyPr>
                      <a:noAutofit/>
                    </a:bodyPr>
                    <a:lstStyle/>
                    <a:p>
                      <a:pPr indent="0" lvl="0" marL="0" algn="ctr">
                        <a:spcBef>
                          <a:spcPts val="0"/>
                        </a:spcBef>
                        <a:spcAft>
                          <a:spcPts val="0"/>
                        </a:spcAft>
                        <a:buNone/>
                      </a:pPr>
                      <a:r>
                        <a:rPr lang="en"/>
                        <a:t>Base 10</a:t>
                      </a:r>
                      <a:endParaRPr/>
                    </a:p>
                  </a:txBody>
                  <a:tcPr marT="91425" marB="91425" marR="91425" marL="91425"/>
                </a:tc>
                <a:tc>
                  <a:txBody>
                    <a:bodyPr>
                      <a:noAutofit/>
                    </a:bodyPr>
                    <a:lstStyle/>
                    <a:p>
                      <a:pPr indent="0" lvl="0" marL="0" algn="ctr">
                        <a:spcBef>
                          <a:spcPts val="0"/>
                        </a:spcBef>
                        <a:spcAft>
                          <a:spcPts val="0"/>
                        </a:spcAft>
                        <a:buNone/>
                      </a:pPr>
                      <a:r>
                        <a:rPr lang="en"/>
                        <a:t>Base 2</a:t>
                      </a:r>
                      <a:endParaRPr/>
                    </a:p>
                  </a:txBody>
                  <a:tcPr marT="91425" marB="91425" marR="91425" marL="91425"/>
                </a:tc>
              </a:tr>
              <a:tr h="381000">
                <a:tc>
                  <a:txBody>
                    <a:bodyPr>
                      <a:noAutofit/>
                    </a:bodyPr>
                    <a:lstStyle/>
                    <a:p>
                      <a:pPr indent="0" lvl="0" marL="0" algn="ctr">
                        <a:spcBef>
                          <a:spcPts val="0"/>
                        </a:spcBef>
                        <a:spcAft>
                          <a:spcPts val="0"/>
                        </a:spcAft>
                        <a:buNone/>
                      </a:pPr>
                      <a:r>
                        <a:rPr lang="en"/>
                        <a:t>2</a:t>
                      </a:r>
                      <a:endParaRPr/>
                    </a:p>
                  </a:txBody>
                  <a:tcPr marT="91425" marB="91425" marR="91425" marL="91425"/>
                </a:tc>
                <a:tc>
                  <a:txBody>
                    <a:bodyPr>
                      <a:noAutofit/>
                    </a:bodyPr>
                    <a:lstStyle/>
                    <a:p>
                      <a:pPr indent="0" lvl="0" marL="0" algn="ctr">
                        <a:spcBef>
                          <a:spcPts val="0"/>
                        </a:spcBef>
                        <a:spcAft>
                          <a:spcPts val="0"/>
                        </a:spcAft>
                        <a:buNone/>
                      </a:pPr>
                      <a:r>
                        <a:rPr lang="en"/>
                        <a:t>10</a:t>
                      </a:r>
                      <a:endParaRPr/>
                    </a:p>
                  </a:txBody>
                  <a:tcPr marT="91425" marB="91425" marR="91425" marL="91425"/>
                </a:tc>
              </a:tr>
              <a:tr h="381000">
                <a:tc>
                  <a:txBody>
                    <a:bodyPr>
                      <a:noAutofit/>
                    </a:bodyPr>
                    <a:lstStyle/>
                    <a:p>
                      <a:pPr indent="0" lvl="0" marL="0" algn="ctr">
                        <a:spcBef>
                          <a:spcPts val="0"/>
                        </a:spcBef>
                        <a:spcAft>
                          <a:spcPts val="0"/>
                        </a:spcAft>
                        <a:buNone/>
                      </a:pPr>
                      <a:r>
                        <a:rPr lang="en"/>
                        <a:t>3</a:t>
                      </a:r>
                      <a:endParaRPr/>
                    </a:p>
                  </a:txBody>
                  <a:tcPr marT="91425" marB="91425" marR="91425" marL="91425"/>
                </a:tc>
                <a:tc>
                  <a:txBody>
                    <a:bodyPr>
                      <a:noAutofit/>
                    </a:bodyPr>
                    <a:lstStyle/>
                    <a:p>
                      <a:pPr indent="0" lvl="0" marL="0" algn="ctr">
                        <a:spcBef>
                          <a:spcPts val="0"/>
                        </a:spcBef>
                        <a:spcAft>
                          <a:spcPts val="0"/>
                        </a:spcAft>
                        <a:buNone/>
                      </a:pPr>
                      <a:r>
                        <a:rPr lang="en"/>
                        <a:t>11</a:t>
                      </a:r>
                      <a:endParaRPr/>
                    </a:p>
                  </a:txBody>
                  <a:tcPr marT="91425" marB="91425" marR="91425" marL="91425"/>
                </a:tc>
              </a:tr>
              <a:tr h="381000">
                <a:tc>
                  <a:txBody>
                    <a:bodyPr>
                      <a:noAutofit/>
                    </a:bodyPr>
                    <a:lstStyle/>
                    <a:p>
                      <a:pPr indent="0" lvl="0" marL="0" algn="ctr">
                        <a:spcBef>
                          <a:spcPts val="0"/>
                        </a:spcBef>
                        <a:spcAft>
                          <a:spcPts val="0"/>
                        </a:spcAft>
                        <a:buNone/>
                      </a:pPr>
                      <a:r>
                        <a:rPr lang="en"/>
                        <a:t>5</a:t>
                      </a:r>
                      <a:endParaRPr/>
                    </a:p>
                  </a:txBody>
                  <a:tcPr marT="91425" marB="91425" marR="91425" marL="91425"/>
                </a:tc>
                <a:tc>
                  <a:txBody>
                    <a:bodyPr>
                      <a:noAutofit/>
                    </a:bodyPr>
                    <a:lstStyle/>
                    <a:p>
                      <a:pPr indent="0" lvl="0" marL="0" algn="ctr">
                        <a:spcBef>
                          <a:spcPts val="0"/>
                        </a:spcBef>
                        <a:spcAft>
                          <a:spcPts val="0"/>
                        </a:spcAft>
                        <a:buNone/>
                      </a:pPr>
                      <a:r>
                        <a:rPr lang="en"/>
                        <a:t>101</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819150" y="412025"/>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1.3 Binary Representation of </a:t>
            </a:r>
            <a:endParaRPr/>
          </a:p>
          <a:p>
            <a:pPr indent="0" lvl="0" marL="0">
              <a:spcBef>
                <a:spcPts val="0"/>
              </a:spcBef>
              <a:spcAft>
                <a:spcPts val="0"/>
              </a:spcAft>
              <a:buNone/>
            </a:pPr>
            <a:r>
              <a:rPr lang="en"/>
              <a:t>      Characters and Strings</a:t>
            </a:r>
            <a:endParaRPr/>
          </a:p>
        </p:txBody>
      </p:sp>
      <p:sp>
        <p:nvSpPr>
          <p:cNvPr id="183" name="Shape 183"/>
          <p:cNvSpPr txBox="1"/>
          <p:nvPr>
            <p:ph idx="1" type="body"/>
          </p:nvPr>
        </p:nvSpPr>
        <p:spPr>
          <a:xfrm>
            <a:off x="637625" y="1470775"/>
            <a:ext cx="7687200" cy="29679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Times New Roman"/>
                <a:ea typeface="Times New Roman"/>
                <a:cs typeface="Times New Roman"/>
                <a:sym typeface="Times New Roman"/>
              </a:rPr>
              <a:t>Characters: </a:t>
            </a:r>
            <a:endParaRPr>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a:latin typeface="Times New Roman"/>
              <a:ea typeface="Times New Roman"/>
              <a:cs typeface="Times New Roman"/>
              <a:sym typeface="Times New Roman"/>
            </a:endParaRPr>
          </a:p>
          <a:p>
            <a:pPr indent="-311150" lvl="0" marL="457200" rtl="0">
              <a:lnSpc>
                <a:spcPct val="115000"/>
              </a:lnSpc>
              <a:spcBef>
                <a:spcPts val="0"/>
              </a:spcBef>
              <a:spcAft>
                <a:spcPts val="0"/>
              </a:spcAft>
              <a:buSzPts val="1300"/>
              <a:buFont typeface="Times New Roman"/>
              <a:buChar char="-"/>
            </a:pPr>
            <a:r>
              <a:rPr lang="en">
                <a:latin typeface="Times New Roman"/>
                <a:ea typeface="Times New Roman"/>
                <a:cs typeface="Times New Roman"/>
                <a:sym typeface="Times New Roman"/>
              </a:rPr>
              <a:t>A to Z (lowercase and uppercase)</a:t>
            </a:r>
            <a:endParaRPr>
              <a:latin typeface="Times New Roman"/>
              <a:ea typeface="Times New Roman"/>
              <a:cs typeface="Times New Roman"/>
              <a:sym typeface="Times New Roman"/>
            </a:endParaRPr>
          </a:p>
          <a:p>
            <a:pPr indent="-311150" lvl="0" marL="457200" rtl="0">
              <a:lnSpc>
                <a:spcPct val="115000"/>
              </a:lnSpc>
              <a:spcBef>
                <a:spcPts val="0"/>
              </a:spcBef>
              <a:spcAft>
                <a:spcPts val="0"/>
              </a:spcAft>
              <a:buSzPts val="1300"/>
              <a:buFont typeface="Times New Roman"/>
              <a:buChar char="-"/>
            </a:pPr>
            <a:r>
              <a:rPr lang="en">
                <a:latin typeface="Times New Roman"/>
                <a:ea typeface="Times New Roman"/>
                <a:cs typeface="Times New Roman"/>
                <a:sym typeface="Times New Roman"/>
              </a:rPr>
              <a:t>0 to 9</a:t>
            </a:r>
            <a:endParaRPr>
              <a:latin typeface="Times New Roman"/>
              <a:ea typeface="Times New Roman"/>
              <a:cs typeface="Times New Roman"/>
              <a:sym typeface="Times New Roman"/>
            </a:endParaRPr>
          </a:p>
          <a:p>
            <a:pPr indent="-311150" lvl="0" marL="457200" rtl="0">
              <a:lnSpc>
                <a:spcPct val="115000"/>
              </a:lnSpc>
              <a:spcBef>
                <a:spcPts val="0"/>
              </a:spcBef>
              <a:spcAft>
                <a:spcPts val="0"/>
              </a:spcAft>
              <a:buSzPts val="1300"/>
              <a:buFont typeface="Times New Roman"/>
              <a:buChar char="-"/>
            </a:pPr>
            <a:r>
              <a:rPr lang="en">
                <a:latin typeface="Times New Roman"/>
                <a:ea typeface="Times New Roman"/>
                <a:cs typeface="Times New Roman"/>
                <a:sym typeface="Times New Roman"/>
              </a:rPr>
              <a:t>+, *, -, /, etc.</a:t>
            </a:r>
            <a:endParaRPr>
              <a:latin typeface="Times New Roman"/>
              <a:ea typeface="Times New Roman"/>
              <a:cs typeface="Times New Roman"/>
              <a:sym typeface="Times New Roman"/>
            </a:endParaRPr>
          </a:p>
          <a:p>
            <a:pPr indent="-311150" lvl="0" marL="457200" rtl="0">
              <a:lnSpc>
                <a:spcPct val="115000"/>
              </a:lnSpc>
              <a:spcBef>
                <a:spcPts val="0"/>
              </a:spcBef>
              <a:spcAft>
                <a:spcPts val="0"/>
              </a:spcAft>
              <a:buSzPts val="1300"/>
              <a:buFont typeface="Times New Roman"/>
              <a:buChar char="-"/>
            </a:pPr>
            <a:r>
              <a:rPr lang="en">
                <a:latin typeface="Times New Roman"/>
                <a:ea typeface="Times New Roman"/>
                <a:cs typeface="Times New Roman"/>
                <a:sym typeface="Times New Roman"/>
              </a:rPr>
              <a:t>Command characters</a:t>
            </a:r>
            <a:endParaRPr>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spcBef>
                <a:spcPts val="0"/>
              </a:spcBef>
              <a:spcAft>
                <a:spcPts val="0"/>
              </a:spcAft>
              <a:buNone/>
            </a:pPr>
            <a:r>
              <a:rPr lang="en">
                <a:latin typeface="Times New Roman"/>
                <a:ea typeface="Times New Roman"/>
                <a:cs typeface="Times New Roman"/>
                <a:sym typeface="Times New Roman"/>
              </a:rPr>
              <a:t>In the ASCII scheme, each character equals 8 bits or 1 byte. They range from 0000 0000 to 1111 1111.</a:t>
            </a:r>
            <a:endParaRPr>
              <a:latin typeface="Times New Roman"/>
              <a:ea typeface="Times New Roman"/>
              <a:cs typeface="Times New Roman"/>
              <a:sym typeface="Times New Roman"/>
            </a:endParaRPr>
          </a:p>
          <a:p>
            <a:pPr indent="0" lvl="0" marL="0" rtl="0">
              <a:spcBef>
                <a:spcPts val="0"/>
              </a:spcBef>
              <a:spcAft>
                <a:spcPts val="0"/>
              </a:spcAft>
              <a:buNone/>
            </a:pPr>
            <a:r>
              <a:t/>
            </a:r>
            <a:endParaRPr>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a:latin typeface="Times New Roman"/>
                <a:ea typeface="Times New Roman"/>
                <a:cs typeface="Times New Roman"/>
                <a:sym typeface="Times New Roman"/>
              </a:rPr>
              <a:t>Strings: </a:t>
            </a:r>
            <a:endParaRPr>
              <a:latin typeface="Times New Roman"/>
              <a:ea typeface="Times New Roman"/>
              <a:cs typeface="Times New Roman"/>
              <a:sym typeface="Times New Roman"/>
            </a:endParaRPr>
          </a:p>
          <a:p>
            <a:pPr indent="-311150" lvl="0" marL="457200" rtl="0">
              <a:lnSpc>
                <a:spcPct val="115000"/>
              </a:lnSpc>
              <a:spcBef>
                <a:spcPts val="0"/>
              </a:spcBef>
              <a:spcAft>
                <a:spcPts val="0"/>
              </a:spcAft>
              <a:buSzPts val="1300"/>
              <a:buFont typeface="Times New Roman"/>
              <a:buChar char="-"/>
            </a:pPr>
            <a:r>
              <a:rPr lang="en">
                <a:latin typeface="Times New Roman"/>
                <a:ea typeface="Times New Roman"/>
                <a:cs typeface="Times New Roman"/>
                <a:sym typeface="Times New Roman"/>
              </a:rPr>
              <a:t>Sequences of Characters</a:t>
            </a:r>
            <a:endParaRPr>
              <a:latin typeface="Times New Roman"/>
              <a:ea typeface="Times New Roman"/>
              <a:cs typeface="Times New Roman"/>
              <a:sym typeface="Times New Roman"/>
            </a:endParaRPr>
          </a:p>
          <a:p>
            <a:pPr indent="-311150" lvl="0" marL="457200" rtl="0">
              <a:lnSpc>
                <a:spcPct val="115000"/>
              </a:lnSpc>
              <a:spcBef>
                <a:spcPts val="0"/>
              </a:spcBef>
              <a:spcAft>
                <a:spcPts val="0"/>
              </a:spcAft>
              <a:buSzPts val="1300"/>
              <a:buFont typeface="Times New Roman"/>
              <a:buChar char="-"/>
            </a:pPr>
            <a:r>
              <a:rPr lang="en">
                <a:latin typeface="Times New Roman"/>
                <a:ea typeface="Times New Roman"/>
                <a:cs typeface="Times New Roman"/>
                <a:sym typeface="Times New Roman"/>
              </a:rPr>
              <a:t>Each character is coded in ASCII or Unicode and “strung” together</a:t>
            </a:r>
            <a:endParaRPr>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a:lnSpc>
                <a:spcPct val="115000"/>
              </a:lnSpc>
              <a:spcBef>
                <a:spcPts val="0"/>
              </a:spcBef>
              <a:spcAft>
                <a:spcPts val="0"/>
              </a:spcAft>
              <a:buNone/>
            </a:pPr>
            <a:r>
              <a:rPr lang="en">
                <a:latin typeface="Times New Roman"/>
                <a:ea typeface="Times New Roman"/>
                <a:cs typeface="Times New Roman"/>
                <a:sym typeface="Times New Roman"/>
              </a:rPr>
              <a:t>Java uses Unicode, which represents each character by a pattern of 16 bits. </a:t>
            </a:r>
            <a:endParaRPr>
              <a:latin typeface="Times New Roman"/>
              <a:ea typeface="Times New Roman"/>
              <a:cs typeface="Times New Roman"/>
              <a:sym typeface="Times New Roman"/>
            </a:endParaRPr>
          </a:p>
        </p:txBody>
      </p:sp>
      <p:pic>
        <p:nvPicPr>
          <p:cNvPr id="184" name="Shape 184"/>
          <p:cNvPicPr preferRelativeResize="0"/>
          <p:nvPr/>
        </p:nvPicPr>
        <p:blipFill>
          <a:blip r:embed="rId3">
            <a:alphaModFix/>
          </a:blip>
          <a:stretch>
            <a:fillRect/>
          </a:stretch>
        </p:blipFill>
        <p:spPr>
          <a:xfrm>
            <a:off x="6539851" y="412025"/>
            <a:ext cx="2146125" cy="2168850"/>
          </a:xfrm>
          <a:prstGeom prst="rect">
            <a:avLst/>
          </a:prstGeom>
          <a:noFill/>
          <a:ln>
            <a:noFill/>
          </a:ln>
        </p:spPr>
      </p:pic>
      <p:cxnSp>
        <p:nvCxnSpPr>
          <p:cNvPr id="185" name="Shape 185"/>
          <p:cNvCxnSpPr>
            <a:endCxn id="184" idx="1"/>
          </p:cNvCxnSpPr>
          <p:nvPr/>
        </p:nvCxnSpPr>
        <p:spPr>
          <a:xfrm flipH="1" rot="10800000">
            <a:off x="2668951" y="1496450"/>
            <a:ext cx="3870900" cy="1305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