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edison.k12.nj.us/cms/lib/NJ01001623/Centricity/Domain/9/Handbook-2017-18.pdf" TargetMode="External"/><Relationship Id="rId4" Type="http://schemas.openxmlformats.org/officeDocument/2006/relationships/hyperlink" Target="http://www.ithenticate.com/resources/6-consequences-of-plagiaris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uark.libguides.com/CSCE/CitingCo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Academic Integrity</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Avoiding Plagiarism, Citing Sources, and Submitting Original 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Plagiarism</a:t>
            </a:r>
            <a:endParaRPr sz="3000"/>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According to the student handbook:</a:t>
            </a:r>
            <a:endParaRPr sz="1800"/>
          </a:p>
          <a:p>
            <a:pPr indent="-342900" lvl="0" marL="457200" rtl="0">
              <a:spcBef>
                <a:spcPts val="1600"/>
              </a:spcBef>
              <a:spcAft>
                <a:spcPts val="0"/>
              </a:spcAft>
              <a:buSzPts val="1800"/>
              <a:buChar char="●"/>
            </a:pPr>
            <a:r>
              <a:rPr lang="en" sz="1800"/>
              <a:t>Plagiarism is the act of taking and using the thoughts, writing, etc of another person as one’s own.</a:t>
            </a:r>
            <a:endParaRPr sz="1800"/>
          </a:p>
          <a:p>
            <a:pPr indent="0" lvl="0" marL="0" rtl="0">
              <a:spcBef>
                <a:spcPts val="1600"/>
              </a:spcBef>
              <a:spcAft>
                <a:spcPts val="0"/>
              </a:spcAft>
              <a:buNone/>
            </a:pPr>
            <a:r>
              <a:t/>
            </a:r>
            <a:endParaRPr sz="1800"/>
          </a:p>
          <a:p>
            <a:pPr indent="-342900" lvl="0" marL="457200" rtl="0">
              <a:spcBef>
                <a:spcPts val="1600"/>
              </a:spcBef>
              <a:spcAft>
                <a:spcPts val="0"/>
              </a:spcAft>
              <a:buSzPts val="1800"/>
              <a:buChar char="●"/>
            </a:pPr>
            <a:r>
              <a:rPr lang="en" sz="1800"/>
              <a:t>Plagiarism is a type of cheating and is punishable as such.</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Plagiarism in Computer Science Education</a:t>
            </a:r>
            <a:endParaRPr/>
          </a:p>
        </p:txBody>
      </p:sp>
      <p:sp>
        <p:nvSpPr>
          <p:cNvPr id="147" name="Shape 147"/>
          <p:cNvSpPr txBox="1"/>
          <p:nvPr>
            <p:ph idx="1" type="body"/>
          </p:nvPr>
        </p:nvSpPr>
        <p:spPr>
          <a:xfrm>
            <a:off x="1231825" y="1116150"/>
            <a:ext cx="7038900" cy="3830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en" sz="1800">
                <a:solidFill>
                  <a:srgbClr val="FFFFFF"/>
                </a:solidFill>
              </a:rPr>
              <a:t>Any time that you use the code of another person in your program, without their permission, whether you supply said code or are the individual taking it,  it is considered plagiarism.</a:t>
            </a:r>
            <a:endParaRPr sz="1800">
              <a:solidFill>
                <a:srgbClr val="FFFFFF"/>
              </a:solidFill>
            </a:endParaRPr>
          </a:p>
          <a:p>
            <a:pPr indent="0" lvl="0" marL="0" rtl="0">
              <a:spcBef>
                <a:spcPts val="1600"/>
              </a:spcBef>
              <a:spcAft>
                <a:spcPts val="0"/>
              </a:spcAft>
              <a:buNone/>
            </a:pPr>
            <a:r>
              <a:t/>
            </a:r>
            <a:endParaRPr sz="1800">
              <a:solidFill>
                <a:srgbClr val="FFFFFF"/>
              </a:solidFill>
            </a:endParaRPr>
          </a:p>
          <a:p>
            <a:pPr indent="-342900" lvl="0" marL="457200" rtl="0">
              <a:spcBef>
                <a:spcPts val="1600"/>
              </a:spcBef>
              <a:spcAft>
                <a:spcPts val="0"/>
              </a:spcAft>
              <a:buSzPts val="1800"/>
              <a:buChar char="●"/>
            </a:pPr>
            <a:r>
              <a:rPr lang="en" sz="1800"/>
              <a:t>Using the code of another student in your program is considered plagiarism.  </a:t>
            </a:r>
            <a:endParaRPr sz="1800"/>
          </a:p>
          <a:p>
            <a:pPr indent="0" lvl="0" marL="0" rtl="0">
              <a:spcBef>
                <a:spcPts val="1600"/>
              </a:spcBef>
              <a:spcAft>
                <a:spcPts val="0"/>
              </a:spcAft>
              <a:buNone/>
            </a:pPr>
            <a:r>
              <a:t/>
            </a:r>
            <a:endParaRPr sz="1800"/>
          </a:p>
          <a:p>
            <a:pPr indent="-342900" lvl="0" marL="457200" rtl="0">
              <a:spcBef>
                <a:spcPts val="1600"/>
              </a:spcBef>
              <a:spcAft>
                <a:spcPts val="0"/>
              </a:spcAft>
              <a:buSzPts val="1800"/>
              <a:buChar char="●"/>
            </a:pPr>
            <a:r>
              <a:rPr lang="en" sz="1800"/>
              <a:t>Copy/pasting another programmer’s code is considered plagiarism.</a:t>
            </a:r>
            <a:endParaRPr sz="1800"/>
          </a:p>
          <a:p>
            <a:pPr indent="0" lvl="0" marL="0">
              <a:spcBef>
                <a:spcPts val="1600"/>
              </a:spcBef>
              <a:spcAft>
                <a:spcPts val="0"/>
              </a:spcAft>
              <a:buNone/>
            </a:pPr>
            <a:r>
              <a:t/>
            </a:r>
            <a:endParaRPr sz="1800"/>
          </a:p>
          <a:p>
            <a:pPr indent="0" lvl="0" marL="0">
              <a:spcBef>
                <a:spcPts val="1600"/>
              </a:spcBef>
              <a:spcAft>
                <a:spcPts val="0"/>
              </a:spcAft>
              <a:buNone/>
            </a:pPr>
            <a:r>
              <a:t/>
            </a:r>
            <a:endParaRPr sz="1800"/>
          </a:p>
          <a:p>
            <a:pPr indent="0" lvl="0" marL="0">
              <a:spcBef>
                <a:spcPts val="16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Consequences of Plagiarism</a:t>
            </a:r>
            <a:endParaRPr/>
          </a:p>
        </p:txBody>
      </p:sp>
      <p:sp>
        <p:nvSpPr>
          <p:cNvPr id="153" name="Shape 153"/>
          <p:cNvSpPr txBox="1"/>
          <p:nvPr>
            <p:ph idx="1" type="body"/>
          </p:nvPr>
        </p:nvSpPr>
        <p:spPr>
          <a:xfrm>
            <a:off x="1111975" y="1061675"/>
            <a:ext cx="7639200" cy="390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A</a:t>
            </a:r>
            <a:r>
              <a:rPr lang="en" sz="1600"/>
              <a:t>nyone who is caught plagiarizing can face the following consequences:</a:t>
            </a:r>
            <a:endParaRPr sz="1600"/>
          </a:p>
          <a:p>
            <a:pPr indent="-330200" lvl="0" marL="457200" rtl="0">
              <a:spcBef>
                <a:spcPts val="1600"/>
              </a:spcBef>
              <a:spcAft>
                <a:spcPts val="0"/>
              </a:spcAft>
              <a:buSzPts val="1600"/>
              <a:buChar char="●"/>
            </a:pPr>
            <a:r>
              <a:rPr lang="en" sz="1600"/>
              <a:t>Student Repercussions- Your </a:t>
            </a:r>
            <a:r>
              <a:rPr lang="en" sz="1600" u="sng">
                <a:solidFill>
                  <a:schemeClr val="hlink"/>
                </a:solidFill>
                <a:hlinkClick r:id="rId3"/>
              </a:rPr>
              <a:t>Student Handbook</a:t>
            </a:r>
            <a:r>
              <a:rPr lang="en" sz="1600"/>
              <a:t> outlines the schools’ consequences for cheating/plagiarism on page 24-25.</a:t>
            </a:r>
            <a:endParaRPr sz="1600"/>
          </a:p>
          <a:p>
            <a:pPr indent="0" lvl="0" marL="0" rtl="0">
              <a:lnSpc>
                <a:spcPct val="100000"/>
              </a:lnSpc>
              <a:spcBef>
                <a:spcPts val="1600"/>
              </a:spcBef>
              <a:spcAft>
                <a:spcPts val="0"/>
              </a:spcAft>
              <a:buNone/>
            </a:pPr>
            <a:r>
              <a:t/>
            </a:r>
            <a:endParaRPr sz="1600"/>
          </a:p>
          <a:p>
            <a:pPr indent="-330200" lvl="0" marL="457200" rtl="0">
              <a:spcBef>
                <a:spcPts val="1600"/>
              </a:spcBef>
              <a:spcAft>
                <a:spcPts val="0"/>
              </a:spcAft>
              <a:buSzPts val="1600"/>
              <a:buChar char="●"/>
            </a:pPr>
            <a:r>
              <a:rPr lang="en" sz="1600"/>
              <a:t>Professional Repercussions - You may be fired from your job and employers may not want to hire you.</a:t>
            </a:r>
            <a:endParaRPr sz="1600"/>
          </a:p>
          <a:p>
            <a:pPr indent="0" lvl="0" marL="0" rtl="0">
              <a:lnSpc>
                <a:spcPct val="100000"/>
              </a:lnSpc>
              <a:spcBef>
                <a:spcPts val="1600"/>
              </a:spcBef>
              <a:spcAft>
                <a:spcPts val="0"/>
              </a:spcAft>
              <a:buNone/>
            </a:pPr>
            <a:r>
              <a:t/>
            </a:r>
            <a:endParaRPr sz="1600"/>
          </a:p>
          <a:p>
            <a:pPr indent="-330200" lvl="0" marL="457200" rtl="0">
              <a:spcBef>
                <a:spcPts val="1600"/>
              </a:spcBef>
              <a:spcAft>
                <a:spcPts val="0"/>
              </a:spcAft>
              <a:buSzPts val="1600"/>
              <a:buChar char="●"/>
            </a:pPr>
            <a:r>
              <a:rPr lang="en" sz="1600"/>
              <a:t>Legal Repercussions - The original author of the work can </a:t>
            </a:r>
            <a:r>
              <a:rPr lang="en" sz="1600"/>
              <a:t>pursue</a:t>
            </a:r>
            <a:r>
              <a:rPr lang="en" sz="1600"/>
              <a:t> monetary reparations for the theft of their work.</a:t>
            </a:r>
            <a:endParaRPr sz="1600"/>
          </a:p>
          <a:p>
            <a:pPr indent="0" lvl="0" marL="0" rtl="0" algn="r">
              <a:spcBef>
                <a:spcPts val="1600"/>
              </a:spcBef>
              <a:spcAft>
                <a:spcPts val="1600"/>
              </a:spcAft>
              <a:buNone/>
            </a:pPr>
            <a:r>
              <a:rPr lang="en" sz="1200" u="sng">
                <a:solidFill>
                  <a:schemeClr val="hlink"/>
                </a:solidFill>
                <a:hlinkClick r:id="rId4"/>
              </a:rPr>
              <a:t>http://www.ithenticate.com/resources/6-consequences-of-plagiarism</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Avoid Plagiarism</a:t>
            </a:r>
            <a:endParaRPr/>
          </a:p>
        </p:txBody>
      </p:sp>
      <p:sp>
        <p:nvSpPr>
          <p:cNvPr id="159" name="Shape 15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Submit your own work!</a:t>
            </a:r>
            <a:endParaRPr sz="1800"/>
          </a:p>
          <a:p>
            <a:pPr indent="0" lvl="0" marL="0" rtl="0">
              <a:spcBef>
                <a:spcPts val="1600"/>
              </a:spcBef>
              <a:spcAft>
                <a:spcPts val="0"/>
              </a:spcAft>
              <a:buNone/>
            </a:pPr>
            <a:r>
              <a:t/>
            </a:r>
            <a:endParaRPr sz="1800"/>
          </a:p>
          <a:p>
            <a:pPr indent="-342900" lvl="0" marL="457200" rtl="0">
              <a:spcBef>
                <a:spcPts val="1600"/>
              </a:spcBef>
              <a:spcAft>
                <a:spcPts val="0"/>
              </a:spcAft>
              <a:buSzPts val="1800"/>
              <a:buChar char="●"/>
            </a:pPr>
            <a:r>
              <a:rPr lang="en" sz="1800"/>
              <a:t>If you are allowed to search for resources, consult another programmer, or use parts of another programmer’s code, you have to cite the source and give credit to the original author.</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Citing Work in Computer Science</a:t>
            </a:r>
            <a:endParaRPr/>
          </a:p>
        </p:txBody>
      </p:sp>
      <p:sp>
        <p:nvSpPr>
          <p:cNvPr id="165" name="Shape 16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In the rare case that you are allowed to use parts of another programmer’s code, you must cite them as a resource inside the code itself.</a:t>
            </a:r>
            <a:endParaRPr sz="1800"/>
          </a:p>
          <a:p>
            <a:pPr indent="0" lvl="0" marL="0">
              <a:spcBef>
                <a:spcPts val="1600"/>
              </a:spcBef>
              <a:spcAft>
                <a:spcPts val="0"/>
              </a:spcAft>
              <a:buNone/>
            </a:pPr>
            <a:r>
              <a:t/>
            </a:r>
            <a:endParaRPr sz="1800"/>
          </a:p>
          <a:p>
            <a:pPr indent="0" lvl="0" marL="0">
              <a:spcBef>
                <a:spcPts val="1600"/>
              </a:spcBef>
              <a:spcAft>
                <a:spcPts val="1600"/>
              </a:spcAft>
              <a:buNone/>
            </a:pPr>
            <a:r>
              <a:rPr lang="en" sz="1800"/>
              <a:t>Your citation should be included in the header of your program.</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Citation</a:t>
            </a:r>
            <a:endParaRPr/>
          </a:p>
        </p:txBody>
      </p:sp>
      <p:pic>
        <p:nvPicPr>
          <p:cNvPr id="171" name="Shape 171"/>
          <p:cNvPicPr preferRelativeResize="0"/>
          <p:nvPr/>
        </p:nvPicPr>
        <p:blipFill>
          <a:blip r:embed="rId3">
            <a:alphaModFix/>
          </a:blip>
          <a:stretch>
            <a:fillRect/>
          </a:stretch>
        </p:blipFill>
        <p:spPr>
          <a:xfrm>
            <a:off x="1072000" y="991725"/>
            <a:ext cx="4397059" cy="4151775"/>
          </a:xfrm>
          <a:prstGeom prst="rect">
            <a:avLst/>
          </a:prstGeom>
          <a:noFill/>
          <a:ln>
            <a:noFill/>
          </a:ln>
        </p:spPr>
      </p:pic>
      <p:sp>
        <p:nvSpPr>
          <p:cNvPr id="172" name="Shape 172"/>
          <p:cNvSpPr/>
          <p:nvPr/>
        </p:nvSpPr>
        <p:spPr>
          <a:xfrm>
            <a:off x="1119075" y="2165675"/>
            <a:ext cx="4302900" cy="15774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txBox="1"/>
          <p:nvPr/>
        </p:nvSpPr>
        <p:spPr>
          <a:xfrm>
            <a:off x="5469050" y="4497950"/>
            <a:ext cx="3432900" cy="45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u="sng">
                <a:solidFill>
                  <a:schemeClr val="hlink"/>
                </a:solidFill>
                <a:hlinkClick r:id="rId4"/>
              </a:rPr>
              <a:t>http://uark.libguides.com/CSCE/CitingCode</a:t>
            </a:r>
            <a:endParaRPr sz="12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