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y="6858000" cx="9144000"/>
  <p:notesSz cx="6831000" cy="9117000"/>
  <p:embeddedFontLst>
    <p:embeddedFont>
      <p:font typeface="Overlock"/>
      <p:regular r:id="rId75"/>
      <p:bold r:id="rId76"/>
      <p:italic r:id="rId77"/>
      <p:boldItalic r:id="rId78"/>
    </p:embeddedFont>
    <p:embeddedFont>
      <p:font typeface="Tahoma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72">
          <p15:clr>
            <a:srgbClr val="000000"/>
          </p15:clr>
        </p15:guide>
        <p15:guide id="2" pos="2152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81" roundtripDataSignature="AMtx7mhJ8j+etqVjJWYixxnr/CAzTgAr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72" orient="horz"/>
        <p:guide pos="215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Tahoma-bold.fntdata"/><Relationship Id="rId8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Overlock-regular.fntdata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Overlock-italic.fntdata"/><Relationship Id="rId32" Type="http://schemas.openxmlformats.org/officeDocument/2006/relationships/slide" Target="slides/slide27.xml"/><Relationship Id="rId76" Type="http://schemas.openxmlformats.org/officeDocument/2006/relationships/font" Target="fonts/Overlock-bold.fntdata"/><Relationship Id="rId35" Type="http://schemas.openxmlformats.org/officeDocument/2006/relationships/slide" Target="slides/slide30.xml"/><Relationship Id="rId79" Type="http://schemas.openxmlformats.org/officeDocument/2006/relationships/font" Target="fonts/Tahoma-regular.fntdata"/><Relationship Id="rId34" Type="http://schemas.openxmlformats.org/officeDocument/2006/relationships/slide" Target="slides/slide29.xml"/><Relationship Id="rId78" Type="http://schemas.openxmlformats.org/officeDocument/2006/relationships/font" Target="fonts/Overlock-bold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0325" y="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2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2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3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3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3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3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3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3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9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3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p4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1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4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4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4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4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6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4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4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7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4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4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4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9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4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0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5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5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5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5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3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5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5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5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p5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5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8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5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5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9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1" name="Google Shape;631;p5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0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1" name="Google Shape;641;p6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1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6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2" name="Google Shape;652;p6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2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6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3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p6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4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6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5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5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6" name="Google Shape;696;p65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6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6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p66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7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6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8" name="Google Shape;718;p6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8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6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p6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9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6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p6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0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0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9" name="Google Shape;749;p70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71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71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0" name="Google Shape;760;p71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2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72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0" name="Google Shape;770;p72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3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73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73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4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74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p74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/>
        </p:nvSpPr>
        <p:spPr>
          <a:xfrm>
            <a:off x="3870325" y="8661400"/>
            <a:ext cx="2960687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911225" y="4330700"/>
            <a:ext cx="5008562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50" lIns="91125" spcFirstLastPara="1" rIns="91125" wrap="square" tIns="455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36650" y="684212"/>
            <a:ext cx="4557712" cy="34178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6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6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9" name="Google Shape;19;p76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6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5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5"/>
          <p:cNvSpPr txBox="1"/>
          <p:nvPr>
            <p:ph idx="1" type="body"/>
          </p:nvPr>
        </p:nvSpPr>
        <p:spPr>
          <a:xfrm>
            <a:off x="3810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85"/>
          <p:cNvSpPr txBox="1"/>
          <p:nvPr>
            <p:ph idx="2" type="body"/>
          </p:nvPr>
        </p:nvSpPr>
        <p:spPr>
          <a:xfrm>
            <a:off x="4686300" y="14478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5" name="Google Shape;75;p85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5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81" name="Google Shape;81;p86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6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6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7"/>
          <p:cNvSpPr txBox="1"/>
          <p:nvPr>
            <p:ph idx="1" type="body"/>
          </p:nvPr>
        </p:nvSpPr>
        <p:spPr>
          <a:xfrm>
            <a:off x="381000" y="228600"/>
            <a:ext cx="84582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77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7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7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8"/>
          <p:cNvSpPr txBox="1"/>
          <p:nvPr>
            <p:ph type="title"/>
          </p:nvPr>
        </p:nvSpPr>
        <p:spPr>
          <a:xfrm rot="5400000">
            <a:off x="4619625" y="2333625"/>
            <a:ext cx="63246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8"/>
          <p:cNvSpPr txBox="1"/>
          <p:nvPr>
            <p:ph idx="1" type="body"/>
          </p:nvPr>
        </p:nvSpPr>
        <p:spPr>
          <a:xfrm rot="5400000">
            <a:off x="314325" y="295275"/>
            <a:ext cx="63246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78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8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8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9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9"/>
          <p:cNvSpPr txBox="1"/>
          <p:nvPr>
            <p:ph idx="1" type="body"/>
          </p:nvPr>
        </p:nvSpPr>
        <p:spPr>
          <a:xfrm rot="5400000">
            <a:off x="2057400" y="-2286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6" name="Google Shape;36;p79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9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9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3" name="Google Shape;43;p80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0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0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9" name="Google Shape;49;p8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8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0" name="Google Shape;50;p81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1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1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2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2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2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3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3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3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3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5" name="Google Shape;65;p8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6" name="Google Shape;66;p8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7" name="Google Shape;67;p8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8" name="Google Shape;68;p84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4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4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oleObject" Target="../embeddings/oleObject1.bin"/><Relationship Id="rId2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1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5"/>
          <p:cNvSpPr txBox="1"/>
          <p:nvPr>
            <p:ph type="title"/>
          </p:nvPr>
        </p:nvSpPr>
        <p:spPr>
          <a:xfrm>
            <a:off x="762000" y="228600"/>
            <a:ext cx="77168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75"/>
          <p:cNvSpPr txBox="1"/>
          <p:nvPr>
            <p:ph idx="1"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2419" lvl="1" marL="9144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75"/>
          <p:cNvSpPr txBox="1"/>
          <p:nvPr>
            <p:ph idx="10" type="dt"/>
          </p:nvPr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75"/>
          <p:cNvSpPr txBox="1"/>
          <p:nvPr>
            <p:ph idx="11" type="ftr"/>
          </p:nvPr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75"/>
          <p:cNvSpPr txBox="1"/>
          <p:nvPr>
            <p:ph idx="12" type="sldNum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75"/>
          <p:cNvGraphicFramePr/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>
              <mc:Choice Requires="v">
                <p:oleObj r:id="rId1" imgH="76200" imgW="8382000" progId="MS_ClipArt_Gallery.5" spid="_x0000_s1">
                  <p:embed/>
                </p:oleObj>
              </mc:Choice>
              <mc:Fallback>
                <p:oleObj r:id="rId2" imgH="76200" imgW="8382000" progId="MS_ClipArt_Gallery.5">
                  <p:embed/>
                  <p:pic>
                    <p:nvPicPr>
                      <p:cNvPr id="15" name="Google Shape;15;p75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n.wikipedia.org/wiki/Computer_program" TargetMode="External"/><Relationship Id="rId4" Type="http://schemas.openxmlformats.org/officeDocument/2006/relationships/hyperlink" Target="http://en.wikipedia.org/wiki/Dynamic_memor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457200" y="938850"/>
            <a:ext cx="80772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Overlock"/>
              <a:buNone/>
            </a:pPr>
            <a:br>
              <a:rPr b="1" i="0" lang="en-US" sz="4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JAVA </a:t>
            </a:r>
            <a:br>
              <a:rPr b="1" i="0" lang="en-US" sz="24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24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—Introduction to Java—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: History</a:t>
            </a:r>
            <a:endParaRPr/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Hence, the team built a new programming language called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Oak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avoided potentially dangerous constructs in C++, such as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pointers, pointer arithmetic, operator overloading etc.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Introduced automatic memory management, freeing the programmer to concentrate on other things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: History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Architecture neutrality (Platform independence)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different CPU’s are used as controllers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Hardware chips are evolving rapidly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better chips become available, older chips become obsolete and their production is stopped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Manufacturers of toasters and washing machines would like to use the chips available off the shelf, and would not like to reinvest in compiler development every two-three years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So, the software and programming language had to be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architecture neutral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: History</a:t>
            </a:r>
            <a:endParaRPr/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was soon realized that these design goals of consumer electronics perfectly suited an ideal programming language for the Internet and WWW, which should be: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object-oriented (&amp; support GUI)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robust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architecture neutral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Internet programming presented a BIG business opportunity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Much bigger than programming for consumer electronics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: History</a:t>
            </a:r>
            <a:endParaRPr/>
          </a:p>
        </p:txBody>
      </p:sp>
      <p:sp>
        <p:nvSpPr>
          <p:cNvPr id="212" name="Google Shape;212;p1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was “re-targeted” for the Internet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team was expanded to include Bill Joy (developer of Unix), Arthur van Hoff, Jonathan Payne, Frank Yellin, Tim Lindholm etc.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1994, an early web browser called WebRunner was written in Oak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WebRunner was later renamed HotJava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 1995, Oak was renamed Java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common story is that the name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Java relates to the place from where the development team got its coffee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name Java survived the trade mark search</a:t>
            </a:r>
            <a:endParaRPr/>
          </a:p>
        </p:txBody>
      </p:sp>
      <p:sp>
        <p:nvSpPr>
          <p:cNvPr id="213" name="Google Shape;213;p1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</p:txBody>
      </p:sp>
      <p:sp>
        <p:nvSpPr>
          <p:cNvPr id="221" name="Google Shape;221;p14"/>
          <p:cNvSpPr txBox="1"/>
          <p:nvPr>
            <p:ph idx="1" type="body"/>
          </p:nvPr>
        </p:nvSpPr>
        <p:spPr>
          <a:xfrm>
            <a:off x="381000" y="13716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381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History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java is important to the internet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Java’s magic: The Byte code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Overview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3200400" y="1981200"/>
            <a:ext cx="609600" cy="15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is Java?</a:t>
            </a:r>
            <a:endParaRPr/>
          </a:p>
        </p:txBody>
      </p:sp>
      <p:sp>
        <p:nvSpPr>
          <p:cNvPr id="231" name="Google Shape;231;p15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programming language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defined by Gosling, Joy, and Steele in the Java Language Specification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platform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virtual machine (JVM) definition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Standard APIs for GUI, data storage, processing, I/O, and networking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Java Programming Language</a:t>
            </a:r>
            <a:endParaRPr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Java programming language is a high-level language that can be characterized by all of the following buzzwords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Portable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Object-oriented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Robust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Multithreaded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Architecture-neutral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Interpreted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 performance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platform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hardware or software environment in which a program runs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Microsoft Windows, Linux, Solaris OS, and Mac OS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platforms can be described as a combination of the operating system and underlying hardware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Java platform differs from most other platforms in that it's a software-only platform that runs on top of other hardware-based platforms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Java platform has two components: 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Virtual Machine 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Application Programming Interface (API)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250" name="Google Shape;250;p1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7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Java Platform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Virtual Machine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base for the Java platform and is ported onto various hardware-based platforms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The API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 large collection of ready-made software components that provide many useful capabilities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grouped into libraries of related classes and interfaces; these libraries are known as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packages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Java Platform</a:t>
            </a:r>
            <a:endParaRPr/>
          </a:p>
        </p:txBody>
      </p:sp>
      <p:pic>
        <p:nvPicPr>
          <p:cNvPr descr="C:\Users\User\Pictures\g3.gif" id="264" name="Google Shape;2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4114800"/>
            <a:ext cx="47879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</p:txBody>
      </p:sp>
      <p:sp>
        <p:nvSpPr>
          <p:cNvPr id="270" name="Google Shape;270;p19"/>
          <p:cNvSpPr txBox="1"/>
          <p:nvPr>
            <p:ph idx="1" type="body"/>
          </p:nvPr>
        </p:nvSpPr>
        <p:spPr>
          <a:xfrm>
            <a:off x="381000" y="13716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381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History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java is important to the internet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Java’s magic: The Byte code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Overview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3276600" y="2362200"/>
            <a:ext cx="609600" cy="15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381000" y="13716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381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History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java is important to the internet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Java’s magic: The Byte code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Overview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895600" y="1524000"/>
            <a:ext cx="609600" cy="15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</p:txBody>
      </p:sp>
      <p:sp>
        <p:nvSpPr>
          <p:cNvPr id="280" name="Google Shape;280;p20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Java programming language is a high-level language that can be characterized by all of the following buzzwords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Secure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Portable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Object-oriented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Robust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Multithreaded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Architecture-neutral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Interpreted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 performance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Distributed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Dynamic</a:t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</p:txBody>
      </p:sp>
      <p:sp>
        <p:nvSpPr>
          <p:cNvPr id="289" name="Google Shape;289;p21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Simple: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 is designed to be easy for the professional programmer to learn and use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object-oriented: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clean, usable, pragmatic approach to objects, not restricted by the need for compatibility with other languages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Robust: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restricts the programmer to find the mistakes early, performs compile-time (strong typing) and run-time (exception-handling) checks, manages memory automatically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Multithreaded: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supports multi-threaded programming for writing program that perform concurrent computations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Architecture-neutral: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 Virtual Machine provides a platform independent environment for the execution of Java byte code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“write once; run anywhere, any time, forever.”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Interpreted and high-performance: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programs are compiled into an intermediate representation – byte code: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later interpreted by any JVM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be also translated into the native machine code for efficiency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Distributed: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Java handles TCP/IP protocols, accessing a resource through its URL much like accessing a local file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Dynamic: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substantial amounts of run-time type information to verify and resolve access to objects at run-time</a:t>
            </a:r>
            <a:endParaRPr/>
          </a:p>
        </p:txBody>
      </p:sp>
      <p:sp>
        <p:nvSpPr>
          <p:cNvPr id="299" name="Google Shape;299;p2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>
            <p:ph type="title"/>
          </p:nvPr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</p:txBody>
      </p:sp>
      <p:sp>
        <p:nvSpPr>
          <p:cNvPr id="307" name="Google Shape;307;p23"/>
          <p:cNvSpPr txBox="1"/>
          <p:nvPr>
            <p:ph idx="1" type="body"/>
          </p:nvPr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Secure: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programs are confined to the Java execution environment and cannot access other parts of the computer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Portability: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Many types of computers and operating systems are in use throughout the world—and many are connected to the Internet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programs to be dynamically downloaded to all the various types of platforms connected to the Internet, some means of generating portable executable code is needed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same mechanism that helps ensure security also helps create portability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Indeed, Java's solution to these two problems is both elegant and efficient</a:t>
            </a:r>
            <a:endParaRPr/>
          </a:p>
        </p:txBody>
      </p:sp>
      <p:sp>
        <p:nvSpPr>
          <p:cNvPr id="308" name="Google Shape;308;p2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title"/>
          </p:nvPr>
        </p:nvSpPr>
        <p:spPr>
          <a:xfrm>
            <a:off x="0" y="0"/>
            <a:ext cx="9144000" cy="1087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 overview of the program development process</a:t>
            </a:r>
            <a:endParaRPr/>
          </a:p>
        </p:txBody>
      </p:sp>
      <p:sp>
        <p:nvSpPr>
          <p:cNvPr id="317" name="Google Shape;317;p24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Java programming language, all source code is first written in plain text files ending with the 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.java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extension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Those source files are then compiled into 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.class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by the javac compiler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.class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does not contain code that is native to your processor; it instead contains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bytecodes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 — the machine language of the Java Virtual Machine (Java VM)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launcher tool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runs your application with an instance of the Java Virtual Machine</a:t>
            </a: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Pictures\g1.gif" id="321" name="Google Shape;3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800600"/>
            <a:ext cx="8132762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Platform independence</a:t>
            </a:r>
            <a:endParaRPr/>
          </a:p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Through the Java VM, the same application is capable of running on multiple platforms</a:t>
            </a:r>
            <a:endParaRPr/>
          </a:p>
        </p:txBody>
      </p:sp>
      <p:sp>
        <p:nvSpPr>
          <p:cNvPr id="329" name="Google Shape;329;p2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Pictures\g2.gif" id="332" name="Google Shape;3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487" y="2057400"/>
            <a:ext cx="45259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</p:txBody>
      </p:sp>
      <p:sp>
        <p:nvSpPr>
          <p:cNvPr id="338" name="Google Shape;338;p31"/>
          <p:cNvSpPr txBox="1"/>
          <p:nvPr>
            <p:ph idx="1" type="body"/>
          </p:nvPr>
        </p:nvSpPr>
        <p:spPr>
          <a:xfrm>
            <a:off x="381000" y="13716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381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History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Why java is important to the internet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Java’s magic: The Byte code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Overview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4191000" y="3238500"/>
            <a:ext cx="609600" cy="15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output of a Java compiler is not executable code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bytecode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Bytecode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a highly optimized set of instructions designed to be executed by the Java run-time system, which is called the Java Virtual Machine (JVM)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is, in its standard form,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the JVM is an interpreter for bytecode</a:t>
            </a:r>
            <a:endParaRPr/>
          </a:p>
        </p:txBody>
      </p:sp>
      <p:sp>
        <p:nvSpPr>
          <p:cNvPr id="349" name="Google Shape;349;p3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Java’s Magic: The Bytecode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Translating a Java program into bytecode helps makes it much easier to run a program in a wide variety of environments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reason is straightforward: only the JVM needs to be implemented for each platform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the run-time package exists for a given system, any Java program can run on it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Although the details of the JVM will differ from platform to platform, all interpret the same Java bytecode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a Java program were compiled to native code, then different versions of the same program would have to exist for each type of CPU connected to the Internet - </a:t>
            </a:r>
            <a:r>
              <a:rPr b="0" i="0" lang="en-US" sz="19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not a feasible solution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80"/>
              </a:spcBef>
              <a:spcAft>
                <a:spcPts val="0"/>
              </a:spcAft>
              <a:buClr>
                <a:schemeClr val="folHlink"/>
              </a:buClr>
              <a:buSzPts val="1140"/>
              <a:buFont typeface="Noto Sans Symbols"/>
              <a:buChar char="■"/>
            </a:pPr>
            <a:r>
              <a:rPr b="0" i="0" lang="en-US" sz="19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The interpretation of bytecode is the easiest way to create truly portable programs</a:t>
            </a:r>
            <a:endParaRPr/>
          </a:p>
        </p:txBody>
      </p:sp>
      <p:sp>
        <p:nvSpPr>
          <p:cNvPr id="359" name="Google Shape;359;p3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3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Java’s Magic: The Bytecode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fact that a Java program is interpreted also helps to make it secure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execution of every Java program is under the control of the JVM, the JVM can contain the program and prevent it from generating side effects outside of the system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Safety is also enhanced by certain restrictions that exist in the Java language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program is interpreted, it generally runs substantially slower than it would run if compiled to executable code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use of bytecode enables the Java run-time system to execute programs much faster than you might expect</a:t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4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Java’s Magic: The Bytecode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Some Basics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Q. </a:t>
            </a:r>
            <a:r>
              <a:rPr b="1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What is a program?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Ans.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 sequence of instructions that a computer can interpret and execute.</a:t>
            </a:r>
            <a:endParaRPr/>
          </a:p>
          <a:p>
            <a:pPr indent="-2667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Q. </a:t>
            </a:r>
            <a:r>
              <a:rPr b="1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Why Java and not Hindi / Malayalam / English?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Ans.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Since, so far, computer is not intelligent enough to understand natural languages.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5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Sun supplies its Just In Time (JIT) compiler for bytecode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the JIT compiler is part of the JVM, it compiles bytecode into executable code in real time, on a piece-by-piece, demand basis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not possible to compile an entire Java program into executable code all at once, because Java performs various run-time checks that can be done only at run time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Instead, the JIT compiles code as it is needed, during execution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just-in-time approach still yields a significant performance boost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 when dynamic compilation is applied to bytecode, the portability and safety features still apply, because the run-time system is in charge of the execution environment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Whether your Java program is actually interpreted in the traditional way or compiled on-the-fly, its functionality is the same</a:t>
            </a:r>
            <a:endParaRPr/>
          </a:p>
        </p:txBody>
      </p:sp>
      <p:sp>
        <p:nvSpPr>
          <p:cNvPr id="379" name="Google Shape;379;p3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5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Java’s Magic: The Bytecode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</p:txBody>
      </p:sp>
      <p:sp>
        <p:nvSpPr>
          <p:cNvPr id="388" name="Google Shape;388;p36"/>
          <p:cNvSpPr txBox="1"/>
          <p:nvPr>
            <p:ph idx="1" type="body"/>
          </p:nvPr>
        </p:nvSpPr>
        <p:spPr>
          <a:xfrm>
            <a:off x="381000" y="13716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381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History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Why java is important to the internet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Java’s magic: The Byte code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Overview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</a:t>
            </a:r>
            <a:endParaRPr/>
          </a:p>
        </p:txBody>
      </p:sp>
      <p:sp>
        <p:nvSpPr>
          <p:cNvPr id="389" name="Google Shape;389;p3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2895600" y="3657600"/>
            <a:ext cx="609600" cy="15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Two Paradigms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computer programs consist of two elements: 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code and data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program can be conceptually organized around its code or around its data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programs are written around “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what is happening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 and others are written around “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who is being affected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are the two paradigms that govern how a program is constructed</a:t>
            </a:r>
            <a:endParaRPr/>
          </a:p>
        </p:txBody>
      </p:sp>
      <p:sp>
        <p:nvSpPr>
          <p:cNvPr id="399" name="Google Shape;399;p3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7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process-oriented model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what is happening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approach characterizes a program as a series of linear steps (that is, code)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process-oriented model can be thought of as code acting on data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Problems with this approach appear as programs grow larger and more complex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who is being affected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Object-oriented programming organizes a program around its data (that is, objects) and a set of well-defined interfaces to that data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object-oriented program can be characterized as data controlling access to code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manage increasing complexity</a:t>
            </a:r>
            <a:endParaRPr/>
          </a:p>
        </p:txBody>
      </p:sp>
      <p:sp>
        <p:nvSpPr>
          <p:cNvPr id="409" name="Google Shape;409;p3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8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essential element of object-oriented programming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Humans manage complexity through abstraction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powerful way to manage abstraction is through the use of 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hierarchical classifications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Hierarchical abstractions of complex systems can also be applied to computer programs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The data from a traditional process-oriented program can be transformed by abstraction into its component objects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 sequence of process steps can become a collection of messages between these objects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Thus, each of these objects describes its own unique behavior</a:t>
            </a:r>
            <a:endParaRPr/>
          </a:p>
        </p:txBody>
      </p:sp>
      <p:sp>
        <p:nvSpPr>
          <p:cNvPr id="419" name="Google Shape;419;p3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9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Abstraction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Encapsulation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Encapsulation is the mechanism that binds together code and the data it manipulates, and keeps both safe from outside interference and misuse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a protective wrapper that prevents the code and data from being arbitrarily accessed by other code defined outside the wrapper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Access to the code and data inside the wrapper is tightly controlled through a well-defined interface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Java the basis of encapsulation is the class</a:t>
            </a:r>
            <a:endParaRPr/>
          </a:p>
        </p:txBody>
      </p:sp>
      <p:sp>
        <p:nvSpPr>
          <p:cNvPr id="429" name="Google Shape;429;p4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0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Three OOP Principles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Inheritance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Inheritance is the process by which one object acquires the properties of another object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supports the concept of hierarchical classification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4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1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Three OOP Principles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Polymorphism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Polymorphism (</a:t>
            </a:r>
            <a:r>
              <a:rPr b="0" i="0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from the Greek, meaning “many forms”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) is a feature that allows one interface to be used for a general class of actions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specific action is determined by the exact nature of the situation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concept of polymorphism is often expressed by the phrase “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one interface, multiple methods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”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means that it is possible to design a generic interface to a group of related activities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helps reduce complexity by allowing the same interface to be used to specify a general class of action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the compiler’s job to select the specific action (that is, method) as it applies to each situation</a:t>
            </a:r>
            <a:endParaRPr/>
          </a:p>
        </p:txBody>
      </p:sp>
      <p:sp>
        <p:nvSpPr>
          <p:cNvPr id="449" name="Google Shape;449;p4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4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2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Three OOP Principles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Polymorphism, encapsulation, and inheritance combine to produce a programming environment that </a:t>
            </a: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supports the development of more robust and scalable programs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well-designed hierarchy of classes is the basis for </a:t>
            </a: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reusing the code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which you have invested time and effort developing and testing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Encapsulation allows you </a:t>
            </a: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to migrate your implementations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over time without breaking the code that depends on the public interface of your classes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Polymorphism allows you to </a:t>
            </a: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create clean, sensible, readable, and resilient code</a:t>
            </a:r>
            <a:endParaRPr/>
          </a:p>
        </p:txBody>
      </p:sp>
      <p:sp>
        <p:nvSpPr>
          <p:cNvPr id="459" name="Google Shape;459;p4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3"/>
          <p:cNvSpPr txBox="1"/>
          <p:nvPr>
            <p:ph type="title"/>
          </p:nvPr>
        </p:nvSpPr>
        <p:spPr>
          <a:xfrm>
            <a:off x="0" y="0"/>
            <a:ext cx="9144000" cy="1087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Polymorphism, Encapsulation, and Inheritance Work Together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</p:txBody>
      </p:sp>
      <p:sp>
        <p:nvSpPr>
          <p:cNvPr id="468" name="Google Shape;468;p44"/>
          <p:cNvSpPr txBox="1"/>
          <p:nvPr>
            <p:ph idx="1" type="body"/>
          </p:nvPr>
        </p:nvSpPr>
        <p:spPr>
          <a:xfrm>
            <a:off x="381000" y="13716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381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History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Why java is important to the internet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Java’s magic: The Byte code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Overview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Programming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4"/>
          <p:cNvSpPr/>
          <p:nvPr/>
        </p:nvSpPr>
        <p:spPr>
          <a:xfrm>
            <a:off x="2514600" y="4089400"/>
            <a:ext cx="609600" cy="15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History of Java</a:t>
            </a: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Computer language innovation and development occurs for two fundamental reasons:</a:t>
            </a:r>
            <a:endParaRPr/>
          </a:p>
          <a:p>
            <a:pPr indent="-342900" lvl="1" marL="8001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Tahom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adapt to changing environments and uses</a:t>
            </a:r>
            <a:endParaRPr/>
          </a:p>
          <a:p>
            <a:pPr indent="-342900" lvl="1" marL="8001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Tahom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implement improvements in the art of programming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development of Java was driven by both in equal measures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Java features are inherited from the earlier languages:</a:t>
            </a:r>
            <a:endParaRPr/>
          </a:p>
          <a:p>
            <a:pPr indent="-342900" lvl="1" marL="8001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         C         C++          Java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1447800" y="4114800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4" name="Google Shape;124;p4"/>
          <p:cNvCxnSpPr/>
          <p:nvPr/>
        </p:nvCxnSpPr>
        <p:spPr>
          <a:xfrm>
            <a:off x="2209800" y="4114800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25" name="Google Shape;125;p4"/>
          <p:cNvCxnSpPr/>
          <p:nvPr/>
        </p:nvCxnSpPr>
        <p:spPr>
          <a:xfrm>
            <a:off x="3352800" y="4127500"/>
            <a:ext cx="457200" cy="1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programs are a collection of whitespace, identifiers, comments, literals, operators, separators, and keywords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Whitespace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is a free-form language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 need to follow any special indentation rules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Java, </a:t>
            </a: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whitespace is a space, tab, or newline</a:t>
            </a:r>
            <a:endParaRPr/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rgbClr val="17098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9" name="Google Shape;479;p4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45"/>
          <p:cNvSpPr txBox="1"/>
          <p:nvPr>
            <p:ph type="title"/>
          </p:nvPr>
        </p:nvSpPr>
        <p:spPr>
          <a:xfrm>
            <a:off x="0" y="381000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Identifiers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Identifiers are used for class names, method names, and variable names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identifier may be any descriptive sequence of uppercase and lowercase letters, numbers, or the underscore and dollar-sign characters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They must not begin with a number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is case-sensitive, so VALUE is a different identifier than Value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examples of 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valid identifiers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AvgTemp 	count 	a4 	$test 	this_is_ok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Invalid variable names include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2count 	high-temp	 Not/ok</a:t>
            </a:r>
            <a:endParaRPr/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4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6"/>
          <p:cNvSpPr txBox="1"/>
          <p:nvPr>
            <p:ph type="title"/>
          </p:nvPr>
        </p:nvSpPr>
        <p:spPr>
          <a:xfrm>
            <a:off x="0" y="381000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Literals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constant value in Java is created by using a literal representation of it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here are some literals: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 	98.6 	‘X’ 	“This is a test”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Left to right,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first literal specifies an integer,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the next is a floating-point value,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third is a character constant, and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last is a string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literal can be used anywhere a value of its type is allowed</a:t>
            </a:r>
            <a:endParaRPr/>
          </a:p>
        </p:txBody>
      </p:sp>
      <p:sp>
        <p:nvSpPr>
          <p:cNvPr id="499" name="Google Shape;499;p4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7"/>
          <p:cNvSpPr txBox="1"/>
          <p:nvPr>
            <p:ph type="title"/>
          </p:nvPr>
        </p:nvSpPr>
        <p:spPr>
          <a:xfrm>
            <a:off x="0" y="381000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8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Comments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three types of comments defined by Java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single-line - //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multiline  - /* …… */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documentation comment - </a:t>
            </a:r>
            <a:r>
              <a:rPr b="1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/** and ends with a */</a:t>
            </a:r>
            <a:endParaRPr b="0" i="1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type of comment is used to produce an HTML file that documents your program</a:t>
            </a:r>
            <a:endParaRPr/>
          </a:p>
        </p:txBody>
      </p:sp>
      <p:sp>
        <p:nvSpPr>
          <p:cNvPr id="509" name="Google Shape;509;p4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8"/>
          <p:cNvSpPr txBox="1"/>
          <p:nvPr>
            <p:ph type="title"/>
          </p:nvPr>
        </p:nvSpPr>
        <p:spPr>
          <a:xfrm>
            <a:off x="0" y="381000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9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Separators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separators are shown in the following table:</a:t>
            </a:r>
            <a:endParaRPr/>
          </a:p>
        </p:txBody>
      </p:sp>
      <p:sp>
        <p:nvSpPr>
          <p:cNvPr id="519" name="Google Shape;519;p4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4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49"/>
          <p:cNvSpPr txBox="1"/>
          <p:nvPr>
            <p:ph type="title"/>
          </p:nvPr>
        </p:nvSpPr>
        <p:spPr>
          <a:xfrm>
            <a:off x="0" y="381000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</p:txBody>
      </p:sp>
      <p:pic>
        <p:nvPicPr>
          <p:cNvPr id="523" name="Google Shape;52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60550"/>
            <a:ext cx="7237412" cy="46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The Java Keywords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49 reserved keywords currently defined in the Java language</a:t>
            </a:r>
            <a:endParaRPr/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addition to the keywords, Java reserves the following: 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true, false, and null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are values defined by Java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may not use these words for the names of variables, classes, and so on</a:t>
            </a:r>
            <a:endParaRPr/>
          </a:p>
        </p:txBody>
      </p:sp>
      <p:sp>
        <p:nvSpPr>
          <p:cNvPr id="530" name="Google Shape;530;p5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0"/>
          <p:cNvSpPr txBox="1"/>
          <p:nvPr>
            <p:ph type="title"/>
          </p:nvPr>
        </p:nvSpPr>
        <p:spPr>
          <a:xfrm>
            <a:off x="0" y="381000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</p:txBody>
      </p:sp>
      <p:pic>
        <p:nvPicPr>
          <p:cNvPr id="534" name="Google Shape;53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2078037"/>
            <a:ext cx="6915150" cy="325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1"/>
          <p:cNvSpPr txBox="1"/>
          <p:nvPr>
            <p:ph type="title"/>
          </p:nvPr>
        </p:nvSpPr>
        <p:spPr>
          <a:xfrm>
            <a:off x="0" y="3048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</p:txBody>
      </p:sp>
      <p:sp>
        <p:nvSpPr>
          <p:cNvPr id="540" name="Google Shape;540;p51"/>
          <p:cNvSpPr txBox="1"/>
          <p:nvPr>
            <p:ph idx="1" type="body"/>
          </p:nvPr>
        </p:nvSpPr>
        <p:spPr>
          <a:xfrm>
            <a:off x="381000" y="1371600"/>
            <a:ext cx="822325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81000" lvl="0" marL="3810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History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Introduction to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The java buzzwords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Why java is important to the internet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Java’s magic: The Byte code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Overview of java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Lexical issues</a:t>
            </a:r>
            <a:endParaRPr/>
          </a:p>
          <a:p>
            <a:pPr indent="-381000" lvl="0" marL="381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Noto Sans Symbols"/>
              <a:buAutoNum type="arabicPeriod"/>
            </a:pP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Programming</a:t>
            </a:r>
            <a:endParaRPr/>
          </a:p>
        </p:txBody>
      </p:sp>
      <p:sp>
        <p:nvSpPr>
          <p:cNvPr id="541" name="Google Shape;541;p5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1"/>
          <p:cNvSpPr/>
          <p:nvPr/>
        </p:nvSpPr>
        <p:spPr>
          <a:xfrm>
            <a:off x="2514600" y="4495800"/>
            <a:ext cx="609600" cy="1524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2"/>
          <p:cNvSpPr txBox="1"/>
          <p:nvPr>
            <p:ph type="title"/>
          </p:nvPr>
        </p:nvSpPr>
        <p:spPr>
          <a:xfrm>
            <a:off x="0" y="0"/>
            <a:ext cx="9144000" cy="1087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An overview of the program development process</a:t>
            </a:r>
            <a:endParaRPr/>
          </a:p>
        </p:txBody>
      </p:sp>
      <p:sp>
        <p:nvSpPr>
          <p:cNvPr id="551" name="Google Shape;551;p52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Java programming language, all source code is first written in plain text files ending with the 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.java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extension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Those source files are then compiled into 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.class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files by the javac compiler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.class file does not contain code that is native to your processor; it instead contains </a:t>
            </a:r>
            <a:r>
              <a:rPr b="0" i="1" lang="en-US" sz="18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bytecodes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 — the machine language of the Java Virtual Machine (Java VM)</a:t>
            </a:r>
            <a:endParaRPr/>
          </a:p>
          <a:p>
            <a:pPr indent="-457200" lvl="0" marL="4572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launcher tool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runs your application with an instance of the Java Virtual Machine</a:t>
            </a:r>
            <a:endParaRPr/>
          </a:p>
        </p:txBody>
      </p:sp>
      <p:sp>
        <p:nvSpPr>
          <p:cNvPr id="552" name="Google Shape;552;p5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5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Pictures\g1.gif" id="555" name="Google Shape;55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800600"/>
            <a:ext cx="8132762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Platform independence</a:t>
            </a:r>
            <a:endParaRPr/>
          </a:p>
        </p:txBody>
      </p:sp>
      <p:sp>
        <p:nvSpPr>
          <p:cNvPr id="562" name="Google Shape;562;p5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4572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Through the Java VM, the same application is capable of running on multiple platforms</a:t>
            </a:r>
            <a:endParaRPr/>
          </a:p>
        </p:txBody>
      </p:sp>
      <p:sp>
        <p:nvSpPr>
          <p:cNvPr id="563" name="Google Shape;563;p5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Pictures\g2.gif" id="566" name="Google Shape;56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487" y="2057400"/>
            <a:ext cx="4525962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Structure of Java Programs</a:t>
            </a:r>
            <a:endParaRPr/>
          </a:p>
        </p:txBody>
      </p:sp>
      <p:sp>
        <p:nvSpPr>
          <p:cNvPr id="573" name="Google Shape;573;p54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2" marL="1143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</a:t>
            </a:r>
            <a:r>
              <a:rPr b="0" i="1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class-name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	public static void main(String args[]) {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		</a:t>
            </a:r>
            <a:r>
              <a:rPr b="0" i="1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statement1;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		statement2;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…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      …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}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574" name="Google Shape;574;p5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Before Java : C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by Dennis Ritchie in 1970s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Before C: BASIC, COBOL, FORTRAN, PASCAL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C- structured, efficient, high-level language that could replace assembly code when creating systems programs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Designed, implemented and tested by programmers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"/>
          <p:cNvSpPr txBox="1"/>
          <p:nvPr>
            <p:ph idx="1" type="body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 i="0" sz="280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 args[])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System.out.println("Hello World");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0" sz="2400" u="non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55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Example Program</a:t>
            </a:r>
            <a:endParaRPr/>
          </a:p>
        </p:txBody>
      </p:sp>
      <p:sp>
        <p:nvSpPr>
          <p:cNvPr id="583" name="Google Shape;583;p5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5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6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Compiling &amp; Running the Program</a:t>
            </a:r>
            <a:endParaRPr/>
          </a:p>
        </p:txBody>
      </p:sp>
      <p:sp>
        <p:nvSpPr>
          <p:cNvPr id="592" name="Google Shape;592;p56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Compiling: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the process of translating source code written in a particular programming language into computer-readable machine code that can be executed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$ 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javac HelloWorld.java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command will produce a file ‘HelloWorld.class’, which is used for running the program with the command ‘java’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Running:</a:t>
            </a:r>
            <a:r>
              <a:rPr b="0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process of executing program on a computer</a:t>
            </a:r>
            <a:endParaRPr b="1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1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$  </a:t>
            </a: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 HelloWorld</a:t>
            </a:r>
            <a:endParaRPr b="1" i="0" sz="1800" u="none" cap="none" strike="noStrike">
              <a:solidFill>
                <a:srgbClr val="17098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17098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5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7"/>
          <p:cNvSpPr txBox="1"/>
          <p:nvPr/>
        </p:nvSpPr>
        <p:spPr>
          <a:xfrm>
            <a:off x="304800" y="1828800"/>
            <a:ext cx="3962400" cy="1219200"/>
          </a:xfrm>
          <a:prstGeom prst="rect">
            <a:avLst/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 New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HelloWorld.java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57"/>
          <p:cNvSpPr txBox="1"/>
          <p:nvPr/>
        </p:nvSpPr>
        <p:spPr>
          <a:xfrm>
            <a:off x="4343400" y="1676400"/>
            <a:ext cx="434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javac HelloWorld.java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57"/>
          <p:cNvSpPr txBox="1"/>
          <p:nvPr/>
        </p:nvSpPr>
        <p:spPr>
          <a:xfrm>
            <a:off x="1447800" y="4114800"/>
            <a:ext cx="2819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 HelloWorld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57"/>
          <p:cNvSpPr txBox="1"/>
          <p:nvPr/>
        </p:nvSpPr>
        <p:spPr>
          <a:xfrm>
            <a:off x="4953000" y="4114800"/>
            <a:ext cx="4038600" cy="1371600"/>
          </a:xfrm>
          <a:prstGeom prst="rect">
            <a:avLst/>
          </a:prstGeom>
          <a:solidFill>
            <a:schemeClr val="accent1"/>
          </a:solidFill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ourier New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HelloWorld.class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57"/>
          <p:cNvSpPr/>
          <p:nvPr/>
        </p:nvSpPr>
        <p:spPr>
          <a:xfrm>
            <a:off x="4191000" y="2514600"/>
            <a:ext cx="2362200" cy="1676400"/>
          </a:xfrm>
          <a:custGeom>
            <a:rect b="b" l="l" r="r" t="t"/>
            <a:pathLst>
              <a:path extrusionOk="0" h="897" w="1984">
                <a:moveTo>
                  <a:pt x="0" y="52"/>
                </a:moveTo>
                <a:cubicBezTo>
                  <a:pt x="220" y="67"/>
                  <a:pt x="1000" y="0"/>
                  <a:pt x="1331" y="141"/>
                </a:cubicBezTo>
                <a:cubicBezTo>
                  <a:pt x="1723" y="317"/>
                  <a:pt x="1848" y="739"/>
                  <a:pt x="1984" y="89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5" name="Google Shape;605;p57"/>
          <p:cNvSpPr txBox="1"/>
          <p:nvPr/>
        </p:nvSpPr>
        <p:spPr>
          <a:xfrm>
            <a:off x="7239000" y="2895600"/>
            <a:ext cx="1335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6" name="Google Shape;606;p57"/>
          <p:cNvCxnSpPr/>
          <p:nvPr/>
        </p:nvCxnSpPr>
        <p:spPr>
          <a:xfrm rot="10800000">
            <a:off x="6858000" y="2590800"/>
            <a:ext cx="762000" cy="304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7" name="Google Shape;607;p57"/>
          <p:cNvSpPr txBox="1"/>
          <p:nvPr/>
        </p:nvSpPr>
        <p:spPr>
          <a:xfrm>
            <a:off x="2971800" y="3352800"/>
            <a:ext cx="674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Google Shape;608;p57"/>
          <p:cNvCxnSpPr/>
          <p:nvPr/>
        </p:nvCxnSpPr>
        <p:spPr>
          <a:xfrm>
            <a:off x="3124200" y="3810000"/>
            <a:ext cx="0" cy="685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9" name="Google Shape;609;p57"/>
          <p:cNvSpPr/>
          <p:nvPr/>
        </p:nvSpPr>
        <p:spPr>
          <a:xfrm>
            <a:off x="3962400" y="5029200"/>
            <a:ext cx="893762" cy="304800"/>
          </a:xfrm>
          <a:custGeom>
            <a:rect b="b" l="l" r="r" t="t"/>
            <a:pathLst>
              <a:path extrusionOk="0" h="192" w="563">
                <a:moveTo>
                  <a:pt x="563" y="0"/>
                </a:moveTo>
                <a:cubicBezTo>
                  <a:pt x="525" y="21"/>
                  <a:pt x="426" y="96"/>
                  <a:pt x="332" y="128"/>
                </a:cubicBezTo>
                <a:cubicBezTo>
                  <a:pt x="238" y="160"/>
                  <a:pt x="69" y="179"/>
                  <a:pt x="0" y="192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0" name="Google Shape;610;p57"/>
          <p:cNvSpPr txBox="1"/>
          <p:nvPr/>
        </p:nvSpPr>
        <p:spPr>
          <a:xfrm>
            <a:off x="5943600" y="5715000"/>
            <a:ext cx="15224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bytecode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7"/>
          <p:cNvSpPr/>
          <p:nvPr/>
        </p:nvSpPr>
        <p:spPr>
          <a:xfrm>
            <a:off x="5229225" y="5546725"/>
            <a:ext cx="663575" cy="481012"/>
          </a:xfrm>
          <a:custGeom>
            <a:rect b="b" l="l" r="r" t="t"/>
            <a:pathLst>
              <a:path extrusionOk="0" h="303" w="418">
                <a:moveTo>
                  <a:pt x="418" y="282"/>
                </a:moveTo>
                <a:cubicBezTo>
                  <a:pt x="350" y="275"/>
                  <a:pt x="74" y="303"/>
                  <a:pt x="21" y="256"/>
                </a:cubicBezTo>
                <a:cubicBezTo>
                  <a:pt x="0" y="181"/>
                  <a:pt x="82" y="53"/>
                  <a:pt x="98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p57"/>
          <p:cNvSpPr txBox="1"/>
          <p:nvPr/>
        </p:nvSpPr>
        <p:spPr>
          <a:xfrm>
            <a:off x="381000" y="3505200"/>
            <a:ext cx="1979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7"/>
          <p:cNvSpPr/>
          <p:nvPr/>
        </p:nvSpPr>
        <p:spPr>
          <a:xfrm>
            <a:off x="1100137" y="3124200"/>
            <a:ext cx="122237" cy="406400"/>
          </a:xfrm>
          <a:custGeom>
            <a:rect b="b" l="l" r="r" t="t"/>
            <a:pathLst>
              <a:path extrusionOk="0" h="256" w="77">
                <a:moveTo>
                  <a:pt x="0" y="256"/>
                </a:moveTo>
                <a:cubicBezTo>
                  <a:pt x="13" y="213"/>
                  <a:pt x="61" y="53"/>
                  <a:pt x="77" y="0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57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Compiling &amp; Running the Program</a:t>
            </a:r>
            <a:endParaRPr/>
          </a:p>
        </p:txBody>
      </p:sp>
      <p:sp>
        <p:nvSpPr>
          <p:cNvPr id="615" name="Google Shape;615;p5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5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8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First, start your editor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launch the Notepad editor from the </a:t>
            </a:r>
            <a:r>
              <a:rPr b="1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menu by selecting </a:t>
            </a:r>
            <a:r>
              <a:rPr b="1" i="0" lang="en-US" sz="18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Programs &gt; Accessories &gt; Notepad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new document, type in the following code: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/**  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* The HelloWorldApp class implements an application that 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 * simply prints "Hello World!" to standard output.  */ 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	class HelloWorldApp {     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		public static void main(String[] args) {         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		System.out.println("Hello World!"); // Display the string.     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		} 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	} </a:t>
            </a:r>
            <a:endParaRPr/>
          </a:p>
        </p:txBody>
      </p:sp>
      <p:sp>
        <p:nvSpPr>
          <p:cNvPr id="624" name="Google Shape;624;p5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8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World" for Microsoft Windows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Save the code in a file with the name HelloWorldApp.java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do this in Notepad, first choose the </a:t>
            </a:r>
            <a:r>
              <a:rPr b="1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File &gt; Save As</a:t>
            </a:r>
            <a:r>
              <a:rPr b="0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menu item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Then, in the </a:t>
            </a:r>
            <a:r>
              <a:rPr b="1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Save As</a:t>
            </a:r>
            <a:r>
              <a:rPr b="0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dialog box: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Tahoma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Save in</a:t>
            </a: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combo box, specify the folder (directory) where you'll save your file (In this example, the directory is java on the C drive)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Tahoma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File name</a:t>
            </a: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text field, type "HelloWorldApp.java", including the quotation marks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Tahoma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the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Save as 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combo box, choose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Text Documents (*.txt)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Tahoma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</a:t>
            </a:r>
            <a:r>
              <a:rPr b="1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Encoding</a:t>
            </a: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combo box, leave the encoding as ANSI </a:t>
            </a:r>
            <a:endParaRPr/>
          </a:p>
        </p:txBody>
      </p:sp>
      <p:sp>
        <p:nvSpPr>
          <p:cNvPr id="634" name="Google Shape;634;p5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5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9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World" for Microsoft Windows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0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you're finished, the dialog box should look like this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 click </a:t>
            </a:r>
            <a:r>
              <a:rPr b="1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Save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exit Notepad</a:t>
            </a:r>
            <a:endParaRPr/>
          </a:p>
        </p:txBody>
      </p:sp>
      <p:sp>
        <p:nvSpPr>
          <p:cNvPr id="644" name="Google Shape;644;p6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6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60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World" for Microsoft Windows</a:t>
            </a:r>
            <a:endParaRPr/>
          </a:p>
        </p:txBody>
      </p:sp>
      <p:pic>
        <p:nvPicPr>
          <p:cNvPr descr="C:\Users\User\Pictures\g4.gif" id="648" name="Google Shape;64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662" y="1600200"/>
            <a:ext cx="5649912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1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Bring up a shell, or "command," window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do this from the </a:t>
            </a:r>
            <a:r>
              <a:rPr b="1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Start</a:t>
            </a:r>
            <a:r>
              <a:rPr b="0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menu by choosing </a:t>
            </a:r>
            <a:r>
              <a:rPr b="1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Command Prompt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(Windows XP), or by choosing </a:t>
            </a:r>
            <a:r>
              <a:rPr b="1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Run...</a:t>
            </a:r>
            <a:r>
              <a:rPr b="0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then entering </a:t>
            </a:r>
            <a:r>
              <a:rPr b="0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cmd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shell window should look similar to the following figure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5" name="Google Shape;655;p6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1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World" for Microsoft Windows</a:t>
            </a:r>
            <a:endParaRPr/>
          </a:p>
        </p:txBody>
      </p:sp>
      <p:pic>
        <p:nvPicPr>
          <p:cNvPr descr="C:\Users\User\Pictures\g5.gif" id="659" name="Google Shape;65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895600"/>
            <a:ext cx="7319962" cy="3627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2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compile your source file, change your current directory to the directory where your file is located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your source directory is java on the C drive, type the following command at the prompt and press </a:t>
            </a:r>
            <a:r>
              <a:rPr b="1" i="0" lang="en-US" sz="18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Enter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cd C:\java 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6" name="Google Shape;666;p6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2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World" for Microsoft Windows</a:t>
            </a:r>
            <a:endParaRPr/>
          </a:p>
        </p:txBody>
      </p:sp>
      <p:pic>
        <p:nvPicPr>
          <p:cNvPr descr="C:\Users\User\Pictures\g6.gif" id="670" name="Google Shape;67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3086100"/>
            <a:ext cx="70739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 you are ready to compile. At the prompt, type the following command and press </a:t>
            </a:r>
            <a:r>
              <a:rPr b="1" i="0" lang="en-US" sz="16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Enter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javac HelloWorldApp.java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compiler has generated a bytecode file, HelloWorldApp.class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 the prompt, type </a:t>
            </a:r>
            <a:r>
              <a:rPr b="0" i="0" lang="en-US" sz="16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dir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see the new file that was generated, as shown in the following figure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7" name="Google Shape;677;p6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6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3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World" for Microsoft Windows</a:t>
            </a:r>
            <a:endParaRPr/>
          </a:p>
        </p:txBody>
      </p:sp>
      <p:pic>
        <p:nvPicPr>
          <p:cNvPr descr="C:\Users\User\Pictures\g7.gif" id="681" name="Google Shape;68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737" y="3124200"/>
            <a:ext cx="6921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4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same directory, enter the following command at the prompt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HelloWorldApp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next figure shows what you should now see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program prints "Hello World!" to the screen</a:t>
            </a:r>
            <a:endParaRPr/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8" name="Google Shape;688;p6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6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4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World" for Microsoft Windows</a:t>
            </a:r>
            <a:endParaRPr/>
          </a:p>
        </p:txBody>
      </p:sp>
      <p:pic>
        <p:nvPicPr>
          <p:cNvPr descr="C:\Users\User\Pictures\g8.gif" id="692" name="Google Shape;69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938462"/>
            <a:ext cx="8123237" cy="125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Before Java : C++</a:t>
            </a:r>
            <a:endParaRPr/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Designed by Bjarne Stroustrup in 1979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Response to the increased complexity of programs and respective improvements in the programming paradigms and methods: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Tahom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assembler languages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Tahom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high-level languages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Tahom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structured programming</a:t>
            </a:r>
            <a:endParaRPr/>
          </a:p>
          <a:p>
            <a:pPr indent="-457200" lvl="1" marL="8572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Tahoma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object-oriented programming (OOP)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OOP – methodology that helps organize complex programs through the use of inheritance, encapsulation and polymorphism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C++ extends C by adding object-oriented features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5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create an IDE project: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Launch the NetBeans IDE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- you can use the NetBeans IDE item in the Start menu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NetBeans IDE, choose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File | New Project</a:t>
            </a:r>
            <a:endParaRPr/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9" name="Google Shape;699;p65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65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65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65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  <p:pic>
        <p:nvPicPr>
          <p:cNvPr descr="C:\Users\User\Pictures\g9.gif" id="703" name="Google Shape;70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743200"/>
            <a:ext cx="5964237" cy="2547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6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New Project wizard, expand the General category and select Java Application as shown in the following figure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0" name="Google Shape;710;p66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66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6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6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  <p:pic>
        <p:nvPicPr>
          <p:cNvPr descr="C:\Users\User\Pictures\g10.gif" id="714" name="Google Shape;71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930400"/>
            <a:ext cx="688657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7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Name and Location page of the wizard, do the following (as shown in the figure):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Project Name field, type Hello World App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Create Main Class field, type helloworldapp.HelloWorldApp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Leave the Set as Main Project checkbox selected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1" name="Google Shape;721;p6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6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6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67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19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194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Click Finish</a:t>
            </a:r>
            <a:endParaRPr/>
          </a:p>
        </p:txBody>
      </p:sp>
      <p:sp>
        <p:nvSpPr>
          <p:cNvPr id="731" name="Google Shape;731;p6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8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  <p:pic>
        <p:nvPicPr>
          <p:cNvPr descr="C:\Users\User\Pictures\g11.gif" id="735" name="Google Shape;73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95400"/>
            <a:ext cx="7016750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9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project is created and opened in the IDE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should see the following components: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Projects 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contains a tree view of the components of the project, including source files, libraries that your code depends on, and so on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Source Editor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 with a file called HelloWorldApp open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18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Navigator window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which you can use to quickly navigate between elements within the selected class</a:t>
            </a:r>
            <a:endParaRPr/>
          </a:p>
        </p:txBody>
      </p:sp>
      <p:sp>
        <p:nvSpPr>
          <p:cNvPr id="742" name="Google Shape;742;p6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9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0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362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52" name="Google Shape;752;p70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0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70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70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  <p:pic>
        <p:nvPicPr>
          <p:cNvPr descr="C:\Users\User\Pictures\g12.gif" id="756" name="Google Shape;75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75" y="1295400"/>
            <a:ext cx="89789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1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 Code to the Generated Source File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 created this project, you left the Create Main Class checkbox selected in the New Project wizard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IDE has therefore created a skeleton class for you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add the "Hello World!" message to the skeleton code by replacing the line: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Char char="■"/>
            </a:pPr>
            <a:r>
              <a:rPr b="0" i="0" lang="en-US" sz="1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// TODO code application logic here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the line: System.out.println("Hello World!"); // Display the string.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Optionally, you can replace these four lines of generated code: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/**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*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* @author */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these lines: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/**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 * The HelloWorldApp class implements an application that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chemeClr val="hlink"/>
              </a:buClr>
              <a:buSzPts val="660"/>
              <a:buFont typeface="Noto Sans Symbols"/>
              <a:buNone/>
            </a:pPr>
            <a:r>
              <a:rPr b="0" i="0" lang="en-US" sz="1200" u="none" cap="none" strike="noStrik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* simply prints "Hello World!" to standard output. */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These four lines are a code comment and do not affect how the program runs</a:t>
            </a:r>
            <a:endParaRPr/>
          </a:p>
        </p:txBody>
      </p:sp>
      <p:sp>
        <p:nvSpPr>
          <p:cNvPr id="763" name="Google Shape;763;p71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71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7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71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2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Compile the Source File into a .class File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compile your source file, choose Build | Build Main Project from the IDE's main menu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Output window opens and displays output similar to what you see in the following figure:</a:t>
            </a:r>
            <a:endParaRPr/>
          </a:p>
        </p:txBody>
      </p:sp>
      <p:sp>
        <p:nvSpPr>
          <p:cNvPr id="773" name="Google Shape;773;p72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72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72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72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  <p:pic>
        <p:nvPicPr>
          <p:cNvPr descr="C:\Users\User\Pictures\g13.gif" id="777" name="Google Shape;77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3200400"/>
            <a:ext cx="8640762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3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 build the project, the bytecode file HelloWorldApp.class is generated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see where the new file is generated by opening the Files window and expanding the </a:t>
            </a:r>
            <a:r>
              <a:rPr b="0" i="0" lang="en-US" sz="1600" u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Hello World App/build/classes/helloworldapp </a:t>
            </a: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node as shown in the following figure:</a:t>
            </a:r>
            <a:endParaRPr/>
          </a:p>
        </p:txBody>
      </p:sp>
      <p:sp>
        <p:nvSpPr>
          <p:cNvPr id="784" name="Google Shape;784;p73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73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73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73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  <p:pic>
        <p:nvPicPr>
          <p:cNvPr descr="C:\Users\User\Pictures\g14.gif" id="788" name="Google Shape;78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667000"/>
            <a:ext cx="6319837" cy="28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4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Char char="■"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Run the Program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From the IDE's menu bar, choose Run | Run Main Project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next figure shows what you should now see</a:t>
            </a:r>
            <a:endParaRPr/>
          </a:p>
        </p:txBody>
      </p:sp>
      <p:sp>
        <p:nvSpPr>
          <p:cNvPr id="795" name="Google Shape;795;p74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4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74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4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"Hello World!" for the NetBeans IDE</a:t>
            </a:r>
            <a:endParaRPr/>
          </a:p>
        </p:txBody>
      </p:sp>
      <p:pic>
        <p:nvPicPr>
          <p:cNvPr descr="C:\Users\User\Pictures\g15.gif" id="799" name="Google Shape;79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667000"/>
            <a:ext cx="8018462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: History</a:t>
            </a:r>
            <a:endParaRPr/>
          </a:p>
        </p:txBody>
      </p:sp>
      <p:sp>
        <p:nvSpPr>
          <p:cNvPr id="152" name="Google Shape;152;p7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1990, Sun Microsystems started a project called Green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Objective:</a:t>
            </a:r>
            <a:r>
              <a:rPr b="0" i="0" lang="en-US" sz="20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 to develop software for consumer electronics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Project was assigned to James Gosling, a veteran of classic network software design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Others included Patrick Naughton, ChrisWarth, Ed Frank, and Mike Sheridan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team started writing programs in C++ for embedding into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toasters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washing machines</a:t>
            </a:r>
            <a:endParaRPr/>
          </a:p>
          <a:p>
            <a:pPr indent="-228600" lvl="2" marL="11430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VCR’s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Aim was to make these appliances more “intelligent”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: History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C++ is powerful, but also dangerous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power and popularity of C/C++ derived from the extensive use of pointers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However, any incorrect use of pointers can cause </a:t>
            </a:r>
            <a:r>
              <a:rPr b="0" i="0" lang="en-US" sz="1600" u="none" cap="none" strike="noStrik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memory leaks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leading the program to crash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(occurs when a </a:t>
            </a: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program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(occurs when a computer program consumes </a:t>
            </a: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memory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but is unable to release it back to the operating system)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complex program, such memory leaks are often hard to detect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rgbClr val="170981"/>
                </a:solidFill>
                <a:latin typeface="Tahoma"/>
                <a:ea typeface="Tahoma"/>
                <a:cs typeface="Tahoma"/>
                <a:sym typeface="Tahoma"/>
              </a:rPr>
              <a:t>Java : History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Robustness is essential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Users have come to expect that Windows may crash or that a program running under Windows may crash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88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“This program has performed an illegal operation and will be shut down”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However, users do not expect toasters to crash, or washing machines to crash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design for consumer electronics has to be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robust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Replacing pointers by references, and automating memory management was the proposed solution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32766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Java and Web 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1998-06-19T04:38:52Z</dcterms:created>
  <dc:creator>Jiawei 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