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31000" cy="9117000"/>
  <p:embeddedFontLst>
    <p:embeddedFont>
      <p:font typeface="Overlock"/>
      <p:regular r:id="rId43"/>
      <p:bold r:id="rId44"/>
      <p:italic r:id="rId45"/>
      <p:boldItalic r:id="rId46"/>
    </p:embeddedFon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72">
          <p15:clr>
            <a:srgbClr val="000000"/>
          </p15:clr>
        </p15:guide>
        <p15:guide id="2" pos="215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9" roundtripDataSignature="AMtx7mgqvYTyj6N+k412YPMDYM1zCXZ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72" orient="horz"/>
        <p:guide pos="215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Overlock-bold.fntdata"/><Relationship Id="rId43" Type="http://schemas.openxmlformats.org/officeDocument/2006/relationships/font" Target="fonts/Overlock-regular.fntdata"/><Relationship Id="rId46" Type="http://schemas.openxmlformats.org/officeDocument/2006/relationships/font" Target="fonts/Overlock-boldItalic.fntdata"/><Relationship Id="rId45" Type="http://schemas.openxmlformats.org/officeDocument/2006/relationships/font" Target="fonts/Overlock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Tahoma-bold.fntdata"/><Relationship Id="rId47" Type="http://schemas.openxmlformats.org/officeDocument/2006/relationships/font" Target="fonts/Tahoma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0325" y="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nice thing about the Student constructor is that it doesn’t have to know exactly what the Person constructor does, it can just</a:t>
            </a:r>
            <a:br>
              <a:rPr lang="en-US"/>
            </a:br>
            <a:r>
              <a:rPr lang="en-US"/>
              <a:t>initialize its private members and then ask Person to do the same; it’s opaque.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nice thing about the Student constructor is that it doesn’t have to know exactly what the Person constructor does, it can just</a:t>
            </a:r>
            <a:br>
              <a:rPr lang="en-US"/>
            </a:br>
            <a:r>
              <a:rPr lang="en-US"/>
              <a:t>initialize its private members and then ask Person to do the same; it’s opaque.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2" name="Google Shape;332;p1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7" name="Google Shape;367;p2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2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2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4" name="Google Shape;404;p2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4" name="Google Shape;414;p2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4" name="Google Shape;424;p2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7" name="Google Shape;447;p2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7" name="Google Shape;467;p3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" type="body"/>
          </p:nvPr>
        </p:nvSpPr>
        <p:spPr>
          <a:xfrm>
            <a:off x="3810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47"/>
          <p:cNvSpPr txBox="1"/>
          <p:nvPr>
            <p:ph idx="2" type="body"/>
          </p:nvPr>
        </p:nvSpPr>
        <p:spPr>
          <a:xfrm>
            <a:off x="46863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381000" y="228600"/>
            <a:ext cx="84582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 rot="5400000">
            <a:off x="4619625" y="2333625"/>
            <a:ext cx="63246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" type="body"/>
          </p:nvPr>
        </p:nvSpPr>
        <p:spPr>
          <a:xfrm rot="5400000">
            <a:off x="314325" y="295275"/>
            <a:ext cx="63246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" type="body"/>
          </p:nvPr>
        </p:nvSpPr>
        <p:spPr>
          <a:xfrm rot="5400000">
            <a:off x="2057400" y="-2286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8" name="Google Shape;48;p43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4" name="Google Shape;54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5" name="Google Shape;65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6" name="Google Shape;66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7" name="Google Shape;67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8" name="Google Shape;68;p46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1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37"/>
          <p:cNvGraphicFramePr/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>
              <mc:Choice Requires="v">
                <p:oleObj r:id="rId1" imgH="76200" imgW="8382000" progId="MS_ClipArt_Gallery.5" spid="_x0000_s1">
                  <p:embed/>
                </p:oleObj>
              </mc:Choice>
              <mc:Fallback>
                <p:oleObj r:id="rId2" imgH="76200" imgW="8382000" progId="MS_ClipArt_Gallery.5">
                  <p:embed/>
                  <p:pic>
                    <p:nvPicPr>
                      <p:cNvPr id="15" name="Google Shape;15;p37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9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86" name="Google Shape;86;p49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87" name="Google Shape;87;p49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49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9" name="Google Shape;89;p49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0" name="Google Shape;90;p49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49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92" name="Google Shape;92;p49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" name="Google Shape;93;p49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" name="Google Shape;94;p49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" name="Google Shape;95;p49"/>
          <p:cNvSpPr txBox="1"/>
          <p:nvPr/>
        </p:nvSpPr>
        <p:spPr>
          <a:xfrm>
            <a:off x="8694737" y="655320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" name="Google Shape;96;p49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49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49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49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49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title"/>
          </p:nvPr>
        </p:nvSpPr>
        <p:spPr>
          <a:xfrm>
            <a:off x="457200" y="1180250"/>
            <a:ext cx="80772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verlock"/>
              <a:buNone/>
            </a:pPr>
            <a:br>
              <a:rPr b="1" i="0" lang="en-US" sz="4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JAVA </a:t>
            </a:r>
            <a:r>
              <a:rPr b="1" i="0" lang="en-US" sz="2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</a:t>
            </a:r>
            <a:r>
              <a:rPr b="1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r>
              <a:rPr b="1" i="0" lang="en-US" sz="2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super keyword</a:t>
            </a:r>
            <a:endParaRPr/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demerits if the constructor for a subclass explicitly initializes the instance variables of superclass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 duplication in its superclass, which is inefficient,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implies that a subclass must be granted access to these members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Whenever a subclass needs to refer to its immediate superclass, it can do so by use of the keyword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super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super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 two general forms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first calls the superclass’ constructor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second is used to access a member of the superclass that has been hidden by a member of a subclass</a:t>
            </a:r>
            <a:endParaRPr/>
          </a:p>
        </p:txBody>
      </p:sp>
      <p:sp>
        <p:nvSpPr>
          <p:cNvPr id="241" name="Google Shape;241;p1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super keyword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subclass can call a constructor method defined by its superclass by use of the following form of super: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super(parameter-list);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Here, parameter-list specifies any parameters needed by the constructor in the superclass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super( ) must always be the first statement executed inside a subclass’ constructor</a:t>
            </a:r>
            <a:endParaRPr/>
          </a:p>
        </p:txBody>
      </p:sp>
      <p:sp>
        <p:nvSpPr>
          <p:cNvPr id="250" name="Google Shape;250;p1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51" name="Google Shape;251;p1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381000" y="12954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you to access methods and properties of the parent class</a:t>
            </a:r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-12700" y="1949450"/>
            <a:ext cx="4203700" cy="40386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private 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Person(String 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this.name =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String getName()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4343400" y="1974850"/>
            <a:ext cx="4819650" cy="40132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Employee extends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private String 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Employee(String Ename)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super(Ename); // Calls Person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void setID(String empID){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this.empID=empID;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String getID(){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61" name="Google Shape;261;p12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super to Call Superclass Constructors</a:t>
            </a:r>
            <a:endParaRPr/>
          </a:p>
        </p:txBody>
      </p:sp>
      <p:sp>
        <p:nvSpPr>
          <p:cNvPr id="262" name="Google Shape;262;p1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second form of super always refers to the superclass of the subclass in which it is used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usage has the following general form: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super.member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Here, member can be either a method or an instance variable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second form of super is most applicable to situations in which member names of a subclass hide members by the same name in the superclass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3" name="Google Shape;273;p13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super to access hidden members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381000" y="12954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you to access methods and properties of the parent class</a:t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-12700" y="1949450"/>
            <a:ext cx="4203700" cy="40386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private 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int empID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Person(String pname)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name =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String getName()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343400" y="1974850"/>
            <a:ext cx="4819650" cy="40132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Employee extends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int 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Employee(String 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super(name); // Calls Person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void setID(String ID){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super.empID= 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String getID(){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82" name="Google Shape;282;p14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super to access hidden members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Creating a Multilevel Hierarchy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build hierarchies that contain as many layers of inheritance as you like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given three classes called A, B, and C, C can be a subclass of B, which is a subclass of 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subclass inherits all of the traits found in all of its superclasses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class hierarchy, if a superclass constructor requires parameters, then all subclasses must pass those parameters “up the line”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super( ) always refers to the constructor in the closest superclass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When Constructors Are Called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class hierarchy, constructors are called in order of derivation, from superclass to subclass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super( ) is not used, then the default or parameterless constructor of each superclass will be executed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superclass has no knowledge of any subclass,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initialization it needs to perform is separate from and possibly prerequisite to any initialization performed by the subclass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381000" y="12954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Method Overriding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overriding is defined as creating a method in the subclass that has the same return type and signature as a method defined in the superclass.</a:t>
            </a:r>
            <a:endParaRPr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533400" y="2971800"/>
            <a:ext cx="8229600" cy="19812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Signature of a method includes</a:t>
            </a:r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838200" y="4191000"/>
            <a:ext cx="1295400" cy="6096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2819400" y="4191000"/>
            <a:ext cx="1447800" cy="6096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5029200" y="4191000"/>
            <a:ext cx="1295400" cy="6096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</a:t>
            </a:r>
            <a:endParaRPr/>
          </a:p>
        </p:txBody>
      </p:sp>
      <p:sp>
        <p:nvSpPr>
          <p:cNvPr id="316" name="Google Shape;316;p17"/>
          <p:cNvSpPr txBox="1"/>
          <p:nvPr/>
        </p:nvSpPr>
        <p:spPr>
          <a:xfrm>
            <a:off x="7086600" y="4191000"/>
            <a:ext cx="1295400" cy="6096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>
            <a:off x="1447800" y="3657600"/>
            <a:ext cx="6248400" cy="457200"/>
            <a:chOff x="912" y="2880"/>
            <a:chExt cx="3936" cy="288"/>
          </a:xfrm>
        </p:grpSpPr>
        <p:cxnSp>
          <p:nvCxnSpPr>
            <p:cNvPr id="318" name="Google Shape;318;p17"/>
            <p:cNvCxnSpPr/>
            <p:nvPr/>
          </p:nvCxnSpPr>
          <p:spPr>
            <a:xfrm>
              <a:off x="2832" y="2880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 rot="10800000">
              <a:off x="912" y="3024"/>
              <a:ext cx="39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17"/>
            <p:cNvCxnSpPr/>
            <p:nvPr/>
          </p:nvCxnSpPr>
          <p:spPr>
            <a:xfrm>
              <a:off x="912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" name="Google Shape;321;p17"/>
            <p:cNvCxnSpPr/>
            <p:nvPr/>
          </p:nvCxnSpPr>
          <p:spPr>
            <a:xfrm>
              <a:off x="2208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3552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17"/>
            <p:cNvCxnSpPr/>
            <p:nvPr/>
          </p:nvCxnSpPr>
          <p:spPr>
            <a:xfrm>
              <a:off x="4848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4" name="Google Shape;324;p17"/>
          <p:cNvSpPr/>
          <p:nvPr/>
        </p:nvSpPr>
        <p:spPr>
          <a:xfrm rot="5400000">
            <a:off x="4189412" y="2284412"/>
            <a:ext cx="688975" cy="6019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3021012" y="5638800"/>
            <a:ext cx="3124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arguments in a method</a:t>
            </a:r>
            <a:endParaRPr/>
          </a:p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Overriding Members</a:t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28" name="Google Shape;328;p1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29" name="Google Shape;329;p1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idx="1" type="body"/>
          </p:nvPr>
        </p:nvSpPr>
        <p:spPr>
          <a:xfrm>
            <a:off x="381000" y="1295400"/>
            <a:ext cx="80803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Method Overriding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override (most) methods in a parent class by defining a method with the same name and parameter list in the child class.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useful for changing the behavior of a class without changing its interface.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 override the static and final methods of a superclass.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subclass must override the abstract methods of a superclass.</a:t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18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Overriding Members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/>
        </p:nvSpPr>
        <p:spPr>
          <a:xfrm>
            <a:off x="0" y="1371600"/>
            <a:ext cx="4343400" cy="48006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private 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private String ssn;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public void setName(String 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this.name =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String getName()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4495800" y="1371600"/>
            <a:ext cx="4648200" cy="48006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Employee extends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private String 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void setID(String empID)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this.empID=empID;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152400" y="4508500"/>
            <a:ext cx="2819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getId()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ssn;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174625" y="5751512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4648200" y="4419600"/>
            <a:ext cx="2819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getId()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empID;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648200" y="5715000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2514600" y="3810000"/>
            <a:ext cx="2133600" cy="1752600"/>
          </a:xfrm>
          <a:prstGeom prst="cloudCallout">
            <a:avLst>
              <a:gd fmla="val 5850" name="adj1"/>
              <a:gd fmla="val 28174" name="adj2"/>
            </a:avLst>
          </a:prstGeom>
          <a:gradFill>
            <a:gsLst>
              <a:gs pos="0">
                <a:schemeClr val="lt1"/>
              </a:gs>
              <a:gs pos="5000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getID method is overridden</a:t>
            </a:r>
            <a:endParaRPr/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Overriding Members</a:t>
            </a:r>
            <a:endParaRPr/>
          </a:p>
        </p:txBody>
      </p:sp>
      <p:sp>
        <p:nvSpPr>
          <p:cNvPr id="352" name="Google Shape;352;p1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53" name="Google Shape;353;p1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54" name="Google Shape;354;p1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4162" lvl="0" marL="2841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ability of a class of objects to inherit the properties and methods from another class</a:t>
            </a:r>
            <a:endParaRPr/>
          </a:p>
          <a:p>
            <a:pPr indent="-284162" lvl="1" marL="68421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class that inherits the data members and methods is known as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subclass or child 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specialized version of superclass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4162" lvl="1" marL="68421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class from which the subclass inherits is known as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base / parent  class</a:t>
            </a:r>
            <a:endParaRPr/>
          </a:p>
          <a:p>
            <a:pPr indent="-284162" lvl="0" marL="284162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create a general class that defines traits common to a set of related items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idx="1" type="body"/>
          </p:nvPr>
        </p:nvSpPr>
        <p:spPr>
          <a:xfrm>
            <a:off x="381000" y="1295400"/>
            <a:ext cx="80803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Method Overriding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class hierarchy, when a method in a subclass has the same name and type signature as a method in its superclass,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the method in the subclass is said to override the method in the superclass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an overridden method is called from within a subclass,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will always refer to the version of that method defined by the subclass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version of the method defined by the superclass will be hidden</a:t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20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Overriding Members</a:t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381000" y="12954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21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Method Overriding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75" name="Google Shape;3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6240462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idx="1" type="body"/>
          </p:nvPr>
        </p:nvSpPr>
        <p:spPr>
          <a:xfrm>
            <a:off x="381000" y="12954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version of the method defined by the superclass will be hidden</a:t>
            </a:r>
            <a:endParaRPr/>
          </a:p>
        </p:txBody>
      </p:sp>
      <p:sp>
        <p:nvSpPr>
          <p:cNvPr id="382" name="Google Shape;382;p22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Method Overriding</a:t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385" name="Google Shape;385;p22"/>
          <p:cNvGrpSpPr/>
          <p:nvPr/>
        </p:nvGrpSpPr>
        <p:grpSpPr>
          <a:xfrm>
            <a:off x="2057400" y="1676400"/>
            <a:ext cx="5029200" cy="5181600"/>
            <a:chOff x="2717800" y="1752600"/>
            <a:chExt cx="3905250" cy="4095750"/>
          </a:xfrm>
        </p:grpSpPr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95600" y="1752600"/>
              <a:ext cx="1781175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17800" y="1905000"/>
              <a:ext cx="3905250" cy="394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8" name="Google Shape;388;p2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>
            <p:ph idx="1" type="body"/>
          </p:nvPr>
        </p:nvSpPr>
        <p:spPr>
          <a:xfrm>
            <a:off x="381000" y="12954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wish to access the superclass version of an overridden function, you can do so by using 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super</a:t>
            </a:r>
            <a:endParaRPr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rgbClr val="17098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23"/>
          <p:cNvSpPr txBox="1"/>
          <p:nvPr>
            <p:ph type="title"/>
          </p:nvPr>
        </p:nvSpPr>
        <p:spPr>
          <a:xfrm>
            <a:off x="0" y="317500"/>
            <a:ext cx="91440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Method Overriding</a:t>
            </a:r>
            <a:endParaRPr/>
          </a:p>
        </p:txBody>
      </p:sp>
      <p:sp>
        <p:nvSpPr>
          <p:cNvPr id="396" name="Google Shape;396;p2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399" name="Google Shape;399;p23"/>
          <p:cNvGrpSpPr/>
          <p:nvPr/>
        </p:nvGrpSpPr>
        <p:grpSpPr>
          <a:xfrm>
            <a:off x="1600200" y="2362200"/>
            <a:ext cx="5334000" cy="3733800"/>
            <a:chOff x="2667000" y="1371600"/>
            <a:chExt cx="3810000" cy="2495550"/>
          </a:xfrm>
        </p:grpSpPr>
        <p:pic>
          <p:nvPicPr>
            <p:cNvPr id="400" name="Google Shape;40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7000" y="1371600"/>
              <a:ext cx="2371725" cy="142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95575" y="2819400"/>
              <a:ext cx="3781425" cy="1047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Method Dispatch</a:t>
            </a:r>
            <a:endParaRPr/>
          </a:p>
        </p:txBody>
      </p:sp>
      <p:sp>
        <p:nvSpPr>
          <p:cNvPr id="408" name="Google Shape;408;p24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of Java’s most powerful concepts - method overriding forms the basis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mechanism by which a call to an overridden method is resolved at run time, rather than compile time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how Java implements run-time polymorphism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 superclass reference variable can refer to a subclass object - 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Java uses this fact to resolve calls to overridden methods at run time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When an overridden method is called through a superclass reference, Java determines which version of that method to execute based upon the type of the object being referred to at the time the call occurs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Dynamic, run-time polymorphism is one of the most powerful mechanisms that object-oriented design brings to bear on code reuse and robustness</a:t>
            </a:r>
            <a:endParaRPr/>
          </a:p>
        </p:txBody>
      </p:sp>
      <p:sp>
        <p:nvSpPr>
          <p:cNvPr id="409" name="Google Shape;409;p2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11" name="Google Shape;411;p2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Method Dispatch</a:t>
            </a:r>
            <a:endParaRPr/>
          </a:p>
        </p:txBody>
      </p:sp>
      <p:sp>
        <p:nvSpPr>
          <p:cNvPr id="418" name="Google Shape;418;p2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19" name="Google Shape;419;p2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20" name="Google Shape;420;p2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421" name="Google Shape;4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447800"/>
            <a:ext cx="5981700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Method Dispatch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>
            <a:off x="990600" y="1276350"/>
            <a:ext cx="5257800" cy="4057650"/>
            <a:chOff x="2505075" y="2266950"/>
            <a:chExt cx="4133850" cy="3086100"/>
          </a:xfrm>
        </p:grpSpPr>
        <p:pic>
          <p:nvPicPr>
            <p:cNvPr id="432" name="Google Shape;43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05075" y="2266950"/>
              <a:ext cx="4133850" cy="232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0000" y="4610100"/>
              <a:ext cx="4086225" cy="742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4" name="Google Shape;43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257800"/>
            <a:ext cx="4087812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Abstract Classes</a:t>
            </a:r>
            <a:endParaRPr/>
          </a:p>
        </p:txBody>
      </p:sp>
      <p:sp>
        <p:nvSpPr>
          <p:cNvPr id="441" name="Google Shape;441;p2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superclass that only defines a generalized form that will be shared by all of its subclasses, leaving it to each subclass to fill in the details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a superclass that declares the structure of a given abstraction without providing a complete implementation of every method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 - when a superclass is unable to create a meaningful implementation for a method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may be simply placeholders</a:t>
            </a:r>
            <a:endParaRPr/>
          </a:p>
        </p:txBody>
      </p:sp>
      <p:sp>
        <p:nvSpPr>
          <p:cNvPr id="442" name="Google Shape;442;p2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43" name="Google Shape;443;p2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44" name="Google Shape;444;p2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Abstract Classes</a:t>
            </a:r>
            <a:endParaRPr/>
          </a:p>
        </p:txBody>
      </p:sp>
      <p:sp>
        <p:nvSpPr>
          <p:cNvPr id="451" name="Google Shape;451;p2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require that certain methods be overridden by subclasses by specifying the 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abstrac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type modifier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methods are sometimes referred to as </a:t>
            </a:r>
            <a:r>
              <a:rPr b="0" i="1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subclasser responsibility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they have no implementation specified in the superclass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 subclass must override them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— it cannot simply use the version defined in the superclass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declare an abstract method, use this general form: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1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abstract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type name(parameter-list);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method body is present</a:t>
            </a:r>
            <a:endParaRPr/>
          </a:p>
        </p:txBody>
      </p:sp>
      <p:sp>
        <p:nvSpPr>
          <p:cNvPr id="452" name="Google Shape;452;p2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54" name="Google Shape;454;p2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Abstract Classes</a:t>
            </a:r>
            <a:endParaRPr/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class that contains one or more abstract methods must also be declared abstract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declare a class abstract, you simply use the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 abstract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keyword in front of the class keyword at the beginning of the class declaration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can be no objects of an abstract class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is, an abstract class cannot be directly instantiated with the new operator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Also, you cannot declare abstract constructors, or abstract static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subclass of an abstract class must either implement all of the abstract methods in the superclass, or be itself declared abstract</a:t>
            </a:r>
            <a:endParaRPr/>
          </a:p>
        </p:txBody>
      </p:sp>
      <p:sp>
        <p:nvSpPr>
          <p:cNvPr id="462" name="Google Shape;462;p2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Incorporate the definition of one class into another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Implemented using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extends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keyword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allows the creation of hierarchical classifications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Java, a class can only extend one parent.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Multiple Inheritance in 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 supports multilevel inheritance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 class can be a super class of itself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Adv: reusability of classes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19200"/>
            <a:ext cx="631825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0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Abstract Classes</a:t>
            </a:r>
            <a:endParaRPr/>
          </a:p>
        </p:txBody>
      </p:sp>
      <p:sp>
        <p:nvSpPr>
          <p:cNvPr id="472" name="Google Shape;472;p3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73" name="Google Shape;473;p3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74" name="Google Shape;474;p3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final with Inheritance</a:t>
            </a:r>
            <a:endParaRPr/>
          </a:p>
        </p:txBody>
      </p:sp>
      <p:sp>
        <p:nvSpPr>
          <p:cNvPr id="481" name="Google Shape;481;p3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keyword final has three uses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First, it can be used to create the equivalent of a named constant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other two uses of final apply to inheritance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final to prevent Inheritance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final to prevent Overriding</a:t>
            </a:r>
            <a:endParaRPr/>
          </a:p>
        </p:txBody>
      </p:sp>
      <p:sp>
        <p:nvSpPr>
          <p:cNvPr id="482" name="Google Shape;482;p3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/>
        </p:nvSpPr>
        <p:spPr>
          <a:xfrm>
            <a:off x="2667000" y="1524000"/>
            <a:ext cx="3352800" cy="4572000"/>
          </a:xfrm>
          <a:prstGeom prst="rect">
            <a:avLst/>
          </a:prstGeom>
          <a:solidFill>
            <a:srgbClr val="FFF4C2">
              <a:alpha val="29803"/>
            </a:srgb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32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Restricting Inheritance </a:t>
            </a:r>
            <a:endParaRPr/>
          </a:p>
        </p:txBody>
      </p:sp>
      <p:sp>
        <p:nvSpPr>
          <p:cNvPr descr="Oak" id="491" name="Google Shape;491;p32"/>
          <p:cNvSpPr/>
          <p:nvPr/>
        </p:nvSpPr>
        <p:spPr>
          <a:xfrm>
            <a:off x="3595687" y="2130425"/>
            <a:ext cx="1371600" cy="1295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</a:t>
            </a:r>
            <a:endParaRPr/>
          </a:p>
        </p:txBody>
      </p:sp>
      <p:grpSp>
        <p:nvGrpSpPr>
          <p:cNvPr id="492" name="Google Shape;492;p32"/>
          <p:cNvGrpSpPr/>
          <p:nvPr/>
        </p:nvGrpSpPr>
        <p:grpSpPr>
          <a:xfrm>
            <a:off x="3352800" y="4419600"/>
            <a:ext cx="1828800" cy="1600200"/>
            <a:chOff x="2112" y="2784"/>
            <a:chExt cx="1152" cy="1008"/>
          </a:xfrm>
        </p:grpSpPr>
        <p:sp>
          <p:nvSpPr>
            <p:cNvPr descr="Oak" id="493" name="Google Shape;493;p32"/>
            <p:cNvSpPr/>
            <p:nvPr/>
          </p:nvSpPr>
          <p:spPr>
            <a:xfrm>
              <a:off x="2112" y="2784"/>
              <a:ext cx="1152" cy="100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Child</a:t>
              </a:r>
              <a:endParaRPr/>
            </a:p>
          </p:txBody>
        </p:sp>
        <p:sp>
          <p:nvSpPr>
            <p:cNvPr descr="Oak" id="494" name="Google Shape;494;p32"/>
            <p:cNvSpPr/>
            <p:nvPr/>
          </p:nvSpPr>
          <p:spPr>
            <a:xfrm>
              <a:off x="2208" y="2784"/>
              <a:ext cx="960" cy="384"/>
            </a:xfrm>
            <a:custGeom>
              <a:rect b="b" l="l" r="r" t="t"/>
              <a:pathLst>
                <a:path extrusionOk="0" h="384" w="912">
                  <a:moveTo>
                    <a:pt x="0" y="240"/>
                  </a:moveTo>
                  <a:lnTo>
                    <a:pt x="144" y="336"/>
                  </a:lnTo>
                  <a:lnTo>
                    <a:pt x="288" y="336"/>
                  </a:lnTo>
                  <a:lnTo>
                    <a:pt x="432" y="336"/>
                  </a:lnTo>
                  <a:lnTo>
                    <a:pt x="672" y="384"/>
                  </a:lnTo>
                  <a:lnTo>
                    <a:pt x="864" y="336"/>
                  </a:lnTo>
                  <a:lnTo>
                    <a:pt x="912" y="240"/>
                  </a:lnTo>
                  <a:lnTo>
                    <a:pt x="864" y="144"/>
                  </a:lnTo>
                  <a:lnTo>
                    <a:pt x="624" y="0"/>
                  </a:lnTo>
                  <a:lnTo>
                    <a:pt x="240" y="48"/>
                  </a:lnTo>
                  <a:lnTo>
                    <a:pt x="96" y="144"/>
                  </a:lnTo>
                  <a:lnTo>
                    <a:pt x="0" y="24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95" name="Google Shape;495;p32"/>
          <p:cNvSpPr txBox="1"/>
          <p:nvPr/>
        </p:nvSpPr>
        <p:spPr>
          <a:xfrm>
            <a:off x="4724400" y="3429000"/>
            <a:ext cx="11906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Restricting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Inherited</a:t>
            </a:r>
            <a:b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capability</a:t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3886200" y="3429000"/>
            <a:ext cx="838200" cy="1066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32"/>
          <p:cNvCxnSpPr/>
          <p:nvPr/>
        </p:nvCxnSpPr>
        <p:spPr>
          <a:xfrm flipH="1">
            <a:off x="3886200" y="3429000"/>
            <a:ext cx="762000" cy="1066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8" name="Google Shape;498;p32"/>
          <p:cNvSpPr txBox="1"/>
          <p:nvPr/>
        </p:nvSpPr>
        <p:spPr>
          <a:xfrm>
            <a:off x="192087" y="3011487"/>
            <a:ext cx="2474912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         modifier with a class will restrict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inheritance capability of that class</a:t>
            </a:r>
            <a:endParaRPr/>
          </a:p>
        </p:txBody>
      </p:sp>
      <p:sp>
        <p:nvSpPr>
          <p:cNvPr id="499" name="Google Shape;499;p32"/>
          <p:cNvSpPr txBox="1"/>
          <p:nvPr/>
        </p:nvSpPr>
        <p:spPr>
          <a:xfrm>
            <a:off x="946150" y="298767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</a:t>
            </a:r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01" name="Google Shape;501;p3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Final Classes: A way for Preventing Classes being extended</a:t>
            </a:r>
            <a:endParaRPr/>
          </a:p>
        </p:txBody>
      </p:sp>
      <p:sp>
        <p:nvSpPr>
          <p:cNvPr id="508" name="Google Shape;508;p33"/>
          <p:cNvSpPr txBox="1"/>
          <p:nvPr>
            <p:ph idx="1" type="body"/>
          </p:nvPr>
        </p:nvSpPr>
        <p:spPr>
          <a:xfrm>
            <a:off x="381000" y="1295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prevent an inheritance of classes by other classes by declaring them as final classes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achieved in Java by using the keyword final as follows: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final class Regular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{ // members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final class Employee extends Person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{ // members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attempt to inherit these classes will cause an error</a:t>
            </a: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10" name="Google Shape;510;p3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11" name="Google Shape;511;p3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Final Classes: A way for Preventing Classes being extended</a:t>
            </a:r>
            <a:endParaRPr/>
          </a:p>
        </p:txBody>
      </p:sp>
      <p:sp>
        <p:nvSpPr>
          <p:cNvPr id="517" name="Google Shape;517;p3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18" name="Google Shape;518;p3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19" name="Google Shape;519;p3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20" name="Google Shape;5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057400"/>
            <a:ext cx="5802312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Final Members: A way for Preventing Overriding of Members in Subclasses</a:t>
            </a:r>
            <a:endParaRPr/>
          </a:p>
        </p:txBody>
      </p:sp>
      <p:sp>
        <p:nvSpPr>
          <p:cNvPr id="526" name="Google Shape;526;p35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methods and variables can be overridden by default in subclasses.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can be prevented by declaring them as final using the keyword “final” as a modifier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final int marks = 100;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final void display();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ensures that functionality defined in this method cannot be altered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Similarly, the value of a final variable cannot be altered</a:t>
            </a:r>
            <a:endParaRPr/>
          </a:p>
        </p:txBody>
      </p:sp>
      <p:sp>
        <p:nvSpPr>
          <p:cNvPr id="527" name="Google Shape;527;p3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28" name="Google Shape;528;p3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29" name="Google Shape;529;p3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Final Members: A way for Preventing Overriding of Members in Subclasses</a:t>
            </a:r>
            <a:endParaRPr/>
          </a:p>
        </p:txBody>
      </p:sp>
      <p:sp>
        <p:nvSpPr>
          <p:cNvPr id="535" name="Google Shape;535;p3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36" name="Google Shape;536;p3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37" name="Google Shape;537;p3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>
            <a:off x="1828800" y="1905000"/>
            <a:ext cx="5334000" cy="3352800"/>
            <a:chOff x="2362200" y="1905000"/>
            <a:chExt cx="4486275" cy="2190750"/>
          </a:xfrm>
        </p:grpSpPr>
        <p:pic>
          <p:nvPicPr>
            <p:cNvPr id="539" name="Google Shape;53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2200" y="1905000"/>
              <a:ext cx="4486275" cy="15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71725" y="3505200"/>
              <a:ext cx="3114675" cy="590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 form: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subclass-name extends superclass-name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// body of class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0" y="2565400"/>
            <a:ext cx="4267200" cy="3552825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void setName(String 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this.name =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String getName()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4714875" y="2565400"/>
            <a:ext cx="4429125" cy="3552825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Employee extends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String eid;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void setEid(String eid)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this.eid=eid;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String getEid()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eid;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990600" y="1717675"/>
            <a:ext cx="1219200" cy="4064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5359400" y="1701800"/>
            <a:ext cx="965200" cy="4064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</a:t>
            </a:r>
            <a:endParaRPr/>
          </a:p>
        </p:txBody>
      </p:sp>
      <p:grpSp>
        <p:nvGrpSpPr>
          <p:cNvPr id="152" name="Google Shape;152;p5"/>
          <p:cNvGrpSpPr/>
          <p:nvPr/>
        </p:nvGrpSpPr>
        <p:grpSpPr>
          <a:xfrm>
            <a:off x="1447800" y="2124075"/>
            <a:ext cx="304800" cy="457200"/>
            <a:chOff x="912" y="1536"/>
            <a:chExt cx="192" cy="288"/>
          </a:xfrm>
        </p:grpSpPr>
        <p:sp>
          <p:nvSpPr>
            <p:cNvPr id="153" name="Google Shape;153;p5"/>
            <p:cNvSpPr/>
            <p:nvPr/>
          </p:nvSpPr>
          <p:spPr>
            <a:xfrm rot="5400000">
              <a:off x="864" y="1584"/>
              <a:ext cx="288" cy="1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>
                <a:alpha val="39607"/>
              </a:scheme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4" name="Google Shape;154;p5"/>
            <p:cNvCxnSpPr/>
            <p:nvPr/>
          </p:nvCxnSpPr>
          <p:spPr>
            <a:xfrm>
              <a:off x="1008" y="1536"/>
              <a:ext cx="0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55" name="Google Shape;155;p5"/>
          <p:cNvSpPr/>
          <p:nvPr/>
        </p:nvSpPr>
        <p:spPr>
          <a:xfrm>
            <a:off x="5948362" y="0"/>
            <a:ext cx="2738437" cy="1973262"/>
          </a:xfrm>
          <a:prstGeom prst="cloudCallout">
            <a:avLst>
              <a:gd fmla="val 9175" name="adj1"/>
              <a:gd fmla="val 30376" name="adj2"/>
            </a:avLst>
          </a:prstGeom>
          <a:solidFill>
            <a:srgbClr val="FFFF00">
              <a:alpha val="39607"/>
            </a:srgb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‘extends’ keyword,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signaling inheritance</a:t>
            </a: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>
            <a:off x="5715000" y="2124075"/>
            <a:ext cx="304800" cy="457200"/>
            <a:chOff x="912" y="1536"/>
            <a:chExt cx="192" cy="288"/>
          </a:xfrm>
        </p:grpSpPr>
        <p:sp>
          <p:nvSpPr>
            <p:cNvPr id="157" name="Google Shape;157;p5"/>
            <p:cNvSpPr/>
            <p:nvPr/>
          </p:nvSpPr>
          <p:spPr>
            <a:xfrm rot="5400000">
              <a:off x="864" y="1584"/>
              <a:ext cx="288" cy="1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>
                <a:alpha val="39607"/>
              </a:scheme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8" name="Google Shape;158;p5"/>
            <p:cNvCxnSpPr/>
            <p:nvPr/>
          </p:nvCxnSpPr>
          <p:spPr>
            <a:xfrm>
              <a:off x="1008" y="1536"/>
              <a:ext cx="0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59" name="Google Shape;159;p5"/>
          <p:cNvSpPr/>
          <p:nvPr/>
        </p:nvSpPr>
        <p:spPr>
          <a:xfrm>
            <a:off x="6324600" y="2819400"/>
            <a:ext cx="914400" cy="4572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Member access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member that has been declared as private will remain private to its class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not accessible by any code outside its class, including subclasses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you have created a superclass that defines the attributes common to a set of objects,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can be used to create any number of more specific subclasses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subclass can precisely tailor its own classification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 superclass variable can reference a subclass object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reference variable of a superclass can be assigned a reference to any subclass derived from that superclass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 type of the reference variable that determines what members can be accessed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the type of the object that it refers to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is, when a reference to a subclass object is assigned to a superclass reference variable, you will have access only to those parts of the object defined by the superclass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superclass has no knowledge of what a subclass adds to it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8"/>
          <p:cNvGrpSpPr/>
          <p:nvPr/>
        </p:nvGrpSpPr>
        <p:grpSpPr>
          <a:xfrm>
            <a:off x="609600" y="2895600"/>
            <a:ext cx="8001000" cy="2819400"/>
            <a:chOff x="384" y="2092"/>
            <a:chExt cx="5040" cy="1776"/>
          </a:xfrm>
        </p:grpSpPr>
        <p:sp>
          <p:nvSpPr>
            <p:cNvPr id="188" name="Google Shape;188;p8"/>
            <p:cNvSpPr txBox="1"/>
            <p:nvPr/>
          </p:nvSpPr>
          <p:spPr>
            <a:xfrm>
              <a:off x="384" y="2092"/>
              <a:ext cx="5040" cy="1776"/>
            </a:xfrm>
            <a:prstGeom prst="rect">
              <a:avLst/>
            </a:prstGeom>
            <a:solidFill>
              <a:schemeClr val="lt2">
                <a:alpha val="39607"/>
              </a:scheme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2160" y="2208"/>
              <a:ext cx="13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Example</a:t>
              </a:r>
              <a:endParaRPr/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533400" y="1403350"/>
            <a:ext cx="8229600" cy="14478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1. Single Level Inheritance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669925" y="2247900"/>
            <a:ext cx="8077200" cy="6096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Derives a subclass from a single superclass.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3429000" y="3717925"/>
            <a:ext cx="2133600" cy="457200"/>
          </a:xfrm>
          <a:prstGeom prst="rect">
            <a:avLst/>
          </a:prstGeom>
          <a:solidFill>
            <a:schemeClr val="lt2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Person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524000" y="5241925"/>
            <a:ext cx="2133600" cy="381000"/>
          </a:xfrm>
          <a:prstGeom prst="rect">
            <a:avLst/>
          </a:prstGeom>
          <a:solidFill>
            <a:schemeClr val="lt2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Employee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5181600" y="5241925"/>
            <a:ext cx="2133600" cy="381000"/>
          </a:xfrm>
          <a:prstGeom prst="rect">
            <a:avLst/>
          </a:prstGeom>
          <a:solidFill>
            <a:schemeClr val="lt2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Student</a:t>
            </a: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2514600" y="4175125"/>
            <a:ext cx="3733800" cy="1066800"/>
            <a:chOff x="1392" y="2544"/>
            <a:chExt cx="2352" cy="672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2592" y="2544"/>
              <a:ext cx="96" cy="288"/>
              <a:chOff x="2592" y="2544"/>
              <a:chExt cx="96" cy="288"/>
            </a:xfrm>
          </p:grpSpPr>
          <p:sp>
            <p:nvSpPr>
              <p:cNvPr id="197" name="Google Shape;197;p8"/>
              <p:cNvSpPr txBox="1"/>
              <p:nvPr/>
            </p:nvSpPr>
            <p:spPr>
              <a:xfrm rot="5400000">
                <a:off x="2496" y="2640"/>
                <a:ext cx="288" cy="96"/>
              </a:xfrm>
              <a:prstGeom prst="rect">
                <a:avLst/>
              </a:prstGeom>
              <a:solidFill>
                <a:schemeClr val="lt2">
                  <a:alpha val="39607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98" name="Google Shape;198;p8"/>
              <p:cNvCxnSpPr/>
              <p:nvPr/>
            </p:nvCxnSpPr>
            <p:spPr>
              <a:xfrm>
                <a:off x="2640" y="2544"/>
                <a:ext cx="0" cy="28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99" name="Google Shape;199;p8"/>
            <p:cNvGrpSpPr/>
            <p:nvPr/>
          </p:nvGrpSpPr>
          <p:grpSpPr>
            <a:xfrm>
              <a:off x="3648" y="2928"/>
              <a:ext cx="96" cy="288"/>
              <a:chOff x="2592" y="2544"/>
              <a:chExt cx="96" cy="288"/>
            </a:xfrm>
          </p:grpSpPr>
          <p:sp>
            <p:nvSpPr>
              <p:cNvPr id="200" name="Google Shape;200;p8"/>
              <p:cNvSpPr txBox="1"/>
              <p:nvPr/>
            </p:nvSpPr>
            <p:spPr>
              <a:xfrm rot="5400000">
                <a:off x="2496" y="2640"/>
                <a:ext cx="288" cy="96"/>
              </a:xfrm>
              <a:prstGeom prst="rect">
                <a:avLst/>
              </a:prstGeom>
              <a:solidFill>
                <a:schemeClr val="lt2">
                  <a:alpha val="39607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01" name="Google Shape;201;p8"/>
              <p:cNvCxnSpPr/>
              <p:nvPr/>
            </p:nvCxnSpPr>
            <p:spPr>
              <a:xfrm>
                <a:off x="2640" y="2544"/>
                <a:ext cx="0" cy="28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2" name="Google Shape;202;p8"/>
            <p:cNvGrpSpPr/>
            <p:nvPr/>
          </p:nvGrpSpPr>
          <p:grpSpPr>
            <a:xfrm>
              <a:off x="1392" y="2928"/>
              <a:ext cx="96" cy="288"/>
              <a:chOff x="2592" y="2544"/>
              <a:chExt cx="96" cy="288"/>
            </a:xfrm>
          </p:grpSpPr>
          <p:sp>
            <p:nvSpPr>
              <p:cNvPr id="203" name="Google Shape;203;p8"/>
              <p:cNvSpPr txBox="1"/>
              <p:nvPr/>
            </p:nvSpPr>
            <p:spPr>
              <a:xfrm rot="5400000">
                <a:off x="2496" y="2640"/>
                <a:ext cx="288" cy="96"/>
              </a:xfrm>
              <a:prstGeom prst="rect">
                <a:avLst/>
              </a:prstGeom>
              <a:solidFill>
                <a:schemeClr val="lt2">
                  <a:alpha val="39607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04" name="Google Shape;204;p8"/>
              <p:cNvCxnSpPr/>
              <p:nvPr/>
            </p:nvCxnSpPr>
            <p:spPr>
              <a:xfrm>
                <a:off x="2640" y="2544"/>
                <a:ext cx="0" cy="28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5" name="Google Shape;205;p8"/>
            <p:cNvGrpSpPr/>
            <p:nvPr/>
          </p:nvGrpSpPr>
          <p:grpSpPr>
            <a:xfrm>
              <a:off x="1392" y="2832"/>
              <a:ext cx="2352" cy="96"/>
              <a:chOff x="1392" y="2832"/>
              <a:chExt cx="2352" cy="96"/>
            </a:xfrm>
          </p:grpSpPr>
          <p:sp>
            <p:nvSpPr>
              <p:cNvPr id="206" name="Google Shape;206;p8"/>
              <p:cNvSpPr txBox="1"/>
              <p:nvPr/>
            </p:nvSpPr>
            <p:spPr>
              <a:xfrm flipH="1" rot="5400000">
                <a:off x="2520" y="1704"/>
                <a:ext cx="96" cy="2352"/>
              </a:xfrm>
              <a:prstGeom prst="rect">
                <a:avLst/>
              </a:prstGeom>
              <a:solidFill>
                <a:schemeClr val="lt2">
                  <a:alpha val="39607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07" name="Google Shape;207;p8"/>
              <p:cNvCxnSpPr/>
              <p:nvPr/>
            </p:nvCxnSpPr>
            <p:spPr>
              <a:xfrm rot="10800000">
                <a:off x="1488" y="2880"/>
                <a:ext cx="216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208" name="Google Shape;208;p8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Types of Inheritance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9"/>
          <p:cNvGrpSpPr/>
          <p:nvPr/>
        </p:nvGrpSpPr>
        <p:grpSpPr>
          <a:xfrm>
            <a:off x="2987675" y="2895600"/>
            <a:ext cx="2362200" cy="2895600"/>
            <a:chOff x="1882" y="2064"/>
            <a:chExt cx="1488" cy="1824"/>
          </a:xfrm>
        </p:grpSpPr>
        <p:sp>
          <p:nvSpPr>
            <p:cNvPr id="218" name="Google Shape;218;p9"/>
            <p:cNvSpPr txBox="1"/>
            <p:nvPr/>
          </p:nvSpPr>
          <p:spPr>
            <a:xfrm>
              <a:off x="1882" y="2064"/>
              <a:ext cx="1488" cy="1824"/>
            </a:xfrm>
            <a:prstGeom prst="rect">
              <a:avLst/>
            </a:prstGeom>
            <a:solidFill>
              <a:schemeClr val="lt2">
                <a:alpha val="39607"/>
              </a:scheme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1968" y="2160"/>
              <a:ext cx="134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Example</a:t>
              </a:r>
              <a:endParaRPr/>
            </a:p>
          </p:txBody>
        </p:sp>
      </p:grpSp>
      <p:sp>
        <p:nvSpPr>
          <p:cNvPr id="220" name="Google Shape;220;p9"/>
          <p:cNvSpPr txBox="1"/>
          <p:nvPr/>
        </p:nvSpPr>
        <p:spPr>
          <a:xfrm>
            <a:off x="533400" y="1447800"/>
            <a:ext cx="8229600" cy="1447800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2. Multilevel Inheritance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669925" y="2292350"/>
            <a:ext cx="8077200" cy="6096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Inherits the properties of another subclass.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3124200" y="3505200"/>
            <a:ext cx="2133600" cy="381000"/>
          </a:xfrm>
          <a:prstGeom prst="rect">
            <a:avLst/>
          </a:prstGeom>
          <a:solidFill>
            <a:schemeClr val="lt2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Person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3124200" y="4419600"/>
            <a:ext cx="2133600" cy="381000"/>
          </a:xfrm>
          <a:prstGeom prst="rect">
            <a:avLst/>
          </a:prstGeom>
          <a:solidFill>
            <a:schemeClr val="lt2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Employee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3124200" y="5334000"/>
            <a:ext cx="2133600" cy="381000"/>
          </a:xfrm>
          <a:prstGeom prst="rect">
            <a:avLst/>
          </a:prstGeom>
          <a:solidFill>
            <a:schemeClr val="lt2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Regular</a:t>
            </a:r>
            <a:endParaRPr/>
          </a:p>
        </p:txBody>
      </p:sp>
      <p:grpSp>
        <p:nvGrpSpPr>
          <p:cNvPr id="225" name="Google Shape;225;p9"/>
          <p:cNvGrpSpPr/>
          <p:nvPr/>
        </p:nvGrpSpPr>
        <p:grpSpPr>
          <a:xfrm>
            <a:off x="3962400" y="3886200"/>
            <a:ext cx="457200" cy="534987"/>
            <a:chOff x="2496" y="2400"/>
            <a:chExt cx="288" cy="337"/>
          </a:xfrm>
        </p:grpSpPr>
        <p:sp>
          <p:nvSpPr>
            <p:cNvPr id="226" name="Google Shape;226;p9"/>
            <p:cNvSpPr/>
            <p:nvPr/>
          </p:nvSpPr>
          <p:spPr>
            <a:xfrm>
              <a:off x="2496" y="2400"/>
              <a:ext cx="288" cy="33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>
                <a:alpha val="39607"/>
              </a:scheme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7" name="Google Shape;227;p9"/>
            <p:cNvCxnSpPr/>
            <p:nvPr/>
          </p:nvCxnSpPr>
          <p:spPr>
            <a:xfrm>
              <a:off x="2640" y="2400"/>
              <a:ext cx="0" cy="288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28" name="Google Shape;228;p9"/>
          <p:cNvGrpSpPr/>
          <p:nvPr/>
        </p:nvGrpSpPr>
        <p:grpSpPr>
          <a:xfrm>
            <a:off x="3962400" y="4800600"/>
            <a:ext cx="457200" cy="534987"/>
            <a:chOff x="2496" y="2976"/>
            <a:chExt cx="288" cy="337"/>
          </a:xfrm>
        </p:grpSpPr>
        <p:sp>
          <p:nvSpPr>
            <p:cNvPr id="229" name="Google Shape;229;p9"/>
            <p:cNvSpPr/>
            <p:nvPr/>
          </p:nvSpPr>
          <p:spPr>
            <a:xfrm>
              <a:off x="2496" y="2976"/>
              <a:ext cx="288" cy="33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>
                <a:alpha val="39607"/>
              </a:scheme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0" name="Google Shape;230;p9"/>
            <p:cNvCxnSpPr/>
            <p:nvPr/>
          </p:nvCxnSpPr>
          <p:spPr>
            <a:xfrm>
              <a:off x="2640" y="2976"/>
              <a:ext cx="0" cy="288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31" name="Google Shape;231;p9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Types of Inheritance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