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31000" cy="9117000"/>
  <p:embeddedFontLst>
    <p:embeddedFont>
      <p:font typeface="Overlock"/>
      <p:regular r:id="rId60"/>
      <p:bold r:id="rId61"/>
      <p:italic r:id="rId62"/>
      <p:boldItalic r:id="rId63"/>
    </p:embeddedFont>
    <p:embeddedFont>
      <p:font typeface="Tahoma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72">
          <p15:clr>
            <a:srgbClr val="000000"/>
          </p15:clr>
        </p15:guide>
        <p15:guide id="2" pos="215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6" roundtripDataSignature="AMtx7mgUEhpNPxbX6a+zUJouUMbP/1Jf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72" orient="horz"/>
        <p:guide pos="215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verlock-italic.fntdata"/><Relationship Id="rId61" Type="http://schemas.openxmlformats.org/officeDocument/2006/relationships/font" Target="fonts/Overlock-bold.fntdata"/><Relationship Id="rId20" Type="http://schemas.openxmlformats.org/officeDocument/2006/relationships/slide" Target="slides/slide14.xml"/><Relationship Id="rId64" Type="http://schemas.openxmlformats.org/officeDocument/2006/relationships/font" Target="fonts/Tahoma-regular.fntdata"/><Relationship Id="rId63" Type="http://schemas.openxmlformats.org/officeDocument/2006/relationships/font" Target="fonts/Overlock-boldItalic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verlock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0325" y="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1" type="body"/>
          </p:nvPr>
        </p:nvSpPr>
        <p:spPr>
          <a:xfrm>
            <a:off x="3810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64"/>
          <p:cNvSpPr txBox="1"/>
          <p:nvPr>
            <p:ph idx="2" type="body"/>
          </p:nvPr>
        </p:nvSpPr>
        <p:spPr>
          <a:xfrm>
            <a:off x="46863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5" name="Google Shape;75;p64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4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81" name="Google Shape;81;p65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7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6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6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6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7"/>
          <p:cNvSpPr txBox="1"/>
          <p:nvPr>
            <p:ph idx="1" type="body"/>
          </p:nvPr>
        </p:nvSpPr>
        <p:spPr>
          <a:xfrm>
            <a:off x="381000" y="228600"/>
            <a:ext cx="84582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8"/>
          <p:cNvSpPr txBox="1"/>
          <p:nvPr>
            <p:ph type="title"/>
          </p:nvPr>
        </p:nvSpPr>
        <p:spPr>
          <a:xfrm rot="5400000">
            <a:off x="4619625" y="2333625"/>
            <a:ext cx="63246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>
            <p:ph idx="1" type="body"/>
          </p:nvPr>
        </p:nvSpPr>
        <p:spPr>
          <a:xfrm rot="5400000">
            <a:off x="314325" y="295275"/>
            <a:ext cx="63246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58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" type="body"/>
          </p:nvPr>
        </p:nvSpPr>
        <p:spPr>
          <a:xfrm rot="5400000">
            <a:off x="2057400" y="-2286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59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9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8" name="Google Shape;48;p60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4" name="Google Shape;54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61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5" name="Google Shape;65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6" name="Google Shape;66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7" name="Google Shape;67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8" name="Google Shape;68;p63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1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54"/>
          <p:cNvGraphicFramePr/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>
              <mc:Choice Requires="v">
                <p:oleObj r:id="rId1" imgH="76200" imgW="8382000" progId="MS_ClipArt_Gallery.5" spid="_x0000_s1">
                  <p:embed/>
                </p:oleObj>
              </mc:Choice>
              <mc:Fallback>
                <p:oleObj r:id="rId2" imgH="76200" imgW="8382000" progId="MS_ClipArt_Gallery.5">
                  <p:embed/>
                  <p:pic>
                    <p:nvPicPr>
                      <p:cNvPr id="15" name="Google Shape;15;p54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6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86" name="Google Shape;86;p66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87" name="Google Shape;87;p66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66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9" name="Google Shape;89;p6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0" name="Google Shape;90;p66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66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92" name="Google Shape;92;p66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" name="Google Shape;93;p66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" name="Google Shape;94;p66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" name="Google Shape;95;p66"/>
          <p:cNvSpPr txBox="1"/>
          <p:nvPr/>
        </p:nvSpPr>
        <p:spPr>
          <a:xfrm>
            <a:off x="8694737" y="655320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" name="Google Shape;96;p66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66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6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6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6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title"/>
          </p:nvPr>
        </p:nvSpPr>
        <p:spPr>
          <a:xfrm>
            <a:off x="457200" y="304800"/>
            <a:ext cx="8077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verlock"/>
              <a:buNone/>
            </a:pPr>
            <a:br>
              <a:rPr b="1" i="0" lang="en-US" sz="4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JAVA</a:t>
            </a:r>
            <a:br>
              <a:rPr b="1" i="0" lang="en-US" sz="2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2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</a:t>
            </a:r>
            <a:r>
              <a:rPr b="1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Packages and Interfaces</a:t>
            </a:r>
            <a:r>
              <a:rPr b="1" i="0" lang="en-US" sz="2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Finding Packages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this package statement: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package myPackage;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order for a program to find myPackage, one of the following must be true: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is executed from the directory immediately above myPackage (the parent of myPackage directory)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CLASSPATH must be set to include the path to myPackage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Short Package Example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1676400" y="1371600"/>
            <a:ext cx="5708650" cy="5029200"/>
            <a:chOff x="2590800" y="1295400"/>
            <a:chExt cx="4794250" cy="4216400"/>
          </a:xfrm>
        </p:grpSpPr>
        <p:pic>
          <p:nvPicPr>
            <p:cNvPr id="206" name="Google Shape;20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90800" y="1295400"/>
              <a:ext cx="3371850" cy="356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2100" y="4826000"/>
              <a:ext cx="4552950" cy="685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Short Package Example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50987"/>
            <a:ext cx="7397750" cy="324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Package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24" name="Google Shape;224;p1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Save, compile and execute: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the file AccountBalance.java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save the file in the directory MyPack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AccountBalance.class should be also in MyPack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access to MyPack in CLASSPATH variable, or make the parent of MyPack your current directory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run: java MyPack.AccountBalance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sure to use the package-qualified class name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 Protection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Classes and packages are both means of encapsulating and containing the name space and scope of variables and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Packages act as containers for classes and other subordinate packages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addresses four categories of visibility for class members: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Subclasses in the same package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Non-subclasses in the same package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Subclasses in different packages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Classes that are neither in the same package nor subclasses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 Protection</a:t>
            </a:r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simplify Java’s access control mechanism as follows: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Anything declared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accessed from anywhere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Anything declared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cannot be seen outside of its class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member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does not have an explicit access specification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it is visible to subclasses as well as to other classes in the same package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default access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want to allow an element to be seen outside your current package, but only to classes that subclass your class directly, then declare that element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protected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 Protection</a:t>
            </a:r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Member Access</a:t>
            </a:r>
            <a:endParaRPr/>
          </a:p>
        </p:txBody>
      </p:sp>
      <p:pic>
        <p:nvPicPr>
          <p:cNvPr id="253" name="Google Shape;2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81200"/>
            <a:ext cx="71310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Importing of Packages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classes within packages must be fully qualified with their package names, it would be tedious to always type long dot-separated names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 allows to use classes or whole packages directly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Importing of a concrete class: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 myPackage1.myPackage2.myClass;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Importing of all classes within a package: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 myPackage1.myPackage2.*;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 Statement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import statement occurs immediately after the package statement and before the class statement: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 myPackage;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 otherPackage1.otherPackage2.otherClass;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myClass { … 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system accepts this import statement by default: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java.lang.*;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package includes the basic language functions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such functions, Java is of no much use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Packages 1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78" name="Google Shape;278;p1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0" name="Google Shape;280;p19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package MyPack with one public class Balance. The class has two same-package variables, public constructor and a public show method.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 MyPack;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class Balance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String name;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double bal;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Balance(String n, double b)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name = n; bal = b;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void show()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if (bal&lt;0) System.out.print("--&gt;&gt; ");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System.out.println(name + ": $" + bal);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Packages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381000" y="12954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Packages are containers for classes that are used to keep the class name space compartmentalized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package allows you to create a class named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you can store in your own package without concern that it will collide with some other class named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stored elsewhere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mechanism for partitioning the class name space into more manageable chunks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Packages are stored in a hierarchical manner and are explicitly imported into new class definitions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Packages 2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importing code has access to the public class Balance of the MyPack package and its two public members: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 MyPack.*;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TestBalance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 args[]) {</a:t>
            </a:r>
            <a:endParaRPr/>
          </a:p>
          <a:p>
            <a:pPr indent="-228600" lvl="4" marL="20574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Balance test = new Balance("J. J. Jaspers", 99.88);</a:t>
            </a:r>
            <a:endParaRPr/>
          </a:p>
          <a:p>
            <a:pPr indent="-228600" lvl="4" marL="20574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test.show();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Source File</a:t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Finally, a Java source file consists of: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single package instruction (optional)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several import statements (optional)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single public/package-private class declaration (required)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several classes private to the package (optional)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minimum, a file contains a single public class declaration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programmer’s tool for specifying certain behaviors that an object must have in order to be useful for some particular task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  is a  conceptual entity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contain only constants (final variables) and abstract method (no implementation)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when a  number of classes share a common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class should implement the interface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/>
        </p:nvSpPr>
        <p:spPr>
          <a:xfrm>
            <a:off x="3200400" y="2895600"/>
            <a:ext cx="2620962" cy="549275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speak()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304800" y="4403725"/>
            <a:ext cx="2620962" cy="777875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Politician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3276600" y="4403725"/>
            <a:ext cx="2620962" cy="777875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Priest</a:t>
            </a:r>
            <a:endParaRPr/>
          </a:p>
        </p:txBody>
      </p:sp>
      <p:cxnSp>
        <p:nvCxnSpPr>
          <p:cNvPr id="315" name="Google Shape;315;p23"/>
          <p:cNvCxnSpPr/>
          <p:nvPr/>
        </p:nvCxnSpPr>
        <p:spPr>
          <a:xfrm>
            <a:off x="1468437" y="543718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" name="Google Shape;316;p23"/>
          <p:cNvSpPr txBox="1"/>
          <p:nvPr/>
        </p:nvSpPr>
        <p:spPr>
          <a:xfrm>
            <a:off x="3200400" y="1828800"/>
            <a:ext cx="2620962" cy="1082675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&lt;&lt;Interface&gt;&gt;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Speaker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307975" y="5181600"/>
            <a:ext cx="2620962" cy="625475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speak()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3276600" y="5181600"/>
            <a:ext cx="2620962" cy="6096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speak()</a:t>
            </a:r>
            <a:endParaRPr/>
          </a:p>
        </p:txBody>
      </p:sp>
      <p:sp>
        <p:nvSpPr>
          <p:cNvPr id="319" name="Google Shape;319;p23"/>
          <p:cNvSpPr txBox="1"/>
          <p:nvPr/>
        </p:nvSpPr>
        <p:spPr>
          <a:xfrm>
            <a:off x="6324600" y="4419600"/>
            <a:ext cx="2620962" cy="777875"/>
          </a:xfrm>
          <a:prstGeom prst="rect">
            <a:avLst/>
          </a:prstGeom>
          <a:solidFill>
            <a:schemeClr val="accent1">
              <a:alpha val="39607"/>
            </a:scheme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Lecturer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6324600" y="5197475"/>
            <a:ext cx="2620962" cy="609600"/>
          </a:xfrm>
          <a:prstGeom prst="rect">
            <a:avLst/>
          </a:prstGeom>
          <a:solidFill>
            <a:srgbClr val="FFFF00">
              <a:alpha val="39607"/>
            </a:srgbClr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speak()</a:t>
            </a: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 rot="2820000">
            <a:off x="2462212" y="3151187"/>
            <a:ext cx="400050" cy="1511300"/>
            <a:chOff x="912" y="1536"/>
            <a:chExt cx="192" cy="288"/>
          </a:xfrm>
        </p:grpSpPr>
        <p:sp>
          <p:nvSpPr>
            <p:cNvPr id="322" name="Google Shape;322;p23"/>
            <p:cNvSpPr/>
            <p:nvPr/>
          </p:nvSpPr>
          <p:spPr>
            <a:xfrm rot="5400000">
              <a:off x="864" y="1584"/>
              <a:ext cx="288" cy="19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3" name="Google Shape;323;p23"/>
            <p:cNvCxnSpPr/>
            <p:nvPr/>
          </p:nvCxnSpPr>
          <p:spPr>
            <a:xfrm>
              <a:off x="1008" y="1536"/>
              <a:ext cx="0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24" name="Google Shape;324;p23"/>
          <p:cNvGrpSpPr/>
          <p:nvPr/>
        </p:nvGrpSpPr>
        <p:grpSpPr>
          <a:xfrm>
            <a:off x="4248150" y="3444875"/>
            <a:ext cx="400050" cy="974725"/>
            <a:chOff x="912" y="1536"/>
            <a:chExt cx="192" cy="288"/>
          </a:xfrm>
        </p:grpSpPr>
        <p:sp>
          <p:nvSpPr>
            <p:cNvPr id="325" name="Google Shape;325;p23"/>
            <p:cNvSpPr/>
            <p:nvPr/>
          </p:nvSpPr>
          <p:spPr>
            <a:xfrm rot="5400000">
              <a:off x="864" y="1584"/>
              <a:ext cx="288" cy="19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6" name="Google Shape;326;p23"/>
            <p:cNvCxnSpPr/>
            <p:nvPr/>
          </p:nvCxnSpPr>
          <p:spPr>
            <a:xfrm>
              <a:off x="1008" y="1536"/>
              <a:ext cx="0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27" name="Google Shape;327;p23"/>
          <p:cNvGrpSpPr/>
          <p:nvPr/>
        </p:nvGrpSpPr>
        <p:grpSpPr>
          <a:xfrm rot="-2340000">
            <a:off x="5970587" y="3286125"/>
            <a:ext cx="400050" cy="1298575"/>
            <a:chOff x="912" y="1536"/>
            <a:chExt cx="192" cy="288"/>
          </a:xfrm>
        </p:grpSpPr>
        <p:sp>
          <p:nvSpPr>
            <p:cNvPr id="328" name="Google Shape;328;p23"/>
            <p:cNvSpPr/>
            <p:nvPr/>
          </p:nvSpPr>
          <p:spPr>
            <a:xfrm rot="5400000">
              <a:off x="864" y="1584"/>
              <a:ext cx="288" cy="19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chemeClr val="accent1"/>
                </a:gs>
                <a:gs pos="50000">
                  <a:srgbClr val="FFFF00"/>
                </a:gs>
                <a:gs pos="100000">
                  <a:schemeClr val="accent1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9" name="Google Shape;329;p23"/>
            <p:cNvCxnSpPr/>
            <p:nvPr/>
          </p:nvCxnSpPr>
          <p:spPr>
            <a:xfrm>
              <a:off x="1008" y="1536"/>
              <a:ext cx="0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30" name="Google Shape;330;p2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32" name="Google Shape;332;p2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3" name="Google Shape;333;p23"/>
          <p:cNvSpPr txBox="1"/>
          <p:nvPr>
            <p:ph type="title"/>
          </p:nvPr>
        </p:nvSpPr>
        <p:spPr>
          <a:xfrm>
            <a:off x="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Differences between classes and</a:t>
            </a:r>
            <a:b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interfaces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Interfaces are syntactically similar to classes, but they lack instance variables, and their methods are declared without any body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class can implement any number of interfaces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Interfaces are designed to support dynamic method resolution at run time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Differences between classes and</a:t>
            </a:r>
            <a:b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interfaces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interfaces contains only the method declarations.... No definitions.......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interface defines, which method a class has to implement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want to call a method defined by an interface - you don't need to know the exact class type of an object, you only need to know that it implements a specific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can implement multiple interfaces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Interfaces are developed to support multiple inheritance...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methods present in interfaces are purely abstract..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Defining an interface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interface, we specify what a class must do, but not how it does this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interface is syntactically similar to a class, but it lacks instance variables and its methods are declared without any body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interface is defined with an </a:t>
            </a: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keyword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Defining an interface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68" name="Google Shape;368;p2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 interface declaration consists of modifiers, the keyword interface, the interface name, a comma-separated list of parent interfaces (if any), and the interface body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interface GroupedInterface extends Interface1, Interface2, Interface3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void doSomething (int i, double x);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int doSomethingElse(String s);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Defining an interface</a:t>
            </a: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public access specifier indicates that the interface can be used by any class in any package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do not specify that the interface is public, your interface will be accessible only to classes defined in the same package as the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interface can extend other interfaces, just as a class can extend or subclass another class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can extend only one other class, an interface can extend any number of interfaces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interface declaration includes a comma-separated list of all the interfaces that it extends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Implementing interface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85" name="Google Shape;385;p2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86" name="Google Shape;386;p2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 format: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access interface name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type method-name1(parameter-list);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type method-name2(parameter-list);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type var-name1 = value1;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type var-nameM = valueM;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Packages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Package is both a naming and a visibility control mechanism: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divides the name space into disjoint subsets 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possible to define classes within a package that are not accessible by code outside the package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controls the visibility of classes and their members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possible to define class members that are only exposed to other members of the same package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Same-package classes may have an intimate knowledge of each other, but not expose that knowledge to other packages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Implementing interface</a:t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395" name="Google Shape;395;p3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types of access: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interface may be used anywhere in a program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default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interface may be used in the current package only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 methods have no bodies – they end with the semicolon after the parameter list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are essentially abstract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interface may include variables, but they must be final, static and initialized with a constant value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public interface, all members are implicitly public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 Implementation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03" name="Google Shape;403;p3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5" name="Google Shape;405;p31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implements an interface if it provides a complete set of methods defined by this interface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number of classes may implement an interface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class may implement any number of interfaces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class is free to determine the details of its implementation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Implementation relation is written with the implements keyword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Implementation Format</a:t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12" name="Google Shape;412;p3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13" name="Google Shape;413;p3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 format of a class that includes the implements clause: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access class name extends super-class 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implements interface1, interface2, …, interfaceN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is public or default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Implementation Comments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3" name="Google Shape;423;p33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class implements several interfaces, they are separated with a comma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class implements two interfaces that declare the same method, the same method will be used by the clients of either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methods that implement an interface must be declared public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type signature of the implementing method must match exactly the type signature specified in the interface definition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</a:t>
            </a:r>
            <a:endParaRPr/>
          </a:p>
        </p:txBody>
      </p:sp>
      <p:sp>
        <p:nvSpPr>
          <p:cNvPr id="429" name="Google Shape;429;p3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30" name="Google Shape;430;p3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2" name="Google Shape;432;p34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Declaration of the Callback interface: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 Callback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void callback(int param);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class implements the Callback interface: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Client implements Callback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public void callback(int p)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	System.out.println("callback called with " + p);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More Methods in Implementation</a:t>
            </a:r>
            <a:endParaRPr/>
          </a:p>
        </p:txBody>
      </p:sp>
      <p:sp>
        <p:nvSpPr>
          <p:cNvPr id="438" name="Google Shape;438;p3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39" name="Google Shape;439;p3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40" name="Google Shape;440;p3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1" name="Google Shape;441;p35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implementing class may also declare its own methods: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Client implements Callback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void callback(int p)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System.out.println("callback called with " + p);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void nonIfaceMeth()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System.out.println("Classes that implement interfaces may also define other members, too.");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Accessing Implementations Through Interface References</a:t>
            </a:r>
            <a:endParaRPr/>
          </a:p>
        </p:txBody>
      </p:sp>
      <p:sp>
        <p:nvSpPr>
          <p:cNvPr id="447" name="Google Shape;447;p3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48" name="Google Shape;448;p3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49" name="Google Shape;449;p3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0" name="Google Shape;450;p36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declare variables as object references that use an interface rather than a class type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instance of any class that implements the declared interface can be referred to by such a variable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 call a method through one of these references, the correct version will be called based on the actual instance of the interface being referred to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one of the key features of interfaces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Accessing Implementations Through Interface References</a:t>
            </a:r>
            <a:endParaRPr/>
          </a:p>
        </p:txBody>
      </p:sp>
      <p:sp>
        <p:nvSpPr>
          <p:cNvPr id="456" name="Google Shape;456;p3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57" name="Google Shape;457;p3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9" name="Google Shape;459;p37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 to be executed is looked up dynamically at run time, allowing classes to be created later than the code which calls methods on them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calling code can dispatch through an interface without having to know anything about the “callee”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Accessing Implementations Through Interface References</a:t>
            </a:r>
            <a:endParaRPr/>
          </a:p>
        </p:txBody>
      </p:sp>
      <p:sp>
        <p:nvSpPr>
          <p:cNvPr id="465" name="Google Shape;465;p3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66" name="Google Shape;466;p3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8" name="Google Shape;468;p38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example calls the callback( ) method via an interface reference variable: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TestIface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 args[]) {</a:t>
            </a:r>
            <a:endParaRPr/>
          </a:p>
          <a:p>
            <a:pPr indent="-228600" lvl="4" marL="20574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Callback c = new Client();</a:t>
            </a:r>
            <a:endParaRPr/>
          </a:p>
          <a:p>
            <a:pPr indent="-228600" lvl="4" marL="20574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c.callback(42);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output of this program is: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callback called with 42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Accessing Implementations Through Interface References</a:t>
            </a:r>
            <a:endParaRPr/>
          </a:p>
        </p:txBody>
      </p:sp>
      <p:sp>
        <p:nvSpPr>
          <p:cNvPr id="474" name="Google Shape;474;p3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7" name="Google Shape;477;p39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the second implementation of Callback: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// Another implementation of Callback.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AnotherClient implements Callback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// Implement Callback's interface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void callback(int p) {</a:t>
            </a:r>
            <a:endParaRPr/>
          </a:p>
          <a:p>
            <a:pPr indent="-228600" lvl="4" marL="20574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System.out.println("Another version of callback");</a:t>
            </a:r>
            <a:endParaRPr/>
          </a:p>
          <a:p>
            <a:pPr indent="-228600" lvl="4" marL="20574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System.out.println("p squared is " + (p*p));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Creating a Package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package statement is inserted as the first line of the source file: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 myPackage;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MyClass1 { … 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MyClass2 { … 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means that all classes in this file belong to the myPackage package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package statement creates a name space where such classes are stored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package statement is omitted, class names are put into the default package which has no name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Accessing Implementations Through Interface References</a:t>
            </a:r>
            <a:endParaRPr/>
          </a:p>
        </p:txBody>
      </p:sp>
      <p:sp>
        <p:nvSpPr>
          <p:cNvPr id="483" name="Google Shape;483;p4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84" name="Google Shape;484;p4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85" name="Google Shape;485;p4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6" name="Google Shape;486;p40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Now, try the following class: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TestIface2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 args[])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Callback c = new Client();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AnotherClient ob = new AnotherClient();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c.callback(42);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 = ob; // c now refers to AnotherClient object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c.callback(42);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output from this program is shown here: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callback called with 42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Another version of callback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squared is 1764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Partial Implementations</a:t>
            </a:r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93" name="Google Shape;493;p4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494" name="Google Shape;494;p4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5" name="Google Shape;495;p41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class includes an interface but does not fully implement the methods defined by that interface, then that class must be declared as abstract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abstract class Incomplete implements Callback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a, b;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void show()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System.out.println(a + " " + b);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// …}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Here, the class Incomplete does not implement callback( ) and must be declared as abstract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class that inherits Incomplete must implement callback( ) or be declared abstract itself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Applying interfaces</a:t>
            </a:r>
            <a:endParaRPr/>
          </a:p>
        </p:txBody>
      </p:sp>
      <p:sp>
        <p:nvSpPr>
          <p:cNvPr id="501" name="Google Shape;501;p4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03" name="Google Shape;503;p4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4" name="Google Shape;504;p42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Java interface declares a set of method signatures i.e., says what behavior exists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say how the behavior is implemented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i.e., does not give code for the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describe any state (but may include “final” constants)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Applying interfaces</a:t>
            </a:r>
            <a:endParaRPr/>
          </a:p>
        </p:txBody>
      </p:sp>
      <p:sp>
        <p:nvSpPr>
          <p:cNvPr id="510" name="Google Shape;510;p4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11" name="Google Shape;511;p4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3" name="Google Shape;513;p43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concrete class that implements an interface Contains “implements InterfaceName” in the class declaration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provide implementations (either directly or inherited from a superclass) of all methods declared in the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abstract class can also implement an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optionally have implementations of some or all interface methods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Applying interfaces</a:t>
            </a:r>
            <a:endParaRPr/>
          </a:p>
        </p:txBody>
      </p:sp>
      <p:sp>
        <p:nvSpPr>
          <p:cNvPr id="519" name="Google Shape;519;p4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20" name="Google Shape;520;p4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2" name="Google Shape;522;p44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interfaces and extends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describe an “is- a” relation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B implements interface A, then B inherits the (abstract) method signatures in 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B extends class A, then B inherits everything in A,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can include method code and instance variables as well as abstract method signatures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Inheritance” is sometimes used to talk about the superclass/subclass “extends” relation only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Variables in interface</a:t>
            </a:r>
            <a:endParaRPr/>
          </a:p>
        </p:txBody>
      </p:sp>
      <p:sp>
        <p:nvSpPr>
          <p:cNvPr id="528" name="Google Shape;528;p4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29" name="Google Shape;529;p4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30" name="Google Shape;530;p4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1" name="Google Shape;531;p45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declared in an interface must be constants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technique to import shared constants into multiple classes: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 an interface with variables initialized to the desired values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 that interface in a class through implementation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no methods are included in the interface, the class does not implement anything except importing the variables as constants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 Variables 1</a:t>
            </a:r>
            <a:endParaRPr/>
          </a:p>
        </p:txBody>
      </p:sp>
      <p:sp>
        <p:nvSpPr>
          <p:cNvPr id="537" name="Google Shape;537;p4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38" name="Google Shape;538;p4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39" name="Google Shape;539;p4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0" name="Google Shape;540;p46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interface with constant values: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import java.util.Random;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 SharedConstants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NO = 0;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YES = 1;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MAYBE = 2;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LATER = 3;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SOON = 4;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NEVER = 5;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 Variables 2</a:t>
            </a:r>
            <a:endParaRPr/>
          </a:p>
        </p:txBody>
      </p:sp>
      <p:sp>
        <p:nvSpPr>
          <p:cNvPr id="546" name="Google Shape;546;p4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47" name="Google Shape;547;p4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48" name="Google Shape;548;p4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9" name="Google Shape;549;p47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Question implements Shared Constants, including all its constants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constant is returned depends on the generated random number: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Question implements SharedConstants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Random rand = new Random();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ask()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 prob = (int) (100 * rand.nextDouble());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if (prob &lt; 30) return NO;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else if (prob &lt; 60) return YES;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else if (prob &lt; 75) return LATER;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else if (prob &lt; 98) return SOON;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else return NEVER;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 Variables 3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56" name="Google Shape;556;p4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8" name="Google Shape;558;p48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AskMe includes all shared constants in the same way, using them to display the result, depending on the value received: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AskMe implements SharedConstants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static void answer(int result)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switch(result)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case NO: System.out.println("No"); break;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case YES: System.out.println("Yes"); break;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case MAYBE: System.out.println("Maybe"); break;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case LATER: System.out.println("Later"); break;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case SOON: System.out.println("Soon"); break;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case NEVER: System.out.println("Never"); break;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 Variables 4</a:t>
            </a:r>
            <a:endParaRPr/>
          </a:p>
        </p:txBody>
      </p:sp>
      <p:sp>
        <p:nvSpPr>
          <p:cNvPr id="564" name="Google Shape;564;p4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65" name="Google Shape;565;p4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66" name="Google Shape;566;p4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7" name="Google Shape;567;p49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testing function relies on the fact that both ask and answer methods, defined in different classes, rely on the same constants: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 args[])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Question q = new Question();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answer(q.ask());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answer(q.ask());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answer(q.ask());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answer(q.ask());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Multiple Source Files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package statement simply specifies to which package the classes defined in a file belong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than one file can include the same package statement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 package myPackage;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class MyClass1 { … 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class MyClass2 { … 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2.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 package myPackage;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class MyClass3{ … 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package may be distributed through several source files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Extending interfaces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74" name="Google Shape;574;p5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6" name="Google Shape;576;p50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interface may inherit another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inheritance syntax is the same for classes and interfaces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 MyInterface1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void myMethod1(…) 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 MyInterface2 extends MyInterface1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void myMethod2(…) 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class implements an interface that inherits another interface, it must provide implementations for all methods defined within the interface inheritance chain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 Inheritance 1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83" name="Google Shape;583;p5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5" name="Google Shape;585;p51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interfaces A and B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 A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void meth1();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void meth2();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extends A: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interface B extends A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void meth3();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 Inheritance 2</a:t>
            </a:r>
            <a:endParaRPr/>
          </a:p>
        </p:txBody>
      </p:sp>
      <p:sp>
        <p:nvSpPr>
          <p:cNvPr id="591" name="Google Shape;591;p5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592" name="Google Shape;592;p5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593" name="Google Shape;593;p5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4" name="Google Shape;594;p52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MyClass must implement all of A and B methods: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MyClass implements B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void meth1()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System.out.println("Implement meth1().");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void meth2()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System.out.println("Implement meth2().");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void meth3()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	System.out.println("Implement meth3().");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/>
          <p:nvPr>
            <p:ph type="title"/>
          </p:nvPr>
        </p:nvSpPr>
        <p:spPr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Example: Interface Inheritance 3</a:t>
            </a:r>
            <a:endParaRPr/>
          </a:p>
        </p:txBody>
      </p:sp>
      <p:sp>
        <p:nvSpPr>
          <p:cNvPr id="600" name="Google Shape;600;p5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601" name="Google Shape;601;p5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602" name="Google Shape;602;p5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3" name="Google Shape;603;p53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new MyClass object, then invoke all interface methods on it: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IFExtend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public static void main(String arg[]) {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MyClass ob = new MyClass();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ob.meth1();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ob.meth2();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ob.meth3();</a:t>
            </a:r>
            <a:endParaRPr/>
          </a:p>
          <a:p>
            <a:pPr indent="-228600" lvl="3" marL="16002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Packages and Directories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uses file system directories to store packages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Java source file: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 myPackage;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MyClass1 { … 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 MyClass2 { … }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byte code files MyClass1.class and MyClass2.class must be stored in a directory myPackage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Case is significant! Directory names must match package names exactly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 Hierarchy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package hierarchy, separate each package name with a dot: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 myPackage1.myPackage2.myPackage3;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package hierarchy must be stored accordingly in the file system: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myPackage1/myPackage2/myPackage3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Windows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myPackage1\myPackage2\myPackage3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Macintosh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myPackage1:myPackage2:myPackage3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 rename a package without renaming its directory!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Accessing a Package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Packages are stored in directories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How does the Java run-time system know where to look for packages that you create?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ways: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current directory is the default start point - if packages are stored in the current directory or sub-directories, they will be found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a directory path or paths by setting the CLASSPATH environment variable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CLASSPATH Variable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CLASSPATH - environment variable that points to the root directory of the package hierarchy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Several root directories may be specified in CLASSPATH,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if the package directory is C:\</a:t>
            </a:r>
            <a:r>
              <a:rPr lang="en-US" sz="2000"/>
              <a:t>lenin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\myJava\myPackage: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.;C:\</a:t>
            </a:r>
            <a:r>
              <a:rPr lang="en-US" sz="1600"/>
              <a:t>lenin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\myJava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will search for the required packages by looking up subsequent directories described in the CLASSPATH variable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