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74" r:id="rId9"/>
    <p:sldId id="272" r:id="rId10"/>
    <p:sldId id="273" r:id="rId11"/>
    <p:sldId id="261" r:id="rId12"/>
    <p:sldId id="262" r:id="rId13"/>
    <p:sldId id="266" r:id="rId14"/>
    <p:sldId id="263" r:id="rId15"/>
    <p:sldId id="264" r:id="rId16"/>
    <p:sldId id="265" r:id="rId17"/>
    <p:sldId id="267" r:id="rId18"/>
    <p:sldId id="268"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493D6D-1FF2-4342-A270-8BFDA249C9A8}">
          <p14:sldIdLst>
            <p14:sldId id="256"/>
            <p14:sldId id="258"/>
            <p14:sldId id="259"/>
            <p14:sldId id="260"/>
            <p14:sldId id="274"/>
            <p14:sldId id="272"/>
          </p14:sldIdLst>
        </p14:section>
        <p14:section name="Untitled Section" id="{28097987-47B0-4CD8-88D4-88AACDED89FE}">
          <p14:sldIdLst>
            <p14:sldId id="273"/>
            <p14:sldId id="261"/>
            <p14:sldId id="262"/>
            <p14:sldId id="266"/>
            <p14:sldId id="263"/>
            <p14:sldId id="264"/>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3A8"/>
    <a:srgbClr val="FEC790"/>
    <a:srgbClr val="F6AF60"/>
    <a:srgbClr val="FFDE75"/>
    <a:srgbClr val="FFF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5868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469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961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5562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73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470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399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6935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999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6842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4962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D3A8">
            <a:alpha val="5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1/13/2021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28009518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38CB3-3948-406C-998C-DF4EBD09553C}"/>
              </a:ext>
            </a:extLst>
          </p:cNvPr>
          <p:cNvSpPr>
            <a:spLocks noGrp="1"/>
          </p:cNvSpPr>
          <p:nvPr>
            <p:ph type="ctrTitle"/>
          </p:nvPr>
        </p:nvSpPr>
        <p:spPr>
          <a:xfrm>
            <a:off x="2197100" y="1774722"/>
            <a:ext cx="7797799" cy="1503399"/>
          </a:xfrm>
        </p:spPr>
        <p:txBody>
          <a:bodyPr>
            <a:normAutofit/>
          </a:bodyPr>
          <a:lstStyle/>
          <a:p>
            <a:r>
              <a:rPr lang="en-US" sz="4400">
                <a:solidFill>
                  <a:schemeClr val="bg2"/>
                </a:solidFill>
              </a:rPr>
              <a:t>Interpreter Design and Implementation</a:t>
            </a:r>
            <a:endParaRPr lang="en-IN" sz="4400" dirty="0">
              <a:solidFill>
                <a:schemeClr val="bg2"/>
              </a:solidFill>
            </a:endParaRPr>
          </a:p>
        </p:txBody>
      </p:sp>
      <p:sp>
        <p:nvSpPr>
          <p:cNvPr id="3" name="Subtitle 2">
            <a:extLst>
              <a:ext uri="{FF2B5EF4-FFF2-40B4-BE49-F238E27FC236}">
                <a16:creationId xmlns:a16="http://schemas.microsoft.com/office/drawing/2014/main" id="{BD2E00AA-BEBA-43F6-A6B9-41F5EE3F6674}"/>
              </a:ext>
            </a:extLst>
          </p:cNvPr>
          <p:cNvSpPr>
            <a:spLocks noGrp="1"/>
          </p:cNvSpPr>
          <p:nvPr>
            <p:ph type="subTitle" idx="1"/>
          </p:nvPr>
        </p:nvSpPr>
        <p:spPr>
          <a:xfrm>
            <a:off x="3308349" y="3823035"/>
            <a:ext cx="5575300" cy="1655762"/>
          </a:xfrm>
        </p:spPr>
        <p:txBody>
          <a:bodyPr>
            <a:noAutofit/>
          </a:bodyPr>
          <a:lstStyle/>
          <a:p>
            <a:pPr>
              <a:lnSpc>
                <a:spcPct val="115000"/>
              </a:lnSpc>
            </a:pPr>
            <a:r>
              <a:rPr lang="en-US" sz="2000" i="0">
                <a:solidFill>
                  <a:schemeClr val="bg1">
                    <a:alpha val="70000"/>
                  </a:schemeClr>
                </a:solidFill>
              </a:rPr>
              <a:t>RAJARSHI BHATTACHARYA</a:t>
            </a:r>
          </a:p>
          <a:p>
            <a:pPr>
              <a:lnSpc>
                <a:spcPct val="115000"/>
              </a:lnSpc>
            </a:pPr>
            <a:r>
              <a:rPr lang="en-US" sz="2000" i="0">
                <a:solidFill>
                  <a:schemeClr val="bg1">
                    <a:alpha val="70000"/>
                  </a:schemeClr>
                </a:solidFill>
              </a:rPr>
              <a:t>MSC COMPUTER SCIENCE</a:t>
            </a:r>
          </a:p>
          <a:p>
            <a:pPr>
              <a:lnSpc>
                <a:spcPct val="115000"/>
              </a:lnSpc>
            </a:pPr>
            <a:r>
              <a:rPr lang="en-US" sz="2000" i="0">
                <a:solidFill>
                  <a:schemeClr val="bg1">
                    <a:alpha val="70000"/>
                  </a:schemeClr>
                </a:solidFill>
              </a:rPr>
              <a:t>ST. XAVIER’S COLLEGE</a:t>
            </a:r>
            <a:endParaRPr lang="en-US" sz="2000" i="0" dirty="0">
              <a:solidFill>
                <a:schemeClr val="bg1">
                  <a:alpha val="70000"/>
                </a:schemeClr>
              </a:solidFill>
            </a:endParaRPr>
          </a:p>
        </p:txBody>
      </p:sp>
      <p:cxnSp>
        <p:nvCxnSpPr>
          <p:cNvPr id="49" name="Straight Connector 4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0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B8C6-7EC9-4F99-8E0B-53D884ADA789}"/>
              </a:ext>
            </a:extLst>
          </p:cNvPr>
          <p:cNvSpPr>
            <a:spLocks noGrp="1"/>
          </p:cNvSpPr>
          <p:nvPr>
            <p:ph type="title"/>
          </p:nvPr>
        </p:nvSpPr>
        <p:spPr/>
        <p:txBody>
          <a:bodyPr/>
          <a:lstStyle/>
          <a:p>
            <a:pPr algn="ctr"/>
            <a:r>
              <a:rPr lang="en-US" dirty="0">
                <a:solidFill>
                  <a:schemeClr val="bg1"/>
                </a:solidFill>
              </a:rPr>
              <a:t>Design of the interpreter(CONT.)</a:t>
            </a:r>
            <a:endParaRPr lang="en-IN" dirty="0"/>
          </a:p>
        </p:txBody>
      </p:sp>
      <p:sp>
        <p:nvSpPr>
          <p:cNvPr id="8" name="Content Placeholder 7">
            <a:extLst>
              <a:ext uri="{FF2B5EF4-FFF2-40B4-BE49-F238E27FC236}">
                <a16:creationId xmlns:a16="http://schemas.microsoft.com/office/drawing/2014/main" id="{15318BE8-C474-4D59-9CC3-89D10F0C0EA6}"/>
              </a:ext>
            </a:extLst>
          </p:cNvPr>
          <p:cNvSpPr>
            <a:spLocks noGrp="1"/>
          </p:cNvSpPr>
          <p:nvPr>
            <p:ph idx="1"/>
          </p:nvPr>
        </p:nvSpPr>
        <p:spPr>
          <a:xfrm>
            <a:off x="1079500" y="2075247"/>
            <a:ext cx="10425960" cy="2949514"/>
          </a:xfrm>
        </p:spPr>
        <p:txBody>
          <a:bodyPr>
            <a:normAutofit/>
          </a:bodyPr>
          <a:lstStyle/>
          <a:p>
            <a:pPr marL="702900" lvl="1" indent="-342900" algn="just">
              <a:buClr>
                <a:schemeClr val="bg1"/>
              </a:buClr>
              <a:buFont typeface="Wingdings" panose="05000000000000000000" pitchFamily="2" charset="2"/>
              <a:buChar char="Ø"/>
            </a:pPr>
            <a:r>
              <a:rPr lang="en-US" dirty="0">
                <a:solidFill>
                  <a:schemeClr val="bg1"/>
                </a:solidFill>
              </a:rPr>
              <a:t>Multiple declarations of variables in a single line is not allowed.</a:t>
            </a:r>
          </a:p>
          <a:p>
            <a:pPr marL="702900" lvl="1" indent="-342900" algn="just">
              <a:buClr>
                <a:schemeClr val="bg1"/>
              </a:buClr>
              <a:buFont typeface="Wingdings" panose="05000000000000000000" pitchFamily="2" charset="2"/>
              <a:buChar char="Ø"/>
            </a:pPr>
            <a:r>
              <a:rPr lang="en-US" dirty="0">
                <a:solidFill>
                  <a:schemeClr val="bg1"/>
                </a:solidFill>
              </a:rPr>
              <a:t>The print statement may contain a string or a variable which is declared before or an expression or a string with an expression or variable. Each of these must be separated by comma.</a:t>
            </a:r>
          </a:p>
          <a:p>
            <a:pPr marL="702900" lvl="1" indent="-342900" algn="just">
              <a:buClr>
                <a:schemeClr val="bg1"/>
              </a:buClr>
              <a:buFont typeface="Wingdings" panose="05000000000000000000" pitchFamily="2" charset="2"/>
              <a:buChar char="Ø"/>
            </a:pPr>
            <a:r>
              <a:rPr lang="en-US" dirty="0">
                <a:solidFill>
                  <a:schemeClr val="bg1"/>
                </a:solidFill>
              </a:rPr>
              <a:t>The newlines and spaces will be ignored except for print keyword where, there must be a space after the print keyword and the contents to be printed.</a:t>
            </a:r>
            <a:endParaRPr lang="en-IN" dirty="0">
              <a:solidFill>
                <a:schemeClr val="bg1"/>
              </a:solidFill>
            </a:endParaRPr>
          </a:p>
        </p:txBody>
      </p:sp>
    </p:spTree>
    <p:extLst>
      <p:ext uri="{BB962C8B-B14F-4D97-AF65-F5344CB8AC3E}">
        <p14:creationId xmlns:p14="http://schemas.microsoft.com/office/powerpoint/2010/main" val="80525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7A05-B519-40A6-AFEF-4BAFC35B525E}"/>
              </a:ext>
            </a:extLst>
          </p:cNvPr>
          <p:cNvSpPr>
            <a:spLocks noGrp="1"/>
          </p:cNvSpPr>
          <p:nvPr>
            <p:ph type="title"/>
          </p:nvPr>
        </p:nvSpPr>
        <p:spPr/>
        <p:txBody>
          <a:bodyPr/>
          <a:lstStyle/>
          <a:p>
            <a:pPr algn="ctr"/>
            <a:r>
              <a:rPr lang="en-US" dirty="0">
                <a:solidFill>
                  <a:schemeClr val="bg1"/>
                </a:solidFill>
              </a:rPr>
              <a:t>Design of the scanner</a:t>
            </a:r>
            <a:endParaRPr lang="en-IN" dirty="0">
              <a:solidFill>
                <a:schemeClr val="bg1"/>
              </a:solidFill>
            </a:endParaRPr>
          </a:p>
        </p:txBody>
      </p:sp>
      <p:sp>
        <p:nvSpPr>
          <p:cNvPr id="3" name="Content Placeholder 2">
            <a:extLst>
              <a:ext uri="{FF2B5EF4-FFF2-40B4-BE49-F238E27FC236}">
                <a16:creationId xmlns:a16="http://schemas.microsoft.com/office/drawing/2014/main" id="{2AF3E697-7BF0-49DB-928D-4DA7E4479C2C}"/>
              </a:ext>
            </a:extLst>
          </p:cNvPr>
          <p:cNvSpPr>
            <a:spLocks noGrp="1"/>
          </p:cNvSpPr>
          <p:nvPr>
            <p:ph idx="1"/>
          </p:nvPr>
        </p:nvSpPr>
        <p:spPr>
          <a:xfrm>
            <a:off x="1079500" y="1666875"/>
            <a:ext cx="6555296" cy="4654488"/>
          </a:xfrm>
        </p:spPr>
        <p:txBody>
          <a:bodyPr>
            <a:normAutofit/>
          </a:bodyPr>
          <a:lstStyle/>
          <a:p>
            <a:pPr algn="just">
              <a:buClr>
                <a:schemeClr val="bg1"/>
              </a:buClr>
              <a:buFont typeface="Wingdings" panose="05000000000000000000" pitchFamily="2" charset="2"/>
              <a:buChar char="§"/>
            </a:pPr>
            <a:r>
              <a:rPr lang="en-US" dirty="0">
                <a:solidFill>
                  <a:schemeClr val="bg1"/>
                </a:solidFill>
              </a:rPr>
              <a:t>Based on the rules stated above the scanner can be designed to tokenize the whole program into the following tokens: ID, LPAREN, RPAREN, INT, SUM, SUB, MULT, DIV, START, END, ASSIGN, SEMI, PRINT, STRING, COMMA, EXPR etc.</a:t>
            </a:r>
          </a:p>
          <a:p>
            <a:pPr algn="just">
              <a:buClr>
                <a:schemeClr val="bg1"/>
              </a:buClr>
              <a:buFont typeface="Wingdings" panose="05000000000000000000" pitchFamily="2" charset="2"/>
              <a:buChar char="§"/>
            </a:pPr>
            <a:r>
              <a:rPr lang="en-US" dirty="0">
                <a:solidFill>
                  <a:schemeClr val="bg1"/>
                </a:solidFill>
              </a:rPr>
              <a:t>This tokenization can either be done by feeding the whole program to the scanner as a string or stream of characters and it will be converted to a stream of tokens or the parser asks the scanner for tokens for each increment of the position in the stream of characters or in the input string.</a:t>
            </a:r>
            <a:endParaRPr lang="en-IN" dirty="0">
              <a:solidFill>
                <a:schemeClr val="bg1"/>
              </a:solidFill>
            </a:endParaRPr>
          </a:p>
        </p:txBody>
      </p:sp>
      <p:pic>
        <p:nvPicPr>
          <p:cNvPr id="5" name="Picture 4">
            <a:extLst>
              <a:ext uri="{FF2B5EF4-FFF2-40B4-BE49-F238E27FC236}">
                <a16:creationId xmlns:a16="http://schemas.microsoft.com/office/drawing/2014/main" id="{4B325CDD-D9FD-4C9D-8C83-5E7E4CD2A963}"/>
              </a:ext>
            </a:extLst>
          </p:cNvPr>
          <p:cNvPicPr>
            <a:picLocks noChangeAspect="1"/>
          </p:cNvPicPr>
          <p:nvPr/>
        </p:nvPicPr>
        <p:blipFill>
          <a:blip r:embed="rId2"/>
          <a:stretch>
            <a:fillRect/>
          </a:stretch>
        </p:blipFill>
        <p:spPr>
          <a:xfrm>
            <a:off x="8974259" y="1666875"/>
            <a:ext cx="2584468" cy="4017002"/>
          </a:xfrm>
          <a:prstGeom prst="rect">
            <a:avLst/>
          </a:prstGeom>
        </p:spPr>
      </p:pic>
      <p:sp>
        <p:nvSpPr>
          <p:cNvPr id="6" name="TextBox 5">
            <a:extLst>
              <a:ext uri="{FF2B5EF4-FFF2-40B4-BE49-F238E27FC236}">
                <a16:creationId xmlns:a16="http://schemas.microsoft.com/office/drawing/2014/main" id="{F3FEA364-23A0-4F98-AB54-D3A8D82C27C7}"/>
              </a:ext>
            </a:extLst>
          </p:cNvPr>
          <p:cNvSpPr txBox="1"/>
          <p:nvPr/>
        </p:nvSpPr>
        <p:spPr>
          <a:xfrm>
            <a:off x="8974259" y="5683877"/>
            <a:ext cx="2584468" cy="646331"/>
          </a:xfrm>
          <a:prstGeom prst="rect">
            <a:avLst/>
          </a:prstGeom>
          <a:noFill/>
        </p:spPr>
        <p:txBody>
          <a:bodyPr wrap="square" rtlCol="0">
            <a:spAutoFit/>
          </a:bodyPr>
          <a:lstStyle/>
          <a:p>
            <a:pPr algn="ctr"/>
            <a:r>
              <a:rPr lang="en-US" i="1" dirty="0">
                <a:solidFill>
                  <a:schemeClr val="bg1"/>
                </a:solidFill>
              </a:rPr>
              <a:t>Figure 3: Tokens of the new language</a:t>
            </a:r>
            <a:endParaRPr lang="en-IN" i="1" dirty="0">
              <a:solidFill>
                <a:schemeClr val="bg1"/>
              </a:solidFill>
            </a:endParaRPr>
          </a:p>
        </p:txBody>
      </p:sp>
    </p:spTree>
    <p:extLst>
      <p:ext uri="{BB962C8B-B14F-4D97-AF65-F5344CB8AC3E}">
        <p14:creationId xmlns:p14="http://schemas.microsoft.com/office/powerpoint/2010/main" val="15143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D016-2F37-4F9F-A6A5-6E93DADF05E6}"/>
              </a:ext>
            </a:extLst>
          </p:cNvPr>
          <p:cNvSpPr>
            <a:spLocks noGrp="1"/>
          </p:cNvSpPr>
          <p:nvPr>
            <p:ph type="title"/>
          </p:nvPr>
        </p:nvSpPr>
        <p:spPr/>
        <p:txBody>
          <a:bodyPr/>
          <a:lstStyle/>
          <a:p>
            <a:pPr algn="ctr"/>
            <a:r>
              <a:rPr lang="en-US" dirty="0">
                <a:solidFill>
                  <a:schemeClr val="bg1"/>
                </a:solidFill>
              </a:rPr>
              <a:t>Design of the parser</a:t>
            </a:r>
            <a:endParaRPr lang="en-IN" dirty="0"/>
          </a:p>
        </p:txBody>
      </p:sp>
      <p:sp>
        <p:nvSpPr>
          <p:cNvPr id="3" name="Content Placeholder 2">
            <a:extLst>
              <a:ext uri="{FF2B5EF4-FFF2-40B4-BE49-F238E27FC236}">
                <a16:creationId xmlns:a16="http://schemas.microsoft.com/office/drawing/2014/main" id="{1E9CC4A2-5AAA-4A71-81E2-F48755D1D94A}"/>
              </a:ext>
            </a:extLst>
          </p:cNvPr>
          <p:cNvSpPr>
            <a:spLocks noGrp="1"/>
          </p:cNvSpPr>
          <p:nvPr>
            <p:ph idx="1"/>
          </p:nvPr>
        </p:nvSpPr>
        <p:spPr>
          <a:xfrm>
            <a:off x="1079500" y="2560660"/>
            <a:ext cx="6768360" cy="2190899"/>
          </a:xfrm>
        </p:spPr>
        <p:txBody>
          <a:bodyPr/>
          <a:lstStyle/>
          <a:p>
            <a:pPr algn="just">
              <a:buClr>
                <a:schemeClr val="bg1"/>
              </a:buClr>
              <a:buFont typeface="Wingdings" panose="05000000000000000000" pitchFamily="2" charset="2"/>
              <a:buChar char="§"/>
            </a:pPr>
            <a:r>
              <a:rPr lang="en-IN" dirty="0">
                <a:solidFill>
                  <a:schemeClr val="bg1"/>
                </a:solidFill>
              </a:rPr>
              <a:t>So, if as the rule stated before the grammar can be designed accordingly, like Figure-3.</a:t>
            </a:r>
          </a:p>
          <a:p>
            <a:pPr algn="just">
              <a:buClr>
                <a:schemeClr val="bg1"/>
              </a:buClr>
              <a:buFont typeface="Wingdings" panose="05000000000000000000" pitchFamily="2" charset="2"/>
              <a:buChar char="§"/>
            </a:pPr>
            <a:r>
              <a:rPr lang="en-IN" dirty="0">
                <a:solidFill>
                  <a:schemeClr val="bg1"/>
                </a:solidFill>
              </a:rPr>
              <a:t>Here, the </a:t>
            </a:r>
            <a:r>
              <a:rPr lang="en-US" dirty="0">
                <a:solidFill>
                  <a:schemeClr val="bg1"/>
                </a:solidFill>
              </a:rPr>
              <a:t>parser will ask the scanner for tokens for each increment of the position in the stream of characters or in the input string.</a:t>
            </a:r>
          </a:p>
          <a:p>
            <a:pPr marL="0" indent="0" algn="just">
              <a:buClr>
                <a:schemeClr val="bg1"/>
              </a:buClr>
              <a:buNone/>
            </a:pPr>
            <a:endParaRPr lang="en-IN" dirty="0">
              <a:solidFill>
                <a:schemeClr val="bg1"/>
              </a:solidFill>
            </a:endParaRPr>
          </a:p>
        </p:txBody>
      </p:sp>
      <p:pic>
        <p:nvPicPr>
          <p:cNvPr id="5" name="Picture 4">
            <a:extLst>
              <a:ext uri="{FF2B5EF4-FFF2-40B4-BE49-F238E27FC236}">
                <a16:creationId xmlns:a16="http://schemas.microsoft.com/office/drawing/2014/main" id="{67CFC0CC-F3BB-45CC-9F08-C89C22E751E2}"/>
              </a:ext>
            </a:extLst>
          </p:cNvPr>
          <p:cNvPicPr>
            <a:picLocks noChangeAspect="1"/>
          </p:cNvPicPr>
          <p:nvPr/>
        </p:nvPicPr>
        <p:blipFill>
          <a:blip r:embed="rId2"/>
          <a:stretch>
            <a:fillRect/>
          </a:stretch>
        </p:blipFill>
        <p:spPr>
          <a:xfrm>
            <a:off x="8343964" y="1543244"/>
            <a:ext cx="3374560" cy="4225732"/>
          </a:xfrm>
          <a:prstGeom prst="rect">
            <a:avLst/>
          </a:prstGeom>
        </p:spPr>
      </p:pic>
      <p:sp>
        <p:nvSpPr>
          <p:cNvPr id="6" name="TextBox 5">
            <a:extLst>
              <a:ext uri="{FF2B5EF4-FFF2-40B4-BE49-F238E27FC236}">
                <a16:creationId xmlns:a16="http://schemas.microsoft.com/office/drawing/2014/main" id="{2203002D-C205-45DE-A92C-D1F5AA30896E}"/>
              </a:ext>
            </a:extLst>
          </p:cNvPr>
          <p:cNvSpPr txBox="1"/>
          <p:nvPr/>
        </p:nvSpPr>
        <p:spPr>
          <a:xfrm>
            <a:off x="8428824" y="5768976"/>
            <a:ext cx="3204839" cy="646331"/>
          </a:xfrm>
          <a:prstGeom prst="rect">
            <a:avLst/>
          </a:prstGeom>
          <a:noFill/>
        </p:spPr>
        <p:txBody>
          <a:bodyPr wrap="square" rtlCol="0">
            <a:spAutoFit/>
          </a:bodyPr>
          <a:lstStyle/>
          <a:p>
            <a:pPr algn="ctr"/>
            <a:r>
              <a:rPr lang="en-IN" i="1" dirty="0">
                <a:solidFill>
                  <a:schemeClr val="bg1"/>
                </a:solidFill>
              </a:rPr>
              <a:t>Figure-3: Grammar for the new language</a:t>
            </a:r>
          </a:p>
        </p:txBody>
      </p:sp>
    </p:spTree>
    <p:extLst>
      <p:ext uri="{BB962C8B-B14F-4D97-AF65-F5344CB8AC3E}">
        <p14:creationId xmlns:p14="http://schemas.microsoft.com/office/powerpoint/2010/main" val="346845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F59D-3066-4E7A-8314-ED7D17797E0C}"/>
              </a:ext>
            </a:extLst>
          </p:cNvPr>
          <p:cNvSpPr>
            <a:spLocks noGrp="1"/>
          </p:cNvSpPr>
          <p:nvPr>
            <p:ph type="title"/>
          </p:nvPr>
        </p:nvSpPr>
        <p:spPr/>
        <p:txBody>
          <a:bodyPr/>
          <a:lstStyle/>
          <a:p>
            <a:pPr algn="ctr"/>
            <a:r>
              <a:rPr lang="en-US" dirty="0">
                <a:solidFill>
                  <a:schemeClr val="bg1"/>
                </a:solidFill>
              </a:rPr>
              <a:t>Design of the parser(CONT.)</a:t>
            </a:r>
            <a:endParaRPr lang="en-IN" dirty="0"/>
          </a:p>
        </p:txBody>
      </p:sp>
      <p:sp>
        <p:nvSpPr>
          <p:cNvPr id="3" name="Content Placeholder 2">
            <a:extLst>
              <a:ext uri="{FF2B5EF4-FFF2-40B4-BE49-F238E27FC236}">
                <a16:creationId xmlns:a16="http://schemas.microsoft.com/office/drawing/2014/main" id="{B2C38F2A-B8B0-49F4-B4C4-AAA142498D06}"/>
              </a:ext>
            </a:extLst>
          </p:cNvPr>
          <p:cNvSpPr>
            <a:spLocks noGrp="1"/>
          </p:cNvSpPr>
          <p:nvPr>
            <p:ph idx="1"/>
          </p:nvPr>
        </p:nvSpPr>
        <p:spPr>
          <a:xfrm>
            <a:off x="1318640" y="2650761"/>
            <a:ext cx="6635752" cy="1658580"/>
          </a:xfrm>
        </p:spPr>
        <p:txBody>
          <a:bodyPr/>
          <a:lstStyle/>
          <a:p>
            <a:pPr algn="just">
              <a:buClr>
                <a:schemeClr val="bg1"/>
              </a:buClr>
              <a:buFont typeface="Wingdings" panose="05000000000000000000" pitchFamily="2" charset="2"/>
              <a:buChar char="§"/>
            </a:pPr>
            <a:r>
              <a:rPr lang="en-IN" dirty="0">
                <a:solidFill>
                  <a:schemeClr val="bg1"/>
                </a:solidFill>
              </a:rPr>
              <a:t>If we consider, a program like </a:t>
            </a:r>
            <a:r>
              <a:rPr lang="en-IN" i="1" dirty="0">
                <a:solidFill>
                  <a:schemeClr val="bg1"/>
                </a:solidFill>
              </a:rPr>
              <a:t>Figure-4</a:t>
            </a:r>
            <a:r>
              <a:rPr lang="en-IN" dirty="0">
                <a:solidFill>
                  <a:schemeClr val="bg1"/>
                </a:solidFill>
              </a:rPr>
              <a:t>, then after feeding the program to the parser, it should give the Abstract Syntax Tree like </a:t>
            </a:r>
            <a:r>
              <a:rPr lang="en-IN" i="1" dirty="0">
                <a:solidFill>
                  <a:schemeClr val="bg1"/>
                </a:solidFill>
              </a:rPr>
              <a:t>Figure-5, </a:t>
            </a:r>
            <a:r>
              <a:rPr lang="en-IN" dirty="0">
                <a:solidFill>
                  <a:schemeClr val="bg1"/>
                </a:solidFill>
              </a:rPr>
              <a:t>which can further be interpreted by the AST interpreter.</a:t>
            </a:r>
            <a:endParaRPr lang="en-IN" i="1" dirty="0">
              <a:solidFill>
                <a:schemeClr val="bg1"/>
              </a:solidFill>
            </a:endParaRPr>
          </a:p>
        </p:txBody>
      </p:sp>
      <p:pic>
        <p:nvPicPr>
          <p:cNvPr id="5" name="Picture 4">
            <a:extLst>
              <a:ext uri="{FF2B5EF4-FFF2-40B4-BE49-F238E27FC236}">
                <a16:creationId xmlns:a16="http://schemas.microsoft.com/office/drawing/2014/main" id="{22F46217-983B-4A88-AA84-C53FB3A774B8}"/>
              </a:ext>
            </a:extLst>
          </p:cNvPr>
          <p:cNvPicPr>
            <a:picLocks noChangeAspect="1"/>
          </p:cNvPicPr>
          <p:nvPr/>
        </p:nvPicPr>
        <p:blipFill rotWithShape="1">
          <a:blip r:embed="rId2"/>
          <a:srcRect t="24642"/>
          <a:stretch/>
        </p:blipFill>
        <p:spPr>
          <a:xfrm>
            <a:off x="8342229" y="1666875"/>
            <a:ext cx="2998475" cy="983886"/>
          </a:xfrm>
          <a:prstGeom prst="rect">
            <a:avLst/>
          </a:prstGeom>
        </p:spPr>
      </p:pic>
      <p:pic>
        <p:nvPicPr>
          <p:cNvPr id="7" name="Picture 6">
            <a:extLst>
              <a:ext uri="{FF2B5EF4-FFF2-40B4-BE49-F238E27FC236}">
                <a16:creationId xmlns:a16="http://schemas.microsoft.com/office/drawing/2014/main" id="{169A44F1-356B-466C-958F-798C6FD64216}"/>
              </a:ext>
            </a:extLst>
          </p:cNvPr>
          <p:cNvPicPr>
            <a:picLocks noChangeAspect="1"/>
          </p:cNvPicPr>
          <p:nvPr/>
        </p:nvPicPr>
        <p:blipFill>
          <a:blip r:embed="rId3"/>
          <a:stretch>
            <a:fillRect/>
          </a:stretch>
        </p:blipFill>
        <p:spPr>
          <a:xfrm>
            <a:off x="8107675" y="3402363"/>
            <a:ext cx="3467584" cy="2362530"/>
          </a:xfrm>
          <a:prstGeom prst="rect">
            <a:avLst/>
          </a:prstGeom>
        </p:spPr>
      </p:pic>
      <p:sp>
        <p:nvSpPr>
          <p:cNvPr id="8" name="TextBox 7">
            <a:extLst>
              <a:ext uri="{FF2B5EF4-FFF2-40B4-BE49-F238E27FC236}">
                <a16:creationId xmlns:a16="http://schemas.microsoft.com/office/drawing/2014/main" id="{C7752B98-C63F-4614-8924-A751A14C9F3D}"/>
              </a:ext>
            </a:extLst>
          </p:cNvPr>
          <p:cNvSpPr txBox="1"/>
          <p:nvPr/>
        </p:nvSpPr>
        <p:spPr>
          <a:xfrm>
            <a:off x="8342229" y="2650761"/>
            <a:ext cx="2998475" cy="646331"/>
          </a:xfrm>
          <a:prstGeom prst="rect">
            <a:avLst/>
          </a:prstGeom>
          <a:noFill/>
        </p:spPr>
        <p:txBody>
          <a:bodyPr wrap="square" rtlCol="0">
            <a:spAutoFit/>
          </a:bodyPr>
          <a:lstStyle/>
          <a:p>
            <a:pPr algn="ctr"/>
            <a:r>
              <a:rPr lang="en-IN" i="1" dirty="0">
                <a:solidFill>
                  <a:schemeClr val="bg1"/>
                </a:solidFill>
              </a:rPr>
              <a:t>Figure-4: A program of the new program</a:t>
            </a:r>
          </a:p>
        </p:txBody>
      </p:sp>
      <p:sp>
        <p:nvSpPr>
          <p:cNvPr id="9" name="TextBox 8">
            <a:extLst>
              <a:ext uri="{FF2B5EF4-FFF2-40B4-BE49-F238E27FC236}">
                <a16:creationId xmlns:a16="http://schemas.microsoft.com/office/drawing/2014/main" id="{86AE4E2A-0354-4C34-8836-965EB83BF608}"/>
              </a:ext>
            </a:extLst>
          </p:cNvPr>
          <p:cNvSpPr txBox="1"/>
          <p:nvPr/>
        </p:nvSpPr>
        <p:spPr>
          <a:xfrm>
            <a:off x="8342229" y="5792569"/>
            <a:ext cx="2998475" cy="646331"/>
          </a:xfrm>
          <a:prstGeom prst="rect">
            <a:avLst/>
          </a:prstGeom>
          <a:noFill/>
        </p:spPr>
        <p:txBody>
          <a:bodyPr wrap="square" rtlCol="0">
            <a:spAutoFit/>
          </a:bodyPr>
          <a:lstStyle/>
          <a:p>
            <a:pPr algn="ctr"/>
            <a:r>
              <a:rPr lang="en-IN" i="1" dirty="0">
                <a:solidFill>
                  <a:schemeClr val="bg1"/>
                </a:solidFill>
              </a:rPr>
              <a:t>Figure-5: AST for the program above</a:t>
            </a:r>
          </a:p>
        </p:txBody>
      </p:sp>
    </p:spTree>
    <p:extLst>
      <p:ext uri="{BB962C8B-B14F-4D97-AF65-F5344CB8AC3E}">
        <p14:creationId xmlns:p14="http://schemas.microsoft.com/office/powerpoint/2010/main" val="231029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A96A-9BDC-4E8C-BAD1-A957CBE5DF70}"/>
              </a:ext>
            </a:extLst>
          </p:cNvPr>
          <p:cNvSpPr>
            <a:spLocks noGrp="1"/>
          </p:cNvSpPr>
          <p:nvPr>
            <p:ph type="title"/>
          </p:nvPr>
        </p:nvSpPr>
        <p:spPr/>
        <p:txBody>
          <a:bodyPr/>
          <a:lstStyle/>
          <a:p>
            <a:pPr algn="ctr"/>
            <a:r>
              <a:rPr lang="en-US" dirty="0">
                <a:solidFill>
                  <a:schemeClr val="bg1"/>
                </a:solidFill>
              </a:rPr>
              <a:t>Design of the AST Interpreter</a:t>
            </a:r>
            <a:endParaRPr lang="en-IN" dirty="0"/>
          </a:p>
        </p:txBody>
      </p:sp>
      <p:sp>
        <p:nvSpPr>
          <p:cNvPr id="3" name="Content Placeholder 2">
            <a:extLst>
              <a:ext uri="{FF2B5EF4-FFF2-40B4-BE49-F238E27FC236}">
                <a16:creationId xmlns:a16="http://schemas.microsoft.com/office/drawing/2014/main" id="{B03E1B46-D48F-45B5-A81D-3DD93F78A2D0}"/>
              </a:ext>
            </a:extLst>
          </p:cNvPr>
          <p:cNvSpPr>
            <a:spLocks noGrp="1"/>
          </p:cNvSpPr>
          <p:nvPr>
            <p:ph idx="1"/>
          </p:nvPr>
        </p:nvSpPr>
        <p:spPr>
          <a:xfrm>
            <a:off x="1079500" y="1790700"/>
            <a:ext cx="10026650" cy="4015296"/>
          </a:xfrm>
        </p:spPr>
        <p:txBody>
          <a:bodyPr/>
          <a:lstStyle/>
          <a:p>
            <a:pPr algn="just">
              <a:buClr>
                <a:schemeClr val="bg1"/>
              </a:buClr>
              <a:buFont typeface="Wingdings" panose="05000000000000000000" pitchFamily="2" charset="2"/>
              <a:buChar char="§"/>
            </a:pPr>
            <a:r>
              <a:rPr lang="en-US" dirty="0">
                <a:solidFill>
                  <a:schemeClr val="bg1"/>
                </a:solidFill>
              </a:rPr>
              <a:t>The work can be categorized in the following aspects,</a:t>
            </a:r>
          </a:p>
          <a:p>
            <a:pPr marL="817200" lvl="1" indent="-457200" algn="just">
              <a:buClr>
                <a:schemeClr val="bg1"/>
              </a:buClr>
              <a:buFont typeface="+mj-lt"/>
              <a:buAutoNum type="arabicPeriod"/>
            </a:pPr>
            <a:r>
              <a:rPr lang="en-US" dirty="0">
                <a:solidFill>
                  <a:schemeClr val="bg1"/>
                </a:solidFill>
              </a:rPr>
              <a:t>Maintaining a Symbol Table.</a:t>
            </a:r>
          </a:p>
          <a:p>
            <a:pPr marL="817200" lvl="1" indent="-457200" algn="just">
              <a:buClr>
                <a:schemeClr val="bg1"/>
              </a:buClr>
              <a:buFont typeface="+mj-lt"/>
              <a:buAutoNum type="arabicPeriod"/>
            </a:pPr>
            <a:r>
              <a:rPr lang="en-US" dirty="0">
                <a:solidFill>
                  <a:schemeClr val="bg1"/>
                </a:solidFill>
              </a:rPr>
              <a:t>Visiting each node of the AST.</a:t>
            </a:r>
          </a:p>
          <a:p>
            <a:pPr marL="817200" lvl="1" indent="-457200" algn="just">
              <a:buClr>
                <a:schemeClr val="bg1"/>
              </a:buClr>
              <a:buFont typeface="+mj-lt"/>
              <a:buAutoNum type="arabicPeriod"/>
            </a:pPr>
            <a:r>
              <a:rPr lang="en-US" dirty="0">
                <a:solidFill>
                  <a:schemeClr val="bg1"/>
                </a:solidFill>
              </a:rPr>
              <a:t>Executing the instructions of the node.</a:t>
            </a:r>
          </a:p>
          <a:p>
            <a:pPr algn="just">
              <a:buClr>
                <a:schemeClr val="bg1"/>
              </a:buClr>
              <a:buFont typeface="Wingdings" panose="05000000000000000000" pitchFamily="2" charset="2"/>
              <a:buChar char="§"/>
            </a:pPr>
            <a:r>
              <a:rPr lang="en-US" dirty="0">
                <a:solidFill>
                  <a:schemeClr val="bg1"/>
                </a:solidFill>
              </a:rPr>
              <a:t>Symbol Table: The parser of a compiler or an interpreter builds and maintains a symbol table throughout the translation process as part of semantic analysis. The symbol table stores information about the source program’s tokens, mostly the identifiers. The symbol table is a key component in the interface between the front and back end. </a:t>
            </a:r>
          </a:p>
        </p:txBody>
      </p:sp>
    </p:spTree>
    <p:extLst>
      <p:ext uri="{BB962C8B-B14F-4D97-AF65-F5344CB8AC3E}">
        <p14:creationId xmlns:p14="http://schemas.microsoft.com/office/powerpoint/2010/main" val="399285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A96A-9BDC-4E8C-BAD1-A957CBE5DF70}"/>
              </a:ext>
            </a:extLst>
          </p:cNvPr>
          <p:cNvSpPr>
            <a:spLocks noGrp="1"/>
          </p:cNvSpPr>
          <p:nvPr>
            <p:ph type="title"/>
          </p:nvPr>
        </p:nvSpPr>
        <p:spPr/>
        <p:txBody>
          <a:bodyPr/>
          <a:lstStyle/>
          <a:p>
            <a:pPr algn="ctr"/>
            <a:r>
              <a:rPr lang="en-US" dirty="0">
                <a:solidFill>
                  <a:schemeClr val="bg1"/>
                </a:solidFill>
              </a:rPr>
              <a:t>Design of the AST Interpreter(CONT.)</a:t>
            </a:r>
            <a:endParaRPr lang="en-IN" dirty="0"/>
          </a:p>
        </p:txBody>
      </p:sp>
      <p:sp>
        <p:nvSpPr>
          <p:cNvPr id="3" name="Content Placeholder 2">
            <a:extLst>
              <a:ext uri="{FF2B5EF4-FFF2-40B4-BE49-F238E27FC236}">
                <a16:creationId xmlns:a16="http://schemas.microsoft.com/office/drawing/2014/main" id="{B03E1B46-D48F-45B5-A81D-3DD93F78A2D0}"/>
              </a:ext>
            </a:extLst>
          </p:cNvPr>
          <p:cNvSpPr>
            <a:spLocks noGrp="1"/>
          </p:cNvSpPr>
          <p:nvPr>
            <p:ph idx="1"/>
          </p:nvPr>
        </p:nvSpPr>
        <p:spPr>
          <a:xfrm>
            <a:off x="1079500" y="1790700"/>
            <a:ext cx="6750605" cy="4015296"/>
          </a:xfrm>
        </p:spPr>
        <p:txBody>
          <a:bodyPr>
            <a:normAutofit lnSpcReduction="10000"/>
          </a:bodyPr>
          <a:lstStyle/>
          <a:p>
            <a:pPr algn="just">
              <a:buClr>
                <a:schemeClr val="bg1"/>
              </a:buClr>
              <a:buFont typeface="Wingdings" panose="05000000000000000000" pitchFamily="2" charset="2"/>
              <a:buChar char="§"/>
            </a:pPr>
            <a:r>
              <a:rPr lang="en-US" dirty="0">
                <a:solidFill>
                  <a:schemeClr val="bg1"/>
                </a:solidFill>
              </a:rPr>
              <a:t>Here, the symbol table will contain the name of the identifier and the integer value of the identifier as only integer values are supported in this new language.</a:t>
            </a:r>
          </a:p>
          <a:p>
            <a:pPr algn="just">
              <a:buClr>
                <a:schemeClr val="bg1"/>
              </a:buClr>
              <a:buFont typeface="Wingdings" panose="05000000000000000000" pitchFamily="2" charset="2"/>
              <a:buChar char="§"/>
            </a:pPr>
            <a:r>
              <a:rPr lang="en-US" dirty="0">
                <a:solidFill>
                  <a:schemeClr val="bg1"/>
                </a:solidFill>
              </a:rPr>
              <a:t>Visiting and Executing the nodes: The execution of the AST instructions can be easily be done by simply going through the nodes by an in-order traversal and execute accordingly. For example, if the interpreter finds a print node it will then print the string or identifier, or expression given in the next node. An example of the execution of the program given in </a:t>
            </a:r>
            <a:r>
              <a:rPr lang="en-US" i="1" dirty="0">
                <a:solidFill>
                  <a:schemeClr val="bg1"/>
                </a:solidFill>
              </a:rPr>
              <a:t>Figure-1 </a:t>
            </a:r>
            <a:r>
              <a:rPr lang="en-US" dirty="0">
                <a:solidFill>
                  <a:schemeClr val="bg1"/>
                </a:solidFill>
              </a:rPr>
              <a:t>is shown in</a:t>
            </a:r>
            <a:r>
              <a:rPr lang="en-US" i="1" dirty="0">
                <a:solidFill>
                  <a:schemeClr val="bg1"/>
                </a:solidFill>
              </a:rPr>
              <a:t> Figure-6</a:t>
            </a:r>
            <a:r>
              <a:rPr lang="en-US" dirty="0">
                <a:solidFill>
                  <a:schemeClr val="bg1"/>
                </a:solidFill>
              </a:rPr>
              <a:t> </a:t>
            </a:r>
          </a:p>
        </p:txBody>
      </p:sp>
      <p:pic>
        <p:nvPicPr>
          <p:cNvPr id="5" name="Picture 4">
            <a:extLst>
              <a:ext uri="{FF2B5EF4-FFF2-40B4-BE49-F238E27FC236}">
                <a16:creationId xmlns:a16="http://schemas.microsoft.com/office/drawing/2014/main" id="{C3341069-5719-4680-9145-23B455404B4A}"/>
              </a:ext>
            </a:extLst>
          </p:cNvPr>
          <p:cNvPicPr>
            <a:picLocks noChangeAspect="1"/>
          </p:cNvPicPr>
          <p:nvPr/>
        </p:nvPicPr>
        <p:blipFill rotWithShape="1">
          <a:blip r:embed="rId2"/>
          <a:srcRect b="3518"/>
          <a:stretch/>
        </p:blipFill>
        <p:spPr>
          <a:xfrm>
            <a:off x="7939929" y="2491505"/>
            <a:ext cx="3858162" cy="1874989"/>
          </a:xfrm>
          <a:prstGeom prst="rect">
            <a:avLst/>
          </a:prstGeom>
        </p:spPr>
      </p:pic>
      <p:sp>
        <p:nvSpPr>
          <p:cNvPr id="6" name="TextBox 5">
            <a:extLst>
              <a:ext uri="{FF2B5EF4-FFF2-40B4-BE49-F238E27FC236}">
                <a16:creationId xmlns:a16="http://schemas.microsoft.com/office/drawing/2014/main" id="{BBEB648A-A186-41C5-9C2F-931BD4CFFA96}"/>
              </a:ext>
            </a:extLst>
          </p:cNvPr>
          <p:cNvSpPr txBox="1"/>
          <p:nvPr/>
        </p:nvSpPr>
        <p:spPr>
          <a:xfrm>
            <a:off x="7939929" y="4400685"/>
            <a:ext cx="3858162" cy="646331"/>
          </a:xfrm>
          <a:prstGeom prst="rect">
            <a:avLst/>
          </a:prstGeom>
          <a:noFill/>
        </p:spPr>
        <p:txBody>
          <a:bodyPr wrap="square" rtlCol="0">
            <a:spAutoFit/>
          </a:bodyPr>
          <a:lstStyle/>
          <a:p>
            <a:pPr algn="ctr"/>
            <a:r>
              <a:rPr lang="en-IN" i="1" dirty="0">
                <a:solidFill>
                  <a:schemeClr val="bg1"/>
                </a:solidFill>
              </a:rPr>
              <a:t>Figure-6: Executed program of the new language</a:t>
            </a:r>
          </a:p>
        </p:txBody>
      </p:sp>
    </p:spTree>
    <p:extLst>
      <p:ext uri="{BB962C8B-B14F-4D97-AF65-F5344CB8AC3E}">
        <p14:creationId xmlns:p14="http://schemas.microsoft.com/office/powerpoint/2010/main" val="25124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B316-B3FA-44DA-9A36-AA7246039125}"/>
              </a:ext>
            </a:extLst>
          </p:cNvPr>
          <p:cNvSpPr>
            <a:spLocks noGrp="1"/>
          </p:cNvSpPr>
          <p:nvPr>
            <p:ph type="title"/>
          </p:nvPr>
        </p:nvSpPr>
        <p:spPr/>
        <p:txBody>
          <a:bodyPr/>
          <a:lstStyle/>
          <a:p>
            <a:pPr algn="ctr"/>
            <a:r>
              <a:rPr lang="en-IN" dirty="0">
                <a:solidFill>
                  <a:schemeClr val="bg1"/>
                </a:solidFill>
              </a:rPr>
              <a:t>Future Works</a:t>
            </a:r>
          </a:p>
        </p:txBody>
      </p:sp>
      <p:sp>
        <p:nvSpPr>
          <p:cNvPr id="3" name="Content Placeholder 2">
            <a:extLst>
              <a:ext uri="{FF2B5EF4-FFF2-40B4-BE49-F238E27FC236}">
                <a16:creationId xmlns:a16="http://schemas.microsoft.com/office/drawing/2014/main" id="{F50F4521-6B0B-497D-96BE-6373D5391C4A}"/>
              </a:ext>
            </a:extLst>
          </p:cNvPr>
          <p:cNvSpPr>
            <a:spLocks noGrp="1"/>
          </p:cNvSpPr>
          <p:nvPr>
            <p:ph idx="1"/>
          </p:nvPr>
        </p:nvSpPr>
        <p:spPr/>
        <p:txBody>
          <a:bodyPr/>
          <a:lstStyle/>
          <a:p>
            <a:pPr algn="just">
              <a:buClr>
                <a:schemeClr val="bg1"/>
              </a:buClr>
              <a:buFont typeface="Wingdings" panose="05000000000000000000" pitchFamily="2" charset="2"/>
              <a:buChar char="§"/>
            </a:pPr>
            <a:r>
              <a:rPr lang="en-US" dirty="0">
                <a:solidFill>
                  <a:schemeClr val="bg1"/>
                </a:solidFill>
              </a:rPr>
              <a:t>Future work will focus on creating a complete programming language interpreter that can perform all basic operations as a programming language. </a:t>
            </a:r>
          </a:p>
          <a:p>
            <a:pPr algn="just">
              <a:buClr>
                <a:schemeClr val="bg1"/>
              </a:buClr>
              <a:buFont typeface="Wingdings" panose="05000000000000000000" pitchFamily="2" charset="2"/>
              <a:buChar char="§"/>
            </a:pPr>
            <a:r>
              <a:rPr lang="en-US" dirty="0">
                <a:solidFill>
                  <a:schemeClr val="bg1"/>
                </a:solidFill>
              </a:rPr>
              <a:t>Object-oriented paradigms can also be included for the language.</a:t>
            </a:r>
          </a:p>
          <a:p>
            <a:pPr algn="just">
              <a:buClr>
                <a:schemeClr val="bg1"/>
              </a:buClr>
              <a:buFont typeface="Wingdings" panose="05000000000000000000" pitchFamily="2" charset="2"/>
              <a:buChar char="§"/>
            </a:pPr>
            <a:r>
              <a:rPr lang="en-US" dirty="0">
                <a:solidFill>
                  <a:schemeClr val="bg1"/>
                </a:solidFill>
              </a:rPr>
              <a:t>An interactive source-level debugger for the new language that enables the use of command lines to interact with the interpreter as well as an Integrated Development Environment (IDE) with a graphical user interface (GUI) can also be designed.</a:t>
            </a:r>
          </a:p>
          <a:p>
            <a:pPr algn="just">
              <a:buClr>
                <a:schemeClr val="bg1"/>
              </a:buClr>
              <a:buFont typeface="Wingdings" panose="05000000000000000000" pitchFamily="2" charset="2"/>
              <a:buChar char="§"/>
            </a:pPr>
            <a:r>
              <a:rPr lang="en-US" dirty="0">
                <a:solidFill>
                  <a:schemeClr val="bg1"/>
                </a:solidFill>
              </a:rPr>
              <a:t>If time is not a constraint, the interpreter can be extended to a compiler that generates object code for a Virtual Machine (VM). Then the compiled programs will  be able to run on multiple platforms.</a:t>
            </a:r>
            <a:endParaRPr lang="en-IN" dirty="0">
              <a:solidFill>
                <a:schemeClr val="bg1"/>
              </a:solidFill>
            </a:endParaRPr>
          </a:p>
        </p:txBody>
      </p:sp>
    </p:spTree>
    <p:extLst>
      <p:ext uri="{BB962C8B-B14F-4D97-AF65-F5344CB8AC3E}">
        <p14:creationId xmlns:p14="http://schemas.microsoft.com/office/powerpoint/2010/main" val="268915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C8D2-A3FE-4E62-A59E-F79D87108B10}"/>
              </a:ext>
            </a:extLst>
          </p:cNvPr>
          <p:cNvSpPr>
            <a:spLocks noGrp="1"/>
          </p:cNvSpPr>
          <p:nvPr>
            <p:ph type="title"/>
          </p:nvPr>
        </p:nvSpPr>
        <p:spPr/>
        <p:txBody>
          <a:bodyPr/>
          <a:lstStyle/>
          <a:p>
            <a:pPr algn="ctr"/>
            <a:r>
              <a:rPr lang="en-IN" i="1" dirty="0">
                <a:solidFill>
                  <a:schemeClr val="bg1"/>
                </a:solidFill>
              </a:rPr>
              <a:t>REFERENCES</a:t>
            </a:r>
          </a:p>
        </p:txBody>
      </p:sp>
      <p:sp>
        <p:nvSpPr>
          <p:cNvPr id="3" name="Content Placeholder 2">
            <a:extLst>
              <a:ext uri="{FF2B5EF4-FFF2-40B4-BE49-F238E27FC236}">
                <a16:creationId xmlns:a16="http://schemas.microsoft.com/office/drawing/2014/main" id="{EFE9BF2C-86B1-4A9C-B2C0-BC9871ACB4A7}"/>
              </a:ext>
            </a:extLst>
          </p:cNvPr>
          <p:cNvSpPr>
            <a:spLocks noGrp="1"/>
          </p:cNvSpPr>
          <p:nvPr>
            <p:ph idx="1"/>
          </p:nvPr>
        </p:nvSpPr>
        <p:spPr>
          <a:xfrm>
            <a:off x="1079500" y="2021521"/>
            <a:ext cx="10026650" cy="2985486"/>
          </a:xfrm>
        </p:spPr>
        <p:txBody>
          <a:bodyPr/>
          <a:lstStyle/>
          <a:p>
            <a:pPr>
              <a:buClr>
                <a:schemeClr val="bg1"/>
              </a:buClr>
              <a:buFont typeface="Wingdings" panose="05000000000000000000" pitchFamily="2" charset="2"/>
              <a:buChar char="§"/>
            </a:pPr>
            <a:r>
              <a:rPr lang="en-IN" dirty="0">
                <a:solidFill>
                  <a:schemeClr val="bg1"/>
                </a:solidFill>
              </a:rPr>
              <a:t>Fan Wu, Hira Narang, Miguel Cabral, “Design and Implementation of an Interpreter Using Software Engineering Concepts”, (IJACSA) International Journal of Advanced Computer Science and Applications, Vol. 5, No. 7,2014</a:t>
            </a:r>
          </a:p>
          <a:p>
            <a:pPr>
              <a:buClr>
                <a:schemeClr val="bg1"/>
              </a:buClr>
              <a:buFont typeface="Wingdings" panose="05000000000000000000" pitchFamily="2" charset="2"/>
              <a:buChar char="§"/>
            </a:pPr>
            <a:r>
              <a:rPr lang="en-IN" dirty="0">
                <a:solidFill>
                  <a:schemeClr val="bg1"/>
                </a:solidFill>
              </a:rPr>
              <a:t>Alfred </a:t>
            </a:r>
            <a:r>
              <a:rPr lang="en-IN" dirty="0" err="1">
                <a:solidFill>
                  <a:schemeClr val="bg1"/>
                </a:solidFill>
              </a:rPr>
              <a:t>Aho</a:t>
            </a:r>
            <a:r>
              <a:rPr lang="en-IN" dirty="0">
                <a:solidFill>
                  <a:schemeClr val="bg1"/>
                </a:solidFill>
              </a:rPr>
              <a:t> and Jeffrey Ullman, “Principles of Compiler Design”, 1977</a:t>
            </a:r>
          </a:p>
          <a:p>
            <a:pPr>
              <a:buClr>
                <a:schemeClr val="bg1"/>
              </a:buClr>
              <a:buFont typeface="Wingdings" panose="05000000000000000000" pitchFamily="2" charset="2"/>
              <a:buChar char="§"/>
            </a:pPr>
            <a:r>
              <a:rPr lang="en-IN" dirty="0">
                <a:solidFill>
                  <a:schemeClr val="bg1"/>
                </a:solidFill>
              </a:rPr>
              <a:t>https://en.wikipedia.org/wiki/Interpreter_(computing)</a:t>
            </a:r>
          </a:p>
          <a:p>
            <a:pPr>
              <a:buClr>
                <a:schemeClr val="bg1"/>
              </a:buClr>
              <a:buFont typeface="Wingdings" panose="05000000000000000000" pitchFamily="2" charset="2"/>
              <a:buChar char="§"/>
            </a:pPr>
            <a:r>
              <a:rPr lang="en-IN" dirty="0">
                <a:solidFill>
                  <a:schemeClr val="bg1"/>
                </a:solidFill>
              </a:rPr>
              <a:t>Faisal </a:t>
            </a:r>
            <a:r>
              <a:rPr lang="en-IN" dirty="0" err="1">
                <a:solidFill>
                  <a:schemeClr val="bg1"/>
                </a:solidFill>
              </a:rPr>
              <a:t>Chughtai</a:t>
            </a:r>
            <a:r>
              <a:rPr lang="en-IN" dirty="0">
                <a:solidFill>
                  <a:schemeClr val="bg1"/>
                </a:solidFill>
              </a:rPr>
              <a:t>, “Compiler and Interpreter”</a:t>
            </a:r>
          </a:p>
        </p:txBody>
      </p:sp>
    </p:spTree>
    <p:extLst>
      <p:ext uri="{BB962C8B-B14F-4D97-AF65-F5344CB8AC3E}">
        <p14:creationId xmlns:p14="http://schemas.microsoft.com/office/powerpoint/2010/main" val="238622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43D94C-F656-4344-9A52-438DD4CA99CF}"/>
              </a:ext>
            </a:extLst>
          </p:cNvPr>
          <p:cNvSpPr txBox="1"/>
          <p:nvPr/>
        </p:nvSpPr>
        <p:spPr>
          <a:xfrm>
            <a:off x="2411766" y="2644170"/>
            <a:ext cx="7368467" cy="1569660"/>
          </a:xfrm>
          <a:prstGeom prst="rect">
            <a:avLst/>
          </a:prstGeom>
          <a:noFill/>
        </p:spPr>
        <p:txBody>
          <a:bodyPr wrap="square" rtlCol="0">
            <a:spAutoFit/>
          </a:bodyPr>
          <a:lstStyle/>
          <a:p>
            <a:r>
              <a:rPr lang="en-IN" sz="9600" dirty="0">
                <a:solidFill>
                  <a:schemeClr val="bg1"/>
                </a:solidFill>
              </a:rPr>
              <a:t>THANK YOU</a:t>
            </a:r>
          </a:p>
        </p:txBody>
      </p:sp>
    </p:spTree>
    <p:extLst>
      <p:ext uri="{BB962C8B-B14F-4D97-AF65-F5344CB8AC3E}">
        <p14:creationId xmlns:p14="http://schemas.microsoft.com/office/powerpoint/2010/main" val="125907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58D5-4E19-4734-BCA0-9D2A26E11914}"/>
              </a:ext>
            </a:extLst>
          </p:cNvPr>
          <p:cNvSpPr>
            <a:spLocks noGrp="1"/>
          </p:cNvSpPr>
          <p:nvPr>
            <p:ph type="title"/>
          </p:nvPr>
        </p:nvSpPr>
        <p:spPr>
          <a:xfrm>
            <a:off x="1079500" y="1089025"/>
            <a:ext cx="10026650" cy="655637"/>
          </a:xfrm>
        </p:spPr>
        <p:txBody>
          <a:bodyPr/>
          <a:lstStyle/>
          <a:p>
            <a:pPr algn="ctr"/>
            <a:r>
              <a:rPr lang="en-US" dirty="0">
                <a:solidFill>
                  <a:schemeClr val="bg1"/>
                </a:solidFill>
              </a:rPr>
              <a:t>What is an interpreter</a:t>
            </a:r>
            <a:endParaRPr lang="en-IN" dirty="0">
              <a:solidFill>
                <a:schemeClr val="bg1"/>
              </a:solidFill>
            </a:endParaRPr>
          </a:p>
        </p:txBody>
      </p:sp>
      <p:sp>
        <p:nvSpPr>
          <p:cNvPr id="3" name="Content Placeholder 2">
            <a:extLst>
              <a:ext uri="{FF2B5EF4-FFF2-40B4-BE49-F238E27FC236}">
                <a16:creationId xmlns:a16="http://schemas.microsoft.com/office/drawing/2014/main" id="{CEE7D4F6-C875-4FBC-B0FD-AC49871D19C0}"/>
              </a:ext>
            </a:extLst>
          </p:cNvPr>
          <p:cNvSpPr>
            <a:spLocks noGrp="1"/>
          </p:cNvSpPr>
          <p:nvPr>
            <p:ph idx="1"/>
          </p:nvPr>
        </p:nvSpPr>
        <p:spPr/>
        <p:txBody>
          <a:bodyPr>
            <a:normAutofit lnSpcReduction="10000"/>
          </a:bodyPr>
          <a:lstStyle/>
          <a:p>
            <a:pPr algn="just">
              <a:buClr>
                <a:schemeClr val="bg1"/>
              </a:buClr>
              <a:buFont typeface="Wingdings" panose="05000000000000000000" pitchFamily="2" charset="2"/>
              <a:buChar char="§"/>
            </a:pPr>
            <a:r>
              <a:rPr lang="en-US" dirty="0">
                <a:solidFill>
                  <a:schemeClr val="bg1"/>
                </a:solidFill>
              </a:rPr>
              <a:t>An interpreter is just a program. As input, it takes a specification of a program in some language. As output, it produces the output of the input program. It translates code like a compiler but reads the code and immediately executes on that code, and therefore is initially faster than a compiler.</a:t>
            </a:r>
          </a:p>
          <a:p>
            <a:pPr algn="just">
              <a:buClr>
                <a:schemeClr val="bg1"/>
              </a:buClr>
              <a:buFont typeface="Wingdings" panose="05000000000000000000" pitchFamily="2" charset="2"/>
              <a:buChar char="§"/>
            </a:pPr>
            <a:r>
              <a:rPr lang="en-US" dirty="0">
                <a:solidFill>
                  <a:schemeClr val="bg1"/>
                </a:solidFill>
              </a:rPr>
              <a:t>Interpreters were used as early as 1952 to ease programming within the limitations of computers at the time (e.g., a shortage of program storage space, or no native support for floating point numbers). Interpreters were also used to translate between low-level machine languages, allowing code to be written for machines that were still under construction and tested on computers that already existed. The first interpreted high-level language was Lisp, which was first implemented in 1958 by Steve Russel on an IBM 704 computer.</a:t>
            </a:r>
            <a:endParaRPr lang="en-IN" dirty="0">
              <a:solidFill>
                <a:schemeClr val="bg1"/>
              </a:solidFill>
            </a:endParaRPr>
          </a:p>
        </p:txBody>
      </p:sp>
    </p:spTree>
    <p:extLst>
      <p:ext uri="{BB962C8B-B14F-4D97-AF65-F5344CB8AC3E}">
        <p14:creationId xmlns:p14="http://schemas.microsoft.com/office/powerpoint/2010/main" val="34628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441D-704A-4439-8772-F803863E1C4F}"/>
              </a:ext>
            </a:extLst>
          </p:cNvPr>
          <p:cNvSpPr>
            <a:spLocks noGrp="1"/>
          </p:cNvSpPr>
          <p:nvPr>
            <p:ph type="title"/>
          </p:nvPr>
        </p:nvSpPr>
        <p:spPr/>
        <p:txBody>
          <a:bodyPr/>
          <a:lstStyle/>
          <a:p>
            <a:pPr algn="ctr"/>
            <a:r>
              <a:rPr lang="en-US" dirty="0">
                <a:solidFill>
                  <a:schemeClr val="bg1"/>
                </a:solidFill>
              </a:rPr>
              <a:t>Interpreter vs Compiler</a:t>
            </a:r>
            <a:endParaRPr lang="en-IN" dirty="0">
              <a:solidFill>
                <a:schemeClr val="bg1"/>
              </a:solidFill>
            </a:endParaRPr>
          </a:p>
        </p:txBody>
      </p:sp>
      <p:sp>
        <p:nvSpPr>
          <p:cNvPr id="3" name="Content Placeholder 2">
            <a:extLst>
              <a:ext uri="{FF2B5EF4-FFF2-40B4-BE49-F238E27FC236}">
                <a16:creationId xmlns:a16="http://schemas.microsoft.com/office/drawing/2014/main" id="{5215AE58-AAE2-4AC2-B137-FDEC7C40EB73}"/>
              </a:ext>
            </a:extLst>
          </p:cNvPr>
          <p:cNvSpPr>
            <a:spLocks noGrp="1"/>
          </p:cNvSpPr>
          <p:nvPr>
            <p:ph idx="1"/>
          </p:nvPr>
        </p:nvSpPr>
        <p:spPr/>
        <p:txBody>
          <a:bodyPr/>
          <a:lstStyle/>
          <a:p>
            <a:pPr algn="just">
              <a:buClr>
                <a:schemeClr val="bg1"/>
              </a:buClr>
              <a:buFont typeface="Wingdings" panose="05000000000000000000" pitchFamily="2" charset="2"/>
              <a:buChar char="§"/>
            </a:pPr>
            <a:r>
              <a:rPr lang="en-US" b="0" i="0" dirty="0">
                <a:solidFill>
                  <a:schemeClr val="bg1"/>
                </a:solidFill>
                <a:effectLst/>
              </a:rPr>
              <a:t>Compiler transforms code written in a high-level programming language into the machine code, at once, before program runs, whereas an Interpreter coverts each high-level program statement, one by one, into the machine code, during program run.</a:t>
            </a:r>
          </a:p>
          <a:p>
            <a:pPr algn="just">
              <a:buClr>
                <a:schemeClr val="bg1"/>
              </a:buClr>
              <a:buFont typeface="Wingdings" panose="05000000000000000000" pitchFamily="2" charset="2"/>
              <a:buChar char="§"/>
            </a:pPr>
            <a:r>
              <a:rPr lang="en-US" b="0" i="0" dirty="0">
                <a:solidFill>
                  <a:srgbClr val="222222"/>
                </a:solidFill>
                <a:effectLst/>
              </a:rPr>
              <a:t>Compiler displays all errors after compilation, on the other hand, the Interpreter displays errors of each line one by one.</a:t>
            </a:r>
          </a:p>
          <a:p>
            <a:pPr algn="just">
              <a:buClr>
                <a:schemeClr val="bg1"/>
              </a:buClr>
              <a:buFont typeface="Wingdings" panose="05000000000000000000" pitchFamily="2" charset="2"/>
              <a:buChar char="§"/>
            </a:pPr>
            <a:r>
              <a:rPr lang="en-US" b="0" i="0" dirty="0">
                <a:solidFill>
                  <a:srgbClr val="222222"/>
                </a:solidFill>
                <a:effectLst/>
              </a:rPr>
              <a:t>Compiler takes an entire program whereas the Interpreter takes a single line of code.</a:t>
            </a:r>
          </a:p>
        </p:txBody>
      </p:sp>
    </p:spTree>
    <p:extLst>
      <p:ext uri="{BB962C8B-B14F-4D97-AF65-F5344CB8AC3E}">
        <p14:creationId xmlns:p14="http://schemas.microsoft.com/office/powerpoint/2010/main" val="184211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E778-2EC0-460C-81F7-0F9A7AF1AD19}"/>
              </a:ext>
            </a:extLst>
          </p:cNvPr>
          <p:cNvSpPr>
            <a:spLocks noGrp="1"/>
          </p:cNvSpPr>
          <p:nvPr>
            <p:ph type="title"/>
          </p:nvPr>
        </p:nvSpPr>
        <p:spPr/>
        <p:txBody>
          <a:bodyPr/>
          <a:lstStyle/>
          <a:p>
            <a:pPr algn="ctr"/>
            <a:r>
              <a:rPr lang="en-US" dirty="0">
                <a:solidFill>
                  <a:schemeClr val="bg1"/>
                </a:solidFill>
              </a:rPr>
              <a:t>Types of interpreters</a:t>
            </a:r>
            <a:endParaRPr lang="en-IN" dirty="0">
              <a:solidFill>
                <a:schemeClr val="bg1"/>
              </a:solidFill>
            </a:endParaRPr>
          </a:p>
        </p:txBody>
      </p:sp>
      <p:sp>
        <p:nvSpPr>
          <p:cNvPr id="3" name="Content Placeholder 2">
            <a:extLst>
              <a:ext uri="{FF2B5EF4-FFF2-40B4-BE49-F238E27FC236}">
                <a16:creationId xmlns:a16="http://schemas.microsoft.com/office/drawing/2014/main" id="{79FE5F29-73CC-4E39-8AF7-15C4F6E52E08}"/>
              </a:ext>
            </a:extLst>
          </p:cNvPr>
          <p:cNvSpPr>
            <a:spLocks noGrp="1"/>
          </p:cNvSpPr>
          <p:nvPr>
            <p:ph idx="1"/>
          </p:nvPr>
        </p:nvSpPr>
        <p:spPr>
          <a:xfrm>
            <a:off x="1079500" y="2064983"/>
            <a:ext cx="10523615" cy="3279374"/>
          </a:xfrm>
        </p:spPr>
        <p:txBody>
          <a:bodyPr>
            <a:normAutofit/>
          </a:bodyPr>
          <a:lstStyle/>
          <a:p>
            <a:pPr algn="just">
              <a:buClr>
                <a:schemeClr val="bg1"/>
              </a:buClr>
              <a:buFont typeface="Wingdings" panose="05000000000000000000" pitchFamily="2" charset="2"/>
              <a:buChar char="§"/>
            </a:pPr>
            <a:r>
              <a:rPr lang="en-US" dirty="0">
                <a:solidFill>
                  <a:schemeClr val="bg1"/>
                </a:solidFill>
              </a:rPr>
              <a:t>Bytecode interpreters: In these types of interpreters, source code is compiled to bytecode, which is a highly compressed and optimized representation of the source but, it is not machine code and therefore not tied to any hardware. This "compiled" code is then interpreted by a bytecode interpreter. The compiled code in this case is machine code for a virtual machine, which is implemented not in hardware, but in the bytecode interpreter. Such compiling interpreters are sometimes also called </a:t>
            </a:r>
            <a:r>
              <a:rPr lang="en-US" dirty="0" err="1">
                <a:solidFill>
                  <a:schemeClr val="bg1"/>
                </a:solidFill>
              </a:rPr>
              <a:t>compreters</a:t>
            </a:r>
            <a:r>
              <a:rPr lang="en-US" dirty="0">
                <a:solidFill>
                  <a:schemeClr val="bg1"/>
                </a:solidFill>
              </a:rPr>
              <a:t>. e.g., Lisp</a:t>
            </a:r>
          </a:p>
        </p:txBody>
      </p:sp>
    </p:spTree>
    <p:extLst>
      <p:ext uri="{BB962C8B-B14F-4D97-AF65-F5344CB8AC3E}">
        <p14:creationId xmlns:p14="http://schemas.microsoft.com/office/powerpoint/2010/main" val="358598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E778-2EC0-460C-81F7-0F9A7AF1AD19}"/>
              </a:ext>
            </a:extLst>
          </p:cNvPr>
          <p:cNvSpPr>
            <a:spLocks noGrp="1"/>
          </p:cNvSpPr>
          <p:nvPr>
            <p:ph type="title"/>
          </p:nvPr>
        </p:nvSpPr>
        <p:spPr/>
        <p:txBody>
          <a:bodyPr/>
          <a:lstStyle/>
          <a:p>
            <a:pPr algn="ctr"/>
            <a:r>
              <a:rPr lang="en-US" dirty="0">
                <a:solidFill>
                  <a:schemeClr val="bg1"/>
                </a:solidFill>
              </a:rPr>
              <a:t>Types of interpreters(Cont.)</a:t>
            </a:r>
            <a:endParaRPr lang="en-IN" dirty="0">
              <a:solidFill>
                <a:schemeClr val="bg1"/>
              </a:solidFill>
            </a:endParaRPr>
          </a:p>
        </p:txBody>
      </p:sp>
      <p:sp>
        <p:nvSpPr>
          <p:cNvPr id="3" name="Content Placeholder 2">
            <a:extLst>
              <a:ext uri="{FF2B5EF4-FFF2-40B4-BE49-F238E27FC236}">
                <a16:creationId xmlns:a16="http://schemas.microsoft.com/office/drawing/2014/main" id="{79FE5F29-73CC-4E39-8AF7-15C4F6E52E08}"/>
              </a:ext>
            </a:extLst>
          </p:cNvPr>
          <p:cNvSpPr>
            <a:spLocks noGrp="1"/>
          </p:cNvSpPr>
          <p:nvPr>
            <p:ph idx="1"/>
          </p:nvPr>
        </p:nvSpPr>
        <p:spPr>
          <a:xfrm>
            <a:off x="1079499" y="1790700"/>
            <a:ext cx="10470349" cy="4503568"/>
          </a:xfrm>
        </p:spPr>
        <p:txBody>
          <a:bodyPr>
            <a:normAutofit/>
          </a:bodyPr>
          <a:lstStyle/>
          <a:p>
            <a:pPr algn="just">
              <a:buClr>
                <a:schemeClr val="bg1"/>
              </a:buClr>
              <a:buFont typeface="Wingdings" panose="05000000000000000000" pitchFamily="2" charset="2"/>
              <a:buChar char="§"/>
            </a:pPr>
            <a:r>
              <a:rPr lang="en-US" dirty="0">
                <a:solidFill>
                  <a:schemeClr val="bg1"/>
                </a:solidFill>
              </a:rPr>
              <a:t>Threaded code interpreters: </a:t>
            </a:r>
            <a:r>
              <a:rPr lang="en-US" b="0" i="0" dirty="0">
                <a:solidFill>
                  <a:schemeClr val="bg1"/>
                </a:solidFill>
                <a:effectLst/>
              </a:rPr>
              <a:t>Threaded code interpreters are similar as bytecode interpreters but instead of bytes they use pointers. Each "instruction" is a word that points to a function or an instruction sequence, possibly followed by a parameter. The threaded code interpreter either loops fetching instructions and calling the functions they point to, or fetches the first instruction and jumps to it, and every instruction sequence ends with a fetch and jump to the next instruction. Unlike bytecode there is no effective limit on the number of different instructions other than available memory and address space. </a:t>
            </a:r>
            <a:r>
              <a:rPr lang="en-US" dirty="0">
                <a:solidFill>
                  <a:schemeClr val="bg1"/>
                </a:solidFill>
              </a:rPr>
              <a:t>e</a:t>
            </a:r>
            <a:r>
              <a:rPr lang="en-US" b="0" i="0" dirty="0">
                <a:solidFill>
                  <a:schemeClr val="bg1"/>
                </a:solidFill>
                <a:effectLst/>
              </a:rPr>
              <a:t>.g., </a:t>
            </a:r>
            <a:r>
              <a:rPr lang="en-US" b="0" i="0" u="none" strike="noStrike" dirty="0">
                <a:solidFill>
                  <a:schemeClr val="bg1"/>
                </a:solidFill>
                <a:effectLst/>
              </a:rPr>
              <a:t>Forth</a:t>
            </a:r>
            <a:r>
              <a:rPr lang="en-US" b="0" i="0" dirty="0">
                <a:solidFill>
                  <a:schemeClr val="bg1"/>
                </a:solidFill>
                <a:effectLst/>
              </a:rPr>
              <a:t> code used in </a:t>
            </a:r>
            <a:r>
              <a:rPr lang="en-US" b="0" i="0" u="none" strike="noStrike" dirty="0">
                <a:solidFill>
                  <a:schemeClr val="bg1"/>
                </a:solidFill>
                <a:effectLst/>
              </a:rPr>
              <a:t>Open Firmware</a:t>
            </a:r>
            <a:r>
              <a:rPr lang="en-US" b="0" i="0" dirty="0">
                <a:solidFill>
                  <a:schemeClr val="bg1"/>
                </a:solidFill>
                <a:effectLst/>
              </a:rPr>
              <a:t> systems: here, the source language is compiled into "F code" (a bytecode), which is then interpreted by a </a:t>
            </a:r>
            <a:r>
              <a:rPr lang="en-US" b="0" i="0" u="none" strike="noStrike" dirty="0">
                <a:solidFill>
                  <a:schemeClr val="bg1"/>
                </a:solidFill>
                <a:effectLst/>
              </a:rPr>
              <a:t>virtual machine</a:t>
            </a:r>
            <a:r>
              <a:rPr lang="en-US" b="0" i="0" dirty="0">
                <a:solidFill>
                  <a:schemeClr val="bg1"/>
                </a:solidFill>
                <a:effectLst/>
              </a:rPr>
              <a:t>.</a:t>
            </a:r>
            <a:endParaRPr lang="en-US" dirty="0">
              <a:solidFill>
                <a:schemeClr val="bg1"/>
              </a:solidFill>
            </a:endParaRPr>
          </a:p>
        </p:txBody>
      </p:sp>
    </p:spTree>
    <p:extLst>
      <p:ext uri="{BB962C8B-B14F-4D97-AF65-F5344CB8AC3E}">
        <p14:creationId xmlns:p14="http://schemas.microsoft.com/office/powerpoint/2010/main" val="81804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E778-2EC0-460C-81F7-0F9A7AF1AD19}"/>
              </a:ext>
            </a:extLst>
          </p:cNvPr>
          <p:cNvSpPr>
            <a:spLocks noGrp="1"/>
          </p:cNvSpPr>
          <p:nvPr>
            <p:ph type="title"/>
          </p:nvPr>
        </p:nvSpPr>
        <p:spPr/>
        <p:txBody>
          <a:bodyPr/>
          <a:lstStyle/>
          <a:p>
            <a:pPr algn="ctr"/>
            <a:r>
              <a:rPr lang="en-US" dirty="0">
                <a:solidFill>
                  <a:schemeClr val="bg1"/>
                </a:solidFill>
              </a:rPr>
              <a:t>Types of interpreters(cont.)</a:t>
            </a:r>
            <a:endParaRPr lang="en-IN" dirty="0">
              <a:solidFill>
                <a:schemeClr val="bg1"/>
              </a:solidFill>
            </a:endParaRPr>
          </a:p>
        </p:txBody>
      </p:sp>
      <p:sp>
        <p:nvSpPr>
          <p:cNvPr id="3" name="Content Placeholder 2">
            <a:extLst>
              <a:ext uri="{FF2B5EF4-FFF2-40B4-BE49-F238E27FC236}">
                <a16:creationId xmlns:a16="http://schemas.microsoft.com/office/drawing/2014/main" id="{79FE5F29-73CC-4E39-8AF7-15C4F6E52E08}"/>
              </a:ext>
            </a:extLst>
          </p:cNvPr>
          <p:cNvSpPr>
            <a:spLocks noGrp="1"/>
          </p:cNvSpPr>
          <p:nvPr>
            <p:ph idx="1"/>
          </p:nvPr>
        </p:nvSpPr>
        <p:spPr>
          <a:xfrm>
            <a:off x="1079500" y="1790700"/>
            <a:ext cx="10159630" cy="4441424"/>
          </a:xfrm>
        </p:spPr>
        <p:txBody>
          <a:bodyPr>
            <a:normAutofit/>
          </a:bodyPr>
          <a:lstStyle/>
          <a:p>
            <a:pPr algn="just">
              <a:buClr>
                <a:schemeClr val="bg1"/>
              </a:buClr>
              <a:buFont typeface="Wingdings" panose="05000000000000000000" pitchFamily="2" charset="2"/>
              <a:buChar char="§"/>
            </a:pPr>
            <a:r>
              <a:rPr lang="en-US" dirty="0">
                <a:solidFill>
                  <a:schemeClr val="bg1"/>
                </a:solidFill>
              </a:rPr>
              <a:t>Abstract Syntax Tree(AST) interpreters: In case of AST interpreters, Source code is converted to an Abstract Syntax Tree, which is a tree representation of the abstract syntactic structure of source code written in a programming language, where each node denotes a construct occurring in the source code. This AST is then interpreted by an AST interpreter. </a:t>
            </a:r>
          </a:p>
          <a:p>
            <a:pPr algn="just">
              <a:buClr>
                <a:schemeClr val="bg1"/>
              </a:buClr>
              <a:buFont typeface="Wingdings" panose="05000000000000000000" pitchFamily="2" charset="2"/>
              <a:buChar char="§"/>
            </a:pPr>
            <a:r>
              <a:rPr lang="en-US" dirty="0">
                <a:solidFill>
                  <a:schemeClr val="bg1"/>
                </a:solidFill>
              </a:rPr>
              <a:t>Just-in-time compilers(hybrid compiler): Just-in-time compilation is a technique in which the intermediate representation is compiled to native machine code at runtime. This confers the efficiency of running native code, at the cost of startup time and increased memory use when the bytecode or AST is first compiled.</a:t>
            </a:r>
          </a:p>
        </p:txBody>
      </p:sp>
      <p:sp>
        <p:nvSpPr>
          <p:cNvPr id="4" name="AutoShape 2">
            <a:extLst>
              <a:ext uri="{FF2B5EF4-FFF2-40B4-BE49-F238E27FC236}">
                <a16:creationId xmlns:a16="http://schemas.microsoft.com/office/drawing/2014/main" id="{B820B2AF-0EC5-488F-9DB4-EE04D32C0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6027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90496-984C-452C-B805-82F3A0B0D2A7}"/>
              </a:ext>
            </a:extLst>
          </p:cNvPr>
          <p:cNvSpPr>
            <a:spLocks noGrp="1"/>
          </p:cNvSpPr>
          <p:nvPr>
            <p:ph idx="1"/>
          </p:nvPr>
        </p:nvSpPr>
        <p:spPr>
          <a:xfrm>
            <a:off x="1079500" y="1790700"/>
            <a:ext cx="10718923" cy="3978275"/>
          </a:xfrm>
        </p:spPr>
        <p:txBody>
          <a:bodyPr>
            <a:normAutofit/>
          </a:bodyPr>
          <a:lstStyle/>
          <a:p>
            <a:pPr>
              <a:buClr>
                <a:schemeClr val="bg1"/>
              </a:buClr>
              <a:buFont typeface="Wingdings" panose="05000000000000000000" pitchFamily="2" charset="2"/>
              <a:buChar char="§"/>
            </a:pPr>
            <a:r>
              <a:rPr lang="en-US" dirty="0">
                <a:solidFill>
                  <a:schemeClr val="bg1"/>
                </a:solidFill>
              </a:rPr>
              <a:t>The interpretation process can mainly be divided into 3 functional increments. The increments are: </a:t>
            </a:r>
          </a:p>
          <a:p>
            <a:pPr marL="817200" lvl="1" indent="-457200">
              <a:buClr>
                <a:schemeClr val="bg1"/>
              </a:buClr>
              <a:buFont typeface="+mj-lt"/>
              <a:buAutoNum type="arabicPeriod"/>
            </a:pPr>
            <a:r>
              <a:rPr lang="en-US" dirty="0">
                <a:solidFill>
                  <a:schemeClr val="bg1"/>
                </a:solidFill>
              </a:rPr>
              <a:t>Scanning or tokenizing: </a:t>
            </a:r>
            <a:r>
              <a:rPr lang="en-US" i="0" dirty="0">
                <a:solidFill>
                  <a:schemeClr val="bg1"/>
                </a:solidFill>
              </a:rPr>
              <a:t>Scanning, lexical analysis or tokenization is the process of converting a sequence of characters into a sequence of tokens (strings with an assigned and thus identified meaning).</a:t>
            </a:r>
          </a:p>
          <a:p>
            <a:pPr marL="817200" lvl="1" indent="-457200">
              <a:buClr>
                <a:schemeClr val="bg1"/>
              </a:buClr>
              <a:buFont typeface="+mj-lt"/>
              <a:buAutoNum type="arabicPeriod"/>
            </a:pPr>
            <a:r>
              <a:rPr lang="en-US" dirty="0">
                <a:solidFill>
                  <a:schemeClr val="bg1"/>
                </a:solidFill>
              </a:rPr>
              <a:t>Parsing(which is basically forming the AST): </a:t>
            </a:r>
            <a:r>
              <a:rPr lang="en-US" i="0" dirty="0">
                <a:solidFill>
                  <a:schemeClr val="bg1"/>
                </a:solidFill>
              </a:rPr>
              <a:t>Parsing includes taking input data (frequently text) and building a data structure(which is AST here) giving a structural representation of the input while checking for correct syntax. The parsing may be preceded or followed by other steps, or these may be combined into a single step.</a:t>
            </a:r>
            <a:endParaRPr lang="en-US" dirty="0">
              <a:solidFill>
                <a:schemeClr val="bg1"/>
              </a:solidFill>
            </a:endParaRPr>
          </a:p>
          <a:p>
            <a:pPr marL="0" indent="0">
              <a:buClr>
                <a:schemeClr val="bg1"/>
              </a:buClr>
              <a:buNone/>
            </a:pPr>
            <a:endParaRPr lang="en-US" dirty="0">
              <a:solidFill>
                <a:schemeClr val="bg1"/>
              </a:solidFill>
            </a:endParaRPr>
          </a:p>
        </p:txBody>
      </p:sp>
      <p:sp>
        <p:nvSpPr>
          <p:cNvPr id="2" name="Title 1">
            <a:extLst>
              <a:ext uri="{FF2B5EF4-FFF2-40B4-BE49-F238E27FC236}">
                <a16:creationId xmlns:a16="http://schemas.microsoft.com/office/drawing/2014/main" id="{18BF3A46-CD88-4143-96DD-D0C082C69468}"/>
              </a:ext>
            </a:extLst>
          </p:cNvPr>
          <p:cNvSpPr>
            <a:spLocks noGrp="1"/>
          </p:cNvSpPr>
          <p:nvPr>
            <p:ph type="title"/>
          </p:nvPr>
        </p:nvSpPr>
        <p:spPr/>
        <p:txBody>
          <a:bodyPr/>
          <a:lstStyle/>
          <a:p>
            <a:pPr algn="ctr"/>
            <a:r>
              <a:rPr lang="en-US" dirty="0">
                <a:solidFill>
                  <a:schemeClr val="bg1"/>
                </a:solidFill>
              </a:rPr>
              <a:t>Implementation of An </a:t>
            </a:r>
            <a:r>
              <a:rPr lang="en-US" dirty="0" err="1">
                <a:solidFill>
                  <a:schemeClr val="bg1"/>
                </a:solidFill>
              </a:rPr>
              <a:t>ast</a:t>
            </a:r>
            <a:r>
              <a:rPr lang="en-US" dirty="0">
                <a:solidFill>
                  <a:schemeClr val="bg1"/>
                </a:solidFill>
              </a:rPr>
              <a:t> interpreter</a:t>
            </a:r>
            <a:endParaRPr lang="en-IN" dirty="0">
              <a:solidFill>
                <a:schemeClr val="bg1"/>
              </a:solidFill>
            </a:endParaRPr>
          </a:p>
        </p:txBody>
      </p:sp>
    </p:spTree>
    <p:extLst>
      <p:ext uri="{BB962C8B-B14F-4D97-AF65-F5344CB8AC3E}">
        <p14:creationId xmlns:p14="http://schemas.microsoft.com/office/powerpoint/2010/main" val="154705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90496-984C-452C-B805-82F3A0B0D2A7}"/>
              </a:ext>
            </a:extLst>
          </p:cNvPr>
          <p:cNvSpPr>
            <a:spLocks noGrp="1"/>
          </p:cNvSpPr>
          <p:nvPr>
            <p:ph idx="1"/>
          </p:nvPr>
        </p:nvSpPr>
        <p:spPr>
          <a:xfrm>
            <a:off x="1079500" y="2215903"/>
            <a:ext cx="6253455" cy="2426193"/>
          </a:xfrm>
        </p:spPr>
        <p:txBody>
          <a:bodyPr>
            <a:normAutofit/>
          </a:bodyPr>
          <a:lstStyle/>
          <a:p>
            <a:pPr marL="817200" lvl="1" indent="-457200">
              <a:buClr>
                <a:schemeClr val="bg1"/>
              </a:buClr>
              <a:buFont typeface="+mj-lt"/>
              <a:buAutoNum type="arabicPeriod" startAt="3"/>
            </a:pPr>
            <a:r>
              <a:rPr lang="en-US" dirty="0">
                <a:solidFill>
                  <a:schemeClr val="bg1"/>
                </a:solidFill>
              </a:rPr>
              <a:t>Interpreting the AST: </a:t>
            </a:r>
            <a:r>
              <a:rPr lang="en-US" i="0" dirty="0">
                <a:solidFill>
                  <a:schemeClr val="bg1"/>
                </a:solidFill>
              </a:rPr>
              <a:t>This includes, interpreting the AST by visiting the nodes and executing the instructions provided.</a:t>
            </a:r>
            <a:endParaRPr lang="en-IN" dirty="0">
              <a:solidFill>
                <a:schemeClr val="bg1"/>
              </a:solidFill>
            </a:endParaRPr>
          </a:p>
          <a:p>
            <a:pPr>
              <a:buClr>
                <a:schemeClr val="bg1"/>
              </a:buClr>
              <a:buFont typeface="Wingdings" panose="05000000000000000000" pitchFamily="2" charset="2"/>
              <a:buChar char="§"/>
            </a:pPr>
            <a:r>
              <a:rPr lang="en-US" dirty="0">
                <a:solidFill>
                  <a:schemeClr val="bg1"/>
                </a:solidFill>
              </a:rPr>
              <a:t>Before moving to the next increment, the current increment has to be tested and validated.</a:t>
            </a:r>
          </a:p>
          <a:p>
            <a:pPr>
              <a:buClr>
                <a:schemeClr val="bg1"/>
              </a:buClr>
              <a:buFont typeface="Wingdings" panose="05000000000000000000" pitchFamily="2" charset="2"/>
              <a:buChar char="§"/>
            </a:pPr>
            <a:endParaRPr lang="en-US" dirty="0">
              <a:solidFill>
                <a:schemeClr val="bg1"/>
              </a:solidFill>
            </a:endParaRPr>
          </a:p>
        </p:txBody>
      </p:sp>
      <p:sp>
        <p:nvSpPr>
          <p:cNvPr id="2" name="Title 1">
            <a:extLst>
              <a:ext uri="{FF2B5EF4-FFF2-40B4-BE49-F238E27FC236}">
                <a16:creationId xmlns:a16="http://schemas.microsoft.com/office/drawing/2014/main" id="{18BF3A46-CD88-4143-96DD-D0C082C69468}"/>
              </a:ext>
            </a:extLst>
          </p:cNvPr>
          <p:cNvSpPr>
            <a:spLocks noGrp="1"/>
          </p:cNvSpPr>
          <p:nvPr>
            <p:ph type="title"/>
          </p:nvPr>
        </p:nvSpPr>
        <p:spPr/>
        <p:txBody>
          <a:bodyPr/>
          <a:lstStyle/>
          <a:p>
            <a:pPr algn="ctr"/>
            <a:r>
              <a:rPr lang="en-US" dirty="0">
                <a:solidFill>
                  <a:schemeClr val="bg1"/>
                </a:solidFill>
              </a:rPr>
              <a:t>Implementation of An </a:t>
            </a:r>
            <a:r>
              <a:rPr lang="en-US" dirty="0" err="1">
                <a:solidFill>
                  <a:schemeClr val="bg1"/>
                </a:solidFill>
              </a:rPr>
              <a:t>ast</a:t>
            </a:r>
            <a:r>
              <a:rPr lang="en-US" dirty="0">
                <a:solidFill>
                  <a:schemeClr val="bg1"/>
                </a:solidFill>
              </a:rPr>
              <a:t> interpreter</a:t>
            </a:r>
            <a:endParaRPr lang="en-IN"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8E413B58-89AA-443E-A66E-D7103B698D62}"/>
              </a:ext>
            </a:extLst>
          </p:cNvPr>
          <p:cNvPicPr>
            <a:picLocks noChangeAspect="1"/>
          </p:cNvPicPr>
          <p:nvPr/>
        </p:nvPicPr>
        <p:blipFill rotWithShape="1">
          <a:blip r:embed="rId2">
            <a:extLst>
              <a:ext uri="{28A0092B-C50C-407E-A947-70E740481C1C}">
                <a14:useLocalDpi xmlns:a14="http://schemas.microsoft.com/office/drawing/2010/main" val="0"/>
              </a:ext>
            </a:extLst>
          </a:blip>
          <a:srcRect b="14912"/>
          <a:stretch/>
        </p:blipFill>
        <p:spPr>
          <a:xfrm>
            <a:off x="7332955" y="1790700"/>
            <a:ext cx="4454130" cy="2532725"/>
          </a:xfrm>
          <a:prstGeom prst="rect">
            <a:avLst/>
          </a:prstGeom>
        </p:spPr>
      </p:pic>
      <p:sp>
        <p:nvSpPr>
          <p:cNvPr id="6" name="TextBox 5">
            <a:extLst>
              <a:ext uri="{FF2B5EF4-FFF2-40B4-BE49-F238E27FC236}">
                <a16:creationId xmlns:a16="http://schemas.microsoft.com/office/drawing/2014/main" id="{E92F9CE2-C7B2-4CF2-B244-6D58E15025D8}"/>
              </a:ext>
            </a:extLst>
          </p:cNvPr>
          <p:cNvSpPr txBox="1"/>
          <p:nvPr/>
        </p:nvSpPr>
        <p:spPr>
          <a:xfrm>
            <a:off x="7448365" y="4447713"/>
            <a:ext cx="4261282" cy="646331"/>
          </a:xfrm>
          <a:prstGeom prst="rect">
            <a:avLst/>
          </a:prstGeom>
          <a:noFill/>
        </p:spPr>
        <p:txBody>
          <a:bodyPr wrap="square" rtlCol="0">
            <a:spAutoFit/>
          </a:bodyPr>
          <a:lstStyle/>
          <a:p>
            <a:pPr algn="ctr"/>
            <a:r>
              <a:rPr lang="en-US" i="1" dirty="0">
                <a:solidFill>
                  <a:schemeClr val="bg1"/>
                </a:solidFill>
              </a:rPr>
              <a:t>Figure-1: Design of a basic AST interpreter</a:t>
            </a:r>
            <a:endParaRPr lang="en-IN" i="1" dirty="0">
              <a:solidFill>
                <a:schemeClr val="bg1"/>
              </a:solidFill>
            </a:endParaRPr>
          </a:p>
        </p:txBody>
      </p:sp>
    </p:spTree>
    <p:extLst>
      <p:ext uri="{BB962C8B-B14F-4D97-AF65-F5344CB8AC3E}">
        <p14:creationId xmlns:p14="http://schemas.microsoft.com/office/powerpoint/2010/main" val="304747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B8C6-7EC9-4F99-8E0B-53D884ADA789}"/>
              </a:ext>
            </a:extLst>
          </p:cNvPr>
          <p:cNvSpPr>
            <a:spLocks noGrp="1"/>
          </p:cNvSpPr>
          <p:nvPr>
            <p:ph type="title"/>
          </p:nvPr>
        </p:nvSpPr>
        <p:spPr>
          <a:xfrm>
            <a:off x="1079500" y="1011238"/>
            <a:ext cx="10026650" cy="480211"/>
          </a:xfrm>
        </p:spPr>
        <p:txBody>
          <a:bodyPr/>
          <a:lstStyle/>
          <a:p>
            <a:pPr algn="ctr"/>
            <a:r>
              <a:rPr lang="en-US" dirty="0">
                <a:solidFill>
                  <a:schemeClr val="bg1"/>
                </a:solidFill>
              </a:rPr>
              <a:t>Design of the interpreter(CONT.)</a:t>
            </a:r>
            <a:endParaRPr lang="en-IN" dirty="0"/>
          </a:p>
        </p:txBody>
      </p:sp>
      <p:pic>
        <p:nvPicPr>
          <p:cNvPr id="12" name="Picture 11" descr="Text, letter&#10;&#10;Description automatically generated">
            <a:extLst>
              <a:ext uri="{FF2B5EF4-FFF2-40B4-BE49-F238E27FC236}">
                <a16:creationId xmlns:a16="http://schemas.microsoft.com/office/drawing/2014/main" id="{DAD9B53E-5CD9-44D7-B913-D6C5B916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585" y="2510253"/>
            <a:ext cx="3736952" cy="2115012"/>
          </a:xfrm>
          <a:prstGeom prst="rect">
            <a:avLst/>
          </a:prstGeom>
        </p:spPr>
      </p:pic>
      <p:sp>
        <p:nvSpPr>
          <p:cNvPr id="8" name="Content Placeholder 7">
            <a:extLst>
              <a:ext uri="{FF2B5EF4-FFF2-40B4-BE49-F238E27FC236}">
                <a16:creationId xmlns:a16="http://schemas.microsoft.com/office/drawing/2014/main" id="{15318BE8-C474-4D59-9CC3-89D10F0C0EA6}"/>
              </a:ext>
            </a:extLst>
          </p:cNvPr>
          <p:cNvSpPr>
            <a:spLocks noGrp="1"/>
          </p:cNvSpPr>
          <p:nvPr>
            <p:ph idx="1"/>
          </p:nvPr>
        </p:nvSpPr>
        <p:spPr>
          <a:xfrm>
            <a:off x="1079500" y="1883916"/>
            <a:ext cx="6981423" cy="4383719"/>
          </a:xfrm>
        </p:spPr>
        <p:txBody>
          <a:bodyPr>
            <a:normAutofit/>
          </a:bodyPr>
          <a:lstStyle/>
          <a:p>
            <a:pPr algn="just">
              <a:buClr>
                <a:schemeClr val="bg1"/>
              </a:buClr>
              <a:buFont typeface="Wingdings" panose="05000000000000000000" pitchFamily="2" charset="2"/>
              <a:buChar char="§"/>
            </a:pPr>
            <a:r>
              <a:rPr lang="en-US" dirty="0">
                <a:solidFill>
                  <a:schemeClr val="bg1"/>
                </a:solidFill>
              </a:rPr>
              <a:t>Rules for the new language:</a:t>
            </a:r>
          </a:p>
          <a:p>
            <a:pPr marL="702900" lvl="1" indent="-342900" algn="just">
              <a:buClr>
                <a:schemeClr val="bg1"/>
              </a:buClr>
              <a:buFont typeface="Wingdings" panose="05000000000000000000" pitchFamily="2" charset="2"/>
              <a:buChar char="Ø"/>
            </a:pPr>
            <a:r>
              <a:rPr lang="en-US" dirty="0">
                <a:solidFill>
                  <a:schemeClr val="bg1"/>
                </a:solidFill>
              </a:rPr>
              <a:t>Every program must start with a “start” keyword and end with “end” keyword and in between these two keywords the main body of the program must take place.</a:t>
            </a:r>
          </a:p>
          <a:p>
            <a:pPr marL="702900" lvl="1" indent="-342900" algn="just">
              <a:buClr>
                <a:schemeClr val="bg1"/>
              </a:buClr>
              <a:buFont typeface="Wingdings" panose="05000000000000000000" pitchFamily="2" charset="2"/>
              <a:buChar char="Ø"/>
            </a:pPr>
            <a:r>
              <a:rPr lang="en-US" dirty="0">
                <a:solidFill>
                  <a:schemeClr val="bg1"/>
                </a:solidFill>
              </a:rPr>
              <a:t>The body of the program will contain list of statements which can be either a print statement or declaration of variables and every statement must end with a semicolon.</a:t>
            </a:r>
          </a:p>
          <a:p>
            <a:pPr marL="702900" lvl="1" indent="-342900" algn="just">
              <a:buClr>
                <a:schemeClr val="bg1"/>
              </a:buClr>
              <a:buFont typeface="Wingdings" panose="05000000000000000000" pitchFamily="2" charset="2"/>
              <a:buChar char="Ø"/>
            </a:pPr>
            <a:r>
              <a:rPr lang="en-US" dirty="0">
                <a:solidFill>
                  <a:schemeClr val="bg1"/>
                </a:solidFill>
              </a:rPr>
              <a:t>Only int type variables are supported. </a:t>
            </a:r>
          </a:p>
        </p:txBody>
      </p:sp>
      <p:sp>
        <p:nvSpPr>
          <p:cNvPr id="13" name="TextBox 12">
            <a:extLst>
              <a:ext uri="{FF2B5EF4-FFF2-40B4-BE49-F238E27FC236}">
                <a16:creationId xmlns:a16="http://schemas.microsoft.com/office/drawing/2014/main" id="{C796099C-EEF3-4E90-981D-1BB440938E9D}"/>
              </a:ext>
            </a:extLst>
          </p:cNvPr>
          <p:cNvSpPr txBox="1"/>
          <p:nvPr/>
        </p:nvSpPr>
        <p:spPr>
          <a:xfrm>
            <a:off x="8194585" y="4722920"/>
            <a:ext cx="3736951" cy="646331"/>
          </a:xfrm>
          <a:prstGeom prst="rect">
            <a:avLst/>
          </a:prstGeom>
          <a:noFill/>
        </p:spPr>
        <p:txBody>
          <a:bodyPr wrap="square" rtlCol="0">
            <a:spAutoFit/>
          </a:bodyPr>
          <a:lstStyle/>
          <a:p>
            <a:pPr algn="ctr"/>
            <a:r>
              <a:rPr lang="en-US" i="1" dirty="0">
                <a:solidFill>
                  <a:schemeClr val="bg1"/>
                </a:solidFill>
              </a:rPr>
              <a:t>Figure 2: Example of a program of                 	the new language</a:t>
            </a:r>
            <a:endParaRPr lang="en-IN" i="1" dirty="0">
              <a:solidFill>
                <a:schemeClr val="bg1"/>
              </a:solidFill>
            </a:endParaRPr>
          </a:p>
        </p:txBody>
      </p:sp>
    </p:spTree>
    <p:extLst>
      <p:ext uri="{BB962C8B-B14F-4D97-AF65-F5344CB8AC3E}">
        <p14:creationId xmlns:p14="http://schemas.microsoft.com/office/powerpoint/2010/main" val="2743396623"/>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1FA5D6661D0E47A81AD8666FC5B50C" ma:contentTypeVersion="4" ma:contentTypeDescription="Create a new document." ma:contentTypeScope="" ma:versionID="f4d0129982790737849210d701785085">
  <xsd:schema xmlns:xsd="http://www.w3.org/2001/XMLSchema" xmlns:xs="http://www.w3.org/2001/XMLSchema" xmlns:p="http://schemas.microsoft.com/office/2006/metadata/properties" xmlns:ns3="19aeb4bd-3d73-4778-a50d-f002402f748a" targetNamespace="http://schemas.microsoft.com/office/2006/metadata/properties" ma:root="true" ma:fieldsID="2c98793b4d8db530d7fe01ffb991c100" ns3:_="">
    <xsd:import namespace="19aeb4bd-3d73-4778-a50d-f002402f74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aeb4bd-3d73-4778-a50d-f002402f7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3A2C23-6996-4CDB-9DD7-90C34AE04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aeb4bd-3d73-4778-a50d-f002402f74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6F4127-7225-4834-BF24-DD3205DA15D4}">
  <ds:schemaRef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http://schemas.microsoft.com/office/2006/metadata/properties"/>
    <ds:schemaRef ds:uri="http://schemas.openxmlformats.org/package/2006/metadata/core-properties"/>
    <ds:schemaRef ds:uri="19aeb4bd-3d73-4778-a50d-f002402f748a"/>
    <ds:schemaRef ds:uri="http://purl.org/dc/terms/"/>
  </ds:schemaRefs>
</ds:datastoreItem>
</file>

<file path=customXml/itemProps3.xml><?xml version="1.0" encoding="utf-8"?>
<ds:datastoreItem xmlns:ds="http://schemas.openxmlformats.org/officeDocument/2006/customXml" ds:itemID="{989B4D66-0BEE-4657-8E17-A6D0658020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515</TotalTime>
  <Words>1614</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 Light</vt:lpstr>
      <vt:lpstr>Rockwell Nova Light</vt:lpstr>
      <vt:lpstr>Wingdings</vt:lpstr>
      <vt:lpstr>LeafVTI</vt:lpstr>
      <vt:lpstr>Interpreter Design and Implementation</vt:lpstr>
      <vt:lpstr>What is an interpreter</vt:lpstr>
      <vt:lpstr>Interpreter vs Compiler</vt:lpstr>
      <vt:lpstr>Types of interpreters</vt:lpstr>
      <vt:lpstr>Types of interpreters(Cont.)</vt:lpstr>
      <vt:lpstr>Types of interpreters(cont.)</vt:lpstr>
      <vt:lpstr>Implementation of An ast interpreter</vt:lpstr>
      <vt:lpstr>Implementation of An ast interpreter</vt:lpstr>
      <vt:lpstr>Design of the interpreter(CONT.)</vt:lpstr>
      <vt:lpstr>Design of the interpreter(CONT.)</vt:lpstr>
      <vt:lpstr>Design of the scanner</vt:lpstr>
      <vt:lpstr>Design of the parser</vt:lpstr>
      <vt:lpstr>Design of the parser(CONT.)</vt:lpstr>
      <vt:lpstr>Design of the AST Interpreter</vt:lpstr>
      <vt:lpstr>Design of the AST Interpreter(CONT.)</vt:lpstr>
      <vt:lpstr>Future Works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Design and Implementation</dc:title>
  <dc:creator>RAJARSHI  BHATTACHARYA</dc:creator>
  <cp:lastModifiedBy>RAJARSHI  BHATTACHARYA</cp:lastModifiedBy>
  <cp:revision>40</cp:revision>
  <dcterms:created xsi:type="dcterms:W3CDTF">2021-01-12T10:37:01Z</dcterms:created>
  <dcterms:modified xsi:type="dcterms:W3CDTF">2021-01-13T13:18:19Z</dcterms:modified>
</cp:coreProperties>
</file>