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07fedb4d6e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07fedb4d6e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7fedb4d6e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07fedb4d6e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7fedb4d6e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07fedb4d6e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07fedb4d6e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07fedb4d6e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07fedb4d6e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07fedb4d6e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07fedb4d6e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07fedb4d6e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07fedb4d6e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07fedb4d6e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7fedb4d6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7fedb4d6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7fedb4d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7fedb4d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7fedb4d6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7fedb4d6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07fedb4d6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07fedb4d6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7fedb4d6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7fedb4d6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7fedb4d6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7fedb4d6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7fedb4d6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7fedb4d6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7fedb4d6e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7fedb4d6e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Guard Zone Computation</a:t>
            </a:r>
            <a:endParaRPr/>
          </a:p>
        </p:txBody>
      </p:sp>
      <p:sp>
        <p:nvSpPr>
          <p:cNvPr id="135" name="Google Shape;135;p13"/>
          <p:cNvSpPr txBox="1"/>
          <p:nvPr>
            <p:ph idx="1" type="subTitle"/>
          </p:nvPr>
        </p:nvSpPr>
        <p:spPr>
          <a:xfrm>
            <a:off x="5121375" y="3157300"/>
            <a:ext cx="3832500" cy="162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Rajarshi Bhattacharya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Roll- 97/CSM/211012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M.Tech. 3rd Sem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University of Calcutta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Algorithms</a:t>
            </a:r>
            <a:endParaRPr/>
          </a:p>
        </p:txBody>
      </p:sp>
      <p:sp>
        <p:nvSpPr>
          <p:cNvPr id="191" name="Google Shape;191;p22"/>
          <p:cNvSpPr txBox="1"/>
          <p:nvPr>
            <p:ph idx="1" type="body"/>
          </p:nvPr>
        </p:nvSpPr>
        <p:spPr>
          <a:xfrm>
            <a:off x="1238525" y="939825"/>
            <a:ext cx="7525800" cy="416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Algorithm 2:</a:t>
            </a:r>
            <a:endParaRPr/>
          </a:p>
          <a:p>
            <a:pPr indent="0" lvl="0" marL="0" rtl="0" algn="just">
              <a:spcBef>
                <a:spcPts val="1200"/>
              </a:spcBef>
              <a:spcAft>
                <a:spcPts val="0"/>
              </a:spcAft>
              <a:buNone/>
            </a:pPr>
            <a:r>
              <a:rPr lang="en" sz="1200">
                <a:solidFill>
                  <a:schemeClr val="dk2"/>
                </a:solidFill>
                <a:latin typeface="Arial"/>
                <a:ea typeface="Arial"/>
                <a:cs typeface="Arial"/>
                <a:sym typeface="Arial"/>
              </a:rPr>
              <a:t>Step 1. Compute the convex hull of the given polygon. </a:t>
            </a:r>
            <a:endParaRPr sz="1200">
              <a:solidFill>
                <a:schemeClr val="dk2"/>
              </a:solidFill>
              <a:latin typeface="Arial"/>
              <a:ea typeface="Arial"/>
              <a:cs typeface="Arial"/>
              <a:sym typeface="Arial"/>
            </a:endParaRPr>
          </a:p>
          <a:p>
            <a:pPr indent="0" lvl="0" marL="0" rtl="0" algn="just">
              <a:spcBef>
                <a:spcPts val="0"/>
              </a:spcBef>
              <a:spcAft>
                <a:spcPts val="0"/>
              </a:spcAft>
              <a:buNone/>
            </a:pPr>
            <a:r>
              <a:rPr lang="en" sz="1200">
                <a:solidFill>
                  <a:schemeClr val="dk2"/>
                </a:solidFill>
                <a:latin typeface="Arial"/>
                <a:ea typeface="Arial"/>
                <a:cs typeface="Arial"/>
                <a:sym typeface="Arial"/>
              </a:rPr>
              <a:t>Step 2. For each notch do: </a:t>
            </a:r>
            <a:endParaRPr sz="1200">
              <a:solidFill>
                <a:schemeClr val="dk2"/>
              </a:solidFill>
              <a:latin typeface="Arial"/>
              <a:ea typeface="Arial"/>
              <a:cs typeface="Arial"/>
              <a:sym typeface="Arial"/>
            </a:endParaRPr>
          </a:p>
          <a:p>
            <a:pPr indent="-457200" lvl="0" marL="914400" rtl="0" algn="just">
              <a:spcBef>
                <a:spcPts val="0"/>
              </a:spcBef>
              <a:spcAft>
                <a:spcPts val="0"/>
              </a:spcAft>
              <a:buNone/>
            </a:pPr>
            <a:r>
              <a:rPr lang="en" sz="1200">
                <a:solidFill>
                  <a:schemeClr val="dk2"/>
                </a:solidFill>
                <a:latin typeface="Arial"/>
                <a:ea typeface="Arial"/>
                <a:cs typeface="Arial"/>
                <a:sym typeface="Arial"/>
              </a:rPr>
              <a:t>Step 2.1. Triangulate the notch to prepare the triangulation tree T. </a:t>
            </a:r>
            <a:endParaRPr sz="1200">
              <a:solidFill>
                <a:schemeClr val="dk2"/>
              </a:solidFill>
              <a:latin typeface="Arial"/>
              <a:ea typeface="Arial"/>
              <a:cs typeface="Arial"/>
              <a:sym typeface="Arial"/>
            </a:endParaRPr>
          </a:p>
          <a:p>
            <a:pPr indent="-457200" lvl="0" marL="914400" rtl="0" algn="just">
              <a:spcBef>
                <a:spcPts val="0"/>
              </a:spcBef>
              <a:spcAft>
                <a:spcPts val="0"/>
              </a:spcAft>
              <a:buNone/>
            </a:pPr>
            <a:r>
              <a:rPr lang="en" sz="1200">
                <a:solidFill>
                  <a:schemeClr val="dk2"/>
                </a:solidFill>
                <a:latin typeface="Arial"/>
                <a:ea typeface="Arial"/>
                <a:cs typeface="Arial"/>
                <a:sym typeface="Arial"/>
              </a:rPr>
              <a:t>Step 2.2. (*Traverse the tree in post-order manner *) .</a:t>
            </a:r>
            <a:endParaRPr sz="1200">
              <a:solidFill>
                <a:schemeClr val="dk2"/>
              </a:solidFill>
              <a:latin typeface="Arial"/>
              <a:ea typeface="Arial"/>
              <a:cs typeface="Arial"/>
              <a:sym typeface="Arial"/>
            </a:endParaRPr>
          </a:p>
          <a:p>
            <a:pPr indent="-457200" lvl="0" marL="914400" rtl="0" algn="just">
              <a:spcBef>
                <a:spcPts val="0"/>
              </a:spcBef>
              <a:spcAft>
                <a:spcPts val="0"/>
              </a:spcAft>
              <a:buNone/>
            </a:pPr>
            <a:r>
              <a:rPr lang="en" sz="1200">
                <a:solidFill>
                  <a:schemeClr val="dk2"/>
                </a:solidFill>
                <a:latin typeface="Arial"/>
                <a:ea typeface="Arial"/>
                <a:cs typeface="Arial"/>
                <a:sym typeface="Arial"/>
              </a:rPr>
              <a:t>//Call Post_Order(root)</a:t>
            </a:r>
            <a:endParaRPr sz="1200">
              <a:solidFill>
                <a:schemeClr val="dk2"/>
              </a:solidFill>
              <a:latin typeface="Arial"/>
              <a:ea typeface="Arial"/>
              <a:cs typeface="Arial"/>
              <a:sym typeface="Arial"/>
            </a:endParaRPr>
          </a:p>
          <a:p>
            <a:pPr indent="-457200" lvl="0" marL="914400" rtl="0" algn="just">
              <a:spcBef>
                <a:spcPts val="0"/>
              </a:spcBef>
              <a:spcAft>
                <a:spcPts val="0"/>
              </a:spcAft>
              <a:buNone/>
            </a:pPr>
            <a:r>
              <a:rPr lang="en" sz="1200">
                <a:solidFill>
                  <a:schemeClr val="dk2"/>
                </a:solidFill>
                <a:latin typeface="Arial"/>
                <a:ea typeface="Arial"/>
                <a:cs typeface="Arial"/>
                <a:sym typeface="Arial"/>
              </a:rPr>
              <a:t>(* This procedure recursively traverses the tree T. At each node after the</a:t>
            </a:r>
            <a:endParaRPr sz="1200">
              <a:solidFill>
                <a:schemeClr val="dk2"/>
              </a:solidFill>
              <a:latin typeface="Arial"/>
              <a:ea typeface="Arial"/>
              <a:cs typeface="Arial"/>
              <a:sym typeface="Arial"/>
            </a:endParaRPr>
          </a:p>
          <a:p>
            <a:pPr indent="-457200" lvl="0" marL="914400" rtl="0" algn="just">
              <a:spcBef>
                <a:spcPts val="0"/>
              </a:spcBef>
              <a:spcAft>
                <a:spcPts val="0"/>
              </a:spcAft>
              <a:buNone/>
            </a:pPr>
            <a:r>
              <a:rPr lang="en" sz="1200">
                <a:solidFill>
                  <a:schemeClr val="dk2"/>
                </a:solidFill>
                <a:latin typeface="Arial"/>
                <a:ea typeface="Arial"/>
                <a:cs typeface="Arial"/>
                <a:sym typeface="Arial"/>
              </a:rPr>
              <a:t>traversal of both its children, it calls the procedure Process_Triangle which</a:t>
            </a:r>
            <a:endParaRPr sz="1200">
              <a:solidFill>
                <a:schemeClr val="dk2"/>
              </a:solidFill>
              <a:latin typeface="Arial"/>
              <a:ea typeface="Arial"/>
              <a:cs typeface="Arial"/>
              <a:sym typeface="Arial"/>
            </a:endParaRPr>
          </a:p>
          <a:p>
            <a:pPr indent="-457200" lvl="0" marL="914400" rtl="0" algn="just">
              <a:spcBef>
                <a:spcPts val="0"/>
              </a:spcBef>
              <a:spcAft>
                <a:spcPts val="0"/>
              </a:spcAft>
              <a:buNone/>
            </a:pPr>
            <a:r>
              <a:rPr lang="en" sz="1200">
                <a:solidFill>
                  <a:schemeClr val="dk2"/>
                </a:solidFill>
                <a:latin typeface="Arial"/>
                <a:ea typeface="Arial"/>
                <a:cs typeface="Arial"/>
                <a:sym typeface="Arial"/>
              </a:rPr>
              <a:t>processes the triangles.*)</a:t>
            </a:r>
            <a:endParaRPr sz="1200">
              <a:solidFill>
                <a:schemeClr val="dk2"/>
              </a:solidFill>
              <a:latin typeface="Arial"/>
              <a:ea typeface="Arial"/>
              <a:cs typeface="Arial"/>
              <a:sym typeface="Arial"/>
            </a:endParaRPr>
          </a:p>
          <a:p>
            <a:pPr indent="0" lvl="0" marL="0" rtl="0" algn="just">
              <a:spcBef>
                <a:spcPts val="0"/>
              </a:spcBef>
              <a:spcAft>
                <a:spcPts val="0"/>
              </a:spcAft>
              <a:buNone/>
            </a:pPr>
            <a:r>
              <a:rPr lang="en" sz="1200">
                <a:solidFill>
                  <a:schemeClr val="dk2"/>
                </a:solidFill>
                <a:latin typeface="Arial"/>
                <a:ea typeface="Arial"/>
                <a:cs typeface="Arial"/>
                <a:sym typeface="Arial"/>
              </a:rPr>
              <a:t>Step 3. Draw the safe boundaries for the solid hull edges and for the hull ertices </a:t>
            </a:r>
            <a:endParaRPr sz="1200">
              <a:solidFill>
                <a:schemeClr val="dk2"/>
              </a:solidFill>
              <a:latin typeface="Arial"/>
              <a:ea typeface="Arial"/>
              <a:cs typeface="Arial"/>
              <a:sym typeface="Arial"/>
            </a:endParaRPr>
          </a:p>
          <a:p>
            <a:pPr indent="0" lvl="0" marL="0" rtl="0" algn="just">
              <a:spcBef>
                <a:spcPts val="0"/>
              </a:spcBef>
              <a:spcAft>
                <a:spcPts val="0"/>
              </a:spcAft>
              <a:buNone/>
            </a:pPr>
            <a:r>
              <a:rPr lang="en" sz="1200">
                <a:solidFill>
                  <a:schemeClr val="dk2"/>
                </a:solidFill>
                <a:latin typeface="Arial"/>
                <a:ea typeface="Arial"/>
                <a:cs typeface="Arial"/>
                <a:sym typeface="Arial"/>
              </a:rPr>
              <a:t>of the convex hull. </a:t>
            </a:r>
            <a:endParaRPr sz="1200">
              <a:solidFill>
                <a:schemeClr val="dk2"/>
              </a:solidFill>
              <a:latin typeface="Arial"/>
              <a:ea typeface="Arial"/>
              <a:cs typeface="Arial"/>
              <a:sym typeface="Arial"/>
            </a:endParaRPr>
          </a:p>
          <a:p>
            <a:pPr indent="0" lvl="0" marL="0" rtl="0" algn="just">
              <a:spcBef>
                <a:spcPts val="0"/>
              </a:spcBef>
              <a:spcAft>
                <a:spcPts val="0"/>
              </a:spcAft>
              <a:buNone/>
            </a:pPr>
            <a:r>
              <a:rPr lang="en" sz="1200">
                <a:solidFill>
                  <a:schemeClr val="dk2"/>
                </a:solidFill>
                <a:latin typeface="Arial"/>
                <a:ea typeface="Arial"/>
                <a:cs typeface="Arial"/>
                <a:sym typeface="Arial"/>
              </a:rPr>
              <a:t>Step 4. Connect the SB of each solid hull edge to the SB of its attached hull </a:t>
            </a:r>
            <a:endParaRPr sz="1200">
              <a:solidFill>
                <a:schemeClr val="dk2"/>
              </a:solidFill>
              <a:latin typeface="Arial"/>
              <a:ea typeface="Arial"/>
              <a:cs typeface="Arial"/>
              <a:sym typeface="Arial"/>
            </a:endParaRPr>
          </a:p>
          <a:p>
            <a:pPr indent="0" lvl="0" marL="0" rtl="0" algn="just">
              <a:spcBef>
                <a:spcPts val="0"/>
              </a:spcBef>
              <a:spcAft>
                <a:spcPts val="0"/>
              </a:spcAft>
              <a:buNone/>
            </a:pPr>
            <a:r>
              <a:rPr lang="en" sz="1200">
                <a:solidFill>
                  <a:schemeClr val="dk2"/>
                </a:solidFill>
                <a:latin typeface="Arial"/>
                <a:ea typeface="Arial"/>
                <a:cs typeface="Arial"/>
                <a:sym typeface="Arial"/>
              </a:rPr>
              <a:t>vertices. </a:t>
            </a:r>
            <a:endParaRPr sz="1200">
              <a:solidFill>
                <a:schemeClr val="dk2"/>
              </a:solidFill>
              <a:latin typeface="Arial"/>
              <a:ea typeface="Arial"/>
              <a:cs typeface="Arial"/>
              <a:sym typeface="Arial"/>
            </a:endParaRPr>
          </a:p>
          <a:p>
            <a:pPr indent="0" lvl="0" marL="0" rtl="0" algn="just">
              <a:spcBef>
                <a:spcPts val="0"/>
              </a:spcBef>
              <a:spcAft>
                <a:spcPts val="0"/>
              </a:spcAft>
              <a:buNone/>
            </a:pPr>
            <a:r>
              <a:rPr lang="en" sz="1200">
                <a:solidFill>
                  <a:schemeClr val="dk2"/>
                </a:solidFill>
                <a:latin typeface="Arial"/>
                <a:ea typeface="Arial"/>
                <a:cs typeface="Arial"/>
                <a:sym typeface="Arial"/>
              </a:rPr>
              <a:t>Step 5. For each notch do Merge each end of the L list of that notch to the SB of </a:t>
            </a:r>
            <a:endParaRPr sz="1200">
              <a:solidFill>
                <a:schemeClr val="dk2"/>
              </a:solidFill>
              <a:latin typeface="Arial"/>
              <a:ea typeface="Arial"/>
              <a:cs typeface="Arial"/>
              <a:sym typeface="Arial"/>
            </a:endParaRPr>
          </a:p>
          <a:p>
            <a:pPr indent="0" lvl="0" marL="0" rtl="0" algn="just">
              <a:spcBef>
                <a:spcPts val="0"/>
              </a:spcBef>
              <a:spcAft>
                <a:spcPts val="0"/>
              </a:spcAft>
              <a:buNone/>
            </a:pPr>
            <a:r>
              <a:rPr lang="en" sz="1200">
                <a:solidFill>
                  <a:schemeClr val="dk2"/>
                </a:solidFill>
                <a:latin typeface="Arial"/>
                <a:ea typeface="Arial"/>
                <a:cs typeface="Arial"/>
                <a:sym typeface="Arial"/>
              </a:rPr>
              <a:t>the hull vertex attached to its false hull edge. </a:t>
            </a:r>
            <a:endParaRPr sz="1200">
              <a:solidFill>
                <a:schemeClr val="dk2"/>
              </a:solidFill>
              <a:latin typeface="Arial"/>
              <a:ea typeface="Arial"/>
              <a:cs typeface="Arial"/>
              <a:sym typeface="Arial"/>
            </a:endParaRPr>
          </a:p>
          <a:p>
            <a:pPr indent="0" lvl="0" marL="0" rtl="0" algn="just">
              <a:spcBef>
                <a:spcPts val="0"/>
              </a:spcBef>
              <a:spcAft>
                <a:spcPts val="0"/>
              </a:spcAft>
              <a:buNone/>
            </a:pPr>
            <a:r>
              <a:rPr lang="en" sz="1200">
                <a:solidFill>
                  <a:schemeClr val="dk2"/>
                </a:solidFill>
                <a:latin typeface="Arial"/>
                <a:ea typeface="Arial"/>
                <a:cs typeface="Arial"/>
                <a:sym typeface="Arial"/>
              </a:rPr>
              <a:t>Step 6. Traverse the L list from any element to output the safe boundary of the </a:t>
            </a:r>
            <a:endParaRPr sz="1200">
              <a:solidFill>
                <a:schemeClr val="dk2"/>
              </a:solidFill>
              <a:latin typeface="Arial"/>
              <a:ea typeface="Arial"/>
              <a:cs typeface="Arial"/>
              <a:sym typeface="Arial"/>
            </a:endParaRPr>
          </a:p>
          <a:p>
            <a:pPr indent="0" lvl="0" marL="0" rtl="0" algn="just">
              <a:spcBef>
                <a:spcPts val="0"/>
              </a:spcBef>
              <a:spcAft>
                <a:spcPts val="0"/>
              </a:spcAft>
              <a:buNone/>
            </a:pPr>
            <a:r>
              <a:rPr lang="en" sz="1200">
                <a:solidFill>
                  <a:schemeClr val="dk2"/>
                </a:solidFill>
                <a:latin typeface="Arial"/>
                <a:ea typeface="Arial"/>
                <a:cs typeface="Arial"/>
                <a:sym typeface="Arial"/>
              </a:rPr>
              <a:t>polygon. </a:t>
            </a:r>
            <a:endParaRPr sz="1200">
              <a:solidFill>
                <a:schemeClr val="dk2"/>
              </a:solidFill>
              <a:latin typeface="Arial"/>
              <a:ea typeface="Arial"/>
              <a:cs typeface="Arial"/>
              <a:sym typeface="Arial"/>
            </a:endParaRPr>
          </a:p>
          <a:p>
            <a:pPr indent="0" lvl="0" marL="0" rtl="0" algn="just">
              <a:spcBef>
                <a:spcPts val="0"/>
              </a:spcBef>
              <a:spcAft>
                <a:spcPts val="0"/>
              </a:spcAft>
              <a:buNone/>
            </a:pPr>
            <a:r>
              <a:rPr lang="en" sz="1200">
                <a:solidFill>
                  <a:schemeClr val="dk2"/>
                </a:solidFill>
                <a:latin typeface="Arial"/>
                <a:ea typeface="Arial"/>
                <a:cs typeface="Arial"/>
                <a:sym typeface="Arial"/>
              </a:rPr>
              <a:t>Stop</a:t>
            </a:r>
            <a:endParaRPr sz="1200">
              <a:solidFill>
                <a:schemeClr val="dk2"/>
              </a:solidFill>
              <a:latin typeface="Arial"/>
              <a:ea typeface="Arial"/>
              <a:cs typeface="Arial"/>
              <a:sym typeface="Arial"/>
            </a:endParaRPr>
          </a:p>
          <a:p>
            <a:pPr indent="-914400" lvl="0" marL="1371600" rtl="0" algn="just">
              <a:spcBef>
                <a:spcPts val="0"/>
              </a:spcBef>
              <a:spcAft>
                <a:spcPts val="0"/>
              </a:spcAft>
              <a:buNone/>
            </a:pPr>
            <a:r>
              <a:t/>
            </a:r>
            <a:endParaRPr sz="120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Complexity of the Algorithms</a:t>
            </a:r>
            <a:endParaRPr/>
          </a:p>
        </p:txBody>
      </p:sp>
      <p:sp>
        <p:nvSpPr>
          <p:cNvPr id="197" name="Google Shape;197;p23"/>
          <p:cNvSpPr txBox="1"/>
          <p:nvPr>
            <p:ph idx="1" type="body"/>
          </p:nvPr>
        </p:nvSpPr>
        <p:spPr>
          <a:xfrm>
            <a:off x="1238525" y="1083825"/>
            <a:ext cx="7525800" cy="3236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chemeClr val="dk2"/>
                </a:solidFill>
                <a:latin typeface="Arial"/>
                <a:ea typeface="Arial"/>
                <a:cs typeface="Arial"/>
                <a:sym typeface="Arial"/>
              </a:rPr>
              <a:t>Complexity of Algorithm 1 [1]:</a:t>
            </a:r>
            <a:endParaRPr sz="1200">
              <a:solidFill>
                <a:schemeClr val="dk2"/>
              </a:solidFill>
              <a:latin typeface="Arial"/>
              <a:ea typeface="Arial"/>
              <a:cs typeface="Arial"/>
              <a:sym typeface="Arial"/>
            </a:endParaRPr>
          </a:p>
          <a:p>
            <a:pPr indent="457200" lvl="0" marL="0" rtl="0" algn="just">
              <a:spcBef>
                <a:spcPts val="0"/>
              </a:spcBef>
              <a:spcAft>
                <a:spcPts val="0"/>
              </a:spcAft>
              <a:buNone/>
            </a:pPr>
            <a:r>
              <a:rPr lang="en" sz="1200">
                <a:solidFill>
                  <a:schemeClr val="dk2"/>
                </a:solidFill>
                <a:latin typeface="Arial"/>
                <a:ea typeface="Arial"/>
                <a:cs typeface="Arial"/>
                <a:sym typeface="Arial"/>
              </a:rPr>
              <a:t>It is easy to observe that the guard zone of an n-vertex convex polygon is a convex region with n straight-line segments and n circular arcs only. The straight-line segments of the guard zone are parallel to the edges of the polygon at a distance r outside the polygon, and two consecutive line segments of the guard zone are joined by a circular arc of radius r centered at the corresponding polygonal vertex. As a result, the time required for computing the guard zone of a convex polygon is O(n). </a:t>
            </a:r>
            <a:endParaRPr sz="1200">
              <a:solidFill>
                <a:schemeClr val="dk2"/>
              </a:solidFill>
              <a:latin typeface="Arial"/>
              <a:ea typeface="Arial"/>
              <a:cs typeface="Arial"/>
              <a:sym typeface="Arial"/>
            </a:endParaRPr>
          </a:p>
          <a:p>
            <a:pPr indent="0" lvl="0" marL="0" rtl="0" algn="just">
              <a:spcBef>
                <a:spcPts val="0"/>
              </a:spcBef>
              <a:spcAft>
                <a:spcPts val="0"/>
              </a:spcAft>
              <a:buNone/>
            </a:pPr>
            <a:r>
              <a:t/>
            </a:r>
            <a:endParaRPr/>
          </a:p>
          <a:p>
            <a:pPr indent="0" lvl="0" marL="0" rtl="0" algn="just">
              <a:spcBef>
                <a:spcPts val="0"/>
              </a:spcBef>
              <a:spcAft>
                <a:spcPts val="0"/>
              </a:spcAft>
              <a:buNone/>
            </a:pPr>
            <a:r>
              <a:rPr lang="en" sz="1200">
                <a:solidFill>
                  <a:schemeClr val="dk2"/>
                </a:solidFill>
                <a:latin typeface="Arial"/>
                <a:ea typeface="Arial"/>
                <a:cs typeface="Arial"/>
                <a:sym typeface="Arial"/>
              </a:rPr>
              <a:t>Complexity of Algorithm 2 [2]:</a:t>
            </a:r>
            <a:endParaRPr sz="1200">
              <a:solidFill>
                <a:schemeClr val="dk2"/>
              </a:solidFill>
              <a:latin typeface="Arial"/>
              <a:ea typeface="Arial"/>
              <a:cs typeface="Arial"/>
              <a:sym typeface="Arial"/>
            </a:endParaRPr>
          </a:p>
          <a:p>
            <a:pPr indent="457200" lvl="0" marL="0" rtl="0" algn="just">
              <a:spcBef>
                <a:spcPts val="0"/>
              </a:spcBef>
              <a:spcAft>
                <a:spcPts val="0"/>
              </a:spcAft>
              <a:buNone/>
            </a:pPr>
            <a:r>
              <a:rPr lang="en" sz="1200">
                <a:solidFill>
                  <a:schemeClr val="dk2"/>
                </a:solidFill>
                <a:latin typeface="Arial"/>
                <a:ea typeface="Arial"/>
                <a:cs typeface="Arial"/>
                <a:sym typeface="Arial"/>
              </a:rPr>
              <a:t>The convex hull of an n vertex simple polygon can be drawn in O(n) time using the algorithm proposed in [3]. Let it give birth to K notches where the ith notch is assumed to have N vertices. The time and space complexities of this proposed algorithm are both O(n). where N is the total number of vertices of the polygon.</a:t>
            </a:r>
            <a:endParaRPr sz="1200">
              <a:solidFill>
                <a:schemeClr val="dk2"/>
              </a:solidFill>
              <a:latin typeface="Arial"/>
              <a:ea typeface="Arial"/>
              <a:cs typeface="Arial"/>
              <a:sym typeface="Arial"/>
            </a:endParaRPr>
          </a:p>
          <a:p>
            <a:pPr indent="457200" lvl="0" marL="0" rtl="0" algn="just">
              <a:spcBef>
                <a:spcPts val="0"/>
              </a:spcBef>
              <a:spcAft>
                <a:spcPts val="0"/>
              </a:spcAft>
              <a:buNone/>
            </a:pPr>
            <a:r>
              <a:rPr lang="en" sz="1200">
                <a:solidFill>
                  <a:schemeClr val="dk2"/>
                </a:solidFill>
                <a:latin typeface="Arial"/>
                <a:ea typeface="Arial"/>
                <a:cs typeface="Arial"/>
                <a:sym typeface="Arial"/>
              </a:rPr>
              <a:t>The time and space complexities of our proposed algorithm are both O(n), where n is the total number of vertices of the polygon.</a:t>
            </a:r>
            <a:endParaRPr sz="1200">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03" name="Google Shape;203;p24"/>
          <p:cNvSpPr txBox="1"/>
          <p:nvPr>
            <p:ph idx="1" type="body"/>
          </p:nvPr>
        </p:nvSpPr>
        <p:spPr>
          <a:xfrm>
            <a:off x="1297500" y="1041800"/>
            <a:ext cx="7416000" cy="3546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200">
                <a:solidFill>
                  <a:schemeClr val="dk2"/>
                </a:solidFill>
                <a:latin typeface="Arial"/>
                <a:ea typeface="Arial"/>
                <a:cs typeface="Arial"/>
                <a:sym typeface="Arial"/>
              </a:rPr>
              <a:t>Applications of Computing a Guard Zone</a:t>
            </a:r>
            <a:endParaRPr b="1" sz="1200">
              <a:solidFill>
                <a:schemeClr val="dk2"/>
              </a:solidFill>
              <a:latin typeface="Arial"/>
              <a:ea typeface="Arial"/>
              <a:cs typeface="Arial"/>
              <a:sym typeface="Arial"/>
            </a:endParaRPr>
          </a:p>
          <a:p>
            <a:pPr indent="457200" lvl="0" marL="0" rtl="0" algn="just">
              <a:spcBef>
                <a:spcPts val="0"/>
              </a:spcBef>
              <a:spcAft>
                <a:spcPts val="0"/>
              </a:spcAft>
              <a:buNone/>
            </a:pPr>
            <a:r>
              <a:rPr lang="en" sz="1200">
                <a:solidFill>
                  <a:schemeClr val="dk2"/>
                </a:solidFill>
                <a:latin typeface="Arial"/>
                <a:ea typeface="Arial"/>
                <a:cs typeface="Arial"/>
                <a:sym typeface="Arial"/>
              </a:rPr>
              <a:t>In VLSI layout design, the circuit components (or the functional units/modules or groups/blocks of different subcircuits) are not supposed to be placed much closer to each other in order to avoid electrical (parasitic) effects among them. The (group of) circuit components on a chip-floor may be viewed as a set of polygonal regions on a two-dimensional plane. Each (group of) circuit component(s) Ci is associated with a parameter δi such that a minimum clearance zone of width δi is to be maintained around Ci . The regions representing the (groups of) circuit components are in general isothetic polygons, but may not always be limited to convex ones. The location of the guard zone (of specified width) for a simple polygon is a very important problem for resizing the (group of) circuit components.</a:t>
            </a:r>
            <a:endParaRPr sz="1200">
              <a:solidFill>
                <a:schemeClr val="dk2"/>
              </a:solidFill>
              <a:latin typeface="Arial"/>
              <a:ea typeface="Arial"/>
              <a:cs typeface="Arial"/>
              <a:sym typeface="Arial"/>
            </a:endParaRPr>
          </a:p>
          <a:p>
            <a:pPr indent="457200" lvl="0" marL="0" rtl="0" algn="just">
              <a:spcBef>
                <a:spcPts val="0"/>
              </a:spcBef>
              <a:spcAft>
                <a:spcPts val="0"/>
              </a:spcAft>
              <a:buNone/>
            </a:pPr>
            <a:r>
              <a:rPr lang="en" sz="1200">
                <a:solidFill>
                  <a:schemeClr val="dk2"/>
                </a:solidFill>
                <a:latin typeface="Arial"/>
                <a:ea typeface="Arial"/>
                <a:cs typeface="Arial"/>
                <a:sym typeface="Arial"/>
              </a:rPr>
              <a:t>Given a set of isothetic nonoverlapping polygonal regions and a common resizing parameter δ, the objective is to compute another set of closed regions resizing each polygon by an amount of δ. If two or more polygons are closed enough so that their guard zones overlap, indicating the violation of the minimum separation constraint among them, and the polygons have to move relatively to overcome this violation.</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09" name="Google Shape;209;p25"/>
          <p:cNvSpPr txBox="1"/>
          <p:nvPr>
            <p:ph idx="1" type="body"/>
          </p:nvPr>
        </p:nvSpPr>
        <p:spPr>
          <a:xfrm>
            <a:off x="1297500" y="1034500"/>
            <a:ext cx="7416000" cy="35463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 sz="1200">
                <a:solidFill>
                  <a:schemeClr val="dk2"/>
                </a:solidFill>
                <a:latin typeface="Arial"/>
                <a:ea typeface="Arial"/>
                <a:cs typeface="Arial"/>
                <a:sym typeface="Arial"/>
              </a:rPr>
              <a:t>It may so happen that sometimes a small polygon that has been placed outside a large polygon with a sufficiently big notch in it. In this case the small polygon could be accommodated inside the notch of the large polygonal boundary. Often this sort of placement of a small polygon inside a notch of some other polygon may provide a compact design and subsequently, space is also saved. Thus resizing is an important problem in VLSI layout design, while accommodating the (groups of) circuit components on a chip floor, and this problem motivates us to compute a guard zone of a simple polygon.</a:t>
            </a:r>
            <a:endParaRPr sz="1200">
              <a:solidFill>
                <a:schemeClr val="dk2"/>
              </a:solidFill>
              <a:latin typeface="Arial"/>
              <a:ea typeface="Arial"/>
              <a:cs typeface="Arial"/>
              <a:sym typeface="Arial"/>
            </a:endParaRPr>
          </a:p>
          <a:p>
            <a:pPr indent="457200" lvl="0" marL="0" rtl="0" algn="just">
              <a:spcBef>
                <a:spcPts val="0"/>
              </a:spcBef>
              <a:spcAft>
                <a:spcPts val="0"/>
              </a:spcAft>
              <a:buNone/>
            </a:pPr>
            <a:r>
              <a:rPr lang="en" sz="1200">
                <a:solidFill>
                  <a:schemeClr val="dk2"/>
                </a:solidFill>
                <a:latin typeface="Arial"/>
                <a:ea typeface="Arial"/>
                <a:cs typeface="Arial"/>
                <a:sym typeface="Arial"/>
              </a:rPr>
              <a:t>The guard zone problem finds another important application in the automatic monitoring of metal cutting tools. Here a metal sheet is given and the problem is to cut a polygonal region of some specified shape from that sheet. The cutter is like a ballpoint pen whose tip is a small ball of radius δ, and it is monitored by a software program. If the holes inside the notch also need to be cut, our algorithm can easily be tailored to satisfy that requirement too.</a:t>
            </a:r>
            <a:endParaRPr sz="1200">
              <a:solidFill>
                <a:schemeClr val="dk2"/>
              </a:solidFill>
              <a:latin typeface="Arial"/>
              <a:ea typeface="Arial"/>
              <a:cs typeface="Arial"/>
              <a:sym typeface="Arial"/>
            </a:endParaRPr>
          </a:p>
          <a:p>
            <a:pPr indent="457200" lvl="0" marL="0" rtl="0" algn="just">
              <a:spcBef>
                <a:spcPts val="0"/>
              </a:spcBef>
              <a:spcAft>
                <a:spcPts val="0"/>
              </a:spcAft>
              <a:buNone/>
            </a:pPr>
            <a:r>
              <a:rPr lang="en" sz="1200">
                <a:solidFill>
                  <a:schemeClr val="dk2"/>
                </a:solidFill>
                <a:latin typeface="Arial"/>
                <a:ea typeface="Arial"/>
                <a:cs typeface="Arial"/>
                <a:sym typeface="Arial"/>
              </a:rPr>
              <a:t>The Minkowski sum is an essential tool for computing the free configuration space of translating a polygonal robot. It also finds application in the polygon containment problem and in computing the buffer zone in geographical information systems, to name only a few.</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15" name="Google Shape;215;p26"/>
          <p:cNvSpPr txBox="1"/>
          <p:nvPr>
            <p:ph idx="1" type="body"/>
          </p:nvPr>
        </p:nvSpPr>
        <p:spPr>
          <a:xfrm>
            <a:off x="1297500" y="1019950"/>
            <a:ext cx="6993300" cy="3458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2"/>
              </a:buClr>
              <a:buSzPts val="1200"/>
              <a:buFont typeface="Arial"/>
              <a:buAutoNum type="arabicPeriod"/>
            </a:pPr>
            <a:r>
              <a:rPr lang="en" sz="1200">
                <a:solidFill>
                  <a:schemeClr val="dk2"/>
                </a:solidFill>
                <a:latin typeface="Arial"/>
                <a:ea typeface="Arial"/>
                <a:cs typeface="Arial"/>
                <a:sym typeface="Arial"/>
              </a:rPr>
              <a:t>Mehera, R., Pal, R.K. (2008). A Cost-Optimal Algorithm for Guard Zone Problem. In: Garg, V., Wattenhofer, R., Kothapalli, K. (eds) Distributed Computing and Networking. ICDCN 2009.</a:t>
            </a:r>
            <a:endParaRPr sz="1200">
              <a:solidFill>
                <a:schemeClr val="dk2"/>
              </a:solidFill>
              <a:latin typeface="Arial"/>
              <a:ea typeface="Arial"/>
              <a:cs typeface="Arial"/>
              <a:sym typeface="Arial"/>
            </a:endParaRPr>
          </a:p>
          <a:p>
            <a:pPr indent="0" lvl="0" marL="457200" rtl="0" algn="just">
              <a:spcBef>
                <a:spcPts val="0"/>
              </a:spcBef>
              <a:spcAft>
                <a:spcPts val="0"/>
              </a:spcAft>
              <a:buNone/>
            </a:pPr>
            <a:r>
              <a:t/>
            </a:r>
            <a:endParaRPr sz="1200">
              <a:solidFill>
                <a:schemeClr val="dk2"/>
              </a:solidFill>
              <a:latin typeface="Arial"/>
              <a:ea typeface="Arial"/>
              <a:cs typeface="Arial"/>
              <a:sym typeface="Arial"/>
            </a:endParaRPr>
          </a:p>
          <a:p>
            <a:pPr indent="-304800" lvl="0" marL="457200" rtl="0" algn="just">
              <a:spcBef>
                <a:spcPts val="0"/>
              </a:spcBef>
              <a:spcAft>
                <a:spcPts val="0"/>
              </a:spcAft>
              <a:buClr>
                <a:schemeClr val="dk2"/>
              </a:buClr>
              <a:buSzPts val="1200"/>
              <a:buFont typeface="Arial"/>
              <a:buAutoNum type="arabicPeriod"/>
            </a:pPr>
            <a:r>
              <a:rPr lang="en" sz="1200">
                <a:solidFill>
                  <a:schemeClr val="dk2"/>
                </a:solidFill>
                <a:latin typeface="Arial"/>
                <a:ea typeface="Arial"/>
                <a:cs typeface="Arial"/>
                <a:sym typeface="Arial"/>
              </a:rPr>
              <a:t>Subhas C. Nandy, Bhargab B. Bhattacharya, Antonio Hernández-Barrera, Safety Zone Problem, Journal of Algorithms, Volume 37, Issue 2, 2000, Pages 538-569, ISSN 0196-6774,</a:t>
            </a:r>
            <a:endParaRPr sz="1200">
              <a:solidFill>
                <a:schemeClr val="dk2"/>
              </a:solidFill>
              <a:latin typeface="Arial"/>
              <a:ea typeface="Arial"/>
              <a:cs typeface="Arial"/>
              <a:sym typeface="Arial"/>
            </a:endParaRPr>
          </a:p>
          <a:p>
            <a:pPr indent="0" lvl="0" marL="457200" rtl="0" algn="just">
              <a:spcBef>
                <a:spcPts val="0"/>
              </a:spcBef>
              <a:spcAft>
                <a:spcPts val="0"/>
              </a:spcAft>
              <a:buNone/>
            </a:pPr>
            <a:r>
              <a:t/>
            </a:r>
            <a:endParaRPr sz="1200">
              <a:solidFill>
                <a:schemeClr val="dk2"/>
              </a:solidFill>
              <a:latin typeface="Arial"/>
              <a:ea typeface="Arial"/>
              <a:cs typeface="Arial"/>
              <a:sym typeface="Arial"/>
            </a:endParaRPr>
          </a:p>
          <a:p>
            <a:pPr indent="-304800" lvl="0" marL="457200" rtl="0" algn="just">
              <a:spcBef>
                <a:spcPts val="0"/>
              </a:spcBef>
              <a:spcAft>
                <a:spcPts val="0"/>
              </a:spcAft>
              <a:buClr>
                <a:schemeClr val="dk2"/>
              </a:buClr>
              <a:buSzPts val="1200"/>
              <a:buFont typeface="Arial"/>
              <a:buAutoNum type="arabicPeriod"/>
            </a:pPr>
            <a:r>
              <a:rPr lang="en" sz="1200">
                <a:solidFill>
                  <a:schemeClr val="dk2"/>
                </a:solidFill>
                <a:latin typeface="Arial"/>
                <a:ea typeface="Arial"/>
                <a:cs typeface="Arial"/>
                <a:sym typeface="Arial"/>
              </a:rPr>
              <a:t>D. T. Lee, On finding the convex hull of a simple polygon, Internat. J. Comp. Inform. Sci. 12, No. 2 (1983) , 87-98.</a:t>
            </a:r>
            <a:endParaRPr sz="1200">
              <a:solidFill>
                <a:schemeClr val="dk2"/>
              </a:solidFill>
              <a:latin typeface="Arial"/>
              <a:ea typeface="Arial"/>
              <a:cs typeface="Arial"/>
              <a:sym typeface="Arial"/>
            </a:endParaRPr>
          </a:p>
          <a:p>
            <a:pPr indent="0" lvl="0" marL="457200" rtl="0" algn="just">
              <a:spcBef>
                <a:spcPts val="0"/>
              </a:spcBef>
              <a:spcAft>
                <a:spcPts val="0"/>
              </a:spcAft>
              <a:buNone/>
            </a:pPr>
            <a:r>
              <a:t/>
            </a:r>
            <a:endParaRPr sz="1200">
              <a:solidFill>
                <a:schemeClr val="dk2"/>
              </a:solidFill>
              <a:latin typeface="Arial"/>
              <a:ea typeface="Arial"/>
              <a:cs typeface="Arial"/>
              <a:sym typeface="Arial"/>
            </a:endParaRPr>
          </a:p>
          <a:p>
            <a:pPr indent="-304800" lvl="0" marL="457200" rtl="0" algn="just">
              <a:spcBef>
                <a:spcPts val="0"/>
              </a:spcBef>
              <a:spcAft>
                <a:spcPts val="0"/>
              </a:spcAft>
              <a:buClr>
                <a:schemeClr val="dk2"/>
              </a:buClr>
              <a:buSzPts val="1200"/>
              <a:buFont typeface="Arial"/>
              <a:buAutoNum type="arabicPeriod"/>
            </a:pPr>
            <a:r>
              <a:rPr lang="en" sz="1200">
                <a:solidFill>
                  <a:schemeClr val="dk2"/>
                </a:solidFill>
                <a:latin typeface="Arial"/>
                <a:ea typeface="Arial"/>
                <a:cs typeface="Arial"/>
                <a:sym typeface="Arial"/>
              </a:rPr>
              <a:t>G. D. Ramkumar, An Algorithm to Compute the Minkowski Sum Outer Face of Two Simple Polygons, Proc. of the 12th Annual ACM Symposium on Computational Geometry, pp. 234-241, Association for Computing Machinery, New York, 1996.</a:t>
            </a:r>
            <a:endParaRPr sz="1200">
              <a:solidFill>
                <a:schemeClr val="dk2"/>
              </a:solidFill>
              <a:latin typeface="Arial"/>
              <a:ea typeface="Arial"/>
              <a:cs typeface="Arial"/>
              <a:sym typeface="Arial"/>
            </a:endParaRPr>
          </a:p>
          <a:p>
            <a:pPr indent="0" lvl="0" marL="457200" rtl="0" algn="just">
              <a:spcBef>
                <a:spcPts val="0"/>
              </a:spcBef>
              <a:spcAft>
                <a:spcPts val="0"/>
              </a:spcAft>
              <a:buNone/>
            </a:pPr>
            <a:r>
              <a:t/>
            </a:r>
            <a:endParaRPr sz="1200">
              <a:solidFill>
                <a:schemeClr val="dk2"/>
              </a:solidFill>
              <a:latin typeface="Arial"/>
              <a:ea typeface="Arial"/>
              <a:cs typeface="Arial"/>
              <a:sym typeface="Arial"/>
            </a:endParaRPr>
          </a:p>
          <a:p>
            <a:pPr indent="-304800" lvl="0" marL="457200" rtl="0" algn="just">
              <a:spcBef>
                <a:spcPts val="0"/>
              </a:spcBef>
              <a:spcAft>
                <a:spcPts val="0"/>
              </a:spcAft>
              <a:buClr>
                <a:schemeClr val="dk2"/>
              </a:buClr>
              <a:buSzPts val="1200"/>
              <a:buFont typeface="Arial"/>
              <a:buAutoNum type="arabicPeriod"/>
            </a:pPr>
            <a:r>
              <a:rPr lang="en" sz="1200">
                <a:solidFill>
                  <a:schemeClr val="dk2"/>
                </a:solidFill>
                <a:latin typeface="Arial"/>
                <a:ea typeface="Arial"/>
                <a:cs typeface="Arial"/>
                <a:sym typeface="Arial"/>
              </a:rPr>
              <a:t>M. de Berg, M. van Kreveld, M. Overmars, and O. Schwarzkopf, Computational Geometry: Algorithms and Applications. Springer-Verlag, Berlin, 1997.</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21" name="Google Shape;221;p27"/>
          <p:cNvSpPr txBox="1"/>
          <p:nvPr>
            <p:ph idx="1" type="body"/>
          </p:nvPr>
        </p:nvSpPr>
        <p:spPr>
          <a:xfrm>
            <a:off x="1297500" y="1019950"/>
            <a:ext cx="6993300" cy="3458700"/>
          </a:xfrm>
          <a:prstGeom prst="rect">
            <a:avLst/>
          </a:prstGeom>
        </p:spPr>
        <p:txBody>
          <a:bodyPr anchorCtr="0" anchor="t" bIns="91425" lIns="91425" spcFirstLastPara="1" rIns="91425" wrap="square" tIns="91425">
            <a:normAutofit lnSpcReduction="10000"/>
          </a:bodyPr>
          <a:lstStyle/>
          <a:p>
            <a:pPr indent="-304800" lvl="0" marL="457200" rtl="0" algn="just">
              <a:spcBef>
                <a:spcPts val="0"/>
              </a:spcBef>
              <a:spcAft>
                <a:spcPts val="0"/>
              </a:spcAft>
              <a:buClr>
                <a:schemeClr val="dk2"/>
              </a:buClr>
              <a:buSzPts val="1200"/>
              <a:buFont typeface="Arial"/>
              <a:buAutoNum type="arabicPeriod" startAt="6"/>
            </a:pPr>
            <a:r>
              <a:rPr lang="en" sz="1200">
                <a:solidFill>
                  <a:schemeClr val="dk2"/>
                </a:solidFill>
                <a:latin typeface="Arial"/>
                <a:ea typeface="Arial"/>
                <a:cs typeface="Arial"/>
                <a:sym typeface="Arial"/>
              </a:rPr>
              <a:t>B. Chazelle, Triangulating a Simple Polygon in Linear Time, Discrete Computational Geometry, vol. 6, pp. 485-524, 1991. </a:t>
            </a:r>
            <a:endParaRPr sz="1200">
              <a:solidFill>
                <a:schemeClr val="dk2"/>
              </a:solidFill>
              <a:latin typeface="Arial"/>
              <a:ea typeface="Arial"/>
              <a:cs typeface="Arial"/>
              <a:sym typeface="Arial"/>
            </a:endParaRPr>
          </a:p>
          <a:p>
            <a:pPr indent="0" lvl="0" marL="457200" rtl="0" algn="just">
              <a:spcBef>
                <a:spcPts val="0"/>
              </a:spcBef>
              <a:spcAft>
                <a:spcPts val="0"/>
              </a:spcAft>
              <a:buNone/>
            </a:pPr>
            <a:r>
              <a:t/>
            </a:r>
            <a:endParaRPr sz="1200">
              <a:solidFill>
                <a:schemeClr val="dk2"/>
              </a:solidFill>
              <a:latin typeface="Arial"/>
              <a:ea typeface="Arial"/>
              <a:cs typeface="Arial"/>
              <a:sym typeface="Arial"/>
            </a:endParaRPr>
          </a:p>
          <a:p>
            <a:pPr indent="-304800" lvl="0" marL="457200" rtl="0" algn="just">
              <a:spcBef>
                <a:spcPts val="0"/>
              </a:spcBef>
              <a:spcAft>
                <a:spcPts val="0"/>
              </a:spcAft>
              <a:buClr>
                <a:schemeClr val="dk2"/>
              </a:buClr>
              <a:buSzPts val="1200"/>
              <a:buFont typeface="Arial"/>
              <a:buAutoNum type="arabicPeriod" startAt="6"/>
            </a:pPr>
            <a:r>
              <a:rPr lang="en" sz="1200">
                <a:solidFill>
                  <a:schemeClr val="dk2"/>
                </a:solidFill>
                <a:latin typeface="Arial"/>
                <a:ea typeface="Arial"/>
                <a:cs typeface="Arial"/>
                <a:sym typeface="Arial"/>
              </a:rPr>
              <a:t>A. Hernandez-Barrera, Computing the Minkowski Sum of Monotone Polygons, IEICE Trans. on Information Systems, vol. E80-D, No. 2, pp. 218-222, 1996.</a:t>
            </a:r>
            <a:endParaRPr sz="1200">
              <a:solidFill>
                <a:schemeClr val="dk2"/>
              </a:solidFill>
              <a:latin typeface="Arial"/>
              <a:ea typeface="Arial"/>
              <a:cs typeface="Arial"/>
              <a:sym typeface="Arial"/>
            </a:endParaRPr>
          </a:p>
          <a:p>
            <a:pPr indent="0" lvl="0" marL="457200" rtl="0" algn="just">
              <a:spcBef>
                <a:spcPts val="0"/>
              </a:spcBef>
              <a:spcAft>
                <a:spcPts val="0"/>
              </a:spcAft>
              <a:buNone/>
            </a:pPr>
            <a:r>
              <a:t/>
            </a:r>
            <a:endParaRPr sz="1200">
              <a:solidFill>
                <a:schemeClr val="dk2"/>
              </a:solidFill>
              <a:latin typeface="Arial"/>
              <a:ea typeface="Arial"/>
              <a:cs typeface="Arial"/>
              <a:sym typeface="Arial"/>
            </a:endParaRPr>
          </a:p>
          <a:p>
            <a:pPr indent="-304800" lvl="0" marL="457200" rtl="0" algn="just">
              <a:spcBef>
                <a:spcPts val="0"/>
              </a:spcBef>
              <a:spcAft>
                <a:spcPts val="0"/>
              </a:spcAft>
              <a:buClr>
                <a:schemeClr val="dk2"/>
              </a:buClr>
              <a:buSzPts val="1200"/>
              <a:buFont typeface="Arial"/>
              <a:buAutoNum type="arabicPeriod" startAt="6"/>
            </a:pPr>
            <a:r>
              <a:rPr lang="en" sz="1200">
                <a:solidFill>
                  <a:schemeClr val="dk2"/>
                </a:solidFill>
                <a:latin typeface="Arial"/>
                <a:ea typeface="Arial"/>
                <a:cs typeface="Arial"/>
                <a:sym typeface="Arial"/>
              </a:rPr>
              <a:t>I.-K. Lee, M.-S. Kimand, and G. Elber, Polynomial / Rational Approximation of Minkowski Sum Boundary Curves (Article No.: IP970464), Graphical Models and Image Processing, vol. 60, No. 2, pp. 136-165, 1998.</a:t>
            </a:r>
            <a:endParaRPr sz="1200">
              <a:solidFill>
                <a:schemeClr val="dk2"/>
              </a:solidFill>
              <a:latin typeface="Arial"/>
              <a:ea typeface="Arial"/>
              <a:cs typeface="Arial"/>
              <a:sym typeface="Arial"/>
            </a:endParaRPr>
          </a:p>
          <a:p>
            <a:pPr indent="0" lvl="0" marL="457200" rtl="0" algn="just">
              <a:spcBef>
                <a:spcPts val="0"/>
              </a:spcBef>
              <a:spcAft>
                <a:spcPts val="0"/>
              </a:spcAft>
              <a:buNone/>
            </a:pPr>
            <a:r>
              <a:t/>
            </a:r>
            <a:endParaRPr sz="1200">
              <a:solidFill>
                <a:schemeClr val="dk2"/>
              </a:solidFill>
              <a:latin typeface="Arial"/>
              <a:ea typeface="Arial"/>
              <a:cs typeface="Arial"/>
              <a:sym typeface="Arial"/>
            </a:endParaRPr>
          </a:p>
          <a:p>
            <a:pPr indent="-304800" lvl="0" marL="457200" rtl="0" algn="just">
              <a:spcBef>
                <a:spcPts val="0"/>
              </a:spcBef>
              <a:spcAft>
                <a:spcPts val="0"/>
              </a:spcAft>
              <a:buClr>
                <a:schemeClr val="dk2"/>
              </a:buClr>
              <a:buSzPts val="1200"/>
              <a:buFont typeface="Arial"/>
              <a:buAutoNum type="arabicPeriod" startAt="6"/>
            </a:pPr>
            <a:r>
              <a:rPr lang="en" sz="1200">
                <a:solidFill>
                  <a:schemeClr val="dk2"/>
                </a:solidFill>
                <a:latin typeface="Arial"/>
                <a:ea typeface="Arial"/>
                <a:cs typeface="Arial"/>
                <a:sym typeface="Arial"/>
              </a:rPr>
              <a:t>S. C. Nandy, B. B. Bhattacharya, and A. Hernandez-Barrera, Safety Zone Problem, Journal of Algorithms, vol. 37, pp. 538-569, 2000.</a:t>
            </a:r>
            <a:endParaRPr sz="1200">
              <a:solidFill>
                <a:schemeClr val="dk2"/>
              </a:solidFill>
              <a:latin typeface="Arial"/>
              <a:ea typeface="Arial"/>
              <a:cs typeface="Arial"/>
              <a:sym typeface="Arial"/>
            </a:endParaRPr>
          </a:p>
          <a:p>
            <a:pPr indent="0" lvl="0" marL="457200" rtl="0" algn="just">
              <a:spcBef>
                <a:spcPts val="0"/>
              </a:spcBef>
              <a:spcAft>
                <a:spcPts val="0"/>
              </a:spcAft>
              <a:buNone/>
            </a:pPr>
            <a:r>
              <a:t/>
            </a:r>
            <a:endParaRPr sz="1200">
              <a:solidFill>
                <a:schemeClr val="dk2"/>
              </a:solidFill>
              <a:latin typeface="Arial"/>
              <a:ea typeface="Arial"/>
              <a:cs typeface="Arial"/>
              <a:sym typeface="Arial"/>
            </a:endParaRPr>
          </a:p>
          <a:p>
            <a:pPr indent="-304800" lvl="0" marL="457200" rtl="0" algn="just">
              <a:spcBef>
                <a:spcPts val="0"/>
              </a:spcBef>
              <a:spcAft>
                <a:spcPts val="0"/>
              </a:spcAft>
              <a:buClr>
                <a:schemeClr val="dk2"/>
              </a:buClr>
              <a:buSzPts val="1200"/>
              <a:buFont typeface="Arial"/>
              <a:buAutoNum type="arabicPeriod" startAt="6"/>
            </a:pPr>
            <a:r>
              <a:rPr lang="en" sz="1200">
                <a:solidFill>
                  <a:schemeClr val="dk2"/>
                </a:solidFill>
                <a:latin typeface="Arial"/>
                <a:ea typeface="Arial"/>
                <a:cs typeface="Arial"/>
                <a:sym typeface="Arial"/>
              </a:rPr>
              <a:t>H. Pottmann and J. Wallner, Computational Line Geometry. Springer-Verlag, Berlin, 1997.</a:t>
            </a:r>
            <a:endParaRPr sz="1200">
              <a:solidFill>
                <a:schemeClr val="dk2"/>
              </a:solidFill>
              <a:latin typeface="Arial"/>
              <a:ea typeface="Arial"/>
              <a:cs typeface="Arial"/>
              <a:sym typeface="Arial"/>
            </a:endParaRPr>
          </a:p>
          <a:p>
            <a:pPr indent="457200" lvl="0" marL="0" rtl="0" algn="just">
              <a:spcBef>
                <a:spcPts val="0"/>
              </a:spcBef>
              <a:spcAft>
                <a:spcPts val="0"/>
              </a:spcAft>
              <a:buNone/>
            </a:pPr>
            <a:r>
              <a:t/>
            </a:r>
            <a:endParaRPr sz="1100">
              <a:solidFill>
                <a:schemeClr val="dk2"/>
              </a:solidFill>
              <a:latin typeface="Arial"/>
              <a:ea typeface="Arial"/>
              <a:cs typeface="Arial"/>
              <a:sym typeface="Arial"/>
            </a:endParaRPr>
          </a:p>
          <a:p>
            <a:pPr indent="0" lvl="0" marL="0" rtl="0" algn="l">
              <a:spcBef>
                <a:spcPts val="0"/>
              </a:spcBef>
              <a:spcAft>
                <a:spcPts val="1200"/>
              </a:spcAft>
              <a:buNone/>
            </a:pPr>
            <a:r>
              <a:t/>
            </a:r>
            <a:endParaRPr>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0525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t>Thank You</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Points to be discussed</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Literature Survey</a:t>
            </a:r>
            <a:endParaRPr/>
          </a:p>
          <a:p>
            <a:pPr indent="-311150" lvl="0" marL="457200" rtl="0" algn="l">
              <a:spcBef>
                <a:spcPts val="0"/>
              </a:spcBef>
              <a:spcAft>
                <a:spcPts val="0"/>
              </a:spcAft>
              <a:buSzPts val="1300"/>
              <a:buChar char="●"/>
            </a:pPr>
            <a:r>
              <a:rPr lang="en"/>
              <a:t>Algorithms</a:t>
            </a:r>
            <a:endParaRPr/>
          </a:p>
          <a:p>
            <a:pPr indent="-311150" lvl="0" marL="457200" rtl="0" algn="l">
              <a:spcBef>
                <a:spcPts val="0"/>
              </a:spcBef>
              <a:spcAft>
                <a:spcPts val="0"/>
              </a:spcAft>
              <a:buSzPts val="1300"/>
              <a:buChar char="●"/>
            </a:pPr>
            <a:r>
              <a:rPr lang="en"/>
              <a:t>Complexity of the algorithms</a:t>
            </a:r>
            <a:endParaRPr/>
          </a:p>
          <a:p>
            <a:pPr indent="-311150" lvl="0" marL="457200" rtl="0" algn="l">
              <a:spcBef>
                <a:spcPts val="0"/>
              </a:spcBef>
              <a:spcAft>
                <a:spcPts val="0"/>
              </a:spcAft>
              <a:buSzPts val="1300"/>
              <a:buChar char="●"/>
            </a:pPr>
            <a:r>
              <a:rPr lang="en"/>
              <a:t>Conclusion</a:t>
            </a:r>
            <a:endParaRPr/>
          </a:p>
          <a:p>
            <a:pPr indent="-311150" lvl="0" marL="457200" rtl="0" algn="l">
              <a:spcBef>
                <a:spcPts val="0"/>
              </a:spcBef>
              <a:spcAft>
                <a:spcPts val="0"/>
              </a:spcAft>
              <a:buSzPts val="13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7" name="Google Shape;147;p15"/>
          <p:cNvSpPr txBox="1"/>
          <p:nvPr>
            <p:ph idx="1" type="body"/>
          </p:nvPr>
        </p:nvSpPr>
        <p:spPr>
          <a:xfrm>
            <a:off x="1297500" y="1256800"/>
            <a:ext cx="7038900" cy="29112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 sz="1200">
                <a:solidFill>
                  <a:schemeClr val="dk2"/>
                </a:solidFill>
                <a:latin typeface="Arial"/>
                <a:ea typeface="Arial"/>
                <a:cs typeface="Arial"/>
                <a:sym typeface="Arial"/>
              </a:rPr>
              <a:t>Given a simple polygon P, its guard zone G (of width r) is a closed region consisting of straight line segments and circular arcs (of radius r) bounding the polygon P such that there exists no pair of points p (on the boundary of P) and q (on the boundary of G) having their Euclidean distance d(p,q) less than r. A simple polygon is defined as the polygon in which no two boundary edges cross each other.</a:t>
            </a:r>
            <a:endParaRPr sz="1200">
              <a:solidFill>
                <a:schemeClr val="dk2"/>
              </a:solidFill>
              <a:latin typeface="Arial"/>
              <a:ea typeface="Arial"/>
              <a:cs typeface="Arial"/>
              <a:sym typeface="Arial"/>
            </a:endParaRPr>
          </a:p>
          <a:p>
            <a:pPr indent="0" lvl="0" marL="0" rtl="0" algn="ctr">
              <a:spcBef>
                <a:spcPts val="0"/>
              </a:spcBef>
              <a:spcAft>
                <a:spcPts val="1200"/>
              </a:spcAft>
              <a:buNone/>
            </a:pPr>
            <a:r>
              <a:t/>
            </a:r>
            <a:endParaRPr>
              <a:solidFill>
                <a:schemeClr val="dk2"/>
              </a:solidFill>
            </a:endParaRPr>
          </a:p>
        </p:txBody>
      </p:sp>
      <p:pic>
        <p:nvPicPr>
          <p:cNvPr id="148" name="Google Shape;148;p15"/>
          <p:cNvPicPr preferRelativeResize="0"/>
          <p:nvPr/>
        </p:nvPicPr>
        <p:blipFill>
          <a:blip r:embed="rId3">
            <a:alphaModFix/>
          </a:blip>
          <a:stretch>
            <a:fillRect/>
          </a:stretch>
        </p:blipFill>
        <p:spPr>
          <a:xfrm>
            <a:off x="3541312" y="2892300"/>
            <a:ext cx="2061374" cy="1275700"/>
          </a:xfrm>
          <a:prstGeom prst="rect">
            <a:avLst/>
          </a:prstGeom>
          <a:noFill/>
          <a:ln>
            <a:noFill/>
          </a:ln>
        </p:spPr>
      </p:pic>
      <p:sp>
        <p:nvSpPr>
          <p:cNvPr id="149" name="Google Shape;149;p15"/>
          <p:cNvSpPr txBox="1"/>
          <p:nvPr/>
        </p:nvSpPr>
        <p:spPr>
          <a:xfrm>
            <a:off x="3060300" y="4225525"/>
            <a:ext cx="302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Lato"/>
                <a:ea typeface="Lato"/>
                <a:cs typeface="Lato"/>
                <a:sym typeface="Lato"/>
              </a:rPr>
              <a:t>Fig 1: </a:t>
            </a:r>
            <a:r>
              <a:rPr lang="en" sz="1100">
                <a:solidFill>
                  <a:schemeClr val="dk2"/>
                </a:solidFill>
              </a:rPr>
              <a:t>Guard zone of a simple polygon</a:t>
            </a:r>
            <a:endParaRPr>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55" name="Google Shape;155;p16"/>
          <p:cNvSpPr txBox="1"/>
          <p:nvPr>
            <p:ph idx="1" type="body"/>
          </p:nvPr>
        </p:nvSpPr>
        <p:spPr>
          <a:xfrm>
            <a:off x="1297500" y="1256800"/>
            <a:ext cx="7038900" cy="29112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 sz="1200">
                <a:solidFill>
                  <a:schemeClr val="dk2"/>
                </a:solidFill>
                <a:latin typeface="Arial"/>
                <a:ea typeface="Arial"/>
                <a:cs typeface="Arial"/>
                <a:sym typeface="Arial"/>
              </a:rPr>
              <a:t>In this context, it is worth mentioning that, given two polygons P and Q in R</a:t>
            </a:r>
            <a:r>
              <a:rPr baseline="30000" lang="en" sz="1200">
                <a:solidFill>
                  <a:schemeClr val="dk2"/>
                </a:solidFill>
                <a:latin typeface="Arial"/>
                <a:ea typeface="Arial"/>
                <a:cs typeface="Arial"/>
                <a:sym typeface="Arial"/>
              </a:rPr>
              <a:t>2</a:t>
            </a:r>
            <a:r>
              <a:rPr lang="en" sz="1200">
                <a:solidFill>
                  <a:schemeClr val="dk2"/>
                </a:solidFill>
                <a:latin typeface="Arial"/>
                <a:ea typeface="Arial"/>
                <a:cs typeface="Arial"/>
                <a:sym typeface="Arial"/>
              </a:rPr>
              <a:t> , their Minkowski sum [10] is defined as, P ⊕ Q = (p+q | p ∈ P, q ∈ Q), where p+q denotes the vector sum of the vectors p and q, i.e., if p = (px , py) and q = (qx , qy), then we have p+q = (p</a:t>
            </a:r>
            <a:r>
              <a:rPr baseline="-25000" lang="en" sz="1200">
                <a:solidFill>
                  <a:schemeClr val="dk2"/>
                </a:solidFill>
                <a:latin typeface="Arial"/>
                <a:ea typeface="Arial"/>
                <a:cs typeface="Arial"/>
                <a:sym typeface="Arial"/>
              </a:rPr>
              <a:t>x</a:t>
            </a:r>
            <a:r>
              <a:rPr lang="en" sz="1200">
                <a:solidFill>
                  <a:schemeClr val="dk2"/>
                </a:solidFill>
                <a:latin typeface="Arial"/>
                <a:ea typeface="Arial"/>
                <a:cs typeface="Arial"/>
                <a:sym typeface="Arial"/>
              </a:rPr>
              <a:t>+q</a:t>
            </a:r>
            <a:r>
              <a:rPr baseline="-25000" lang="en" sz="1200">
                <a:solidFill>
                  <a:schemeClr val="dk2"/>
                </a:solidFill>
                <a:latin typeface="Arial"/>
                <a:ea typeface="Arial"/>
                <a:cs typeface="Arial"/>
                <a:sym typeface="Arial"/>
              </a:rPr>
              <a:t>x</a:t>
            </a:r>
            <a:r>
              <a:rPr lang="en" sz="1200">
                <a:solidFill>
                  <a:schemeClr val="dk2"/>
                </a:solidFill>
                <a:latin typeface="Arial"/>
                <a:ea typeface="Arial"/>
                <a:cs typeface="Arial"/>
                <a:sym typeface="Arial"/>
              </a:rPr>
              <a:t> , p</a:t>
            </a:r>
            <a:r>
              <a:rPr baseline="-25000" lang="en" sz="1200">
                <a:solidFill>
                  <a:schemeClr val="dk2"/>
                </a:solidFill>
                <a:latin typeface="Arial"/>
                <a:ea typeface="Arial"/>
                <a:cs typeface="Arial"/>
                <a:sym typeface="Arial"/>
              </a:rPr>
              <a:t>y</a:t>
            </a:r>
            <a:r>
              <a:rPr lang="en" sz="1200">
                <a:solidFill>
                  <a:schemeClr val="dk2"/>
                </a:solidFill>
                <a:latin typeface="Arial"/>
                <a:ea typeface="Arial"/>
                <a:cs typeface="Arial"/>
                <a:sym typeface="Arial"/>
              </a:rPr>
              <a:t>+q</a:t>
            </a:r>
            <a:r>
              <a:rPr baseline="-25000" lang="en" sz="1200">
                <a:solidFill>
                  <a:schemeClr val="dk2"/>
                </a:solidFill>
                <a:latin typeface="Arial"/>
                <a:ea typeface="Arial"/>
                <a:cs typeface="Arial"/>
                <a:sym typeface="Arial"/>
              </a:rPr>
              <a:t>y</a:t>
            </a:r>
            <a:r>
              <a:rPr lang="en" sz="1200">
                <a:solidFill>
                  <a:schemeClr val="dk2"/>
                </a:solidFill>
                <a:latin typeface="Arial"/>
                <a:ea typeface="Arial"/>
                <a:cs typeface="Arial"/>
                <a:sym typeface="Arial"/>
              </a:rPr>
              <a:t>). The guard zone (of width r) of a convex polygon P is surely obtained by taking the Minkowski sum of the polygon P and a circle C of radius r. But for a simple </a:t>
            </a:r>
            <a:r>
              <a:rPr lang="en" sz="1200">
                <a:solidFill>
                  <a:schemeClr val="dk2"/>
                </a:solidFill>
                <a:latin typeface="Arial"/>
                <a:ea typeface="Arial"/>
                <a:cs typeface="Arial"/>
                <a:sym typeface="Arial"/>
              </a:rPr>
              <a:t>non convex</a:t>
            </a:r>
            <a:r>
              <a:rPr lang="en" sz="1200">
                <a:solidFill>
                  <a:schemeClr val="dk2"/>
                </a:solidFill>
                <a:latin typeface="Arial"/>
                <a:ea typeface="Arial"/>
                <a:cs typeface="Arial"/>
                <a:sym typeface="Arial"/>
              </a:rPr>
              <a:t> polygon (i.e., a simple polygon with some concave vertices), the guard zone is a </a:t>
            </a:r>
            <a:r>
              <a:rPr lang="en" sz="1200">
                <a:solidFill>
                  <a:schemeClr val="dk2"/>
                </a:solidFill>
                <a:latin typeface="Arial"/>
                <a:ea typeface="Arial"/>
                <a:cs typeface="Arial"/>
                <a:sym typeface="Arial"/>
              </a:rPr>
              <a:t>superset</a:t>
            </a:r>
            <a:r>
              <a:rPr lang="en" sz="1200">
                <a:solidFill>
                  <a:schemeClr val="dk2"/>
                </a:solidFill>
                <a:latin typeface="Arial"/>
                <a:ea typeface="Arial"/>
                <a:cs typeface="Arial"/>
                <a:sym typeface="Arial"/>
              </a:rPr>
              <a:t> of the region A obtained by taking the Minkowski sum of the polygon P and the circle C. Here the area indicated by the Minkowski sum may be composed of the guard zone of the polygon P with some holes inside it such that the boundaries of the holes also satisfy the guard zone property [9].</a:t>
            </a:r>
            <a:endParaRPr sz="1200">
              <a:solidFill>
                <a:schemeClr val="dk2"/>
              </a:solidFill>
              <a:latin typeface="Arial"/>
              <a:ea typeface="Arial"/>
              <a:cs typeface="Arial"/>
              <a:sym typeface="Arial"/>
            </a:endParaRPr>
          </a:p>
          <a:p>
            <a:pPr indent="457200" lvl="0" marL="0" rtl="0" algn="just">
              <a:spcBef>
                <a:spcPts val="0"/>
              </a:spcBef>
              <a:spcAft>
                <a:spcPts val="0"/>
              </a:spcAft>
              <a:buNone/>
            </a:pPr>
            <a:r>
              <a:t/>
            </a:r>
            <a:endParaRPr sz="1200">
              <a:solidFill>
                <a:schemeClr val="dk2"/>
              </a:solidFill>
              <a:latin typeface="Arial"/>
              <a:ea typeface="Arial"/>
              <a:cs typeface="Arial"/>
              <a:sym typeface="Arial"/>
            </a:endParaRPr>
          </a:p>
          <a:p>
            <a:pPr indent="0" lvl="0" marL="0" rtl="0" algn="ctr">
              <a:spcBef>
                <a:spcPts val="0"/>
              </a:spcBef>
              <a:spcAft>
                <a:spcPts val="1200"/>
              </a:spcAft>
              <a:buNone/>
            </a:pPr>
            <a:r>
              <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 sz="1200">
                <a:solidFill>
                  <a:schemeClr val="dk2"/>
                </a:solidFill>
                <a:latin typeface="Arial"/>
                <a:ea typeface="Arial"/>
                <a:cs typeface="Arial"/>
                <a:sym typeface="Arial"/>
              </a:rPr>
              <a:t>If P is a simple polygon and G is its guard zone of width r, then the boundary of G is composed of straight-line segments and circular arcs of radius r, where each straight-line segment is parallel to an edge of the polygon at a distance r apart from that edge, and each circular arc of radius r is centered at a (convex) vertex of the polygon. The boundary of a guard zone describes a simple region in the sense that no two edges (straight-line segment(s) and/or circular arc(s)) on its boundary intersect in (or pass through) their interior. This has been explained in Figure 1.</a:t>
            </a:r>
            <a:endParaRPr sz="1200">
              <a:solidFill>
                <a:schemeClr val="dk2"/>
              </a:solidFill>
              <a:latin typeface="Arial"/>
              <a:ea typeface="Arial"/>
              <a:cs typeface="Arial"/>
              <a:sym typeface="Arial"/>
            </a:endParaRPr>
          </a:p>
          <a:p>
            <a:pPr indent="457200" lvl="0" marL="0" rtl="0" algn="just">
              <a:spcBef>
                <a:spcPts val="0"/>
              </a:spcBef>
              <a:spcAft>
                <a:spcPts val="0"/>
              </a:spcAft>
              <a:buNone/>
            </a:pPr>
            <a:r>
              <a:rPr lang="en" sz="1200">
                <a:solidFill>
                  <a:schemeClr val="dk2"/>
                </a:solidFill>
                <a:latin typeface="Arial"/>
                <a:ea typeface="Arial"/>
                <a:cs typeface="Arial"/>
                <a:sym typeface="Arial"/>
              </a:rPr>
              <a:t>The computational complexity of the Minkowski sum of two arbitrary simple polygons P and Q is O(m</a:t>
            </a:r>
            <a:r>
              <a:rPr baseline="30000" lang="en" sz="1200">
                <a:solidFill>
                  <a:schemeClr val="dk2"/>
                </a:solidFill>
                <a:latin typeface="Arial"/>
                <a:ea typeface="Arial"/>
                <a:cs typeface="Arial"/>
                <a:sym typeface="Arial"/>
              </a:rPr>
              <a:t>2</a:t>
            </a:r>
            <a:r>
              <a:rPr lang="en" sz="1200">
                <a:solidFill>
                  <a:schemeClr val="dk2"/>
                </a:solidFill>
                <a:latin typeface="Arial"/>
                <a:ea typeface="Arial"/>
                <a:cs typeface="Arial"/>
                <a:sym typeface="Arial"/>
              </a:rPr>
              <a:t>n</a:t>
            </a:r>
            <a:r>
              <a:rPr baseline="30000" lang="en" sz="1200">
                <a:solidFill>
                  <a:schemeClr val="dk2"/>
                </a:solidFill>
                <a:latin typeface="Arial"/>
                <a:ea typeface="Arial"/>
                <a:cs typeface="Arial"/>
                <a:sym typeface="Arial"/>
              </a:rPr>
              <a:t>2</a:t>
            </a:r>
            <a:r>
              <a:rPr lang="en" sz="1200">
                <a:solidFill>
                  <a:schemeClr val="dk2"/>
                </a:solidFill>
                <a:latin typeface="Arial"/>
                <a:ea typeface="Arial"/>
                <a:cs typeface="Arial"/>
                <a:sym typeface="Arial"/>
              </a:rPr>
              <a:t>) [5], where m and n are the number of vertices of these two polygons, respectively. In particular, if one of the two polygons is convex, the complexity of the Minkowski sum reduces to O(mn). In [7], a number of results are proposed on the Minkowski sum problem when one of the polygons is monotone. </a:t>
            </a:r>
            <a:endParaRPr sz="1200">
              <a:solidFill>
                <a:schemeClr val="dk2"/>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 sz="1200">
                <a:solidFill>
                  <a:schemeClr val="dk2"/>
                </a:solidFill>
                <a:latin typeface="Arial"/>
                <a:ea typeface="Arial"/>
                <a:cs typeface="Arial"/>
                <a:sym typeface="Arial"/>
              </a:rPr>
              <a:t>An algorithm for finding the outer face of the Minkowski sum of two simple polygons is presented in [4]. It uses the concept of convolution, and the running time of the algorithm is O((k+(m+n)√l)log</a:t>
            </a:r>
            <a:r>
              <a:rPr baseline="30000" lang="en" sz="1200">
                <a:solidFill>
                  <a:schemeClr val="dk2"/>
                </a:solidFill>
                <a:latin typeface="Arial"/>
                <a:ea typeface="Arial"/>
                <a:cs typeface="Arial"/>
                <a:sym typeface="Arial"/>
              </a:rPr>
              <a:t>2</a:t>
            </a:r>
            <a:r>
              <a:rPr lang="en" sz="1200">
                <a:solidFill>
                  <a:schemeClr val="dk2"/>
                </a:solidFill>
                <a:latin typeface="Arial"/>
                <a:ea typeface="Arial"/>
                <a:cs typeface="Arial"/>
                <a:sym typeface="Arial"/>
              </a:rPr>
              <a:t>(m+n)), where m and n are the number of vertices of the two polygons, k and l represent the size of the convolution and the number of cycles in the convolution, respectively. In the worst case, k may be O(mn). If one of the polygons is convex, the algorithm runs in O(klog</a:t>
            </a:r>
            <a:r>
              <a:rPr baseline="30000" lang="en" sz="1200">
                <a:solidFill>
                  <a:schemeClr val="dk2"/>
                </a:solidFill>
                <a:latin typeface="Arial"/>
                <a:ea typeface="Arial"/>
                <a:cs typeface="Arial"/>
                <a:sym typeface="Arial"/>
              </a:rPr>
              <a:t>2</a:t>
            </a:r>
            <a:r>
              <a:rPr lang="en" sz="1200">
                <a:solidFill>
                  <a:schemeClr val="dk2"/>
                </a:solidFill>
                <a:latin typeface="Arial"/>
                <a:ea typeface="Arial"/>
                <a:cs typeface="Arial"/>
                <a:sym typeface="Arial"/>
              </a:rPr>
              <a:t>(m+n)) time, and there exists no algorithm that can compute the boundary defined by the Minkowski sum of an arbitrary simple polygon and a circle or a convex polygon in time, linear in the worst case of the problem. </a:t>
            </a:r>
            <a:endParaRPr sz="1200">
              <a:solidFill>
                <a:schemeClr val="dk2"/>
              </a:solidFill>
              <a:latin typeface="Arial"/>
              <a:ea typeface="Arial"/>
              <a:cs typeface="Arial"/>
              <a:sym typeface="Arial"/>
            </a:endParaRPr>
          </a:p>
          <a:p>
            <a:pPr indent="457200" lvl="0" marL="0" rtl="0" algn="just">
              <a:spcBef>
                <a:spcPts val="0"/>
              </a:spcBef>
              <a:spcAft>
                <a:spcPts val="0"/>
              </a:spcAft>
              <a:buNone/>
            </a:pPr>
            <a:r>
              <a:rPr lang="en" sz="1200">
                <a:solidFill>
                  <a:schemeClr val="dk2"/>
                </a:solidFill>
                <a:latin typeface="Arial"/>
                <a:ea typeface="Arial"/>
                <a:cs typeface="Arial"/>
                <a:sym typeface="Arial"/>
              </a:rPr>
              <a:t>In this context, a linear time algorithm is developed for finding the boundary of the minimum area guard zone of an arbitrarily shaped simple polygon in [9]. This algorithm uses the idea of Chazelle’s linear time triangulation algorithm [6], and requires space complexity of O(n) as well, where n is the number of vertices of the polygon. After having the triangulation step, this algorithm uses only dynamic linear and binary tree data structures.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 sz="1200">
                <a:solidFill>
                  <a:schemeClr val="dk2"/>
                </a:solidFill>
                <a:latin typeface="Arial"/>
                <a:ea typeface="Arial"/>
                <a:cs typeface="Arial"/>
                <a:sym typeface="Arial"/>
              </a:rPr>
              <a:t>Lastly, I wish to mention the work on an approximation of Minkowski sum boundary curves [8]. Given two planar curves of any shape, their convolution curve is defined as the set of all vector sums generated by all pairs of curve points that have the same curve normal direction. The Minkowski sum of two planar objects is closely related to the convolution curve of the two object boundary curves. That is, the convolution curve is a super set of the Minkowski sum boundary. By this method after eliminating all redundant parts in the convolution curve, one can generate the Minkowski sum boundary. But the convolution curve of two rational curves is not rational, in general. Therefore, in practice, it is required to approximate the convolution curves with polynomial / rational curves. This work also discusses on various other important issues in the boundary construction of the Minkowski sum.</a:t>
            </a:r>
            <a:endParaRPr sz="1200">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Algorithms</a:t>
            </a:r>
            <a:endParaRPr/>
          </a:p>
        </p:txBody>
      </p:sp>
      <p:sp>
        <p:nvSpPr>
          <p:cNvPr id="179" name="Google Shape;179;p20"/>
          <p:cNvSpPr txBox="1"/>
          <p:nvPr>
            <p:ph idx="1" type="body"/>
          </p:nvPr>
        </p:nvSpPr>
        <p:spPr>
          <a:xfrm>
            <a:off x="1238525" y="939825"/>
            <a:ext cx="7525800" cy="4167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Algorithm 1:</a:t>
            </a:r>
            <a:endParaRPr/>
          </a:p>
          <a:p>
            <a:pPr indent="0" lvl="0" marL="0" rtl="0" algn="just">
              <a:spcBef>
                <a:spcPts val="1200"/>
              </a:spcBef>
              <a:spcAft>
                <a:spcPts val="0"/>
              </a:spcAft>
              <a:buNone/>
            </a:pPr>
            <a:r>
              <a:rPr lang="en" sz="1200">
                <a:solidFill>
                  <a:schemeClr val="dk2"/>
                </a:solidFill>
                <a:latin typeface="Arial"/>
                <a:ea typeface="Arial"/>
                <a:cs typeface="Arial"/>
                <a:sym typeface="Arial"/>
              </a:rPr>
              <a:t>Step 1: Clockwise label the vertices v1, v2, …, vn, of polygon P. </a:t>
            </a:r>
            <a:endParaRPr sz="1200">
              <a:solidFill>
                <a:schemeClr val="dk2"/>
              </a:solidFill>
              <a:latin typeface="Arial"/>
              <a:ea typeface="Arial"/>
              <a:cs typeface="Arial"/>
              <a:sym typeface="Arial"/>
            </a:endParaRPr>
          </a:p>
          <a:p>
            <a:pPr indent="0" lvl="0" marL="0" rtl="0" algn="just">
              <a:spcBef>
                <a:spcPts val="0"/>
              </a:spcBef>
              <a:spcAft>
                <a:spcPts val="0"/>
              </a:spcAft>
              <a:buNone/>
            </a:pPr>
            <a:r>
              <a:rPr lang="en" sz="1200">
                <a:solidFill>
                  <a:schemeClr val="dk2"/>
                </a:solidFill>
                <a:latin typeface="Arial"/>
                <a:ea typeface="Arial"/>
                <a:cs typeface="Arial"/>
                <a:sym typeface="Arial"/>
              </a:rPr>
              <a:t>Step 2: For i = 1 to n−1 do </a:t>
            </a:r>
            <a:endParaRPr sz="1200">
              <a:solidFill>
                <a:schemeClr val="dk2"/>
              </a:solidFill>
              <a:latin typeface="Arial"/>
              <a:ea typeface="Arial"/>
              <a:cs typeface="Arial"/>
              <a:sym typeface="Arial"/>
            </a:endParaRPr>
          </a:p>
          <a:p>
            <a:pPr indent="-457200" lvl="0" marL="914400" rtl="0" algn="just">
              <a:spcBef>
                <a:spcPts val="0"/>
              </a:spcBef>
              <a:spcAft>
                <a:spcPts val="0"/>
              </a:spcAft>
              <a:buNone/>
            </a:pPr>
            <a:r>
              <a:rPr lang="en" sz="1200">
                <a:solidFill>
                  <a:schemeClr val="dk2"/>
                </a:solidFill>
                <a:latin typeface="Arial"/>
                <a:ea typeface="Arial"/>
                <a:cs typeface="Arial"/>
                <a:sym typeface="Arial"/>
              </a:rPr>
              <a:t>Step 2.1: If the internal angle at vi is convex Then </a:t>
            </a:r>
            <a:endParaRPr sz="1200">
              <a:solidFill>
                <a:schemeClr val="dk2"/>
              </a:solidFill>
              <a:latin typeface="Arial"/>
              <a:ea typeface="Arial"/>
              <a:cs typeface="Arial"/>
              <a:sym typeface="Arial"/>
            </a:endParaRPr>
          </a:p>
          <a:p>
            <a:pPr indent="-914400" lvl="0" marL="1828800" rtl="0" algn="just">
              <a:spcBef>
                <a:spcPts val="0"/>
              </a:spcBef>
              <a:spcAft>
                <a:spcPts val="0"/>
              </a:spcAft>
              <a:buNone/>
            </a:pPr>
            <a:r>
              <a:rPr lang="en" sz="1200">
                <a:solidFill>
                  <a:schemeClr val="dk2"/>
                </a:solidFill>
                <a:latin typeface="Arial"/>
                <a:ea typeface="Arial"/>
                <a:cs typeface="Arial"/>
                <a:sym typeface="Arial"/>
              </a:rPr>
              <a:t>Step 2.1.1: Draw a circular arc (outside the polygon) of radius r centered</a:t>
            </a:r>
            <a:endParaRPr sz="1200">
              <a:solidFill>
                <a:schemeClr val="dk2"/>
              </a:solidFill>
              <a:latin typeface="Arial"/>
              <a:ea typeface="Arial"/>
              <a:cs typeface="Arial"/>
              <a:sym typeface="Arial"/>
            </a:endParaRPr>
          </a:p>
          <a:p>
            <a:pPr indent="-914400" lvl="0" marL="1828800" rtl="0" algn="just">
              <a:spcBef>
                <a:spcPts val="0"/>
              </a:spcBef>
              <a:spcAft>
                <a:spcPts val="0"/>
              </a:spcAft>
              <a:buNone/>
            </a:pPr>
            <a:r>
              <a:rPr lang="en" sz="1200">
                <a:solidFill>
                  <a:schemeClr val="dk2"/>
                </a:solidFill>
                <a:latin typeface="Arial"/>
                <a:ea typeface="Arial"/>
                <a:cs typeface="Arial"/>
                <a:sym typeface="Arial"/>
              </a:rPr>
              <a:t>at vi . </a:t>
            </a:r>
            <a:endParaRPr sz="1200">
              <a:solidFill>
                <a:schemeClr val="dk2"/>
              </a:solidFill>
              <a:latin typeface="Arial"/>
              <a:ea typeface="Arial"/>
              <a:cs typeface="Arial"/>
              <a:sym typeface="Arial"/>
            </a:endParaRPr>
          </a:p>
          <a:p>
            <a:pPr indent="-914400" lvl="0" marL="1371600" rtl="0" algn="just">
              <a:spcBef>
                <a:spcPts val="0"/>
              </a:spcBef>
              <a:spcAft>
                <a:spcPts val="0"/>
              </a:spcAft>
              <a:buNone/>
            </a:pPr>
            <a:r>
              <a:rPr lang="en" sz="1200">
                <a:solidFill>
                  <a:schemeClr val="dk2"/>
                </a:solidFill>
                <a:latin typeface="Arial"/>
                <a:ea typeface="Arial"/>
                <a:cs typeface="Arial"/>
                <a:sym typeface="Arial"/>
              </a:rPr>
              <a:t>Step 2.1.2: Find the internal angle at vi+1, and consider polygonal edge (vi ,vi+1). </a:t>
            </a:r>
            <a:endParaRPr sz="1200">
              <a:solidFill>
                <a:schemeClr val="dk2"/>
              </a:solidFill>
              <a:latin typeface="Arial"/>
              <a:ea typeface="Arial"/>
              <a:cs typeface="Arial"/>
              <a:sym typeface="Arial"/>
            </a:endParaRPr>
          </a:p>
          <a:p>
            <a:pPr indent="-914400" lvl="0" marL="1371600" rtl="0" algn="just">
              <a:spcBef>
                <a:spcPts val="0"/>
              </a:spcBef>
              <a:spcAft>
                <a:spcPts val="0"/>
              </a:spcAft>
              <a:buNone/>
            </a:pPr>
            <a:r>
              <a:rPr lang="en" sz="1200">
                <a:solidFill>
                  <a:schemeClr val="dk2"/>
                </a:solidFill>
                <a:latin typeface="Arial"/>
                <a:ea typeface="Arial"/>
                <a:cs typeface="Arial"/>
                <a:sym typeface="Arial"/>
              </a:rPr>
              <a:t>Step 2.1.3: If the internal angle at vi+1 is convex Then</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Step 2.1.3.1: Draw a circular arc (outside the polygon) of radius r centered</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at vi+1. </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Step 2.1.3.2: Draw a line parallel to (vi ,vi+1) at a distance r apart from the</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polygonal edge (outside the polygon) that is a simple common tangent to</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both the arcs drawn at vi and vi+1. Else </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Step 2.1.3.3: Bisect the internal angle at vi+1, denote the bisection bsi+1.</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Step 2.1.3.4: Draw a line parallel to (vi ,vi+1) at a distance r apart from the</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polygonal edge (outside the polygon) that is a tangent to the arc drawn at</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vi and intersects bsi+1 at a point, say pi+1. </a:t>
            </a:r>
            <a:endParaRPr sz="1200">
              <a:solidFill>
                <a:schemeClr val="dk2"/>
              </a:solidFill>
              <a:latin typeface="Arial"/>
              <a:ea typeface="Arial"/>
              <a:cs typeface="Arial"/>
              <a:sym typeface="Arial"/>
            </a:endParaRPr>
          </a:p>
          <a:p>
            <a:pPr indent="-914400" lvl="0" marL="1371600" rtl="0" algn="just">
              <a:spcBef>
                <a:spcPts val="0"/>
              </a:spcBef>
              <a:spcAft>
                <a:spcPts val="0"/>
              </a:spcAft>
              <a:buNone/>
            </a:pPr>
            <a:r>
              <a:rPr lang="en" sz="1200">
                <a:solidFill>
                  <a:schemeClr val="dk2"/>
                </a:solidFill>
                <a:latin typeface="Arial"/>
                <a:ea typeface="Arial"/>
                <a:cs typeface="Arial"/>
                <a:sym typeface="Arial"/>
              </a:rPr>
              <a:t>Step 2.1.4: Assign i ← i+1.</a:t>
            </a:r>
            <a:endParaRPr sz="1200">
              <a:solidFill>
                <a:schemeClr val="dk2"/>
              </a:solidFill>
              <a:latin typeface="Arial"/>
              <a:ea typeface="Arial"/>
              <a:cs typeface="Arial"/>
              <a:sym typeface="Arial"/>
            </a:endParaRPr>
          </a:p>
          <a:p>
            <a:pPr indent="-914400" lvl="0" marL="1371600" rtl="0" algn="just">
              <a:spcBef>
                <a:spcPts val="0"/>
              </a:spcBef>
              <a:spcAft>
                <a:spcPts val="0"/>
              </a:spcAft>
              <a:buNone/>
            </a:pPr>
            <a:r>
              <a:rPr lang="en" sz="1200">
                <a:solidFill>
                  <a:schemeClr val="dk2"/>
                </a:solidFill>
                <a:latin typeface="Arial"/>
                <a:ea typeface="Arial"/>
                <a:cs typeface="Arial"/>
                <a:sym typeface="Arial"/>
              </a:rPr>
              <a:t>Step 2.1.5: If vi = vn, then vi+1 = v1. Else </a:t>
            </a:r>
            <a:endParaRPr sz="1200">
              <a:solidFill>
                <a:schemeClr val="dk2"/>
              </a:solidFill>
              <a:latin typeface="Arial"/>
              <a:ea typeface="Arial"/>
              <a:cs typeface="Arial"/>
              <a:sym typeface="Arial"/>
            </a:endParaRPr>
          </a:p>
          <a:p>
            <a:pPr indent="-914400" lvl="0" marL="1371600" rtl="0" algn="just">
              <a:spcBef>
                <a:spcPts val="0"/>
              </a:spcBef>
              <a:spcAft>
                <a:spcPts val="0"/>
              </a:spcAft>
              <a:buNone/>
            </a:pPr>
            <a:r>
              <a:rPr lang="en" sz="1200">
                <a:solidFill>
                  <a:schemeClr val="dk2"/>
                </a:solidFill>
                <a:latin typeface="Arial"/>
                <a:ea typeface="Arial"/>
                <a:cs typeface="Arial"/>
                <a:sym typeface="Arial"/>
              </a:rPr>
              <a:t>Step 2.1.6: Bisect the internal angle at vi , denote the bisection bsi . </a:t>
            </a:r>
            <a:endParaRPr sz="1200">
              <a:solidFill>
                <a:schemeClr val="dk2"/>
              </a:solidFill>
              <a:latin typeface="Arial"/>
              <a:ea typeface="Arial"/>
              <a:cs typeface="Arial"/>
              <a:sym typeface="Arial"/>
            </a:endParaRPr>
          </a:p>
          <a:p>
            <a:pPr indent="-914400" lvl="0" marL="1371600" rtl="0" algn="just">
              <a:spcBef>
                <a:spcPts val="0"/>
              </a:spcBef>
              <a:spcAft>
                <a:spcPts val="0"/>
              </a:spcAft>
              <a:buNone/>
            </a:pPr>
            <a:r>
              <a:rPr lang="en" sz="1200">
                <a:solidFill>
                  <a:schemeClr val="dk2"/>
                </a:solidFill>
                <a:latin typeface="Arial"/>
                <a:ea typeface="Arial"/>
                <a:cs typeface="Arial"/>
                <a:sym typeface="Arial"/>
              </a:rPr>
              <a:t>Step 2.1.7: Find the internal angle at vertex vi+1, and consider polygonal edge</a:t>
            </a:r>
            <a:endParaRPr sz="1200">
              <a:solidFill>
                <a:schemeClr val="dk2"/>
              </a:solidFill>
              <a:latin typeface="Arial"/>
              <a:ea typeface="Arial"/>
              <a:cs typeface="Arial"/>
              <a:sym typeface="Arial"/>
            </a:endParaRPr>
          </a:p>
          <a:p>
            <a:pPr indent="-914400" lvl="0" marL="1371600" rtl="0" algn="just">
              <a:spcBef>
                <a:spcPts val="0"/>
              </a:spcBef>
              <a:spcAft>
                <a:spcPts val="0"/>
              </a:spcAft>
              <a:buNone/>
            </a:pPr>
            <a:r>
              <a:rPr lang="en" sz="1200">
                <a:solidFill>
                  <a:schemeClr val="dk2"/>
                </a:solidFill>
                <a:latin typeface="Arial"/>
                <a:ea typeface="Arial"/>
                <a:cs typeface="Arial"/>
                <a:sym typeface="Arial"/>
              </a:rPr>
              <a:t>(vi,vi+1).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Algorithms</a:t>
            </a:r>
            <a:endParaRPr/>
          </a:p>
        </p:txBody>
      </p:sp>
      <p:sp>
        <p:nvSpPr>
          <p:cNvPr id="185" name="Google Shape;185;p21"/>
          <p:cNvSpPr txBox="1"/>
          <p:nvPr>
            <p:ph idx="1" type="body"/>
          </p:nvPr>
        </p:nvSpPr>
        <p:spPr>
          <a:xfrm>
            <a:off x="1297500" y="1129250"/>
            <a:ext cx="7270200" cy="3686400"/>
          </a:xfrm>
          <a:prstGeom prst="rect">
            <a:avLst/>
          </a:prstGeom>
        </p:spPr>
        <p:txBody>
          <a:bodyPr anchorCtr="0" anchor="t" bIns="91425" lIns="91425" spcFirstLastPara="1" rIns="91425" wrap="square" tIns="91425">
            <a:normAutofit lnSpcReduction="10000"/>
          </a:bodyPr>
          <a:lstStyle/>
          <a:p>
            <a:pPr indent="-914400" lvl="0" marL="1371600" rtl="0" algn="just">
              <a:spcBef>
                <a:spcPts val="0"/>
              </a:spcBef>
              <a:spcAft>
                <a:spcPts val="0"/>
              </a:spcAft>
              <a:buNone/>
            </a:pPr>
            <a:r>
              <a:rPr lang="en" sz="1200">
                <a:solidFill>
                  <a:schemeClr val="dk2"/>
                </a:solidFill>
                <a:latin typeface="Arial"/>
                <a:ea typeface="Arial"/>
                <a:cs typeface="Arial"/>
                <a:sym typeface="Arial"/>
              </a:rPr>
              <a:t>Step 2.1.8: If the internal angle at vi+1 is convex Then </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Step 2.1.8.1: Draw a circular arc (outside the polygon) of radius r centered</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at vi+1. </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Step 2.1.8.2: Draw a line parallel to (vi ,vi+1) at a distance r apart from the</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polygonal edge (outside the polygon) that intersects bsi at a point, say pi</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and is a tangent to the arc drawn at vi+1. Else </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Step 2.1.8.3: Bisect the internal angle at vi+1, denote the bisection bsi+1. </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Step 2.1.8.4: Draw a line parallel to (vi ,vi+1) at a distance r apart from the</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polygonal edge (outside the polygon) that intersects bsi at a point, say pi</a:t>
            </a:r>
            <a:endParaRPr sz="1200">
              <a:solidFill>
                <a:schemeClr val="dk2"/>
              </a:solidFill>
              <a:latin typeface="Arial"/>
              <a:ea typeface="Arial"/>
              <a:cs typeface="Arial"/>
              <a:sym typeface="Arial"/>
            </a:endParaRPr>
          </a:p>
          <a:p>
            <a:pPr indent="-1371600" lvl="0" marL="2286000" rtl="0" algn="just">
              <a:spcBef>
                <a:spcPts val="0"/>
              </a:spcBef>
              <a:spcAft>
                <a:spcPts val="0"/>
              </a:spcAft>
              <a:buNone/>
            </a:pPr>
            <a:r>
              <a:rPr lang="en" sz="1200">
                <a:solidFill>
                  <a:schemeClr val="dk2"/>
                </a:solidFill>
                <a:latin typeface="Arial"/>
                <a:ea typeface="Arial"/>
                <a:cs typeface="Arial"/>
                <a:sym typeface="Arial"/>
              </a:rPr>
              <a:t>and also intersects bsi+1 at a point, say pi+1. </a:t>
            </a:r>
            <a:endParaRPr sz="1200">
              <a:solidFill>
                <a:schemeClr val="dk2"/>
              </a:solidFill>
              <a:latin typeface="Arial"/>
              <a:ea typeface="Arial"/>
              <a:cs typeface="Arial"/>
              <a:sym typeface="Arial"/>
            </a:endParaRPr>
          </a:p>
          <a:p>
            <a:pPr indent="-914400" lvl="0" marL="1371600" rtl="0" algn="just">
              <a:spcBef>
                <a:spcPts val="0"/>
              </a:spcBef>
              <a:spcAft>
                <a:spcPts val="0"/>
              </a:spcAft>
              <a:buNone/>
            </a:pPr>
            <a:r>
              <a:rPr lang="en" sz="1200">
                <a:solidFill>
                  <a:schemeClr val="dk2"/>
                </a:solidFill>
                <a:latin typeface="Arial"/>
                <a:ea typeface="Arial"/>
                <a:cs typeface="Arial"/>
                <a:sym typeface="Arial"/>
              </a:rPr>
              <a:t>Step 2.1.9: Assign vi ← vi+1. </a:t>
            </a:r>
            <a:endParaRPr sz="1200">
              <a:solidFill>
                <a:schemeClr val="dk2"/>
              </a:solidFill>
              <a:latin typeface="Arial"/>
              <a:ea typeface="Arial"/>
              <a:cs typeface="Arial"/>
              <a:sym typeface="Arial"/>
            </a:endParaRPr>
          </a:p>
          <a:p>
            <a:pPr indent="-914400" lvl="0" marL="1371600" rtl="0" algn="just">
              <a:spcBef>
                <a:spcPts val="0"/>
              </a:spcBef>
              <a:spcAft>
                <a:spcPts val="0"/>
              </a:spcAft>
              <a:buNone/>
            </a:pPr>
            <a:r>
              <a:rPr lang="en" sz="1200">
                <a:solidFill>
                  <a:schemeClr val="dk2"/>
                </a:solidFill>
                <a:latin typeface="Arial"/>
                <a:ea typeface="Arial"/>
                <a:cs typeface="Arial"/>
                <a:sym typeface="Arial"/>
              </a:rPr>
              <a:t>Step 2.1.10: If vi = vn, then vi+1 = v1.</a:t>
            </a:r>
            <a:endParaRPr sz="1200">
              <a:solidFill>
                <a:schemeClr val="dk2"/>
              </a:solidFill>
              <a:latin typeface="Arial"/>
              <a:ea typeface="Arial"/>
              <a:cs typeface="Arial"/>
              <a:sym typeface="Arial"/>
            </a:endParaRPr>
          </a:p>
          <a:p>
            <a:pPr indent="-457200" lvl="0" marL="914400" rtl="0" algn="just">
              <a:spcBef>
                <a:spcPts val="0"/>
              </a:spcBef>
              <a:spcAft>
                <a:spcPts val="0"/>
              </a:spcAft>
              <a:buNone/>
            </a:pPr>
            <a:r>
              <a:rPr lang="en" sz="1200">
                <a:solidFill>
                  <a:schemeClr val="dk2"/>
                </a:solidFill>
                <a:latin typeface="Arial"/>
                <a:ea typeface="Arial"/>
                <a:cs typeface="Arial"/>
                <a:sym typeface="Arial"/>
              </a:rPr>
              <a:t>End for. </a:t>
            </a:r>
            <a:endParaRPr sz="1200">
              <a:solidFill>
                <a:schemeClr val="dk2"/>
              </a:solidFill>
              <a:latin typeface="Arial"/>
              <a:ea typeface="Arial"/>
              <a:cs typeface="Arial"/>
              <a:sym typeface="Arial"/>
            </a:endParaRPr>
          </a:p>
          <a:p>
            <a:pPr indent="0" lvl="0" marL="0" rtl="0" algn="just">
              <a:spcBef>
                <a:spcPts val="0"/>
              </a:spcBef>
              <a:spcAft>
                <a:spcPts val="0"/>
              </a:spcAft>
              <a:buNone/>
            </a:pPr>
            <a:r>
              <a:rPr lang="en" sz="1200">
                <a:solidFill>
                  <a:schemeClr val="dk2"/>
                </a:solidFill>
                <a:latin typeface="Arial"/>
                <a:ea typeface="Arial"/>
                <a:cs typeface="Arial"/>
                <a:sym typeface="Arial"/>
              </a:rPr>
              <a:t>Step 3: If two line segments or a line segment and a circular arc or two circular </a:t>
            </a:r>
            <a:endParaRPr sz="1200">
              <a:solidFill>
                <a:schemeClr val="dk2"/>
              </a:solidFill>
              <a:latin typeface="Arial"/>
              <a:ea typeface="Arial"/>
              <a:cs typeface="Arial"/>
              <a:sym typeface="Arial"/>
            </a:endParaRPr>
          </a:p>
          <a:p>
            <a:pPr indent="0" lvl="0" marL="0" rtl="0" algn="just">
              <a:spcBef>
                <a:spcPts val="0"/>
              </a:spcBef>
              <a:spcAft>
                <a:spcPts val="0"/>
              </a:spcAft>
              <a:buNone/>
            </a:pPr>
            <a:r>
              <a:rPr lang="en" sz="1200">
                <a:solidFill>
                  <a:schemeClr val="dk2"/>
                </a:solidFill>
                <a:latin typeface="Arial"/>
                <a:ea typeface="Arial"/>
                <a:cs typeface="Arial"/>
                <a:sym typeface="Arial"/>
              </a:rPr>
              <a:t>arcs of the guard zone intersect, then exclude the portions of the line segment(s) </a:t>
            </a:r>
            <a:endParaRPr sz="1200">
              <a:solidFill>
                <a:schemeClr val="dk2"/>
              </a:solidFill>
              <a:latin typeface="Arial"/>
              <a:ea typeface="Arial"/>
              <a:cs typeface="Arial"/>
              <a:sym typeface="Arial"/>
            </a:endParaRPr>
          </a:p>
          <a:p>
            <a:pPr indent="0" lvl="0" marL="0" rtl="0" algn="just">
              <a:spcBef>
                <a:spcPts val="0"/>
              </a:spcBef>
              <a:spcAft>
                <a:spcPts val="0"/>
              </a:spcAft>
              <a:buNone/>
            </a:pPr>
            <a:r>
              <a:rPr lang="en" sz="1200">
                <a:solidFill>
                  <a:schemeClr val="dk2"/>
                </a:solidFill>
                <a:latin typeface="Arial"/>
                <a:ea typeface="Arial"/>
                <a:cs typeface="Arial"/>
                <a:sym typeface="Arial"/>
              </a:rPr>
              <a:t>and/or the circular arc(s) that are at a distance less than r apart from a polygonal </a:t>
            </a:r>
            <a:endParaRPr sz="1200">
              <a:solidFill>
                <a:schemeClr val="dk2"/>
              </a:solidFill>
              <a:latin typeface="Arial"/>
              <a:ea typeface="Arial"/>
              <a:cs typeface="Arial"/>
              <a:sym typeface="Arial"/>
            </a:endParaRPr>
          </a:p>
          <a:p>
            <a:pPr indent="0" lvl="0" marL="0" rtl="0" algn="just">
              <a:spcBef>
                <a:spcPts val="0"/>
              </a:spcBef>
              <a:spcAft>
                <a:spcPts val="0"/>
              </a:spcAft>
              <a:buNone/>
            </a:pPr>
            <a:r>
              <a:rPr lang="en" sz="1200">
                <a:solidFill>
                  <a:schemeClr val="dk2"/>
                </a:solidFill>
                <a:latin typeface="Arial"/>
                <a:ea typeface="Arial"/>
                <a:cs typeface="Arial"/>
                <a:sym typeface="Arial"/>
              </a:rPr>
              <a:t>edge or a polygonal vertex (outside the polygon).</a:t>
            </a:r>
            <a:endParaRPr sz="1200">
              <a:solidFill>
                <a:schemeClr val="dk2"/>
              </a:solidFill>
              <a:latin typeface="Arial"/>
              <a:ea typeface="Arial"/>
              <a:cs typeface="Arial"/>
              <a:sym typeface="Arial"/>
            </a:endParaRPr>
          </a:p>
          <a:p>
            <a:pPr indent="0" lvl="0" marL="0" rtl="0" algn="just">
              <a:spcBef>
                <a:spcPts val="0"/>
              </a:spcBef>
              <a:spcAft>
                <a:spcPts val="0"/>
              </a:spcAft>
              <a:buNone/>
            </a:pPr>
            <a:r>
              <a:rPr lang="en" sz="1200">
                <a:solidFill>
                  <a:schemeClr val="dk2"/>
                </a:solidFill>
                <a:latin typeface="Arial"/>
                <a:ea typeface="Arial"/>
                <a:cs typeface="Arial"/>
                <a:sym typeface="Arial"/>
              </a:rPr>
              <a:t>Stop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