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Anaheim"/>
      <p:regular r:id="rId21"/>
      <p:bold r:id="rId22"/>
    </p:embeddedFont>
    <p:embeddedFont>
      <p:font typeface="Overpass Mon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i/kg2yR/M5Oz+pJWccE1vpNv2Y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naheim-bold.fntdata"/><Relationship Id="rId21" Type="http://schemas.openxmlformats.org/officeDocument/2006/relationships/font" Target="fonts/Anaheim-regular.fntdata"/><Relationship Id="rId24" Type="http://schemas.openxmlformats.org/officeDocument/2006/relationships/font" Target="fonts/OverpassMono-bold.fntdata"/><Relationship Id="rId23" Type="http://schemas.openxmlformats.org/officeDocument/2006/relationships/font" Target="fonts/OverpassMon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8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18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8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8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8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8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8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8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8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8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8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8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8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8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8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8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8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8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8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8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8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8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8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8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8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8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8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18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8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8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8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8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8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8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8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8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8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8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8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18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9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9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9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9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9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9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9" name="Google Shape;59;p19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0" name="Google Shape;60;p19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61" name="Google Shape;61;p19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9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9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65" name="Google Shape;65;p19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19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0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0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17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0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0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17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0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0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0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0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0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0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0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0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0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0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0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20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92" name="Google Shape;92;p21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1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1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1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1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1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1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1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1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1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1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1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131" name="Google Shape;131;p23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4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17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i="0" sz="28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b="0" i="0" sz="1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 txBox="1"/>
          <p:nvPr>
            <p:ph type="ctrTitle"/>
          </p:nvPr>
        </p:nvSpPr>
        <p:spPr>
          <a:xfrm>
            <a:off x="718575" y="1616550"/>
            <a:ext cx="6651709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pt-BR"/>
              <a:t>ESTRUTURA DE DADOS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0"/>
          <p:cNvPicPr preferRelativeResize="0"/>
          <p:nvPr/>
        </p:nvPicPr>
        <p:blipFill rotWithShape="1">
          <a:blip r:embed="rId3">
            <a:alphaModFix/>
          </a:blip>
          <a:srcRect b="0" l="8042" r="8042" t="0"/>
          <a:stretch/>
        </p:blipFill>
        <p:spPr>
          <a:xfrm>
            <a:off x="5027538" y="1498294"/>
            <a:ext cx="3512700" cy="2881713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0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Estruturas que seguem o princípio LIFO (Last In, First Out), onde o último elemento adicionado é o primeiro a ser removido.</a:t>
            </a:r>
            <a:endParaRPr/>
          </a:p>
        </p:txBody>
      </p:sp>
      <p:sp>
        <p:nvSpPr>
          <p:cNvPr id="220" name="Google Shape;220;p10"/>
          <p:cNvSpPr txBox="1"/>
          <p:nvPr>
            <p:ph type="title"/>
          </p:nvPr>
        </p:nvSpPr>
        <p:spPr>
          <a:xfrm>
            <a:off x="560825" y="1168325"/>
            <a:ext cx="3862914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PILHAS (Stacks)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PILHAS (Stacks)</a:t>
            </a:r>
            <a:endParaRPr/>
          </a:p>
        </p:txBody>
      </p:sp>
      <p:sp>
        <p:nvSpPr>
          <p:cNvPr id="227" name="Google Shape;227;p11"/>
          <p:cNvSpPr txBox="1"/>
          <p:nvPr/>
        </p:nvSpPr>
        <p:spPr>
          <a:xfrm flipH="1">
            <a:off x="2437656" y="4687719"/>
            <a:ext cx="2467500" cy="351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Representação de uma pilha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7656" y="860880"/>
            <a:ext cx="4268687" cy="382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2"/>
          <p:cNvPicPr preferRelativeResize="0"/>
          <p:nvPr/>
        </p:nvPicPr>
        <p:blipFill rotWithShape="1">
          <a:blip r:embed="rId3">
            <a:alphaModFix/>
          </a:blip>
          <a:srcRect b="0" l="16302" r="16302" t="0"/>
          <a:stretch/>
        </p:blipFill>
        <p:spPr>
          <a:xfrm>
            <a:off x="5021803" y="1281246"/>
            <a:ext cx="3725590" cy="300528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2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Estruturas que seguem o princípio FIFO (First In, First Out), onde o primeiro elemento adicionado é o primeiro a ser removido.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FILAS (Queues)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6" name="Google Shape;236;p12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/>
          <p:nvPr>
            <p:ph type="title"/>
          </p:nvPr>
        </p:nvSpPr>
        <p:spPr>
          <a:xfrm>
            <a:off x="849743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FILAS (Queues)</a:t>
            </a:r>
            <a:endParaRPr/>
          </a:p>
        </p:txBody>
      </p:sp>
      <p:sp>
        <p:nvSpPr>
          <p:cNvPr id="242" name="Google Shape;242;p13"/>
          <p:cNvSpPr txBox="1"/>
          <p:nvPr/>
        </p:nvSpPr>
        <p:spPr>
          <a:xfrm flipH="1">
            <a:off x="1840484" y="4820957"/>
            <a:ext cx="2467500" cy="351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Representação de uma filas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0484" y="983010"/>
            <a:ext cx="4606519" cy="3817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/>
          <p:nvPr>
            <p:ph type="title"/>
          </p:nvPr>
        </p:nvSpPr>
        <p:spPr>
          <a:xfrm>
            <a:off x="1940624" y="2990046"/>
            <a:ext cx="5453551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ESTRUTURAS DE DADOS NÃO LINEARES</a:t>
            </a:r>
            <a:endParaRPr/>
          </a:p>
        </p:txBody>
      </p:sp>
      <p:sp>
        <p:nvSpPr>
          <p:cNvPr id="249" name="Google Shape;249;p14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/>
              <a:t>03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4091" y="914168"/>
            <a:ext cx="5239481" cy="331516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5"/>
          <p:cNvSpPr txBox="1"/>
          <p:nvPr>
            <p:ph idx="1" type="body"/>
          </p:nvPr>
        </p:nvSpPr>
        <p:spPr>
          <a:xfrm>
            <a:off x="609499" y="1973025"/>
            <a:ext cx="2585353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Estruturas hierárquicas onde cada nó pode ter zero ou mais filhos, com um nó raiz no topo.</a:t>
            </a:r>
            <a:endParaRPr/>
          </a:p>
        </p:txBody>
      </p:sp>
      <p:sp>
        <p:nvSpPr>
          <p:cNvPr id="256" name="Google Shape;256;p15"/>
          <p:cNvSpPr txBox="1"/>
          <p:nvPr>
            <p:ph type="title"/>
          </p:nvPr>
        </p:nvSpPr>
        <p:spPr>
          <a:xfrm>
            <a:off x="609499" y="1190359"/>
            <a:ext cx="3173893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chemeClr val="dk2"/>
                </a:solidFill>
              </a:rPr>
              <a:t>ÁRVORES</a:t>
            </a:r>
            <a:endParaRPr/>
          </a:p>
        </p:txBody>
      </p:sp>
      <p:sp>
        <p:nvSpPr>
          <p:cNvPr id="257" name="Google Shape;257;p15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CONTEÚDO</a:t>
            </a:r>
            <a:endParaRPr/>
          </a:p>
        </p:txBody>
      </p:sp>
      <p:sp>
        <p:nvSpPr>
          <p:cNvPr id="160" name="Google Shape;160;p2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pt-BR" sz="3500"/>
              <a:t>01</a:t>
            </a:r>
            <a:endParaRPr b="1" sz="3500"/>
          </a:p>
        </p:txBody>
      </p:sp>
      <p:sp>
        <p:nvSpPr>
          <p:cNvPr id="161" name="Google Shape;161;p2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pt-BR" sz="2200">
                <a:latin typeface="Overpass Mono"/>
                <a:ea typeface="Overpass Mono"/>
                <a:cs typeface="Overpass Mono"/>
                <a:sym typeface="Overpass Mono"/>
              </a:rPr>
              <a:t>DEFINIÇÃO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62" name="Google Shape;162;p2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pt-BR" sz="3500"/>
              <a:t>02</a:t>
            </a:r>
            <a:endParaRPr b="1" sz="3500"/>
          </a:p>
        </p:txBody>
      </p:sp>
      <p:sp>
        <p:nvSpPr>
          <p:cNvPr id="163" name="Google Shape;163;p2"/>
          <p:cNvSpPr txBox="1"/>
          <p:nvPr>
            <p:ph idx="3" type="subTitle"/>
          </p:nvPr>
        </p:nvSpPr>
        <p:spPr>
          <a:xfrm flipH="1">
            <a:off x="4811675" y="2163531"/>
            <a:ext cx="2789964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pt-BR" sz="2200">
                <a:latin typeface="Overpass Mono"/>
                <a:ea typeface="Overpass Mono"/>
                <a:cs typeface="Overpass Mono"/>
                <a:sym typeface="Overpass Mono"/>
              </a:rPr>
              <a:t>ESTRUTURAS DE DADOS LINEARES</a:t>
            </a:r>
            <a:endParaRPr/>
          </a:p>
        </p:txBody>
      </p:sp>
      <p:sp>
        <p:nvSpPr>
          <p:cNvPr id="164" name="Google Shape;164;p2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/>
              <a:t>03</a:t>
            </a:r>
            <a:endParaRPr/>
          </a:p>
        </p:txBody>
      </p:sp>
      <p:sp>
        <p:nvSpPr>
          <p:cNvPr id="165" name="Google Shape;165;p2"/>
          <p:cNvSpPr txBox="1"/>
          <p:nvPr>
            <p:ph idx="7" type="subTitle"/>
          </p:nvPr>
        </p:nvSpPr>
        <p:spPr>
          <a:xfrm flipH="1">
            <a:off x="828673" y="3499175"/>
            <a:ext cx="37872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ESTRUTURAS DE DADOS NÃO LINEARES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171" name="Google Shape;171;p3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idx="1" type="body"/>
          </p:nvPr>
        </p:nvSpPr>
        <p:spPr>
          <a:xfrm>
            <a:off x="4261083" y="1506300"/>
            <a:ext cx="4281748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Uma estrutura de dados é uma maneira organizada de armazenar, gerenciar 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manipular dados em um computador. Ela define como os dados são organizados,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acessados e modificados, permitindo que os programas realizem operações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eficientes sobre eles. As estruturas de dados são fundamentais na programação 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na ciência da computação, pois influenciam a eficiência de algoritmos e o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desempenho geral de um sistema.</a:t>
            </a:r>
            <a:endParaRPr/>
          </a:p>
        </p:txBody>
      </p:sp>
      <p:sp>
        <p:nvSpPr>
          <p:cNvPr id="177" name="Google Shape;177;p4"/>
          <p:cNvSpPr txBox="1"/>
          <p:nvPr>
            <p:ph type="title"/>
          </p:nvPr>
        </p:nvSpPr>
        <p:spPr>
          <a:xfrm>
            <a:off x="4579531" y="78539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DEFINIÇÃO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 txBox="1"/>
          <p:nvPr>
            <p:ph type="title"/>
          </p:nvPr>
        </p:nvSpPr>
        <p:spPr>
          <a:xfrm>
            <a:off x="2261768" y="2990046"/>
            <a:ext cx="4811263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ESTRUTURA DE DADOS LINEARES</a:t>
            </a:r>
            <a:endParaRPr/>
          </a:p>
        </p:txBody>
      </p:sp>
      <p:sp>
        <p:nvSpPr>
          <p:cNvPr id="183" name="Google Shape;183;p5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6"/>
          <p:cNvPicPr preferRelativeResize="0"/>
          <p:nvPr/>
        </p:nvPicPr>
        <p:blipFill rotWithShape="1">
          <a:blip r:embed="rId3">
            <a:alphaModFix/>
          </a:blip>
          <a:srcRect b="0" l="1706" r="1704" t="0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6"/>
          <p:cNvSpPr txBox="1"/>
          <p:nvPr>
            <p:ph idx="1" type="body"/>
          </p:nvPr>
        </p:nvSpPr>
        <p:spPr>
          <a:xfrm>
            <a:off x="469575" y="2260124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As listas em Python são coleções de elementos que podem ser de diferentes tipos e são acessadas por índices (começando no 0).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90" name="Google Shape;190;p6"/>
          <p:cNvSpPr txBox="1"/>
          <p:nvPr>
            <p:ph type="title"/>
          </p:nvPr>
        </p:nvSpPr>
        <p:spPr>
          <a:xfrm>
            <a:off x="297456" y="1135274"/>
            <a:ext cx="4451850" cy="8587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ARRAYS </a:t>
            </a:r>
            <a:br>
              <a:rPr lang="pt-BR"/>
            </a:br>
            <a:r>
              <a:rPr lang="pt-BR"/>
              <a:t>(Listas em Python)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ARRAYS (Listas em Python)</a:t>
            </a:r>
            <a:endParaRPr/>
          </a:p>
        </p:txBody>
      </p:sp>
      <p:sp>
        <p:nvSpPr>
          <p:cNvPr id="197" name="Google Shape;197;p7"/>
          <p:cNvSpPr txBox="1"/>
          <p:nvPr/>
        </p:nvSpPr>
        <p:spPr>
          <a:xfrm flipH="1">
            <a:off x="1709294" y="4536403"/>
            <a:ext cx="2467500" cy="351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Representação de um array em python</a:t>
            </a:r>
            <a:endParaRPr b="0" i="0" sz="8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086" y="1373931"/>
            <a:ext cx="6121828" cy="3152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LISTAS LIGADAS</a:t>
            </a:r>
            <a:endParaRPr/>
          </a:p>
        </p:txBody>
      </p:sp>
      <p:pic>
        <p:nvPicPr>
          <p:cNvPr descr="Aula - Listas" id="204" name="Google Shape;2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330" y="1284887"/>
            <a:ext cx="6173340" cy="257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8"/>
          <p:cNvSpPr txBox="1"/>
          <p:nvPr/>
        </p:nvSpPr>
        <p:spPr>
          <a:xfrm>
            <a:off x="1930706" y="4131300"/>
            <a:ext cx="52825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Conjuntos de elementos (nós) onde cada nó contém um valor e uma referência ao próximo nó.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>
            <p:ph type="title"/>
          </p:nvPr>
        </p:nvSpPr>
        <p:spPr>
          <a:xfrm>
            <a:off x="1278001" y="225063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LISTAS LIGADAS</a:t>
            </a:r>
            <a:endParaRPr/>
          </a:p>
        </p:txBody>
      </p:sp>
      <p:pic>
        <p:nvPicPr>
          <p:cNvPr id="211" name="Google Shape;2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3072" y="894063"/>
            <a:ext cx="3785901" cy="2133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154" y="894063"/>
            <a:ext cx="3549775" cy="3906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3072" y="3105080"/>
            <a:ext cx="1834969" cy="1695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