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Anaheim"/>
      <p:regular r:id="rId23"/>
      <p:bold r:id="rId24"/>
    </p:embeddedFont>
    <p:embeddedFont>
      <p:font typeface="Overpass Mon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gA9Ia2Ex/GiJhPmaDBvuni9+yu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Anaheim-bold.fntdata"/><Relationship Id="rId23" Type="http://schemas.openxmlformats.org/officeDocument/2006/relationships/font" Target="fonts/Anahei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verpassMono-bold.fntdata"/><Relationship Id="rId25" Type="http://schemas.openxmlformats.org/officeDocument/2006/relationships/font" Target="fonts/OverpassMono-regular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0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0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0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0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0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0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0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0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0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0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0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0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0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0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0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0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0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0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0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0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0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0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0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0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0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0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0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0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20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0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0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0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0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0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0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0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0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0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0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0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0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1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1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1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1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1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21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59" name="Google Shape;59;p21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0" name="Google Shape;60;p21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61" name="Google Shape;61;p21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2" name="Google Shape;62;p21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21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21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65" name="Google Shape;65;p21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6" name="Google Shape;66;p21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2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2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2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2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2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2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2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2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2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2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2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2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2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2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2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2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2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2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22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92" name="Google Shape;92;p23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3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3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3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3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3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3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3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3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3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3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3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3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3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3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3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3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3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3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3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3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3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3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3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3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3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3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3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0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3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3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127" name="Google Shape;127;p24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  <p:sp>
        <p:nvSpPr>
          <p:cNvPr id="131" name="Google Shape;131;p25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6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6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6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6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6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6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6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7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3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27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2" name="Google Shape;152;p27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 b="0" i="0" sz="1400" u="none" cap="none" strike="noStrike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53" name="Google Shape;153;p27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7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7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7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07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7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i="0" sz="2800" u="none" cap="none" strike="noStrik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b="0" i="0" sz="18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b="0" i="0" sz="14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"/>
          <p:cNvSpPr txBox="1"/>
          <p:nvPr>
            <p:ph type="ctrTitle"/>
          </p:nvPr>
        </p:nvSpPr>
        <p:spPr>
          <a:xfrm>
            <a:off x="344751" y="2195309"/>
            <a:ext cx="7587394" cy="19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</a:pPr>
            <a:r>
              <a:rPr lang="pt-BR" sz="6600"/>
              <a:t>ESTRUTURAS DE CONTROLE E OPERADORES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m</a:t>
            </a:r>
            <a:r>
              <a:rPr b="1" lang="pt-BR" sz="3600">
                <a:latin typeface="Overpass Mono"/>
                <a:ea typeface="Overpass Mono"/>
                <a:cs typeface="Overpass Mono"/>
                <a:sym typeface="Overpass Mono"/>
              </a:rPr>
              <a:t>atch/case</a:t>
            </a:r>
            <a:endParaRPr/>
          </a:p>
        </p:txBody>
      </p:sp>
      <p:sp>
        <p:nvSpPr>
          <p:cNvPr id="235" name="Google Shape;235;p10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pt-BR"/>
              <a:t>03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match/case</a:t>
            </a:r>
            <a:endParaRPr/>
          </a:p>
        </p:txBody>
      </p:sp>
      <p:sp>
        <p:nvSpPr>
          <p:cNvPr id="241" name="Google Shape;241;p11"/>
          <p:cNvSpPr txBox="1"/>
          <p:nvPr/>
        </p:nvSpPr>
        <p:spPr>
          <a:xfrm flipH="1">
            <a:off x="2447572" y="4792196"/>
            <a:ext cx="2467500" cy="351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Exemplo de match/case</a:t>
            </a:r>
            <a:endParaRPr/>
          </a:p>
        </p:txBody>
      </p:sp>
      <p:pic>
        <p:nvPicPr>
          <p:cNvPr id="242" name="Google Shape;24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16" y="1012200"/>
            <a:ext cx="3941611" cy="370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match/case</a:t>
            </a:r>
            <a:endParaRPr/>
          </a:p>
        </p:txBody>
      </p:sp>
      <p:pic>
        <p:nvPicPr>
          <p:cNvPr id="248" name="Google Shape;24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7637" y="1012200"/>
            <a:ext cx="4668726" cy="372679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2"/>
          <p:cNvSpPr txBox="1"/>
          <p:nvPr/>
        </p:nvSpPr>
        <p:spPr>
          <a:xfrm flipH="1">
            <a:off x="2237637" y="4738990"/>
            <a:ext cx="2467500" cy="351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Representação do fluxograma de match/case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/>
              <a:t>OPERADORES</a:t>
            </a:r>
            <a:endParaRPr b="1" sz="36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255" name="Google Shape;255;p13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pt-BR"/>
              <a:t>04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200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Operadores Aritméticos</a:t>
            </a:r>
            <a:endParaRPr/>
          </a:p>
        </p:txBody>
      </p:sp>
      <p:sp>
        <p:nvSpPr>
          <p:cNvPr id="261" name="Google Shape;261;p14"/>
          <p:cNvSpPr txBox="1"/>
          <p:nvPr/>
        </p:nvSpPr>
        <p:spPr>
          <a:xfrm>
            <a:off x="2286000" y="1406216"/>
            <a:ext cx="45720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Adição: +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Subtração: 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Multiplicação: *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Divisão: 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Restou: %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5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200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Operadores de</a:t>
            </a:r>
            <a:r>
              <a:rPr lang="pt-BR" sz="3200">
                <a:solidFill>
                  <a:schemeClr val="dk2"/>
                </a:solidFill>
              </a:rPr>
              <a:t> A</a:t>
            </a:r>
            <a:r>
              <a:rPr b="1" lang="pt-BR" sz="3200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tribuição</a:t>
            </a:r>
            <a:endParaRPr/>
          </a:p>
        </p:txBody>
      </p:sp>
      <p:sp>
        <p:nvSpPr>
          <p:cNvPr id="267" name="Google Shape;267;p15"/>
          <p:cNvSpPr txBox="1"/>
          <p:nvPr/>
        </p:nvSpPr>
        <p:spPr>
          <a:xfrm>
            <a:off x="2159306" y="1758756"/>
            <a:ext cx="4825387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Atribuição: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Atribuição com adição: +=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Atribuição com subtração: -=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Atribuição com multiplicação: *=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Atribuição com divisão: /=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200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Operadores Lógicos</a:t>
            </a:r>
            <a:endParaRPr/>
          </a:p>
        </p:txBody>
      </p:sp>
      <p:sp>
        <p:nvSpPr>
          <p:cNvPr id="273" name="Google Shape;273;p16"/>
          <p:cNvSpPr txBox="1"/>
          <p:nvPr/>
        </p:nvSpPr>
        <p:spPr>
          <a:xfrm>
            <a:off x="2357609" y="1758756"/>
            <a:ext cx="442878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As duas condições devem ser verdadeiras: e/and/&amp;&amp;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Pelo menos uma das duas condições devem ser verdadeiras: ou/or/||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Inverte o valor do resultado da condição: não/not/!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3200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rPr>
              <a:t>Operadores Relacionais</a:t>
            </a:r>
            <a:endParaRPr/>
          </a:p>
        </p:txBody>
      </p:sp>
      <p:sp>
        <p:nvSpPr>
          <p:cNvPr id="279" name="Google Shape;279;p17"/>
          <p:cNvSpPr txBox="1"/>
          <p:nvPr/>
        </p:nvSpPr>
        <p:spPr>
          <a:xfrm>
            <a:off x="2357609" y="1660979"/>
            <a:ext cx="4428781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Igual: ==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Diferente: &lt;&gt; ou !=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Maior: 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Menor: &lt;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Maior e igual: &gt;=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Menor e igual: &lt;=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Obrigado!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CONTEÚDO</a:t>
            </a:r>
            <a:endParaRPr/>
          </a:p>
        </p:txBody>
      </p:sp>
      <p:sp>
        <p:nvSpPr>
          <p:cNvPr id="173" name="Google Shape;173;p2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pt-BR" sz="3500"/>
              <a:t>01</a:t>
            </a:r>
            <a:endParaRPr b="1" sz="3500"/>
          </a:p>
        </p:txBody>
      </p:sp>
      <p:sp>
        <p:nvSpPr>
          <p:cNvPr id="174" name="Google Shape;174;p2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pt-BR" sz="2200">
                <a:latin typeface="Overpass Mono"/>
                <a:ea typeface="Overpass Mono"/>
                <a:cs typeface="Overpass Mono"/>
                <a:sym typeface="Overpass Mono"/>
              </a:rPr>
              <a:t>Estruturas de controle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175" name="Google Shape;175;p2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b="1" lang="pt-BR" sz="3500"/>
              <a:t>02</a:t>
            </a:r>
            <a:endParaRPr b="1" sz="3500"/>
          </a:p>
        </p:txBody>
      </p:sp>
      <p:sp>
        <p:nvSpPr>
          <p:cNvPr id="176" name="Google Shape;176;p2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pt-BR" sz="2200">
                <a:latin typeface="Overpass Mono"/>
                <a:ea typeface="Overpass Mono"/>
                <a:cs typeface="Overpass Mono"/>
                <a:sym typeface="Overpass Mono"/>
              </a:rPr>
              <a:t>if/else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177" name="Google Shape;177;p2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/>
              <a:t>03</a:t>
            </a:r>
            <a:endParaRPr/>
          </a:p>
        </p:txBody>
      </p:sp>
      <p:sp>
        <p:nvSpPr>
          <p:cNvPr id="178" name="Google Shape;178;p2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match/case</a:t>
            </a:r>
            <a:endParaRPr/>
          </a:p>
        </p:txBody>
      </p:sp>
      <p:sp>
        <p:nvSpPr>
          <p:cNvPr id="179" name="Google Shape;179;p2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pt-BR"/>
              <a:t>04</a:t>
            </a:r>
            <a:endParaRPr/>
          </a:p>
        </p:txBody>
      </p:sp>
      <p:sp>
        <p:nvSpPr>
          <p:cNvPr id="180" name="Google Shape;180;p2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pt-BR"/>
              <a:t>Operadores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600">
                <a:latin typeface="Overpass Mono"/>
                <a:ea typeface="Overpass Mono"/>
                <a:cs typeface="Overpass Mono"/>
                <a:sym typeface="Overpass Mono"/>
              </a:rPr>
              <a:t>ESTRUTURAS DE CONTROLE</a:t>
            </a:r>
            <a:endParaRPr/>
          </a:p>
        </p:txBody>
      </p:sp>
      <p:sp>
        <p:nvSpPr>
          <p:cNvPr id="186" name="Google Shape;186;p3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pt-BR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Estruturas de controle ou estrutura de decisão são responsáveis pelo o fluxo de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um código tomando decisões por meio de sentenças.</a:t>
            </a:r>
            <a:endParaRPr/>
          </a:p>
        </p:txBody>
      </p:sp>
      <p:sp>
        <p:nvSpPr>
          <p:cNvPr id="192" name="Google Shape;192;p4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DEFINIÇÃO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"/>
          <p:cNvSpPr txBox="1"/>
          <p:nvPr>
            <p:ph idx="1" type="body"/>
          </p:nvPr>
        </p:nvSpPr>
        <p:spPr>
          <a:xfrm>
            <a:off x="560824" y="2260124"/>
            <a:ext cx="3512700" cy="21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Ao lado vemos um fluxograma com uma simples tomada de decisão onde verifica se a idade e maior que 18 e retorne se e ou não maior de idade. Para que possamos representar isso em um código utilizamos as estruturas de comparação: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pt-BR"/>
              <a:t>if, else, match, case</a:t>
            </a:r>
            <a:endParaRPr b="1"/>
          </a:p>
        </p:txBody>
      </p:sp>
      <p:sp>
        <p:nvSpPr>
          <p:cNvPr id="198" name="Google Shape;198;p5"/>
          <p:cNvSpPr txBox="1"/>
          <p:nvPr>
            <p:ph type="title"/>
          </p:nvPr>
        </p:nvSpPr>
        <p:spPr>
          <a:xfrm>
            <a:off x="560824" y="1168325"/>
            <a:ext cx="4011175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800">
                <a:solidFill>
                  <a:schemeClr val="dk2"/>
                </a:solidFill>
              </a:rPr>
              <a:t>ESTRUTURAS DE CONTROLE</a:t>
            </a:r>
            <a:endParaRPr/>
          </a:p>
        </p:txBody>
      </p:sp>
      <p:sp>
        <p:nvSpPr>
          <p:cNvPr id="199" name="Google Shape;199;p5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2398" y="1335377"/>
            <a:ext cx="4497836" cy="279357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5"/>
          <p:cNvSpPr txBox="1"/>
          <p:nvPr/>
        </p:nvSpPr>
        <p:spPr>
          <a:xfrm flipH="1">
            <a:off x="4182398" y="4296007"/>
            <a:ext cx="2467500" cy="351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Exemplo de tomada de decisão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600">
                <a:latin typeface="Overpass Mono"/>
                <a:ea typeface="Overpass Mono"/>
                <a:cs typeface="Overpass Mono"/>
                <a:sym typeface="Overpass Mono"/>
              </a:rPr>
              <a:t>if/else</a:t>
            </a:r>
            <a:endParaRPr b="1" sz="36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207" name="Google Shape;207;p6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pt-BR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if/else</a:t>
            </a:r>
            <a:endParaRPr/>
          </a:p>
        </p:txBody>
      </p:sp>
      <p:pic>
        <p:nvPicPr>
          <p:cNvPr id="213" name="Google Shape;21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837" y="1464363"/>
            <a:ext cx="5430008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7"/>
          <p:cNvSpPr txBox="1"/>
          <p:nvPr/>
        </p:nvSpPr>
        <p:spPr>
          <a:xfrm>
            <a:off x="6285123" y="2269207"/>
            <a:ext cx="272667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 if/else e muito utilizado dentro da programação por ser uma estrutura muito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versátil englobando muitas situações.</a:t>
            </a:r>
            <a:endParaRPr/>
          </a:p>
        </p:txBody>
      </p:sp>
      <p:sp>
        <p:nvSpPr>
          <p:cNvPr id="215" name="Google Shape;215;p7"/>
          <p:cNvSpPr txBox="1"/>
          <p:nvPr/>
        </p:nvSpPr>
        <p:spPr>
          <a:xfrm flipH="1">
            <a:off x="446837" y="4308805"/>
            <a:ext cx="2467500" cy="351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Representação do fluxograma da estrutura de controle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if/else aninhado</a:t>
            </a:r>
            <a:endParaRPr/>
          </a:p>
        </p:txBody>
      </p:sp>
      <p:pic>
        <p:nvPicPr>
          <p:cNvPr id="221" name="Google Shape;22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7522" y="1169046"/>
            <a:ext cx="5048955" cy="333421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8"/>
          <p:cNvSpPr txBox="1"/>
          <p:nvPr/>
        </p:nvSpPr>
        <p:spPr>
          <a:xfrm flipH="1">
            <a:off x="2047522" y="4591371"/>
            <a:ext cx="2467500" cy="351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Exemplo de tomada de decisão aninhada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if/else aninhado</a:t>
            </a:r>
            <a:endParaRPr/>
          </a:p>
        </p:txBody>
      </p:sp>
      <p:sp>
        <p:nvSpPr>
          <p:cNvPr id="228" name="Google Shape;228;p9"/>
          <p:cNvSpPr txBox="1"/>
          <p:nvPr/>
        </p:nvSpPr>
        <p:spPr>
          <a:xfrm flipH="1">
            <a:off x="1680587" y="4448996"/>
            <a:ext cx="2467500" cy="351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</a:pPr>
            <a:r>
              <a:rPr b="0" i="0" lang="pt-BR" sz="800" u="none" cap="none" strike="noStrik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Representação do fluxograma da estrutura de controle</a:t>
            </a:r>
            <a:endParaRPr/>
          </a:p>
        </p:txBody>
      </p:sp>
      <p:pic>
        <p:nvPicPr>
          <p:cNvPr id="229" name="Google Shape;22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0587" y="1148629"/>
            <a:ext cx="5430008" cy="3277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