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Anaheim"/>
      <p:regular r:id="rId15"/>
      <p:bold r:id="rId16"/>
    </p:embeddedFont>
    <p:embeddedFont>
      <p:font typeface="Overpass Mon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gA1YZjwspcI6zcQmAoUZYl9hFF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Anaheim-regular.fntdata"/><Relationship Id="rId14" Type="http://schemas.openxmlformats.org/officeDocument/2006/relationships/slide" Target="slides/slide10.xml"/><Relationship Id="rId17" Type="http://schemas.openxmlformats.org/officeDocument/2006/relationships/font" Target="fonts/OverpassMono-regular.fntdata"/><Relationship Id="rId16" Type="http://schemas.openxmlformats.org/officeDocument/2006/relationships/font" Target="fonts/Anaheim-bold.fntdata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OverpassMon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1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12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12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2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2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2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2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2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2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2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2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2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2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2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2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2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2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2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2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2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2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2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2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2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2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2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" name="Google Shape;37;p12"/>
          <p:cNvSpPr/>
          <p:nvPr/>
        </p:nvSpPr>
        <p:spPr>
          <a:xfrm>
            <a:off x="1962382" y="0"/>
            <a:ext cx="2721868" cy="38742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2"/>
          <p:cNvSpPr/>
          <p:nvPr/>
        </p:nvSpPr>
        <p:spPr>
          <a:xfrm>
            <a:off x="873813" y="0"/>
            <a:ext cx="664647" cy="38742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2"/>
          <p:cNvSpPr/>
          <p:nvPr/>
        </p:nvSpPr>
        <p:spPr>
          <a:xfrm>
            <a:off x="1049134" y="938616"/>
            <a:ext cx="212098" cy="385776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2"/>
          <p:cNvSpPr/>
          <p:nvPr/>
        </p:nvSpPr>
        <p:spPr>
          <a:xfrm>
            <a:off x="873813" y="1008745"/>
            <a:ext cx="167240" cy="245519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2"/>
          <p:cNvSpPr/>
          <p:nvPr/>
        </p:nvSpPr>
        <p:spPr>
          <a:xfrm>
            <a:off x="1268492" y="1008745"/>
            <a:ext cx="168062" cy="245519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2"/>
          <p:cNvSpPr/>
          <p:nvPr/>
        </p:nvSpPr>
        <p:spPr>
          <a:xfrm>
            <a:off x="3516020" y="4983597"/>
            <a:ext cx="1054395" cy="15991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2"/>
          <p:cNvSpPr/>
          <p:nvPr/>
        </p:nvSpPr>
        <p:spPr>
          <a:xfrm>
            <a:off x="1160341" y="4983597"/>
            <a:ext cx="2152689" cy="15991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2"/>
          <p:cNvSpPr/>
          <p:nvPr/>
        </p:nvSpPr>
        <p:spPr>
          <a:xfrm>
            <a:off x="1805333" y="4452017"/>
            <a:ext cx="3750923" cy="160666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2"/>
          <p:cNvSpPr/>
          <p:nvPr/>
        </p:nvSpPr>
        <p:spPr>
          <a:xfrm>
            <a:off x="0" y="4452017"/>
            <a:ext cx="1490645" cy="160666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2"/>
          <p:cNvSpPr/>
          <p:nvPr/>
        </p:nvSpPr>
        <p:spPr>
          <a:xfrm>
            <a:off x="596093" y="4717807"/>
            <a:ext cx="3218453" cy="160734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2"/>
          <p:cNvSpPr/>
          <p:nvPr/>
        </p:nvSpPr>
        <p:spPr>
          <a:xfrm>
            <a:off x="0" y="4717807"/>
            <a:ext cx="364546" cy="160734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2"/>
          <p:cNvSpPr/>
          <p:nvPr/>
        </p:nvSpPr>
        <p:spPr>
          <a:xfrm>
            <a:off x="0" y="4983597"/>
            <a:ext cx="828532" cy="159912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2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50" name="Google Shape;50;p12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/>
          <p:nvPr/>
        </p:nvSpPr>
        <p:spPr>
          <a:xfrm>
            <a:off x="0" y="1584850"/>
            <a:ext cx="4361919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6076300" y="1584850"/>
            <a:ext cx="1243658" cy="241393"/>
          </a:xfrm>
          <a:custGeom>
            <a:rect b="b" l="l" r="r" t="t"/>
            <a:pathLst>
              <a:path extrusionOk="0" h="5847" w="19503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2172024" y="3002644"/>
            <a:ext cx="1243656" cy="240911"/>
          </a:xfrm>
          <a:custGeom>
            <a:rect b="b" l="l" r="r" t="t"/>
            <a:pathLst>
              <a:path extrusionOk="0" h="5847" w="30184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4667250" y="3002650"/>
            <a:ext cx="4476882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4552950" y="1584850"/>
            <a:ext cx="134246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4" type="ctrTitle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4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4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14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  <p:sp>
        <p:nvSpPr>
          <p:cNvPr id="91" name="Google Shape;91;p15"/>
          <p:cNvSpPr/>
          <p:nvPr/>
        </p:nvSpPr>
        <p:spPr>
          <a:xfrm>
            <a:off x="6419025" y="1575200"/>
            <a:ext cx="2725105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0" y="4700673"/>
            <a:ext cx="1675636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ercentages">
  <p:cSld name="CUSTOM_12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  <p:sp>
        <p:nvSpPr>
          <p:cNvPr id="95" name="Google Shape;95;p16"/>
          <p:cNvSpPr txBox="1"/>
          <p:nvPr>
            <p:ph idx="2" type="title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96" name="Google Shape;96;p16"/>
          <p:cNvSpPr txBox="1"/>
          <p:nvPr>
            <p:ph idx="3" type="title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97" name="Google Shape;97;p16"/>
          <p:cNvSpPr/>
          <p:nvPr/>
        </p:nvSpPr>
        <p:spPr>
          <a:xfrm flipH="1">
            <a:off x="-11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6"/>
          <p:cNvSpPr/>
          <p:nvPr/>
        </p:nvSpPr>
        <p:spPr>
          <a:xfrm flipH="1">
            <a:off x="7353292" y="4786292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13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0" y="4357775"/>
            <a:ext cx="6633906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7"/>
          <p:cNvSpPr/>
          <p:nvPr/>
        </p:nvSpPr>
        <p:spPr>
          <a:xfrm>
            <a:off x="1923700" y="0"/>
            <a:ext cx="7220221" cy="2724140"/>
          </a:xfrm>
          <a:custGeom>
            <a:rect b="b" l="l" r="r" t="t"/>
            <a:pathLst>
              <a:path extrusionOk="0" h="24170" w="52686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7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3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" name="Google Shape;105;p17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6" name="Google Shape;106;p17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 b="0" i="0" sz="1400" u="none" cap="none" strike="noStrik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7" name="Google Shape;107;p17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07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i="0" sz="2800" u="none" cap="none" strike="noStrik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b="0" i="0" sz="18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"/>
          <p:cNvSpPr txBox="1"/>
          <p:nvPr>
            <p:ph type="ctrTitle"/>
          </p:nvPr>
        </p:nvSpPr>
        <p:spPr>
          <a:xfrm>
            <a:off x="623400" y="1743619"/>
            <a:ext cx="8520600" cy="1910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</a:pPr>
            <a:r>
              <a:rPr lang="pt-BR"/>
              <a:t>FUNÇÕES E PROCEDIMENTOS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Obrigado!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CONTEÚDO</a:t>
            </a:r>
            <a:endParaRPr/>
          </a:p>
        </p:txBody>
      </p:sp>
      <p:sp>
        <p:nvSpPr>
          <p:cNvPr id="127" name="Google Shape;127;p2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b="1" lang="pt-BR" sz="3500"/>
              <a:t>01</a:t>
            </a:r>
            <a:endParaRPr b="1" sz="3500"/>
          </a:p>
        </p:txBody>
      </p:sp>
      <p:sp>
        <p:nvSpPr>
          <p:cNvPr id="128" name="Google Shape;128;p2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pt-BR"/>
              <a:t>FUNÇÕES</a:t>
            </a:r>
            <a:endParaRPr b="1" sz="220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129" name="Google Shape;129;p2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b="1" lang="pt-BR" sz="3500"/>
              <a:t>02</a:t>
            </a:r>
            <a:endParaRPr b="1" sz="3500"/>
          </a:p>
        </p:txBody>
      </p:sp>
      <p:sp>
        <p:nvSpPr>
          <p:cNvPr id="130" name="Google Shape;130;p2"/>
          <p:cNvSpPr txBox="1"/>
          <p:nvPr>
            <p:ph idx="3" type="subTitle"/>
          </p:nvPr>
        </p:nvSpPr>
        <p:spPr>
          <a:xfrm flipH="1">
            <a:off x="5131163" y="2176361"/>
            <a:ext cx="2503525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pt-BR" sz="2200">
                <a:latin typeface="Overpass Mono"/>
                <a:ea typeface="Overpass Mono"/>
                <a:cs typeface="Overpass Mono"/>
                <a:sym typeface="Overpass Mono"/>
              </a:rPr>
              <a:t>PROCEDIMENTOS</a:t>
            </a:r>
            <a:endParaRPr b="1" sz="220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131" name="Google Shape;131;p2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pt-BR"/>
              <a:t>03</a:t>
            </a:r>
            <a:endParaRPr/>
          </a:p>
        </p:txBody>
      </p:sp>
      <p:sp>
        <p:nvSpPr>
          <p:cNvPr id="132" name="Google Shape;132;p2"/>
          <p:cNvSpPr txBox="1"/>
          <p:nvPr>
            <p:ph idx="7" type="subTitle"/>
          </p:nvPr>
        </p:nvSpPr>
        <p:spPr>
          <a:xfrm flipH="1">
            <a:off x="1905918" y="3572262"/>
            <a:ext cx="2447783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pt-BR"/>
              <a:t>REGRAS DE NOMENCLATURA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FUNÇÕES</a:t>
            </a:r>
            <a:endParaRPr/>
          </a:p>
        </p:txBody>
      </p:sp>
      <p:sp>
        <p:nvSpPr>
          <p:cNvPr id="138" name="Google Shape;138;p3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pt-BR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FUNÇÕES</a:t>
            </a:r>
            <a:endParaRPr/>
          </a:p>
        </p:txBody>
      </p:sp>
      <p:sp>
        <p:nvSpPr>
          <p:cNvPr id="144" name="Google Shape;144;p4"/>
          <p:cNvSpPr txBox="1"/>
          <p:nvPr/>
        </p:nvSpPr>
        <p:spPr>
          <a:xfrm flipH="1">
            <a:off x="1736556" y="4510756"/>
            <a:ext cx="2467500" cy="351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</a:pPr>
            <a:r>
              <a:rPr b="0" i="0" lang="pt-BR" sz="8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Código de exemplo de uma função</a:t>
            </a:r>
            <a:endParaRPr/>
          </a:p>
        </p:txBody>
      </p:sp>
      <p:pic>
        <p:nvPicPr>
          <p:cNvPr id="145" name="Google Shape;14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8252" y="1161551"/>
            <a:ext cx="3380003" cy="334920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4"/>
          <p:cNvSpPr txBox="1"/>
          <p:nvPr/>
        </p:nvSpPr>
        <p:spPr>
          <a:xfrm>
            <a:off x="5360484" y="1972970"/>
            <a:ext cx="3629280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Uma função é um bloco de código que realiza uma tarefa específica e pode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retornar um valor. As funções são usadas para encapsular lógica que pode ser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chamada em diferentes partes de um programa. Elas podem receber parâmetros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(ou argumentos) e, após a execução, podem retornar um resultado.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PROCEDIMENTOS</a:t>
            </a:r>
            <a:endParaRPr/>
          </a:p>
        </p:txBody>
      </p:sp>
      <p:sp>
        <p:nvSpPr>
          <p:cNvPr id="152" name="Google Shape;152;p5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pt-BR"/>
              <a:t>02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PROCEDIMENTO</a:t>
            </a:r>
            <a:endParaRPr/>
          </a:p>
        </p:txBody>
      </p:sp>
      <p:sp>
        <p:nvSpPr>
          <p:cNvPr id="158" name="Google Shape;158;p6"/>
          <p:cNvSpPr txBox="1"/>
          <p:nvPr/>
        </p:nvSpPr>
        <p:spPr>
          <a:xfrm flipH="1">
            <a:off x="1736555" y="4572183"/>
            <a:ext cx="2467500" cy="351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</a:pPr>
            <a:r>
              <a:rPr b="0" i="0" lang="pt-BR" sz="8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Código de exemplo de um procedimento</a:t>
            </a:r>
            <a:endParaRPr/>
          </a:p>
        </p:txBody>
      </p:sp>
      <p:sp>
        <p:nvSpPr>
          <p:cNvPr id="159" name="Google Shape;159;p6"/>
          <p:cNvSpPr txBox="1"/>
          <p:nvPr/>
        </p:nvSpPr>
        <p:spPr>
          <a:xfrm>
            <a:off x="5244029" y="1851785"/>
            <a:ext cx="3745735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Um procedimento (ou sub-rotina) é um bloco de código que realiza uma tarefa,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mas não retorna um valor. Em algumas linguagens de programação, o termo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"procedimento" é usado para se referir a funções que não têm um valor de retorno.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Em Python, não há uma distinção formal entre funções e procedimentos, pois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qualquer função pode não retornar um valor (neste caso, ela retorna None).</a:t>
            </a:r>
            <a:endParaRPr/>
          </a:p>
        </p:txBody>
      </p:sp>
      <p:pic>
        <p:nvPicPr>
          <p:cNvPr id="160" name="Google Shape;16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118" y="1090804"/>
            <a:ext cx="4658375" cy="3419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REGRAS DE NOMENCLATURA</a:t>
            </a:r>
            <a:endParaRPr/>
          </a:p>
        </p:txBody>
      </p:sp>
      <p:sp>
        <p:nvSpPr>
          <p:cNvPr id="166" name="Google Shape;166;p7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pt-BR"/>
              <a:t>03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REGRAS DE NOMENCLATURA</a:t>
            </a:r>
            <a:br>
              <a:rPr lang="pt-BR"/>
            </a:br>
            <a:endParaRPr/>
          </a:p>
        </p:txBody>
      </p:sp>
      <p:sp>
        <p:nvSpPr>
          <p:cNvPr id="172" name="Google Shape;172;p8"/>
          <p:cNvSpPr txBox="1"/>
          <p:nvPr/>
        </p:nvSpPr>
        <p:spPr>
          <a:xfrm>
            <a:off x="457855" y="1245257"/>
            <a:ext cx="3863156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 NOMES DESCRITIVOS: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• O nome da função ou procedimento deve descrever claramente o que ele faz. Isso ajuda outros desenvolvedores (ou você mesmo no futuro) a entender rapidamente a finalidade do código.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• Exemplo: calcular_media(), enviar_email(), obter_dados_usuario()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8"/>
          <p:cNvSpPr txBox="1"/>
          <p:nvPr/>
        </p:nvSpPr>
        <p:spPr>
          <a:xfrm>
            <a:off x="2263938" y="3294196"/>
            <a:ext cx="4114145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 LETRAS MINÚSCULAS E UNDERSCORES: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• Em Python, a convenção é usar letras minúsculas e separar palavras com underscores (_).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• Exemplo: minha_funcao(), processar_dados()</a:t>
            </a:r>
            <a:endParaRPr/>
          </a:p>
        </p:txBody>
      </p:sp>
      <p:sp>
        <p:nvSpPr>
          <p:cNvPr id="174" name="Google Shape;174;p8"/>
          <p:cNvSpPr txBox="1"/>
          <p:nvPr/>
        </p:nvSpPr>
        <p:spPr>
          <a:xfrm>
            <a:off x="4572000" y="1245257"/>
            <a:ext cx="457200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EVITE ABREVIAÇÕES EXCESSIVAS: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• Abreviações podem ser confusas. Use nomes completos sempre que possível, a menos que a abreviação seja amplamente reconhecida.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• Exemplo: Prefira calcular_area_retangulo() em vez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 calc_area_r().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REGRAS DE NOMENCLATURA</a:t>
            </a:r>
            <a:br>
              <a:rPr lang="pt-BR"/>
            </a:br>
            <a:endParaRPr/>
          </a:p>
        </p:txBody>
      </p:sp>
      <p:sp>
        <p:nvSpPr>
          <p:cNvPr id="180" name="Google Shape;180;p9"/>
          <p:cNvSpPr txBox="1"/>
          <p:nvPr/>
        </p:nvSpPr>
        <p:spPr>
          <a:xfrm>
            <a:off x="457855" y="1457464"/>
            <a:ext cx="3863156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 O PREFIXO "GET" OU "SET" PARA MÉTODOS DE ACESSO: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• Para métodos que obtêm ou definem valores de atributos, use 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prefixos "get" e "set".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• Exemplo: get_nome(), set_idade()</a:t>
            </a:r>
            <a:endParaRPr/>
          </a:p>
        </p:txBody>
      </p:sp>
      <p:sp>
        <p:nvSpPr>
          <p:cNvPr id="181" name="Google Shape;181;p9"/>
          <p:cNvSpPr txBox="1"/>
          <p:nvPr/>
        </p:nvSpPr>
        <p:spPr>
          <a:xfrm>
            <a:off x="4572000" y="1457464"/>
            <a:ext cx="4114145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COMECE COM UM VERBO: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• É uma boa prática começar o nome de funções e procedimentos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 um verbo, pois isso indica que a função realiza uma ação.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• Exemplo: adicionar_item(), remover_usuario(), atualizar_dados()</a:t>
            </a:r>
            <a:endParaRPr/>
          </a:p>
        </p:txBody>
      </p:sp>
      <p:sp>
        <p:nvSpPr>
          <p:cNvPr id="182" name="Google Shape;182;p9"/>
          <p:cNvSpPr txBox="1"/>
          <p:nvPr/>
        </p:nvSpPr>
        <p:spPr>
          <a:xfrm>
            <a:off x="457855" y="3273346"/>
            <a:ext cx="402601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EVITE NOMES DE FUNÇÕES QUE CONFLITAM COM PALAVRAS RESERVADAS: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• Não use nomes que sejam palavras reservadas da linguagem, pois isso pode causar erros.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• Exemplo: Evite nomes como def, class, if, etc.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