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naheim"/>
      <p:regular r:id="rId16"/>
      <p:bold r:id="rId17"/>
    </p:embeddedFont>
    <p:embeddedFont>
      <p:font typeface="Overpass Mon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5CdGGZNOwys6dnUc7lqQh9aur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bold.fntdata"/><Relationship Id="rId16" Type="http://schemas.openxmlformats.org/officeDocument/2006/relationships/font" Target="fonts/Anaheim-regular.fntdata"/><Relationship Id="rId5" Type="http://schemas.openxmlformats.org/officeDocument/2006/relationships/slide" Target="slides/slide1.xml"/><Relationship Id="rId19" Type="http://schemas.openxmlformats.org/officeDocument/2006/relationships/font" Target="fonts/OverpassMono-bold.fntdata"/><Relationship Id="rId6" Type="http://schemas.openxmlformats.org/officeDocument/2006/relationships/slide" Target="slides/slide2.xml"/><Relationship Id="rId18" Type="http://schemas.openxmlformats.org/officeDocument/2006/relationships/font" Target="fonts/Overpass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3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13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3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3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27" name="Google Shape;127;p17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18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311700" y="1181759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pt-BR"/>
              <a:t>RECURSIVIDADE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4594834" y="2153109"/>
            <a:ext cx="3932694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Recursividade é poderosa, mas deve ser usada com cuidado, pois funções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recursivas podem consumir muita memória se não tiverem uma condição de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parada adequada.</a:t>
            </a:r>
            <a:endParaRPr/>
          </a:p>
        </p:txBody>
      </p:sp>
      <p:sp>
        <p:nvSpPr>
          <p:cNvPr id="213" name="Google Shape;213;p10"/>
          <p:cNvSpPr txBox="1"/>
          <p:nvPr>
            <p:ph type="title"/>
          </p:nvPr>
        </p:nvSpPr>
        <p:spPr>
          <a:xfrm>
            <a:off x="4564228" y="1593614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LEMBRETE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CONTEUDOS</a:t>
            </a:r>
            <a:endParaRPr/>
          </a:p>
        </p:txBody>
      </p:sp>
      <p:sp>
        <p:nvSpPr>
          <p:cNvPr id="156" name="Google Shape;156;p2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01</a:t>
            </a:r>
            <a:endParaRPr b="1" sz="3500"/>
          </a:p>
        </p:txBody>
      </p:sp>
      <p:sp>
        <p:nvSpPr>
          <p:cNvPr id="157" name="Google Shape;157;p2"/>
          <p:cNvSpPr txBox="1"/>
          <p:nvPr>
            <p:ph idx="1" type="subTitle"/>
          </p:nvPr>
        </p:nvSpPr>
        <p:spPr>
          <a:xfrm flipH="1">
            <a:off x="1870312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DEFINIÇÃO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58" name="Google Shape;158;p2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02</a:t>
            </a:r>
            <a:endParaRPr b="1" sz="3500"/>
          </a:p>
        </p:txBody>
      </p:sp>
      <p:sp>
        <p:nvSpPr>
          <p:cNvPr id="159" name="Google Shape;159;p2"/>
          <p:cNvSpPr txBox="1"/>
          <p:nvPr>
            <p:ph idx="3" type="subTitle"/>
          </p:nvPr>
        </p:nvSpPr>
        <p:spPr>
          <a:xfrm flipH="1">
            <a:off x="5109788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EXEMPLO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65" name="Google Shape;165;p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4610137" y="1532184"/>
            <a:ext cx="3932694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Recursividade é um conceito em programação onde uma função chama a si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mesma durante a sua execução. Esse processo continua até que uma condição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de parada seja atingida, o que evita que a função se chame indefinidamente 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cause um estouro de pilha (stack overflow). A recursividade é útil para resolver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problemas que podem ser divididos em subproblemas menores e de estrutura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semelhante.</a:t>
            </a:r>
            <a:endParaRPr/>
          </a:p>
        </p:txBody>
      </p:sp>
      <p:sp>
        <p:nvSpPr>
          <p:cNvPr id="171" name="Google Shape;171;p4"/>
          <p:cNvSpPr txBox="1"/>
          <p:nvPr>
            <p:ph type="title"/>
          </p:nvPr>
        </p:nvSpPr>
        <p:spPr>
          <a:xfrm>
            <a:off x="4579531" y="811417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77" name="Google Shape;177;p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5166911" y="1829639"/>
            <a:ext cx="3375920" cy="2268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Fatorial (representado por n!) é o produto de todos os números inteiros positivos de 1 até n.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Por exemplo: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4!=4×3×2</a:t>
            </a:r>
            <a:r>
              <a:rPr lang="pt-BR"/>
              <a:t>×</a:t>
            </a:r>
            <a:r>
              <a:rPr lang="pt-BR"/>
              <a:t>1=24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1!=1×1=1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Por definição, 0!=1</a:t>
            </a:r>
            <a:endParaRPr/>
          </a:p>
        </p:txBody>
      </p:sp>
      <p:sp>
        <p:nvSpPr>
          <p:cNvPr id="183" name="Google Shape;183;p6"/>
          <p:cNvSpPr txBox="1"/>
          <p:nvPr>
            <p:ph type="title"/>
          </p:nvPr>
        </p:nvSpPr>
        <p:spPr>
          <a:xfrm>
            <a:off x="4572000" y="1160639"/>
            <a:ext cx="4235236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É FATORIAL?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1278000" y="287321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CÓDIGO DE FATORIAL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5982160" y="1927685"/>
            <a:ext cx="307370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Fatorial de n (n!):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n!=n*(n−1)*(n−2)*...*1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Ou de forma recursiva: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- Se n=1, então n! = 1 (condição de parada)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- Se n&gt;1, então n! = n * (n-1)!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 flipH="1">
            <a:off x="1697996" y="4680527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de fatorial</a:t>
            </a:r>
            <a:endParaRPr/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842" y="1016225"/>
            <a:ext cx="4675550" cy="357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1278000" y="287321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CÓDIGO DE FATORIAL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5982160" y="1927685"/>
            <a:ext cx="30737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Quando essa função é chamada, por exemplo, fatorial(5), ela se desenrola assim: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• fatorial(5) chama 5 * fatorial(4)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• fatorial(4) chama 4 * fatorial(3)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• fatorial(3) chama 3 * fatorial(2)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• fatorial(2) chama 2 * fatorial(1)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• fatorial(1) retorna 1 (condição de parada)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 flipH="1">
            <a:off x="1697996" y="4680527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de fatorial</a:t>
            </a:r>
            <a:endParaRPr/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842" y="1016225"/>
            <a:ext cx="4675550" cy="357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1278000" y="287321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CÓDIGO DE FATORIAL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5982160" y="1927685"/>
            <a:ext cx="307370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 função então resolve as operações na ordem inversa da chamada: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• 2 * 1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• 3 * 2 =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• 4 * 6 = 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• 5 * 24 = 120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Portanto, fatorial(5) retorna 120.</a:t>
            </a:r>
            <a:endParaRPr/>
          </a:p>
        </p:txBody>
      </p:sp>
      <p:sp>
        <p:nvSpPr>
          <p:cNvPr id="206" name="Google Shape;206;p9"/>
          <p:cNvSpPr txBox="1"/>
          <p:nvPr/>
        </p:nvSpPr>
        <p:spPr>
          <a:xfrm flipH="1">
            <a:off x="1697996" y="4680527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de fatorial</a:t>
            </a:r>
            <a:endParaRPr/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842" y="1016225"/>
            <a:ext cx="4675550" cy="357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