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Anaheim"/>
      <p:regular r:id="rId32"/>
      <p:bold r:id="rId33"/>
    </p:embeddedFont>
    <p:embeddedFont>
      <p:font typeface="Barlow Condensed ExtraBold"/>
      <p:bold r:id="rId34"/>
      <p:boldItalic r:id="rId35"/>
    </p:embeddedFont>
    <p:embeddedFont>
      <p:font typeface="Overpass Mono"/>
      <p:regular r:id="rId36"/>
      <p:bold r:id="rId37"/>
    </p:embeddedFont>
    <p:embeddedFont>
      <p:font typeface="Barlow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j+h5QEB/AoVX+oLVArP+jLdLIg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italic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Barlow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naheim-bold.fntdata"/><Relationship Id="rId10" Type="http://schemas.openxmlformats.org/officeDocument/2006/relationships/slide" Target="slides/slide6.xml"/><Relationship Id="rId32" Type="http://schemas.openxmlformats.org/officeDocument/2006/relationships/font" Target="fonts/Anaheim-regular.fntdata"/><Relationship Id="rId13" Type="http://schemas.openxmlformats.org/officeDocument/2006/relationships/slide" Target="slides/slide9.xml"/><Relationship Id="rId35" Type="http://schemas.openxmlformats.org/officeDocument/2006/relationships/font" Target="fonts/BarlowCondensedExtraBold-boldItalic.fntdata"/><Relationship Id="rId12" Type="http://schemas.openxmlformats.org/officeDocument/2006/relationships/slide" Target="slides/slide8.xml"/><Relationship Id="rId34" Type="http://schemas.openxmlformats.org/officeDocument/2006/relationships/font" Target="fonts/BarlowCondensedExtraBold-bold.fntdata"/><Relationship Id="rId15" Type="http://schemas.openxmlformats.org/officeDocument/2006/relationships/slide" Target="slides/slide11.xml"/><Relationship Id="rId37" Type="http://schemas.openxmlformats.org/officeDocument/2006/relationships/font" Target="fonts/OverpassMono-bold.fntdata"/><Relationship Id="rId14" Type="http://schemas.openxmlformats.org/officeDocument/2006/relationships/slide" Target="slides/slide10.xml"/><Relationship Id="rId36" Type="http://schemas.openxmlformats.org/officeDocument/2006/relationships/font" Target="fonts/OverpassMono-regular.fntdata"/><Relationship Id="rId17" Type="http://schemas.openxmlformats.org/officeDocument/2006/relationships/slide" Target="slides/slide13.xml"/><Relationship Id="rId39" Type="http://schemas.openxmlformats.org/officeDocument/2006/relationships/font" Target="fonts/Barlow-bold.fntdata"/><Relationship Id="rId16" Type="http://schemas.openxmlformats.org/officeDocument/2006/relationships/slide" Target="slides/slide12.xml"/><Relationship Id="rId38" Type="http://schemas.openxmlformats.org/officeDocument/2006/relationships/font" Target="fonts/Barlow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9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9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9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9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9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9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9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9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9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9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9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9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9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9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9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9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9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9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9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9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9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9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9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9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9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9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9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9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29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9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9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9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9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9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9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9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9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9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9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9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9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9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1" name="Google Shape;161;p38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3" name="Google Shape;163;p38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5" name="Google Shape;165;p3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76" name="Google Shape;176;p39"/>
          <p:cNvSpPr txBox="1"/>
          <p:nvPr>
            <p:ph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77" name="Google Shape;177;p39"/>
          <p:cNvSpPr txBox="1"/>
          <p:nvPr>
            <p:ph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78" name="Google Shape;178;p39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9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9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Title + text 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0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0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0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0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0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0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0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0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0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0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1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1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1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41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41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1" name="Google Shape;201;p41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1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1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1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1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1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1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1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0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0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0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0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0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30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9" name="Google Shape;59;p30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30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1" name="Google Shape;61;p30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30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30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30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5" name="Google Shape;65;p30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30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1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1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1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1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1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1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1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1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1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1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1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1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3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92" name="Google Shape;92;p32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2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2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2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2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2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2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2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2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2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2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2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2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2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2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2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2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2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2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2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2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2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2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2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2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2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2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2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2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2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2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2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3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31" name="Google Shape;131;p34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35" name="Google Shape;135;p34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37" name="Google Shape;137;p34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39" name="Google Shape;139;p34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41" name="Google Shape;141;p34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42" name="Google Shape;142;p34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4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47" name="Google Shape;147;p35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5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53" name="Google Shape;153;p37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37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55" name="Google Shape;155;p37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37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57" name="Google Shape;157;p37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pt-BR"/>
              <a:t>ALGORITMO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PROPRIEDADES ESSENCIAIS</a:t>
            </a:r>
            <a:endParaRPr/>
          </a:p>
        </p:txBody>
      </p:sp>
      <p:sp>
        <p:nvSpPr>
          <p:cNvPr id="292" name="Google Shape;292;p10"/>
          <p:cNvSpPr txBox="1"/>
          <p:nvPr>
            <p:ph idx="4294967295" type="ctrTitle"/>
          </p:nvPr>
        </p:nvSpPr>
        <p:spPr>
          <a:xfrm flipH="1">
            <a:off x="5339475" y="1480076"/>
            <a:ext cx="26976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Completo</a:t>
            </a:r>
            <a:endParaRPr b="1" i="0" sz="2200" u="none" cap="none" strike="noStrik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93" name="Google Shape;293;p10"/>
          <p:cNvSpPr txBox="1"/>
          <p:nvPr>
            <p:ph idx="4294967295" type="ctrTitle"/>
          </p:nvPr>
        </p:nvSpPr>
        <p:spPr>
          <a:xfrm flipH="1">
            <a:off x="5339475" y="2318175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Sem  redundância</a:t>
            </a:r>
            <a:endParaRPr b="1" i="0" sz="2200" u="none" cap="none" strike="noStrik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94" name="Google Shape;294;p10"/>
          <p:cNvSpPr txBox="1"/>
          <p:nvPr>
            <p:ph idx="4294967295" type="ctrTitle"/>
          </p:nvPr>
        </p:nvSpPr>
        <p:spPr>
          <a:xfrm flipH="1">
            <a:off x="5341550" y="3198033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Determinístico</a:t>
            </a:r>
            <a:endParaRPr b="1" i="0" sz="2200" u="none" cap="none" strike="noStrik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95" name="Google Shape;295;p10"/>
          <p:cNvSpPr txBox="1"/>
          <p:nvPr>
            <p:ph idx="4294967295" type="ctrTitle"/>
          </p:nvPr>
        </p:nvSpPr>
        <p:spPr>
          <a:xfrm flipH="1">
            <a:off x="5339475" y="4087313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Finitos</a:t>
            </a:r>
            <a:endParaRPr b="1" i="0" sz="2200" u="none" cap="none" strike="noStrik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0" y="2610900"/>
            <a:ext cx="1785055" cy="18875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 txBox="1"/>
          <p:nvPr>
            <p:ph idx="4294967295" type="ctrTitle"/>
          </p:nvPr>
        </p:nvSpPr>
        <p:spPr>
          <a:xfrm flipH="1">
            <a:off x="492376" y="2673181"/>
            <a:ext cx="2585357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pt-BR" sz="3000">
                <a:solidFill>
                  <a:schemeClr val="dk1"/>
                </a:solidFill>
              </a:rPr>
              <a:t>ALGORITMO</a:t>
            </a:r>
            <a:endParaRPr b="1" i="0" sz="30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98" name="Google Shape;298;p10"/>
          <p:cNvSpPr/>
          <p:nvPr/>
        </p:nvSpPr>
        <p:spPr>
          <a:xfrm flipH="1">
            <a:off x="1165475" y="3815600"/>
            <a:ext cx="2338825" cy="133867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/>
          <p:nvPr/>
        </p:nvSpPr>
        <p:spPr>
          <a:xfrm flipH="1">
            <a:off x="5500" y="3815594"/>
            <a:ext cx="1159976" cy="13389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 flipH="1">
            <a:off x="1198717" y="4037295"/>
            <a:ext cx="1710557" cy="13389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 flipH="1">
            <a:off x="1198727" y="4037295"/>
            <a:ext cx="497188" cy="13389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 flipH="1">
            <a:off x="5505" y="4037295"/>
            <a:ext cx="579996" cy="13389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/>
          <p:nvPr/>
        </p:nvSpPr>
        <p:spPr>
          <a:xfrm flipH="1">
            <a:off x="933688" y="4037295"/>
            <a:ext cx="133894" cy="13389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/>
          <p:nvPr/>
        </p:nvSpPr>
        <p:spPr>
          <a:xfrm flipH="1">
            <a:off x="720893" y="4037295"/>
            <a:ext cx="133894" cy="13389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"/>
          <p:cNvSpPr/>
          <p:nvPr/>
        </p:nvSpPr>
        <p:spPr>
          <a:xfrm flipH="1">
            <a:off x="5508" y="4258997"/>
            <a:ext cx="133878" cy="13389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0"/>
          <p:cNvSpPr/>
          <p:nvPr/>
        </p:nvSpPr>
        <p:spPr>
          <a:xfrm flipH="1">
            <a:off x="246918" y="4258997"/>
            <a:ext cx="1367368" cy="13389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10"/>
          <p:cNvCxnSpPr/>
          <p:nvPr/>
        </p:nvCxnSpPr>
        <p:spPr>
          <a:xfrm flipH="1" rot="10800000">
            <a:off x="3351874" y="1570575"/>
            <a:ext cx="1879500" cy="1326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08" name="Google Shape;308;p10"/>
          <p:cNvCxnSpPr/>
          <p:nvPr/>
        </p:nvCxnSpPr>
        <p:spPr>
          <a:xfrm flipH="1" rot="10800000">
            <a:off x="3351874" y="2455275"/>
            <a:ext cx="1879500" cy="442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09" name="Google Shape;309;p10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10" name="Google Shape;310;p10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type="title"/>
          </p:nvPr>
        </p:nvSpPr>
        <p:spPr>
          <a:xfrm>
            <a:off x="1823175" y="316378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COMPLETO</a:t>
            </a:r>
            <a:endParaRPr/>
          </a:p>
        </p:txBody>
      </p:sp>
      <p:sp>
        <p:nvSpPr>
          <p:cNvPr id="316" name="Google Shape;316;p11"/>
          <p:cNvSpPr txBox="1"/>
          <p:nvPr>
            <p:ph idx="2" type="title"/>
          </p:nvPr>
        </p:nvSpPr>
        <p:spPr>
          <a:xfrm>
            <a:off x="2296991" y="2520492"/>
            <a:ext cx="2091889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Significado</a:t>
            </a:r>
            <a:endParaRPr/>
          </a:p>
        </p:txBody>
      </p:sp>
      <p:pic>
        <p:nvPicPr>
          <p:cNvPr id="317" name="Google Shape;317;p11"/>
          <p:cNvPicPr preferRelativeResize="0"/>
          <p:nvPr/>
        </p:nvPicPr>
        <p:blipFill rotWithShape="1">
          <a:blip r:embed="rId3">
            <a:alphaModFix/>
          </a:blip>
          <a:srcRect b="0" l="61241" r="15108" t="0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p11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319" name="Google Shape;319;p11"/>
            <p:cNvSpPr/>
            <p:nvPr/>
          </p:nvSpPr>
          <p:spPr>
            <a:xfrm>
              <a:off x="1937576" y="4600809"/>
              <a:ext cx="234129" cy="75728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1394514" y="4600809"/>
              <a:ext cx="440870" cy="75728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1156673" y="4725738"/>
              <a:ext cx="474774" cy="75767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718307" y="4725738"/>
              <a:ext cx="453393" cy="75767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536688" y="4850706"/>
              <a:ext cx="635008" cy="75299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11"/>
          <p:cNvGrpSpPr/>
          <p:nvPr/>
        </p:nvGrpSpPr>
        <p:grpSpPr>
          <a:xfrm>
            <a:off x="2886867" y="1402555"/>
            <a:ext cx="899998" cy="900000"/>
            <a:chOff x="4652476" y="2898915"/>
            <a:chExt cx="386015" cy="384495"/>
          </a:xfrm>
        </p:grpSpPr>
        <p:sp>
          <p:nvSpPr>
            <p:cNvPr id="325" name="Google Shape;325;p11"/>
            <p:cNvSpPr/>
            <p:nvPr/>
          </p:nvSpPr>
          <p:spPr>
            <a:xfrm>
              <a:off x="4842456" y="3088895"/>
              <a:ext cx="60190" cy="60190"/>
            </a:xfrm>
            <a:custGeom>
              <a:rect b="b" l="l" r="r" t="t"/>
              <a:pathLst>
                <a:path extrusionOk="0" h="2296" w="2296">
                  <a:moveTo>
                    <a:pt x="592" y="0"/>
                  </a:moveTo>
                  <a:lnTo>
                    <a:pt x="0" y="592"/>
                  </a:lnTo>
                  <a:lnTo>
                    <a:pt x="1704" y="2295"/>
                  </a:lnTo>
                  <a:lnTo>
                    <a:pt x="2295" y="1703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4652476" y="2898915"/>
              <a:ext cx="247889" cy="247889"/>
            </a:xfrm>
            <a:custGeom>
              <a:rect b="b" l="l" r="r" t="t"/>
              <a:pathLst>
                <a:path extrusionOk="0" h="9456" w="9456">
                  <a:moveTo>
                    <a:pt x="4721" y="1"/>
                  </a:moveTo>
                  <a:cubicBezTo>
                    <a:pt x="2108" y="1"/>
                    <a:pt x="1" y="2108"/>
                    <a:pt x="1" y="4721"/>
                  </a:cubicBezTo>
                  <a:cubicBezTo>
                    <a:pt x="1" y="7334"/>
                    <a:pt x="2108" y="9456"/>
                    <a:pt x="4721" y="9456"/>
                  </a:cubicBezTo>
                  <a:cubicBezTo>
                    <a:pt x="7334" y="9456"/>
                    <a:pt x="9456" y="7334"/>
                    <a:pt x="9456" y="4721"/>
                  </a:cubicBezTo>
                  <a:cubicBezTo>
                    <a:pt x="9456" y="2108"/>
                    <a:pt x="7334" y="1"/>
                    <a:pt x="4721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4680866" y="2927306"/>
              <a:ext cx="191134" cy="191134"/>
            </a:xfrm>
            <a:custGeom>
              <a:rect b="b" l="l" r="r" t="t"/>
              <a:pathLst>
                <a:path extrusionOk="0" h="7291" w="7291">
                  <a:moveTo>
                    <a:pt x="3638" y="0"/>
                  </a:moveTo>
                  <a:cubicBezTo>
                    <a:pt x="1632" y="0"/>
                    <a:pt x="0" y="1631"/>
                    <a:pt x="0" y="3638"/>
                  </a:cubicBezTo>
                  <a:cubicBezTo>
                    <a:pt x="0" y="5659"/>
                    <a:pt x="1632" y="7290"/>
                    <a:pt x="3638" y="7290"/>
                  </a:cubicBezTo>
                  <a:cubicBezTo>
                    <a:pt x="5659" y="7290"/>
                    <a:pt x="7290" y="5659"/>
                    <a:pt x="7290" y="3638"/>
                  </a:cubicBezTo>
                  <a:cubicBezTo>
                    <a:pt x="7290" y="1631"/>
                    <a:pt x="5659" y="0"/>
                    <a:pt x="3638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4869693" y="3117653"/>
              <a:ext cx="168798" cy="165757"/>
            </a:xfrm>
            <a:custGeom>
              <a:rect b="b" l="l" r="r" t="t"/>
              <a:pathLst>
                <a:path extrusionOk="0" h="6323" w="6439">
                  <a:moveTo>
                    <a:pt x="1293" y="0"/>
                  </a:moveTo>
                  <a:cubicBezTo>
                    <a:pt x="1145" y="0"/>
                    <a:pt x="997" y="58"/>
                    <a:pt x="881" y="173"/>
                  </a:cubicBezTo>
                  <a:lnTo>
                    <a:pt x="232" y="823"/>
                  </a:lnTo>
                  <a:cubicBezTo>
                    <a:pt x="1" y="1054"/>
                    <a:pt x="1" y="1415"/>
                    <a:pt x="232" y="1646"/>
                  </a:cubicBezTo>
                  <a:lnTo>
                    <a:pt x="4735" y="6150"/>
                  </a:lnTo>
                  <a:cubicBezTo>
                    <a:pt x="4851" y="6265"/>
                    <a:pt x="4999" y="6323"/>
                    <a:pt x="5147" y="6323"/>
                  </a:cubicBezTo>
                  <a:cubicBezTo>
                    <a:pt x="5295" y="6323"/>
                    <a:pt x="5443" y="6265"/>
                    <a:pt x="5558" y="6150"/>
                  </a:cubicBezTo>
                  <a:lnTo>
                    <a:pt x="6208" y="5500"/>
                  </a:lnTo>
                  <a:cubicBezTo>
                    <a:pt x="6439" y="5269"/>
                    <a:pt x="6439" y="4908"/>
                    <a:pt x="6208" y="4677"/>
                  </a:cubicBezTo>
                  <a:lnTo>
                    <a:pt x="1704" y="173"/>
                  </a:lnTo>
                  <a:cubicBezTo>
                    <a:pt x="1588" y="58"/>
                    <a:pt x="1441" y="0"/>
                    <a:pt x="1293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4881437" y="3118020"/>
              <a:ext cx="157054" cy="155560"/>
            </a:xfrm>
            <a:custGeom>
              <a:rect b="b" l="l" r="r" t="t"/>
              <a:pathLst>
                <a:path extrusionOk="0" h="5934" w="5991">
                  <a:moveTo>
                    <a:pt x="25" y="582"/>
                  </a:moveTo>
                  <a:cubicBezTo>
                    <a:pt x="17" y="590"/>
                    <a:pt x="8" y="598"/>
                    <a:pt x="0" y="607"/>
                  </a:cubicBezTo>
                  <a:lnTo>
                    <a:pt x="25" y="582"/>
                  </a:lnTo>
                  <a:close/>
                  <a:moveTo>
                    <a:pt x="845" y="1"/>
                  </a:moveTo>
                  <a:cubicBezTo>
                    <a:pt x="697" y="1"/>
                    <a:pt x="549" y="58"/>
                    <a:pt x="433" y="174"/>
                  </a:cubicBezTo>
                  <a:lnTo>
                    <a:pt x="25" y="582"/>
                  </a:lnTo>
                  <a:lnTo>
                    <a:pt x="25" y="582"/>
                  </a:lnTo>
                  <a:cubicBezTo>
                    <a:pt x="131" y="483"/>
                    <a:pt x="267" y="434"/>
                    <a:pt x="404" y="434"/>
                  </a:cubicBezTo>
                  <a:cubicBezTo>
                    <a:pt x="552" y="434"/>
                    <a:pt x="700" y="491"/>
                    <a:pt x="808" y="607"/>
                  </a:cubicBezTo>
                  <a:lnTo>
                    <a:pt x="5327" y="5111"/>
                  </a:lnTo>
                  <a:cubicBezTo>
                    <a:pt x="5543" y="5342"/>
                    <a:pt x="5543" y="5703"/>
                    <a:pt x="5327" y="5934"/>
                  </a:cubicBezTo>
                  <a:lnTo>
                    <a:pt x="5760" y="5501"/>
                  </a:lnTo>
                  <a:cubicBezTo>
                    <a:pt x="5991" y="5270"/>
                    <a:pt x="5991" y="4909"/>
                    <a:pt x="5760" y="4678"/>
                  </a:cubicBezTo>
                  <a:lnTo>
                    <a:pt x="1256" y="174"/>
                  </a:lnTo>
                  <a:cubicBezTo>
                    <a:pt x="1140" y="58"/>
                    <a:pt x="993" y="1"/>
                    <a:pt x="845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4952952" y="3199391"/>
              <a:ext cx="54134" cy="54134"/>
            </a:xfrm>
            <a:custGeom>
              <a:rect b="b" l="l" r="r" t="t"/>
              <a:pathLst>
                <a:path extrusionOk="0" h="2065" w="2065">
                  <a:moveTo>
                    <a:pt x="1458" y="0"/>
                  </a:moveTo>
                  <a:lnTo>
                    <a:pt x="0" y="1473"/>
                  </a:lnTo>
                  <a:lnTo>
                    <a:pt x="592" y="2064"/>
                  </a:lnTo>
                  <a:lnTo>
                    <a:pt x="2065" y="607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4931377" y="3179232"/>
              <a:ext cx="55209" cy="50464"/>
            </a:xfrm>
            <a:custGeom>
              <a:rect b="b" l="l" r="r" t="t"/>
              <a:pathLst>
                <a:path extrusionOk="0" h="1925" w="2106">
                  <a:moveTo>
                    <a:pt x="1771" y="0"/>
                  </a:moveTo>
                  <a:cubicBezTo>
                    <a:pt x="1713" y="0"/>
                    <a:pt x="1653" y="26"/>
                    <a:pt x="1603" y="91"/>
                  </a:cubicBezTo>
                  <a:lnTo>
                    <a:pt x="130" y="1549"/>
                  </a:lnTo>
                  <a:cubicBezTo>
                    <a:pt x="1" y="1693"/>
                    <a:pt x="102" y="1924"/>
                    <a:pt x="289" y="1924"/>
                  </a:cubicBezTo>
                  <a:cubicBezTo>
                    <a:pt x="347" y="1924"/>
                    <a:pt x="405" y="1910"/>
                    <a:pt x="448" y="1866"/>
                  </a:cubicBezTo>
                  <a:lnTo>
                    <a:pt x="1920" y="394"/>
                  </a:lnTo>
                  <a:cubicBezTo>
                    <a:pt x="2105" y="242"/>
                    <a:pt x="1947" y="0"/>
                    <a:pt x="1771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736101" y="2955670"/>
              <a:ext cx="87453" cy="95396"/>
            </a:xfrm>
            <a:custGeom>
              <a:rect b="b" l="l" r="r" t="t"/>
              <a:pathLst>
                <a:path extrusionOk="0" h="3639" w="3336">
                  <a:moveTo>
                    <a:pt x="1529" y="1"/>
                  </a:moveTo>
                  <a:cubicBezTo>
                    <a:pt x="1161" y="1"/>
                    <a:pt x="789" y="133"/>
                    <a:pt x="492" y="405"/>
                  </a:cubicBezTo>
                  <a:cubicBezTo>
                    <a:pt x="174" y="694"/>
                    <a:pt x="1" y="1098"/>
                    <a:pt x="1" y="1517"/>
                  </a:cubicBezTo>
                  <a:cubicBezTo>
                    <a:pt x="1" y="1863"/>
                    <a:pt x="257" y="2036"/>
                    <a:pt x="513" y="2036"/>
                  </a:cubicBezTo>
                  <a:cubicBezTo>
                    <a:pt x="770" y="2036"/>
                    <a:pt x="1026" y="1863"/>
                    <a:pt x="1026" y="1517"/>
                  </a:cubicBezTo>
                  <a:cubicBezTo>
                    <a:pt x="1026" y="1236"/>
                    <a:pt x="1270" y="1011"/>
                    <a:pt x="1549" y="1011"/>
                  </a:cubicBezTo>
                  <a:cubicBezTo>
                    <a:pt x="1557" y="1011"/>
                    <a:pt x="1566" y="1011"/>
                    <a:pt x="1574" y="1011"/>
                  </a:cubicBezTo>
                  <a:cubicBezTo>
                    <a:pt x="1820" y="1040"/>
                    <a:pt x="2022" y="1242"/>
                    <a:pt x="2051" y="1488"/>
                  </a:cubicBezTo>
                  <a:cubicBezTo>
                    <a:pt x="2051" y="1704"/>
                    <a:pt x="1935" y="1892"/>
                    <a:pt x="1748" y="1979"/>
                  </a:cubicBezTo>
                  <a:cubicBezTo>
                    <a:pt x="1300" y="2181"/>
                    <a:pt x="1011" y="2628"/>
                    <a:pt x="1026" y="3119"/>
                  </a:cubicBezTo>
                  <a:cubicBezTo>
                    <a:pt x="1026" y="3408"/>
                    <a:pt x="1257" y="3639"/>
                    <a:pt x="1531" y="3639"/>
                  </a:cubicBezTo>
                  <a:cubicBezTo>
                    <a:pt x="1820" y="3639"/>
                    <a:pt x="2051" y="3422"/>
                    <a:pt x="2051" y="3133"/>
                  </a:cubicBezTo>
                  <a:cubicBezTo>
                    <a:pt x="2051" y="3047"/>
                    <a:pt x="2108" y="2960"/>
                    <a:pt x="2181" y="2931"/>
                  </a:cubicBezTo>
                  <a:cubicBezTo>
                    <a:pt x="3032" y="2527"/>
                    <a:pt x="3335" y="1459"/>
                    <a:pt x="2801" y="679"/>
                  </a:cubicBezTo>
                  <a:cubicBezTo>
                    <a:pt x="2505" y="234"/>
                    <a:pt x="2020" y="1"/>
                    <a:pt x="1529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762972" y="3064279"/>
              <a:ext cx="26897" cy="28050"/>
            </a:xfrm>
            <a:custGeom>
              <a:rect b="b" l="l" r="r" t="t"/>
              <a:pathLst>
                <a:path extrusionOk="0" h="1070" w="1026">
                  <a:moveTo>
                    <a:pt x="513" y="1"/>
                  </a:moveTo>
                  <a:cubicBezTo>
                    <a:pt x="257" y="1"/>
                    <a:pt x="1" y="174"/>
                    <a:pt x="1" y="520"/>
                  </a:cubicBezTo>
                  <a:lnTo>
                    <a:pt x="1" y="549"/>
                  </a:lnTo>
                  <a:cubicBezTo>
                    <a:pt x="1" y="838"/>
                    <a:pt x="232" y="1069"/>
                    <a:pt x="506" y="1069"/>
                  </a:cubicBezTo>
                  <a:cubicBezTo>
                    <a:pt x="795" y="1069"/>
                    <a:pt x="1026" y="838"/>
                    <a:pt x="1026" y="549"/>
                  </a:cubicBezTo>
                  <a:lnTo>
                    <a:pt x="1026" y="520"/>
                  </a:lnTo>
                  <a:cubicBezTo>
                    <a:pt x="1026" y="174"/>
                    <a:pt x="769" y="1"/>
                    <a:pt x="513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11"/>
          <p:cNvGrpSpPr/>
          <p:nvPr/>
        </p:nvGrpSpPr>
        <p:grpSpPr>
          <a:xfrm>
            <a:off x="5199402" y="1402594"/>
            <a:ext cx="899997" cy="900000"/>
            <a:chOff x="1750184" y="2413530"/>
            <a:chExt cx="359729" cy="359441"/>
          </a:xfrm>
        </p:grpSpPr>
        <p:sp>
          <p:nvSpPr>
            <p:cNvPr id="335" name="Google Shape;335;p11"/>
            <p:cNvSpPr/>
            <p:nvPr/>
          </p:nvSpPr>
          <p:spPr>
            <a:xfrm>
              <a:off x="1867074" y="2496981"/>
              <a:ext cx="58000" cy="64965"/>
            </a:xfrm>
            <a:custGeom>
              <a:rect b="b" l="l" r="r" t="t"/>
              <a:pathLst>
                <a:path extrusionOk="0" h="2481" w="2215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1824863" y="2413530"/>
              <a:ext cx="285050" cy="285312"/>
            </a:xfrm>
            <a:custGeom>
              <a:rect b="b" l="l" r="r" t="t"/>
              <a:pathLst>
                <a:path extrusionOk="0" h="10896" w="10886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1893808" y="2482737"/>
              <a:ext cx="147160" cy="146898"/>
            </a:xfrm>
            <a:custGeom>
              <a:rect b="b" l="l" r="r" t="t"/>
              <a:pathLst>
                <a:path extrusionOk="0" h="5610" w="562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1787654" y="2492294"/>
              <a:ext cx="245065" cy="246767"/>
            </a:xfrm>
            <a:custGeom>
              <a:rect b="b" l="l" r="r" t="t"/>
              <a:pathLst>
                <a:path extrusionOk="0" h="9424" w="9359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1806141" y="2613871"/>
              <a:ext cx="106442" cy="106442"/>
            </a:xfrm>
            <a:custGeom>
              <a:rect b="b" l="l" r="r" t="t"/>
              <a:pathLst>
                <a:path extrusionOk="0" h="4065" w="4065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1923790" y="2515075"/>
              <a:ext cx="52972" cy="46321"/>
            </a:xfrm>
            <a:custGeom>
              <a:rect b="b" l="l" r="r" t="t"/>
              <a:pathLst>
                <a:path extrusionOk="0" h="1769" w="2023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1944215" y="2537882"/>
              <a:ext cx="55277" cy="46766"/>
            </a:xfrm>
            <a:custGeom>
              <a:rect b="b" l="l" r="r" t="t"/>
              <a:pathLst>
                <a:path extrusionOk="0" h="1786" w="2111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1968252" y="2560611"/>
              <a:ext cx="53993" cy="46243"/>
            </a:xfrm>
            <a:custGeom>
              <a:rect b="b" l="l" r="r" t="t"/>
              <a:pathLst>
                <a:path extrusionOk="0" h="1766" w="2062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1792630" y="2614945"/>
              <a:ext cx="116707" cy="115869"/>
            </a:xfrm>
            <a:custGeom>
              <a:rect b="b" l="l" r="r" t="t"/>
              <a:pathLst>
                <a:path extrusionOk="0" h="4425" w="4457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1750184" y="2637621"/>
              <a:ext cx="135900" cy="135350"/>
            </a:xfrm>
            <a:custGeom>
              <a:rect b="b" l="l" r="r" t="t"/>
              <a:pathLst>
                <a:path extrusionOk="0" h="5169" w="519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1750184" y="2665586"/>
              <a:ext cx="107673" cy="107385"/>
            </a:xfrm>
            <a:custGeom>
              <a:rect b="b" l="l" r="r" t="t"/>
              <a:pathLst>
                <a:path extrusionOk="0" h="4101" w="4112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11"/>
          <p:cNvGrpSpPr/>
          <p:nvPr/>
        </p:nvGrpSpPr>
        <p:grpSpPr>
          <a:xfrm>
            <a:off x="7423119" y="1454225"/>
            <a:ext cx="899998" cy="900000"/>
            <a:chOff x="3246251" y="2895245"/>
            <a:chExt cx="375791" cy="373800"/>
          </a:xfrm>
        </p:grpSpPr>
        <p:sp>
          <p:nvSpPr>
            <p:cNvPr id="347" name="Google Shape;347;p11"/>
            <p:cNvSpPr/>
            <p:nvPr/>
          </p:nvSpPr>
          <p:spPr>
            <a:xfrm>
              <a:off x="3246251" y="2960599"/>
              <a:ext cx="308446" cy="308446"/>
            </a:xfrm>
            <a:custGeom>
              <a:rect b="b" l="l" r="r" t="t"/>
              <a:pathLst>
                <a:path extrusionOk="0" h="11766" w="11766">
                  <a:moveTo>
                    <a:pt x="5876" y="1"/>
                  </a:moveTo>
                  <a:cubicBezTo>
                    <a:pt x="2628" y="1"/>
                    <a:pt x="0" y="2628"/>
                    <a:pt x="0" y="5876"/>
                  </a:cubicBezTo>
                  <a:cubicBezTo>
                    <a:pt x="0" y="9138"/>
                    <a:pt x="2628" y="11765"/>
                    <a:pt x="5876" y="11765"/>
                  </a:cubicBezTo>
                  <a:cubicBezTo>
                    <a:pt x="9124" y="11765"/>
                    <a:pt x="11765" y="9138"/>
                    <a:pt x="11765" y="5876"/>
                  </a:cubicBezTo>
                  <a:cubicBezTo>
                    <a:pt x="11765" y="2628"/>
                    <a:pt x="9124" y="1"/>
                    <a:pt x="5876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3400264" y="3108556"/>
              <a:ext cx="154039" cy="12531"/>
            </a:xfrm>
            <a:custGeom>
              <a:rect b="b" l="l" r="r" t="t"/>
              <a:pathLst>
                <a:path extrusionOk="0" h="478" w="5876">
                  <a:moveTo>
                    <a:pt x="1" y="1"/>
                  </a:moveTo>
                  <a:lnTo>
                    <a:pt x="1" y="477"/>
                  </a:lnTo>
                  <a:lnTo>
                    <a:pt x="5876" y="477"/>
                  </a:lnTo>
                  <a:lnTo>
                    <a:pt x="5876" y="246"/>
                  </a:lnTo>
                  <a:lnTo>
                    <a:pt x="5876" y="1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3529687" y="2895245"/>
              <a:ext cx="92355" cy="89970"/>
            </a:xfrm>
            <a:custGeom>
              <a:rect b="b" l="l" r="r" t="t"/>
              <a:pathLst>
                <a:path extrusionOk="0" h="3432" w="3523">
                  <a:moveTo>
                    <a:pt x="2126" y="1"/>
                  </a:moveTo>
                  <a:cubicBezTo>
                    <a:pt x="2069" y="1"/>
                    <a:pt x="2010" y="22"/>
                    <a:pt x="1964" y="68"/>
                  </a:cubicBezTo>
                  <a:lnTo>
                    <a:pt x="217" y="1815"/>
                  </a:lnTo>
                  <a:cubicBezTo>
                    <a:pt x="87" y="1945"/>
                    <a:pt x="1" y="2118"/>
                    <a:pt x="15" y="2306"/>
                  </a:cubicBezTo>
                  <a:lnTo>
                    <a:pt x="1" y="3432"/>
                  </a:lnTo>
                  <a:lnTo>
                    <a:pt x="1127" y="3432"/>
                  </a:lnTo>
                  <a:cubicBezTo>
                    <a:pt x="1314" y="3432"/>
                    <a:pt x="1487" y="3360"/>
                    <a:pt x="1632" y="3230"/>
                  </a:cubicBezTo>
                  <a:lnTo>
                    <a:pt x="3364" y="1483"/>
                  </a:lnTo>
                  <a:cubicBezTo>
                    <a:pt x="3523" y="1339"/>
                    <a:pt x="3422" y="1079"/>
                    <a:pt x="3205" y="1079"/>
                  </a:cubicBezTo>
                  <a:lnTo>
                    <a:pt x="2368" y="1079"/>
                  </a:lnTo>
                  <a:lnTo>
                    <a:pt x="2368" y="242"/>
                  </a:lnTo>
                  <a:cubicBezTo>
                    <a:pt x="2368" y="95"/>
                    <a:pt x="2248" y="1"/>
                    <a:pt x="2126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3529687" y="2895245"/>
              <a:ext cx="62103" cy="89970"/>
            </a:xfrm>
            <a:custGeom>
              <a:rect b="b" l="l" r="r" t="t"/>
              <a:pathLst>
                <a:path extrusionOk="0" h="3432" w="2369">
                  <a:moveTo>
                    <a:pt x="2126" y="1"/>
                  </a:moveTo>
                  <a:cubicBezTo>
                    <a:pt x="2069" y="1"/>
                    <a:pt x="2010" y="22"/>
                    <a:pt x="1964" y="68"/>
                  </a:cubicBezTo>
                  <a:lnTo>
                    <a:pt x="217" y="1815"/>
                  </a:lnTo>
                  <a:cubicBezTo>
                    <a:pt x="87" y="1945"/>
                    <a:pt x="1" y="2118"/>
                    <a:pt x="15" y="2306"/>
                  </a:cubicBezTo>
                  <a:lnTo>
                    <a:pt x="15" y="3432"/>
                  </a:lnTo>
                  <a:lnTo>
                    <a:pt x="2354" y="1093"/>
                  </a:lnTo>
                  <a:lnTo>
                    <a:pt x="2354" y="242"/>
                  </a:lnTo>
                  <a:lnTo>
                    <a:pt x="2368" y="242"/>
                  </a:lnTo>
                  <a:cubicBezTo>
                    <a:pt x="2368" y="95"/>
                    <a:pt x="2248" y="1"/>
                    <a:pt x="2126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3283345" y="2997693"/>
              <a:ext cx="234257" cy="234257"/>
            </a:xfrm>
            <a:custGeom>
              <a:rect b="b" l="l" r="r" t="t"/>
              <a:pathLst>
                <a:path extrusionOk="0" h="8936" w="8936">
                  <a:moveTo>
                    <a:pt x="4461" y="0"/>
                  </a:moveTo>
                  <a:cubicBezTo>
                    <a:pt x="1992" y="0"/>
                    <a:pt x="0" y="1992"/>
                    <a:pt x="0" y="4461"/>
                  </a:cubicBezTo>
                  <a:cubicBezTo>
                    <a:pt x="0" y="6944"/>
                    <a:pt x="1992" y="8936"/>
                    <a:pt x="4461" y="8936"/>
                  </a:cubicBezTo>
                  <a:cubicBezTo>
                    <a:pt x="6929" y="8936"/>
                    <a:pt x="8936" y="6944"/>
                    <a:pt x="8936" y="4461"/>
                  </a:cubicBezTo>
                  <a:cubicBezTo>
                    <a:pt x="8936" y="1992"/>
                    <a:pt x="6929" y="0"/>
                    <a:pt x="4461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400264" y="3108556"/>
              <a:ext cx="117338" cy="12531"/>
            </a:xfrm>
            <a:custGeom>
              <a:rect b="b" l="l" r="r" t="t"/>
              <a:pathLst>
                <a:path extrusionOk="0" h="478" w="4476">
                  <a:moveTo>
                    <a:pt x="1" y="1"/>
                  </a:moveTo>
                  <a:lnTo>
                    <a:pt x="1" y="477"/>
                  </a:lnTo>
                  <a:lnTo>
                    <a:pt x="4461" y="477"/>
                  </a:lnTo>
                  <a:cubicBezTo>
                    <a:pt x="4461" y="390"/>
                    <a:pt x="4476" y="318"/>
                    <a:pt x="4476" y="246"/>
                  </a:cubicBezTo>
                  <a:cubicBezTo>
                    <a:pt x="4476" y="160"/>
                    <a:pt x="4476" y="87"/>
                    <a:pt x="4461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3313990" y="3028338"/>
              <a:ext cx="172573" cy="172967"/>
            </a:xfrm>
            <a:custGeom>
              <a:rect b="b" l="l" r="r" t="t"/>
              <a:pathLst>
                <a:path extrusionOk="0" h="6598" w="6583">
                  <a:moveTo>
                    <a:pt x="3292" y="0"/>
                  </a:moveTo>
                  <a:cubicBezTo>
                    <a:pt x="1473" y="0"/>
                    <a:pt x="0" y="1487"/>
                    <a:pt x="0" y="3292"/>
                  </a:cubicBezTo>
                  <a:cubicBezTo>
                    <a:pt x="0" y="5111"/>
                    <a:pt x="1473" y="6597"/>
                    <a:pt x="3292" y="6597"/>
                  </a:cubicBezTo>
                  <a:cubicBezTo>
                    <a:pt x="5111" y="6597"/>
                    <a:pt x="6583" y="5111"/>
                    <a:pt x="6583" y="3292"/>
                  </a:cubicBezTo>
                  <a:cubicBezTo>
                    <a:pt x="6583" y="1487"/>
                    <a:pt x="5111" y="0"/>
                    <a:pt x="3292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3400264" y="3108556"/>
              <a:ext cx="86693" cy="12531"/>
            </a:xfrm>
            <a:custGeom>
              <a:rect b="b" l="l" r="r" t="t"/>
              <a:pathLst>
                <a:path extrusionOk="0" h="478" w="3307">
                  <a:moveTo>
                    <a:pt x="1" y="1"/>
                  </a:moveTo>
                  <a:lnTo>
                    <a:pt x="1" y="477"/>
                  </a:lnTo>
                  <a:lnTo>
                    <a:pt x="3292" y="477"/>
                  </a:lnTo>
                  <a:cubicBezTo>
                    <a:pt x="3292" y="390"/>
                    <a:pt x="3306" y="318"/>
                    <a:pt x="3306" y="246"/>
                  </a:cubicBezTo>
                  <a:cubicBezTo>
                    <a:pt x="3306" y="160"/>
                    <a:pt x="3306" y="87"/>
                    <a:pt x="3292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3351084" y="3065432"/>
              <a:ext cx="98778" cy="98778"/>
            </a:xfrm>
            <a:custGeom>
              <a:rect b="b" l="l" r="r" t="t"/>
              <a:pathLst>
                <a:path extrusionOk="0" h="3768" w="3768">
                  <a:moveTo>
                    <a:pt x="1877" y="0"/>
                  </a:moveTo>
                  <a:cubicBezTo>
                    <a:pt x="837" y="0"/>
                    <a:pt x="0" y="837"/>
                    <a:pt x="0" y="1877"/>
                  </a:cubicBezTo>
                  <a:cubicBezTo>
                    <a:pt x="0" y="2930"/>
                    <a:pt x="837" y="3768"/>
                    <a:pt x="1877" y="3768"/>
                  </a:cubicBezTo>
                  <a:cubicBezTo>
                    <a:pt x="2916" y="3768"/>
                    <a:pt x="3768" y="2930"/>
                    <a:pt x="3768" y="1877"/>
                  </a:cubicBezTo>
                  <a:cubicBezTo>
                    <a:pt x="3768" y="837"/>
                    <a:pt x="2916" y="0"/>
                    <a:pt x="1877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3400264" y="3108556"/>
              <a:ext cx="49599" cy="12531"/>
            </a:xfrm>
            <a:custGeom>
              <a:rect b="b" l="l" r="r" t="t"/>
              <a:pathLst>
                <a:path extrusionOk="0" h="478" w="1892">
                  <a:moveTo>
                    <a:pt x="1" y="1"/>
                  </a:moveTo>
                  <a:lnTo>
                    <a:pt x="1" y="477"/>
                  </a:lnTo>
                  <a:lnTo>
                    <a:pt x="1877" y="477"/>
                  </a:lnTo>
                  <a:cubicBezTo>
                    <a:pt x="1892" y="318"/>
                    <a:pt x="1892" y="160"/>
                    <a:pt x="1877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3381730" y="3096445"/>
              <a:ext cx="37120" cy="36753"/>
            </a:xfrm>
            <a:custGeom>
              <a:rect b="b" l="l" r="r" t="t"/>
              <a:pathLst>
                <a:path extrusionOk="0" h="1402" w="1416">
                  <a:moveTo>
                    <a:pt x="708" y="1"/>
                  </a:moveTo>
                  <a:cubicBezTo>
                    <a:pt x="318" y="1"/>
                    <a:pt x="0" y="318"/>
                    <a:pt x="0" y="694"/>
                  </a:cubicBezTo>
                  <a:cubicBezTo>
                    <a:pt x="0" y="1083"/>
                    <a:pt x="318" y="1401"/>
                    <a:pt x="708" y="1401"/>
                  </a:cubicBezTo>
                  <a:cubicBezTo>
                    <a:pt x="1097" y="1401"/>
                    <a:pt x="1415" y="1083"/>
                    <a:pt x="1415" y="694"/>
                  </a:cubicBezTo>
                  <a:cubicBezTo>
                    <a:pt x="1415" y="318"/>
                    <a:pt x="1097" y="1"/>
                    <a:pt x="708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3400264" y="3108556"/>
              <a:ext cx="18953" cy="12531"/>
            </a:xfrm>
            <a:custGeom>
              <a:rect b="b" l="l" r="r" t="t"/>
              <a:pathLst>
                <a:path extrusionOk="0" h="478" w="723">
                  <a:moveTo>
                    <a:pt x="1" y="1"/>
                  </a:moveTo>
                  <a:lnTo>
                    <a:pt x="1" y="477"/>
                  </a:lnTo>
                  <a:lnTo>
                    <a:pt x="679" y="477"/>
                  </a:lnTo>
                  <a:cubicBezTo>
                    <a:pt x="722" y="318"/>
                    <a:pt x="722" y="160"/>
                    <a:pt x="679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3391429" y="3079431"/>
              <a:ext cx="44434" cy="41603"/>
            </a:xfrm>
            <a:custGeom>
              <a:rect b="b" l="l" r="r" t="t"/>
              <a:pathLst>
                <a:path extrusionOk="0" h="1587" w="1695">
                  <a:moveTo>
                    <a:pt x="1348" y="0"/>
                  </a:moveTo>
                  <a:lnTo>
                    <a:pt x="179" y="1184"/>
                  </a:lnTo>
                  <a:cubicBezTo>
                    <a:pt x="1" y="1351"/>
                    <a:pt x="157" y="1586"/>
                    <a:pt x="344" y="1586"/>
                  </a:cubicBezTo>
                  <a:cubicBezTo>
                    <a:pt x="400" y="1586"/>
                    <a:pt x="458" y="1566"/>
                    <a:pt x="511" y="1516"/>
                  </a:cubicBezTo>
                  <a:lnTo>
                    <a:pt x="1695" y="332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3420056" y="2908038"/>
              <a:ext cx="189718" cy="185052"/>
            </a:xfrm>
            <a:custGeom>
              <a:rect b="b" l="l" r="r" t="t"/>
              <a:pathLst>
                <a:path extrusionOk="0" h="7059" w="7237">
                  <a:moveTo>
                    <a:pt x="6897" y="1"/>
                  </a:moveTo>
                  <a:cubicBezTo>
                    <a:pt x="6843" y="1"/>
                    <a:pt x="6787" y="22"/>
                    <a:pt x="6738" y="71"/>
                  </a:cubicBezTo>
                  <a:lnTo>
                    <a:pt x="141" y="6668"/>
                  </a:lnTo>
                  <a:cubicBezTo>
                    <a:pt x="0" y="6809"/>
                    <a:pt x="92" y="7058"/>
                    <a:pt x="297" y="7058"/>
                  </a:cubicBezTo>
                  <a:cubicBezTo>
                    <a:pt x="302" y="7058"/>
                    <a:pt x="308" y="7058"/>
                    <a:pt x="314" y="7058"/>
                  </a:cubicBezTo>
                  <a:cubicBezTo>
                    <a:pt x="372" y="7058"/>
                    <a:pt x="429" y="7043"/>
                    <a:pt x="473" y="6986"/>
                  </a:cubicBezTo>
                  <a:lnTo>
                    <a:pt x="7070" y="403"/>
                  </a:lnTo>
                  <a:cubicBezTo>
                    <a:pt x="7237" y="236"/>
                    <a:pt x="7078" y="1"/>
                    <a:pt x="6897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11"/>
          <p:cNvSpPr txBox="1"/>
          <p:nvPr/>
        </p:nvSpPr>
        <p:spPr>
          <a:xfrm flipH="1">
            <a:off x="2531241" y="3296347"/>
            <a:ext cx="1803028" cy="59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Todas as ações e etapas do processo precisam estar descritas de forma clara.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2" name="Google Shape;362;p11"/>
          <p:cNvSpPr txBox="1"/>
          <p:nvPr/>
        </p:nvSpPr>
        <p:spPr>
          <a:xfrm flipH="1">
            <a:off x="4790893" y="3267738"/>
            <a:ext cx="1629621" cy="59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 algoritmo não pode pular etapas ou assumir que a pessoa vai "adivinhar" algo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3" name="Google Shape;363;p11"/>
          <p:cNvSpPr txBox="1"/>
          <p:nvPr/>
        </p:nvSpPr>
        <p:spPr>
          <a:xfrm>
            <a:off x="4551638" y="2520347"/>
            <a:ext cx="2091889" cy="52440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Na prática</a:t>
            </a:r>
            <a:endParaRPr/>
          </a:p>
        </p:txBody>
      </p:sp>
      <p:sp>
        <p:nvSpPr>
          <p:cNvPr id="364" name="Google Shape;364;p11"/>
          <p:cNvSpPr txBox="1"/>
          <p:nvPr/>
        </p:nvSpPr>
        <p:spPr>
          <a:xfrm>
            <a:off x="6805419" y="2520347"/>
            <a:ext cx="2091889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Exemplo</a:t>
            </a:r>
            <a:endParaRPr/>
          </a:p>
        </p:txBody>
      </p:sp>
      <p:sp>
        <p:nvSpPr>
          <p:cNvPr id="365" name="Google Shape;365;p11"/>
          <p:cNvSpPr txBox="1"/>
          <p:nvPr>
            <p:ph idx="1" type="subTitle"/>
          </p:nvPr>
        </p:nvSpPr>
        <p:spPr>
          <a:xfrm flipH="1">
            <a:off x="6758771" y="3296033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Para fazer um café, o algoritmo precisa dizer "ferver a água", "colocar o pó", "misturar", etc.</a:t>
            </a:r>
            <a:br>
              <a:rPr lang="pt-BR"/>
            </a:br>
            <a:r>
              <a:rPr lang="pt-BR"/>
              <a:t>Não pode pular direto para "tomar o café".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 txBox="1"/>
          <p:nvPr>
            <p:ph type="title"/>
          </p:nvPr>
        </p:nvSpPr>
        <p:spPr>
          <a:xfrm>
            <a:off x="1823175" y="316378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SEM REDUNDÂNCIA</a:t>
            </a:r>
            <a:endParaRPr/>
          </a:p>
        </p:txBody>
      </p:sp>
      <p:sp>
        <p:nvSpPr>
          <p:cNvPr id="371" name="Google Shape;371;p12"/>
          <p:cNvSpPr txBox="1"/>
          <p:nvPr>
            <p:ph idx="2" type="title"/>
          </p:nvPr>
        </p:nvSpPr>
        <p:spPr>
          <a:xfrm>
            <a:off x="2296991" y="2520492"/>
            <a:ext cx="2091889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Significado</a:t>
            </a:r>
            <a:endParaRPr/>
          </a:p>
        </p:txBody>
      </p:sp>
      <p:pic>
        <p:nvPicPr>
          <p:cNvPr id="372" name="Google Shape;372;p12"/>
          <p:cNvPicPr preferRelativeResize="0"/>
          <p:nvPr/>
        </p:nvPicPr>
        <p:blipFill rotWithShape="1">
          <a:blip r:embed="rId3">
            <a:alphaModFix/>
          </a:blip>
          <a:srcRect b="0" l="61241" r="15108" t="0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12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374" name="Google Shape;374;p12"/>
            <p:cNvSpPr/>
            <p:nvPr/>
          </p:nvSpPr>
          <p:spPr>
            <a:xfrm>
              <a:off x="1937576" y="4600809"/>
              <a:ext cx="234129" cy="75728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1394514" y="4600809"/>
              <a:ext cx="440870" cy="75728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1156673" y="4725738"/>
              <a:ext cx="474774" cy="75767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1718307" y="4725738"/>
              <a:ext cx="453393" cy="75767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1536688" y="4850706"/>
              <a:ext cx="635008" cy="75299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12"/>
          <p:cNvGrpSpPr/>
          <p:nvPr/>
        </p:nvGrpSpPr>
        <p:grpSpPr>
          <a:xfrm>
            <a:off x="2886867" y="1402555"/>
            <a:ext cx="899998" cy="900000"/>
            <a:chOff x="4652476" y="2898915"/>
            <a:chExt cx="386015" cy="384495"/>
          </a:xfrm>
        </p:grpSpPr>
        <p:sp>
          <p:nvSpPr>
            <p:cNvPr id="380" name="Google Shape;380;p12"/>
            <p:cNvSpPr/>
            <p:nvPr/>
          </p:nvSpPr>
          <p:spPr>
            <a:xfrm>
              <a:off x="4842456" y="3088895"/>
              <a:ext cx="60190" cy="60190"/>
            </a:xfrm>
            <a:custGeom>
              <a:rect b="b" l="l" r="r" t="t"/>
              <a:pathLst>
                <a:path extrusionOk="0" h="2296" w="2296">
                  <a:moveTo>
                    <a:pt x="592" y="0"/>
                  </a:moveTo>
                  <a:lnTo>
                    <a:pt x="0" y="592"/>
                  </a:lnTo>
                  <a:lnTo>
                    <a:pt x="1704" y="2295"/>
                  </a:lnTo>
                  <a:lnTo>
                    <a:pt x="2295" y="1703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4652476" y="2898915"/>
              <a:ext cx="247889" cy="247889"/>
            </a:xfrm>
            <a:custGeom>
              <a:rect b="b" l="l" r="r" t="t"/>
              <a:pathLst>
                <a:path extrusionOk="0" h="9456" w="9456">
                  <a:moveTo>
                    <a:pt x="4721" y="1"/>
                  </a:moveTo>
                  <a:cubicBezTo>
                    <a:pt x="2108" y="1"/>
                    <a:pt x="1" y="2108"/>
                    <a:pt x="1" y="4721"/>
                  </a:cubicBezTo>
                  <a:cubicBezTo>
                    <a:pt x="1" y="7334"/>
                    <a:pt x="2108" y="9456"/>
                    <a:pt x="4721" y="9456"/>
                  </a:cubicBezTo>
                  <a:cubicBezTo>
                    <a:pt x="7334" y="9456"/>
                    <a:pt x="9456" y="7334"/>
                    <a:pt x="9456" y="4721"/>
                  </a:cubicBezTo>
                  <a:cubicBezTo>
                    <a:pt x="9456" y="2108"/>
                    <a:pt x="7334" y="1"/>
                    <a:pt x="4721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4680866" y="2927306"/>
              <a:ext cx="191134" cy="191134"/>
            </a:xfrm>
            <a:custGeom>
              <a:rect b="b" l="l" r="r" t="t"/>
              <a:pathLst>
                <a:path extrusionOk="0" h="7291" w="7291">
                  <a:moveTo>
                    <a:pt x="3638" y="0"/>
                  </a:moveTo>
                  <a:cubicBezTo>
                    <a:pt x="1632" y="0"/>
                    <a:pt x="0" y="1631"/>
                    <a:pt x="0" y="3638"/>
                  </a:cubicBezTo>
                  <a:cubicBezTo>
                    <a:pt x="0" y="5659"/>
                    <a:pt x="1632" y="7290"/>
                    <a:pt x="3638" y="7290"/>
                  </a:cubicBezTo>
                  <a:cubicBezTo>
                    <a:pt x="5659" y="7290"/>
                    <a:pt x="7290" y="5659"/>
                    <a:pt x="7290" y="3638"/>
                  </a:cubicBezTo>
                  <a:cubicBezTo>
                    <a:pt x="7290" y="1631"/>
                    <a:pt x="5659" y="0"/>
                    <a:pt x="3638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4869693" y="3117653"/>
              <a:ext cx="168798" cy="165757"/>
            </a:xfrm>
            <a:custGeom>
              <a:rect b="b" l="l" r="r" t="t"/>
              <a:pathLst>
                <a:path extrusionOk="0" h="6323" w="6439">
                  <a:moveTo>
                    <a:pt x="1293" y="0"/>
                  </a:moveTo>
                  <a:cubicBezTo>
                    <a:pt x="1145" y="0"/>
                    <a:pt x="997" y="58"/>
                    <a:pt x="881" y="173"/>
                  </a:cubicBezTo>
                  <a:lnTo>
                    <a:pt x="232" y="823"/>
                  </a:lnTo>
                  <a:cubicBezTo>
                    <a:pt x="1" y="1054"/>
                    <a:pt x="1" y="1415"/>
                    <a:pt x="232" y="1646"/>
                  </a:cubicBezTo>
                  <a:lnTo>
                    <a:pt x="4735" y="6150"/>
                  </a:lnTo>
                  <a:cubicBezTo>
                    <a:pt x="4851" y="6265"/>
                    <a:pt x="4999" y="6323"/>
                    <a:pt x="5147" y="6323"/>
                  </a:cubicBezTo>
                  <a:cubicBezTo>
                    <a:pt x="5295" y="6323"/>
                    <a:pt x="5443" y="6265"/>
                    <a:pt x="5558" y="6150"/>
                  </a:cubicBezTo>
                  <a:lnTo>
                    <a:pt x="6208" y="5500"/>
                  </a:lnTo>
                  <a:cubicBezTo>
                    <a:pt x="6439" y="5269"/>
                    <a:pt x="6439" y="4908"/>
                    <a:pt x="6208" y="4677"/>
                  </a:cubicBezTo>
                  <a:lnTo>
                    <a:pt x="1704" y="173"/>
                  </a:lnTo>
                  <a:cubicBezTo>
                    <a:pt x="1588" y="58"/>
                    <a:pt x="1441" y="0"/>
                    <a:pt x="1293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4881437" y="3118020"/>
              <a:ext cx="157054" cy="155560"/>
            </a:xfrm>
            <a:custGeom>
              <a:rect b="b" l="l" r="r" t="t"/>
              <a:pathLst>
                <a:path extrusionOk="0" h="5934" w="5991">
                  <a:moveTo>
                    <a:pt x="25" y="582"/>
                  </a:moveTo>
                  <a:cubicBezTo>
                    <a:pt x="17" y="590"/>
                    <a:pt x="8" y="598"/>
                    <a:pt x="0" y="607"/>
                  </a:cubicBezTo>
                  <a:lnTo>
                    <a:pt x="25" y="582"/>
                  </a:lnTo>
                  <a:close/>
                  <a:moveTo>
                    <a:pt x="845" y="1"/>
                  </a:moveTo>
                  <a:cubicBezTo>
                    <a:pt x="697" y="1"/>
                    <a:pt x="549" y="58"/>
                    <a:pt x="433" y="174"/>
                  </a:cubicBezTo>
                  <a:lnTo>
                    <a:pt x="25" y="582"/>
                  </a:lnTo>
                  <a:lnTo>
                    <a:pt x="25" y="582"/>
                  </a:lnTo>
                  <a:cubicBezTo>
                    <a:pt x="131" y="483"/>
                    <a:pt x="267" y="434"/>
                    <a:pt x="404" y="434"/>
                  </a:cubicBezTo>
                  <a:cubicBezTo>
                    <a:pt x="552" y="434"/>
                    <a:pt x="700" y="491"/>
                    <a:pt x="808" y="607"/>
                  </a:cubicBezTo>
                  <a:lnTo>
                    <a:pt x="5327" y="5111"/>
                  </a:lnTo>
                  <a:cubicBezTo>
                    <a:pt x="5543" y="5342"/>
                    <a:pt x="5543" y="5703"/>
                    <a:pt x="5327" y="5934"/>
                  </a:cubicBezTo>
                  <a:lnTo>
                    <a:pt x="5760" y="5501"/>
                  </a:lnTo>
                  <a:cubicBezTo>
                    <a:pt x="5991" y="5270"/>
                    <a:pt x="5991" y="4909"/>
                    <a:pt x="5760" y="4678"/>
                  </a:cubicBezTo>
                  <a:lnTo>
                    <a:pt x="1256" y="174"/>
                  </a:lnTo>
                  <a:cubicBezTo>
                    <a:pt x="1140" y="58"/>
                    <a:pt x="993" y="1"/>
                    <a:pt x="845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4952952" y="3199391"/>
              <a:ext cx="54134" cy="54134"/>
            </a:xfrm>
            <a:custGeom>
              <a:rect b="b" l="l" r="r" t="t"/>
              <a:pathLst>
                <a:path extrusionOk="0" h="2065" w="2065">
                  <a:moveTo>
                    <a:pt x="1458" y="0"/>
                  </a:moveTo>
                  <a:lnTo>
                    <a:pt x="0" y="1473"/>
                  </a:lnTo>
                  <a:lnTo>
                    <a:pt x="592" y="2064"/>
                  </a:lnTo>
                  <a:lnTo>
                    <a:pt x="2065" y="607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>
              <a:off x="4931377" y="3179232"/>
              <a:ext cx="55209" cy="50464"/>
            </a:xfrm>
            <a:custGeom>
              <a:rect b="b" l="l" r="r" t="t"/>
              <a:pathLst>
                <a:path extrusionOk="0" h="1925" w="2106">
                  <a:moveTo>
                    <a:pt x="1771" y="0"/>
                  </a:moveTo>
                  <a:cubicBezTo>
                    <a:pt x="1713" y="0"/>
                    <a:pt x="1653" y="26"/>
                    <a:pt x="1603" y="91"/>
                  </a:cubicBezTo>
                  <a:lnTo>
                    <a:pt x="130" y="1549"/>
                  </a:lnTo>
                  <a:cubicBezTo>
                    <a:pt x="1" y="1693"/>
                    <a:pt x="102" y="1924"/>
                    <a:pt x="289" y="1924"/>
                  </a:cubicBezTo>
                  <a:cubicBezTo>
                    <a:pt x="347" y="1924"/>
                    <a:pt x="405" y="1910"/>
                    <a:pt x="448" y="1866"/>
                  </a:cubicBezTo>
                  <a:lnTo>
                    <a:pt x="1920" y="394"/>
                  </a:lnTo>
                  <a:cubicBezTo>
                    <a:pt x="2105" y="242"/>
                    <a:pt x="1947" y="0"/>
                    <a:pt x="1771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4736101" y="2955670"/>
              <a:ext cx="87453" cy="95396"/>
            </a:xfrm>
            <a:custGeom>
              <a:rect b="b" l="l" r="r" t="t"/>
              <a:pathLst>
                <a:path extrusionOk="0" h="3639" w="3336">
                  <a:moveTo>
                    <a:pt x="1529" y="1"/>
                  </a:moveTo>
                  <a:cubicBezTo>
                    <a:pt x="1161" y="1"/>
                    <a:pt x="789" y="133"/>
                    <a:pt x="492" y="405"/>
                  </a:cubicBezTo>
                  <a:cubicBezTo>
                    <a:pt x="174" y="694"/>
                    <a:pt x="1" y="1098"/>
                    <a:pt x="1" y="1517"/>
                  </a:cubicBezTo>
                  <a:cubicBezTo>
                    <a:pt x="1" y="1863"/>
                    <a:pt x="257" y="2036"/>
                    <a:pt x="513" y="2036"/>
                  </a:cubicBezTo>
                  <a:cubicBezTo>
                    <a:pt x="770" y="2036"/>
                    <a:pt x="1026" y="1863"/>
                    <a:pt x="1026" y="1517"/>
                  </a:cubicBezTo>
                  <a:cubicBezTo>
                    <a:pt x="1026" y="1236"/>
                    <a:pt x="1270" y="1011"/>
                    <a:pt x="1549" y="1011"/>
                  </a:cubicBezTo>
                  <a:cubicBezTo>
                    <a:pt x="1557" y="1011"/>
                    <a:pt x="1566" y="1011"/>
                    <a:pt x="1574" y="1011"/>
                  </a:cubicBezTo>
                  <a:cubicBezTo>
                    <a:pt x="1820" y="1040"/>
                    <a:pt x="2022" y="1242"/>
                    <a:pt x="2051" y="1488"/>
                  </a:cubicBezTo>
                  <a:cubicBezTo>
                    <a:pt x="2051" y="1704"/>
                    <a:pt x="1935" y="1892"/>
                    <a:pt x="1748" y="1979"/>
                  </a:cubicBezTo>
                  <a:cubicBezTo>
                    <a:pt x="1300" y="2181"/>
                    <a:pt x="1011" y="2628"/>
                    <a:pt x="1026" y="3119"/>
                  </a:cubicBezTo>
                  <a:cubicBezTo>
                    <a:pt x="1026" y="3408"/>
                    <a:pt x="1257" y="3639"/>
                    <a:pt x="1531" y="3639"/>
                  </a:cubicBezTo>
                  <a:cubicBezTo>
                    <a:pt x="1820" y="3639"/>
                    <a:pt x="2051" y="3422"/>
                    <a:pt x="2051" y="3133"/>
                  </a:cubicBezTo>
                  <a:cubicBezTo>
                    <a:pt x="2051" y="3047"/>
                    <a:pt x="2108" y="2960"/>
                    <a:pt x="2181" y="2931"/>
                  </a:cubicBezTo>
                  <a:cubicBezTo>
                    <a:pt x="3032" y="2527"/>
                    <a:pt x="3335" y="1459"/>
                    <a:pt x="2801" y="679"/>
                  </a:cubicBezTo>
                  <a:cubicBezTo>
                    <a:pt x="2505" y="234"/>
                    <a:pt x="2020" y="1"/>
                    <a:pt x="1529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4762972" y="3064279"/>
              <a:ext cx="26897" cy="28050"/>
            </a:xfrm>
            <a:custGeom>
              <a:rect b="b" l="l" r="r" t="t"/>
              <a:pathLst>
                <a:path extrusionOk="0" h="1070" w="1026">
                  <a:moveTo>
                    <a:pt x="513" y="1"/>
                  </a:moveTo>
                  <a:cubicBezTo>
                    <a:pt x="257" y="1"/>
                    <a:pt x="1" y="174"/>
                    <a:pt x="1" y="520"/>
                  </a:cubicBezTo>
                  <a:lnTo>
                    <a:pt x="1" y="549"/>
                  </a:lnTo>
                  <a:cubicBezTo>
                    <a:pt x="1" y="838"/>
                    <a:pt x="232" y="1069"/>
                    <a:pt x="506" y="1069"/>
                  </a:cubicBezTo>
                  <a:cubicBezTo>
                    <a:pt x="795" y="1069"/>
                    <a:pt x="1026" y="838"/>
                    <a:pt x="1026" y="549"/>
                  </a:cubicBezTo>
                  <a:lnTo>
                    <a:pt x="1026" y="520"/>
                  </a:lnTo>
                  <a:cubicBezTo>
                    <a:pt x="1026" y="174"/>
                    <a:pt x="769" y="1"/>
                    <a:pt x="513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12"/>
          <p:cNvGrpSpPr/>
          <p:nvPr/>
        </p:nvGrpSpPr>
        <p:grpSpPr>
          <a:xfrm>
            <a:off x="5199402" y="1402594"/>
            <a:ext cx="899997" cy="900000"/>
            <a:chOff x="1750184" y="2413530"/>
            <a:chExt cx="359729" cy="359441"/>
          </a:xfrm>
        </p:grpSpPr>
        <p:sp>
          <p:nvSpPr>
            <p:cNvPr id="390" name="Google Shape;390;p12"/>
            <p:cNvSpPr/>
            <p:nvPr/>
          </p:nvSpPr>
          <p:spPr>
            <a:xfrm>
              <a:off x="1867074" y="2496981"/>
              <a:ext cx="58000" cy="64965"/>
            </a:xfrm>
            <a:custGeom>
              <a:rect b="b" l="l" r="r" t="t"/>
              <a:pathLst>
                <a:path extrusionOk="0" h="2481" w="2215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1824863" y="2413530"/>
              <a:ext cx="285050" cy="285312"/>
            </a:xfrm>
            <a:custGeom>
              <a:rect b="b" l="l" r="r" t="t"/>
              <a:pathLst>
                <a:path extrusionOk="0" h="10896" w="10886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1893808" y="2482737"/>
              <a:ext cx="147160" cy="146898"/>
            </a:xfrm>
            <a:custGeom>
              <a:rect b="b" l="l" r="r" t="t"/>
              <a:pathLst>
                <a:path extrusionOk="0" h="5610" w="562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1787654" y="2492294"/>
              <a:ext cx="245065" cy="246767"/>
            </a:xfrm>
            <a:custGeom>
              <a:rect b="b" l="l" r="r" t="t"/>
              <a:pathLst>
                <a:path extrusionOk="0" h="9424" w="9359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1806141" y="2613871"/>
              <a:ext cx="106442" cy="106442"/>
            </a:xfrm>
            <a:custGeom>
              <a:rect b="b" l="l" r="r" t="t"/>
              <a:pathLst>
                <a:path extrusionOk="0" h="4065" w="4065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1923790" y="2515075"/>
              <a:ext cx="52972" cy="46321"/>
            </a:xfrm>
            <a:custGeom>
              <a:rect b="b" l="l" r="r" t="t"/>
              <a:pathLst>
                <a:path extrusionOk="0" h="1769" w="2023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1944215" y="2537882"/>
              <a:ext cx="55277" cy="46766"/>
            </a:xfrm>
            <a:custGeom>
              <a:rect b="b" l="l" r="r" t="t"/>
              <a:pathLst>
                <a:path extrusionOk="0" h="1786" w="2111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2"/>
            <p:cNvSpPr/>
            <p:nvPr/>
          </p:nvSpPr>
          <p:spPr>
            <a:xfrm>
              <a:off x="1968252" y="2560611"/>
              <a:ext cx="53993" cy="46243"/>
            </a:xfrm>
            <a:custGeom>
              <a:rect b="b" l="l" r="r" t="t"/>
              <a:pathLst>
                <a:path extrusionOk="0" h="1766" w="2062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2"/>
            <p:cNvSpPr/>
            <p:nvPr/>
          </p:nvSpPr>
          <p:spPr>
            <a:xfrm>
              <a:off x="1792630" y="2614945"/>
              <a:ext cx="116707" cy="115869"/>
            </a:xfrm>
            <a:custGeom>
              <a:rect b="b" l="l" r="r" t="t"/>
              <a:pathLst>
                <a:path extrusionOk="0" h="4425" w="4457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2"/>
            <p:cNvSpPr/>
            <p:nvPr/>
          </p:nvSpPr>
          <p:spPr>
            <a:xfrm>
              <a:off x="1750184" y="2637621"/>
              <a:ext cx="135900" cy="135350"/>
            </a:xfrm>
            <a:custGeom>
              <a:rect b="b" l="l" r="r" t="t"/>
              <a:pathLst>
                <a:path extrusionOk="0" h="5169" w="519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2"/>
            <p:cNvSpPr/>
            <p:nvPr/>
          </p:nvSpPr>
          <p:spPr>
            <a:xfrm>
              <a:off x="1750184" y="2665586"/>
              <a:ext cx="107673" cy="107385"/>
            </a:xfrm>
            <a:custGeom>
              <a:rect b="b" l="l" r="r" t="t"/>
              <a:pathLst>
                <a:path extrusionOk="0" h="4101" w="4112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12"/>
          <p:cNvGrpSpPr/>
          <p:nvPr/>
        </p:nvGrpSpPr>
        <p:grpSpPr>
          <a:xfrm>
            <a:off x="7423119" y="1454225"/>
            <a:ext cx="899998" cy="900000"/>
            <a:chOff x="3246251" y="2895245"/>
            <a:chExt cx="375791" cy="373800"/>
          </a:xfrm>
        </p:grpSpPr>
        <p:sp>
          <p:nvSpPr>
            <p:cNvPr id="402" name="Google Shape;402;p12"/>
            <p:cNvSpPr/>
            <p:nvPr/>
          </p:nvSpPr>
          <p:spPr>
            <a:xfrm>
              <a:off x="3246251" y="2960599"/>
              <a:ext cx="308446" cy="308446"/>
            </a:xfrm>
            <a:custGeom>
              <a:rect b="b" l="l" r="r" t="t"/>
              <a:pathLst>
                <a:path extrusionOk="0" h="11766" w="11766">
                  <a:moveTo>
                    <a:pt x="5876" y="1"/>
                  </a:moveTo>
                  <a:cubicBezTo>
                    <a:pt x="2628" y="1"/>
                    <a:pt x="0" y="2628"/>
                    <a:pt x="0" y="5876"/>
                  </a:cubicBezTo>
                  <a:cubicBezTo>
                    <a:pt x="0" y="9138"/>
                    <a:pt x="2628" y="11765"/>
                    <a:pt x="5876" y="11765"/>
                  </a:cubicBezTo>
                  <a:cubicBezTo>
                    <a:pt x="9124" y="11765"/>
                    <a:pt x="11765" y="9138"/>
                    <a:pt x="11765" y="5876"/>
                  </a:cubicBezTo>
                  <a:cubicBezTo>
                    <a:pt x="11765" y="2628"/>
                    <a:pt x="9124" y="1"/>
                    <a:pt x="5876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2"/>
            <p:cNvSpPr/>
            <p:nvPr/>
          </p:nvSpPr>
          <p:spPr>
            <a:xfrm>
              <a:off x="3400264" y="3108556"/>
              <a:ext cx="154039" cy="12531"/>
            </a:xfrm>
            <a:custGeom>
              <a:rect b="b" l="l" r="r" t="t"/>
              <a:pathLst>
                <a:path extrusionOk="0" h="478" w="5876">
                  <a:moveTo>
                    <a:pt x="1" y="1"/>
                  </a:moveTo>
                  <a:lnTo>
                    <a:pt x="1" y="477"/>
                  </a:lnTo>
                  <a:lnTo>
                    <a:pt x="5876" y="477"/>
                  </a:lnTo>
                  <a:lnTo>
                    <a:pt x="5876" y="246"/>
                  </a:lnTo>
                  <a:lnTo>
                    <a:pt x="5876" y="1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2"/>
            <p:cNvSpPr/>
            <p:nvPr/>
          </p:nvSpPr>
          <p:spPr>
            <a:xfrm>
              <a:off x="3529687" y="2895245"/>
              <a:ext cx="92355" cy="89970"/>
            </a:xfrm>
            <a:custGeom>
              <a:rect b="b" l="l" r="r" t="t"/>
              <a:pathLst>
                <a:path extrusionOk="0" h="3432" w="3523">
                  <a:moveTo>
                    <a:pt x="2126" y="1"/>
                  </a:moveTo>
                  <a:cubicBezTo>
                    <a:pt x="2069" y="1"/>
                    <a:pt x="2010" y="22"/>
                    <a:pt x="1964" y="68"/>
                  </a:cubicBezTo>
                  <a:lnTo>
                    <a:pt x="217" y="1815"/>
                  </a:lnTo>
                  <a:cubicBezTo>
                    <a:pt x="87" y="1945"/>
                    <a:pt x="1" y="2118"/>
                    <a:pt x="15" y="2306"/>
                  </a:cubicBezTo>
                  <a:lnTo>
                    <a:pt x="1" y="3432"/>
                  </a:lnTo>
                  <a:lnTo>
                    <a:pt x="1127" y="3432"/>
                  </a:lnTo>
                  <a:cubicBezTo>
                    <a:pt x="1314" y="3432"/>
                    <a:pt x="1487" y="3360"/>
                    <a:pt x="1632" y="3230"/>
                  </a:cubicBezTo>
                  <a:lnTo>
                    <a:pt x="3364" y="1483"/>
                  </a:lnTo>
                  <a:cubicBezTo>
                    <a:pt x="3523" y="1339"/>
                    <a:pt x="3422" y="1079"/>
                    <a:pt x="3205" y="1079"/>
                  </a:cubicBezTo>
                  <a:lnTo>
                    <a:pt x="2368" y="1079"/>
                  </a:lnTo>
                  <a:lnTo>
                    <a:pt x="2368" y="242"/>
                  </a:lnTo>
                  <a:cubicBezTo>
                    <a:pt x="2368" y="95"/>
                    <a:pt x="2248" y="1"/>
                    <a:pt x="2126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2"/>
            <p:cNvSpPr/>
            <p:nvPr/>
          </p:nvSpPr>
          <p:spPr>
            <a:xfrm>
              <a:off x="3529687" y="2895245"/>
              <a:ext cx="62103" cy="89970"/>
            </a:xfrm>
            <a:custGeom>
              <a:rect b="b" l="l" r="r" t="t"/>
              <a:pathLst>
                <a:path extrusionOk="0" h="3432" w="2369">
                  <a:moveTo>
                    <a:pt x="2126" y="1"/>
                  </a:moveTo>
                  <a:cubicBezTo>
                    <a:pt x="2069" y="1"/>
                    <a:pt x="2010" y="22"/>
                    <a:pt x="1964" y="68"/>
                  </a:cubicBezTo>
                  <a:lnTo>
                    <a:pt x="217" y="1815"/>
                  </a:lnTo>
                  <a:cubicBezTo>
                    <a:pt x="87" y="1945"/>
                    <a:pt x="1" y="2118"/>
                    <a:pt x="15" y="2306"/>
                  </a:cubicBezTo>
                  <a:lnTo>
                    <a:pt x="15" y="3432"/>
                  </a:lnTo>
                  <a:lnTo>
                    <a:pt x="2354" y="1093"/>
                  </a:lnTo>
                  <a:lnTo>
                    <a:pt x="2354" y="242"/>
                  </a:lnTo>
                  <a:lnTo>
                    <a:pt x="2368" y="242"/>
                  </a:lnTo>
                  <a:cubicBezTo>
                    <a:pt x="2368" y="95"/>
                    <a:pt x="2248" y="1"/>
                    <a:pt x="2126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3283345" y="2997693"/>
              <a:ext cx="234257" cy="234257"/>
            </a:xfrm>
            <a:custGeom>
              <a:rect b="b" l="l" r="r" t="t"/>
              <a:pathLst>
                <a:path extrusionOk="0" h="8936" w="8936">
                  <a:moveTo>
                    <a:pt x="4461" y="0"/>
                  </a:moveTo>
                  <a:cubicBezTo>
                    <a:pt x="1992" y="0"/>
                    <a:pt x="0" y="1992"/>
                    <a:pt x="0" y="4461"/>
                  </a:cubicBezTo>
                  <a:cubicBezTo>
                    <a:pt x="0" y="6944"/>
                    <a:pt x="1992" y="8936"/>
                    <a:pt x="4461" y="8936"/>
                  </a:cubicBezTo>
                  <a:cubicBezTo>
                    <a:pt x="6929" y="8936"/>
                    <a:pt x="8936" y="6944"/>
                    <a:pt x="8936" y="4461"/>
                  </a:cubicBezTo>
                  <a:cubicBezTo>
                    <a:pt x="8936" y="1992"/>
                    <a:pt x="6929" y="0"/>
                    <a:pt x="4461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3400264" y="3108556"/>
              <a:ext cx="117338" cy="12531"/>
            </a:xfrm>
            <a:custGeom>
              <a:rect b="b" l="l" r="r" t="t"/>
              <a:pathLst>
                <a:path extrusionOk="0" h="478" w="4476">
                  <a:moveTo>
                    <a:pt x="1" y="1"/>
                  </a:moveTo>
                  <a:lnTo>
                    <a:pt x="1" y="477"/>
                  </a:lnTo>
                  <a:lnTo>
                    <a:pt x="4461" y="477"/>
                  </a:lnTo>
                  <a:cubicBezTo>
                    <a:pt x="4461" y="390"/>
                    <a:pt x="4476" y="318"/>
                    <a:pt x="4476" y="246"/>
                  </a:cubicBezTo>
                  <a:cubicBezTo>
                    <a:pt x="4476" y="160"/>
                    <a:pt x="4476" y="87"/>
                    <a:pt x="4461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3313990" y="3028338"/>
              <a:ext cx="172573" cy="172967"/>
            </a:xfrm>
            <a:custGeom>
              <a:rect b="b" l="l" r="r" t="t"/>
              <a:pathLst>
                <a:path extrusionOk="0" h="6598" w="6583">
                  <a:moveTo>
                    <a:pt x="3292" y="0"/>
                  </a:moveTo>
                  <a:cubicBezTo>
                    <a:pt x="1473" y="0"/>
                    <a:pt x="0" y="1487"/>
                    <a:pt x="0" y="3292"/>
                  </a:cubicBezTo>
                  <a:cubicBezTo>
                    <a:pt x="0" y="5111"/>
                    <a:pt x="1473" y="6597"/>
                    <a:pt x="3292" y="6597"/>
                  </a:cubicBezTo>
                  <a:cubicBezTo>
                    <a:pt x="5111" y="6597"/>
                    <a:pt x="6583" y="5111"/>
                    <a:pt x="6583" y="3292"/>
                  </a:cubicBezTo>
                  <a:cubicBezTo>
                    <a:pt x="6583" y="1487"/>
                    <a:pt x="5111" y="0"/>
                    <a:pt x="3292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3400264" y="3108556"/>
              <a:ext cx="86693" cy="12531"/>
            </a:xfrm>
            <a:custGeom>
              <a:rect b="b" l="l" r="r" t="t"/>
              <a:pathLst>
                <a:path extrusionOk="0" h="478" w="3307">
                  <a:moveTo>
                    <a:pt x="1" y="1"/>
                  </a:moveTo>
                  <a:lnTo>
                    <a:pt x="1" y="477"/>
                  </a:lnTo>
                  <a:lnTo>
                    <a:pt x="3292" y="477"/>
                  </a:lnTo>
                  <a:cubicBezTo>
                    <a:pt x="3292" y="390"/>
                    <a:pt x="3306" y="318"/>
                    <a:pt x="3306" y="246"/>
                  </a:cubicBezTo>
                  <a:cubicBezTo>
                    <a:pt x="3306" y="160"/>
                    <a:pt x="3306" y="87"/>
                    <a:pt x="3292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3351084" y="3065432"/>
              <a:ext cx="98778" cy="98778"/>
            </a:xfrm>
            <a:custGeom>
              <a:rect b="b" l="l" r="r" t="t"/>
              <a:pathLst>
                <a:path extrusionOk="0" h="3768" w="3768">
                  <a:moveTo>
                    <a:pt x="1877" y="0"/>
                  </a:moveTo>
                  <a:cubicBezTo>
                    <a:pt x="837" y="0"/>
                    <a:pt x="0" y="837"/>
                    <a:pt x="0" y="1877"/>
                  </a:cubicBezTo>
                  <a:cubicBezTo>
                    <a:pt x="0" y="2930"/>
                    <a:pt x="837" y="3768"/>
                    <a:pt x="1877" y="3768"/>
                  </a:cubicBezTo>
                  <a:cubicBezTo>
                    <a:pt x="2916" y="3768"/>
                    <a:pt x="3768" y="2930"/>
                    <a:pt x="3768" y="1877"/>
                  </a:cubicBezTo>
                  <a:cubicBezTo>
                    <a:pt x="3768" y="837"/>
                    <a:pt x="2916" y="0"/>
                    <a:pt x="1877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3400264" y="3108556"/>
              <a:ext cx="49599" cy="12531"/>
            </a:xfrm>
            <a:custGeom>
              <a:rect b="b" l="l" r="r" t="t"/>
              <a:pathLst>
                <a:path extrusionOk="0" h="478" w="1892">
                  <a:moveTo>
                    <a:pt x="1" y="1"/>
                  </a:moveTo>
                  <a:lnTo>
                    <a:pt x="1" y="477"/>
                  </a:lnTo>
                  <a:lnTo>
                    <a:pt x="1877" y="477"/>
                  </a:lnTo>
                  <a:cubicBezTo>
                    <a:pt x="1892" y="318"/>
                    <a:pt x="1892" y="160"/>
                    <a:pt x="1877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3381730" y="3096445"/>
              <a:ext cx="37120" cy="36753"/>
            </a:xfrm>
            <a:custGeom>
              <a:rect b="b" l="l" r="r" t="t"/>
              <a:pathLst>
                <a:path extrusionOk="0" h="1402" w="1416">
                  <a:moveTo>
                    <a:pt x="708" y="1"/>
                  </a:moveTo>
                  <a:cubicBezTo>
                    <a:pt x="318" y="1"/>
                    <a:pt x="0" y="318"/>
                    <a:pt x="0" y="694"/>
                  </a:cubicBezTo>
                  <a:cubicBezTo>
                    <a:pt x="0" y="1083"/>
                    <a:pt x="318" y="1401"/>
                    <a:pt x="708" y="1401"/>
                  </a:cubicBezTo>
                  <a:cubicBezTo>
                    <a:pt x="1097" y="1401"/>
                    <a:pt x="1415" y="1083"/>
                    <a:pt x="1415" y="694"/>
                  </a:cubicBezTo>
                  <a:cubicBezTo>
                    <a:pt x="1415" y="318"/>
                    <a:pt x="1097" y="1"/>
                    <a:pt x="708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3400264" y="3108556"/>
              <a:ext cx="18953" cy="12531"/>
            </a:xfrm>
            <a:custGeom>
              <a:rect b="b" l="l" r="r" t="t"/>
              <a:pathLst>
                <a:path extrusionOk="0" h="478" w="723">
                  <a:moveTo>
                    <a:pt x="1" y="1"/>
                  </a:moveTo>
                  <a:lnTo>
                    <a:pt x="1" y="477"/>
                  </a:lnTo>
                  <a:lnTo>
                    <a:pt x="679" y="477"/>
                  </a:lnTo>
                  <a:cubicBezTo>
                    <a:pt x="722" y="318"/>
                    <a:pt x="722" y="160"/>
                    <a:pt x="679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3391429" y="3079431"/>
              <a:ext cx="44434" cy="41603"/>
            </a:xfrm>
            <a:custGeom>
              <a:rect b="b" l="l" r="r" t="t"/>
              <a:pathLst>
                <a:path extrusionOk="0" h="1587" w="1695">
                  <a:moveTo>
                    <a:pt x="1348" y="0"/>
                  </a:moveTo>
                  <a:lnTo>
                    <a:pt x="179" y="1184"/>
                  </a:lnTo>
                  <a:cubicBezTo>
                    <a:pt x="1" y="1351"/>
                    <a:pt x="157" y="1586"/>
                    <a:pt x="344" y="1586"/>
                  </a:cubicBezTo>
                  <a:cubicBezTo>
                    <a:pt x="400" y="1586"/>
                    <a:pt x="458" y="1566"/>
                    <a:pt x="511" y="1516"/>
                  </a:cubicBezTo>
                  <a:lnTo>
                    <a:pt x="1695" y="332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3420056" y="2908038"/>
              <a:ext cx="189718" cy="185052"/>
            </a:xfrm>
            <a:custGeom>
              <a:rect b="b" l="l" r="r" t="t"/>
              <a:pathLst>
                <a:path extrusionOk="0" h="7059" w="7237">
                  <a:moveTo>
                    <a:pt x="6897" y="1"/>
                  </a:moveTo>
                  <a:cubicBezTo>
                    <a:pt x="6843" y="1"/>
                    <a:pt x="6787" y="22"/>
                    <a:pt x="6738" y="71"/>
                  </a:cubicBezTo>
                  <a:lnTo>
                    <a:pt x="141" y="6668"/>
                  </a:lnTo>
                  <a:cubicBezTo>
                    <a:pt x="0" y="6809"/>
                    <a:pt x="92" y="7058"/>
                    <a:pt x="297" y="7058"/>
                  </a:cubicBezTo>
                  <a:cubicBezTo>
                    <a:pt x="302" y="7058"/>
                    <a:pt x="308" y="7058"/>
                    <a:pt x="314" y="7058"/>
                  </a:cubicBezTo>
                  <a:cubicBezTo>
                    <a:pt x="372" y="7058"/>
                    <a:pt x="429" y="7043"/>
                    <a:pt x="473" y="6986"/>
                  </a:cubicBezTo>
                  <a:lnTo>
                    <a:pt x="7070" y="403"/>
                  </a:lnTo>
                  <a:cubicBezTo>
                    <a:pt x="7237" y="236"/>
                    <a:pt x="7078" y="1"/>
                    <a:pt x="6897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12"/>
          <p:cNvSpPr txBox="1"/>
          <p:nvPr/>
        </p:nvSpPr>
        <p:spPr>
          <a:xfrm flipH="1">
            <a:off x="2531241" y="3296347"/>
            <a:ext cx="1803028" cy="59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As instruções devem ser claras, diretas e não repetitivas. Cada passo deve ser único e não deixar dúvida sobre o que fazer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7" name="Google Shape;417;p12"/>
          <p:cNvSpPr txBox="1"/>
          <p:nvPr/>
        </p:nvSpPr>
        <p:spPr>
          <a:xfrm flipH="1">
            <a:off x="4790893" y="3267738"/>
            <a:ext cx="1629621" cy="59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Nada de passos duplicados ou explicações desnecessárias.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8" name="Google Shape;418;p12"/>
          <p:cNvSpPr txBox="1"/>
          <p:nvPr/>
        </p:nvSpPr>
        <p:spPr>
          <a:xfrm>
            <a:off x="4551638" y="2520347"/>
            <a:ext cx="2091889" cy="52440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Na prática</a:t>
            </a:r>
            <a:endParaRPr/>
          </a:p>
        </p:txBody>
      </p:sp>
      <p:sp>
        <p:nvSpPr>
          <p:cNvPr id="419" name="Google Shape;419;p12"/>
          <p:cNvSpPr txBox="1"/>
          <p:nvPr/>
        </p:nvSpPr>
        <p:spPr>
          <a:xfrm>
            <a:off x="6805419" y="2520347"/>
            <a:ext cx="2091889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Exemplo</a:t>
            </a:r>
            <a:endParaRPr/>
          </a:p>
        </p:txBody>
      </p:sp>
      <p:sp>
        <p:nvSpPr>
          <p:cNvPr id="420" name="Google Shape;420;p12"/>
          <p:cNvSpPr txBox="1"/>
          <p:nvPr>
            <p:ph idx="1" type="subTitle"/>
          </p:nvPr>
        </p:nvSpPr>
        <p:spPr>
          <a:xfrm flipH="1">
            <a:off x="6758771" y="3296033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/>
              <a:t>Errado</a:t>
            </a:r>
            <a:r>
              <a:rPr lang="pt-BR"/>
              <a:t>: "Coloque o pó no filtro. Depois, de novo, coloque o pó no filtro.“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/>
              <a:t>Certo</a:t>
            </a:r>
            <a:r>
              <a:rPr lang="pt-BR"/>
              <a:t>: "Coloque o pó no filtro uma única vez."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3"/>
          <p:cNvSpPr txBox="1"/>
          <p:nvPr>
            <p:ph type="title"/>
          </p:nvPr>
        </p:nvSpPr>
        <p:spPr>
          <a:xfrm>
            <a:off x="1823175" y="316378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DETERMINÍSTICO</a:t>
            </a:r>
            <a:endParaRPr/>
          </a:p>
        </p:txBody>
      </p:sp>
      <p:sp>
        <p:nvSpPr>
          <p:cNvPr id="426" name="Google Shape;426;p13"/>
          <p:cNvSpPr txBox="1"/>
          <p:nvPr>
            <p:ph idx="2" type="title"/>
          </p:nvPr>
        </p:nvSpPr>
        <p:spPr>
          <a:xfrm>
            <a:off x="2296991" y="2520492"/>
            <a:ext cx="2091889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Significado</a:t>
            </a:r>
            <a:endParaRPr/>
          </a:p>
        </p:txBody>
      </p:sp>
      <p:pic>
        <p:nvPicPr>
          <p:cNvPr id="427" name="Google Shape;427;p13"/>
          <p:cNvPicPr preferRelativeResize="0"/>
          <p:nvPr/>
        </p:nvPicPr>
        <p:blipFill rotWithShape="1">
          <a:blip r:embed="rId3">
            <a:alphaModFix/>
          </a:blip>
          <a:srcRect b="0" l="61241" r="15108" t="0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8" name="Google Shape;428;p13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429" name="Google Shape;429;p13"/>
            <p:cNvSpPr/>
            <p:nvPr/>
          </p:nvSpPr>
          <p:spPr>
            <a:xfrm>
              <a:off x="1937576" y="4600809"/>
              <a:ext cx="234129" cy="75728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1394514" y="4600809"/>
              <a:ext cx="440870" cy="75728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1156673" y="4725738"/>
              <a:ext cx="474774" cy="75767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1718307" y="4725738"/>
              <a:ext cx="453393" cy="75767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1536688" y="4850706"/>
              <a:ext cx="635008" cy="75299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13"/>
          <p:cNvGrpSpPr/>
          <p:nvPr/>
        </p:nvGrpSpPr>
        <p:grpSpPr>
          <a:xfrm>
            <a:off x="2886867" y="1402555"/>
            <a:ext cx="899998" cy="900000"/>
            <a:chOff x="4652476" y="2898915"/>
            <a:chExt cx="386015" cy="384495"/>
          </a:xfrm>
        </p:grpSpPr>
        <p:sp>
          <p:nvSpPr>
            <p:cNvPr id="435" name="Google Shape;435;p13"/>
            <p:cNvSpPr/>
            <p:nvPr/>
          </p:nvSpPr>
          <p:spPr>
            <a:xfrm>
              <a:off x="4842456" y="3088895"/>
              <a:ext cx="60190" cy="60190"/>
            </a:xfrm>
            <a:custGeom>
              <a:rect b="b" l="l" r="r" t="t"/>
              <a:pathLst>
                <a:path extrusionOk="0" h="2296" w="2296">
                  <a:moveTo>
                    <a:pt x="592" y="0"/>
                  </a:moveTo>
                  <a:lnTo>
                    <a:pt x="0" y="592"/>
                  </a:lnTo>
                  <a:lnTo>
                    <a:pt x="1704" y="2295"/>
                  </a:lnTo>
                  <a:lnTo>
                    <a:pt x="2295" y="1703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4652476" y="2898915"/>
              <a:ext cx="247889" cy="247889"/>
            </a:xfrm>
            <a:custGeom>
              <a:rect b="b" l="l" r="r" t="t"/>
              <a:pathLst>
                <a:path extrusionOk="0" h="9456" w="9456">
                  <a:moveTo>
                    <a:pt x="4721" y="1"/>
                  </a:moveTo>
                  <a:cubicBezTo>
                    <a:pt x="2108" y="1"/>
                    <a:pt x="1" y="2108"/>
                    <a:pt x="1" y="4721"/>
                  </a:cubicBezTo>
                  <a:cubicBezTo>
                    <a:pt x="1" y="7334"/>
                    <a:pt x="2108" y="9456"/>
                    <a:pt x="4721" y="9456"/>
                  </a:cubicBezTo>
                  <a:cubicBezTo>
                    <a:pt x="7334" y="9456"/>
                    <a:pt x="9456" y="7334"/>
                    <a:pt x="9456" y="4721"/>
                  </a:cubicBezTo>
                  <a:cubicBezTo>
                    <a:pt x="9456" y="2108"/>
                    <a:pt x="7334" y="1"/>
                    <a:pt x="4721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4680866" y="2927306"/>
              <a:ext cx="191134" cy="191134"/>
            </a:xfrm>
            <a:custGeom>
              <a:rect b="b" l="l" r="r" t="t"/>
              <a:pathLst>
                <a:path extrusionOk="0" h="7291" w="7291">
                  <a:moveTo>
                    <a:pt x="3638" y="0"/>
                  </a:moveTo>
                  <a:cubicBezTo>
                    <a:pt x="1632" y="0"/>
                    <a:pt x="0" y="1631"/>
                    <a:pt x="0" y="3638"/>
                  </a:cubicBezTo>
                  <a:cubicBezTo>
                    <a:pt x="0" y="5659"/>
                    <a:pt x="1632" y="7290"/>
                    <a:pt x="3638" y="7290"/>
                  </a:cubicBezTo>
                  <a:cubicBezTo>
                    <a:pt x="5659" y="7290"/>
                    <a:pt x="7290" y="5659"/>
                    <a:pt x="7290" y="3638"/>
                  </a:cubicBezTo>
                  <a:cubicBezTo>
                    <a:pt x="7290" y="1631"/>
                    <a:pt x="5659" y="0"/>
                    <a:pt x="3638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4869693" y="3117653"/>
              <a:ext cx="168798" cy="165757"/>
            </a:xfrm>
            <a:custGeom>
              <a:rect b="b" l="l" r="r" t="t"/>
              <a:pathLst>
                <a:path extrusionOk="0" h="6323" w="6439">
                  <a:moveTo>
                    <a:pt x="1293" y="0"/>
                  </a:moveTo>
                  <a:cubicBezTo>
                    <a:pt x="1145" y="0"/>
                    <a:pt x="997" y="58"/>
                    <a:pt x="881" y="173"/>
                  </a:cubicBezTo>
                  <a:lnTo>
                    <a:pt x="232" y="823"/>
                  </a:lnTo>
                  <a:cubicBezTo>
                    <a:pt x="1" y="1054"/>
                    <a:pt x="1" y="1415"/>
                    <a:pt x="232" y="1646"/>
                  </a:cubicBezTo>
                  <a:lnTo>
                    <a:pt x="4735" y="6150"/>
                  </a:lnTo>
                  <a:cubicBezTo>
                    <a:pt x="4851" y="6265"/>
                    <a:pt x="4999" y="6323"/>
                    <a:pt x="5147" y="6323"/>
                  </a:cubicBezTo>
                  <a:cubicBezTo>
                    <a:pt x="5295" y="6323"/>
                    <a:pt x="5443" y="6265"/>
                    <a:pt x="5558" y="6150"/>
                  </a:cubicBezTo>
                  <a:lnTo>
                    <a:pt x="6208" y="5500"/>
                  </a:lnTo>
                  <a:cubicBezTo>
                    <a:pt x="6439" y="5269"/>
                    <a:pt x="6439" y="4908"/>
                    <a:pt x="6208" y="4677"/>
                  </a:cubicBezTo>
                  <a:lnTo>
                    <a:pt x="1704" y="173"/>
                  </a:lnTo>
                  <a:cubicBezTo>
                    <a:pt x="1588" y="58"/>
                    <a:pt x="1441" y="0"/>
                    <a:pt x="1293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4881437" y="3118020"/>
              <a:ext cx="157054" cy="155560"/>
            </a:xfrm>
            <a:custGeom>
              <a:rect b="b" l="l" r="r" t="t"/>
              <a:pathLst>
                <a:path extrusionOk="0" h="5934" w="5991">
                  <a:moveTo>
                    <a:pt x="25" y="582"/>
                  </a:moveTo>
                  <a:cubicBezTo>
                    <a:pt x="17" y="590"/>
                    <a:pt x="8" y="598"/>
                    <a:pt x="0" y="607"/>
                  </a:cubicBezTo>
                  <a:lnTo>
                    <a:pt x="25" y="582"/>
                  </a:lnTo>
                  <a:close/>
                  <a:moveTo>
                    <a:pt x="845" y="1"/>
                  </a:moveTo>
                  <a:cubicBezTo>
                    <a:pt x="697" y="1"/>
                    <a:pt x="549" y="58"/>
                    <a:pt x="433" y="174"/>
                  </a:cubicBezTo>
                  <a:lnTo>
                    <a:pt x="25" y="582"/>
                  </a:lnTo>
                  <a:lnTo>
                    <a:pt x="25" y="582"/>
                  </a:lnTo>
                  <a:cubicBezTo>
                    <a:pt x="131" y="483"/>
                    <a:pt x="267" y="434"/>
                    <a:pt x="404" y="434"/>
                  </a:cubicBezTo>
                  <a:cubicBezTo>
                    <a:pt x="552" y="434"/>
                    <a:pt x="700" y="491"/>
                    <a:pt x="808" y="607"/>
                  </a:cubicBezTo>
                  <a:lnTo>
                    <a:pt x="5327" y="5111"/>
                  </a:lnTo>
                  <a:cubicBezTo>
                    <a:pt x="5543" y="5342"/>
                    <a:pt x="5543" y="5703"/>
                    <a:pt x="5327" y="5934"/>
                  </a:cubicBezTo>
                  <a:lnTo>
                    <a:pt x="5760" y="5501"/>
                  </a:lnTo>
                  <a:cubicBezTo>
                    <a:pt x="5991" y="5270"/>
                    <a:pt x="5991" y="4909"/>
                    <a:pt x="5760" y="4678"/>
                  </a:cubicBezTo>
                  <a:lnTo>
                    <a:pt x="1256" y="174"/>
                  </a:lnTo>
                  <a:cubicBezTo>
                    <a:pt x="1140" y="58"/>
                    <a:pt x="993" y="1"/>
                    <a:pt x="845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4952952" y="3199391"/>
              <a:ext cx="54134" cy="54134"/>
            </a:xfrm>
            <a:custGeom>
              <a:rect b="b" l="l" r="r" t="t"/>
              <a:pathLst>
                <a:path extrusionOk="0" h="2065" w="2065">
                  <a:moveTo>
                    <a:pt x="1458" y="0"/>
                  </a:moveTo>
                  <a:lnTo>
                    <a:pt x="0" y="1473"/>
                  </a:lnTo>
                  <a:lnTo>
                    <a:pt x="592" y="2064"/>
                  </a:lnTo>
                  <a:lnTo>
                    <a:pt x="2065" y="607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4931377" y="3179232"/>
              <a:ext cx="55209" cy="50464"/>
            </a:xfrm>
            <a:custGeom>
              <a:rect b="b" l="l" r="r" t="t"/>
              <a:pathLst>
                <a:path extrusionOk="0" h="1925" w="2106">
                  <a:moveTo>
                    <a:pt x="1771" y="0"/>
                  </a:moveTo>
                  <a:cubicBezTo>
                    <a:pt x="1713" y="0"/>
                    <a:pt x="1653" y="26"/>
                    <a:pt x="1603" y="91"/>
                  </a:cubicBezTo>
                  <a:lnTo>
                    <a:pt x="130" y="1549"/>
                  </a:lnTo>
                  <a:cubicBezTo>
                    <a:pt x="1" y="1693"/>
                    <a:pt x="102" y="1924"/>
                    <a:pt x="289" y="1924"/>
                  </a:cubicBezTo>
                  <a:cubicBezTo>
                    <a:pt x="347" y="1924"/>
                    <a:pt x="405" y="1910"/>
                    <a:pt x="448" y="1866"/>
                  </a:cubicBezTo>
                  <a:lnTo>
                    <a:pt x="1920" y="394"/>
                  </a:lnTo>
                  <a:cubicBezTo>
                    <a:pt x="2105" y="242"/>
                    <a:pt x="1947" y="0"/>
                    <a:pt x="1771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4736101" y="2955670"/>
              <a:ext cx="87453" cy="95396"/>
            </a:xfrm>
            <a:custGeom>
              <a:rect b="b" l="l" r="r" t="t"/>
              <a:pathLst>
                <a:path extrusionOk="0" h="3639" w="3336">
                  <a:moveTo>
                    <a:pt x="1529" y="1"/>
                  </a:moveTo>
                  <a:cubicBezTo>
                    <a:pt x="1161" y="1"/>
                    <a:pt x="789" y="133"/>
                    <a:pt x="492" y="405"/>
                  </a:cubicBezTo>
                  <a:cubicBezTo>
                    <a:pt x="174" y="694"/>
                    <a:pt x="1" y="1098"/>
                    <a:pt x="1" y="1517"/>
                  </a:cubicBezTo>
                  <a:cubicBezTo>
                    <a:pt x="1" y="1863"/>
                    <a:pt x="257" y="2036"/>
                    <a:pt x="513" y="2036"/>
                  </a:cubicBezTo>
                  <a:cubicBezTo>
                    <a:pt x="770" y="2036"/>
                    <a:pt x="1026" y="1863"/>
                    <a:pt x="1026" y="1517"/>
                  </a:cubicBezTo>
                  <a:cubicBezTo>
                    <a:pt x="1026" y="1236"/>
                    <a:pt x="1270" y="1011"/>
                    <a:pt x="1549" y="1011"/>
                  </a:cubicBezTo>
                  <a:cubicBezTo>
                    <a:pt x="1557" y="1011"/>
                    <a:pt x="1566" y="1011"/>
                    <a:pt x="1574" y="1011"/>
                  </a:cubicBezTo>
                  <a:cubicBezTo>
                    <a:pt x="1820" y="1040"/>
                    <a:pt x="2022" y="1242"/>
                    <a:pt x="2051" y="1488"/>
                  </a:cubicBezTo>
                  <a:cubicBezTo>
                    <a:pt x="2051" y="1704"/>
                    <a:pt x="1935" y="1892"/>
                    <a:pt x="1748" y="1979"/>
                  </a:cubicBezTo>
                  <a:cubicBezTo>
                    <a:pt x="1300" y="2181"/>
                    <a:pt x="1011" y="2628"/>
                    <a:pt x="1026" y="3119"/>
                  </a:cubicBezTo>
                  <a:cubicBezTo>
                    <a:pt x="1026" y="3408"/>
                    <a:pt x="1257" y="3639"/>
                    <a:pt x="1531" y="3639"/>
                  </a:cubicBezTo>
                  <a:cubicBezTo>
                    <a:pt x="1820" y="3639"/>
                    <a:pt x="2051" y="3422"/>
                    <a:pt x="2051" y="3133"/>
                  </a:cubicBezTo>
                  <a:cubicBezTo>
                    <a:pt x="2051" y="3047"/>
                    <a:pt x="2108" y="2960"/>
                    <a:pt x="2181" y="2931"/>
                  </a:cubicBezTo>
                  <a:cubicBezTo>
                    <a:pt x="3032" y="2527"/>
                    <a:pt x="3335" y="1459"/>
                    <a:pt x="2801" y="679"/>
                  </a:cubicBezTo>
                  <a:cubicBezTo>
                    <a:pt x="2505" y="234"/>
                    <a:pt x="2020" y="1"/>
                    <a:pt x="1529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4762972" y="3064279"/>
              <a:ext cx="26897" cy="28050"/>
            </a:xfrm>
            <a:custGeom>
              <a:rect b="b" l="l" r="r" t="t"/>
              <a:pathLst>
                <a:path extrusionOk="0" h="1070" w="1026">
                  <a:moveTo>
                    <a:pt x="513" y="1"/>
                  </a:moveTo>
                  <a:cubicBezTo>
                    <a:pt x="257" y="1"/>
                    <a:pt x="1" y="174"/>
                    <a:pt x="1" y="520"/>
                  </a:cubicBezTo>
                  <a:lnTo>
                    <a:pt x="1" y="549"/>
                  </a:lnTo>
                  <a:cubicBezTo>
                    <a:pt x="1" y="838"/>
                    <a:pt x="232" y="1069"/>
                    <a:pt x="506" y="1069"/>
                  </a:cubicBezTo>
                  <a:cubicBezTo>
                    <a:pt x="795" y="1069"/>
                    <a:pt x="1026" y="838"/>
                    <a:pt x="1026" y="549"/>
                  </a:cubicBezTo>
                  <a:lnTo>
                    <a:pt x="1026" y="520"/>
                  </a:lnTo>
                  <a:cubicBezTo>
                    <a:pt x="1026" y="174"/>
                    <a:pt x="769" y="1"/>
                    <a:pt x="513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13"/>
          <p:cNvGrpSpPr/>
          <p:nvPr/>
        </p:nvGrpSpPr>
        <p:grpSpPr>
          <a:xfrm>
            <a:off x="5199402" y="1402594"/>
            <a:ext cx="899997" cy="900000"/>
            <a:chOff x="1750184" y="2413530"/>
            <a:chExt cx="359729" cy="359441"/>
          </a:xfrm>
        </p:grpSpPr>
        <p:sp>
          <p:nvSpPr>
            <p:cNvPr id="445" name="Google Shape;445;p13"/>
            <p:cNvSpPr/>
            <p:nvPr/>
          </p:nvSpPr>
          <p:spPr>
            <a:xfrm>
              <a:off x="1867074" y="2496981"/>
              <a:ext cx="58000" cy="64965"/>
            </a:xfrm>
            <a:custGeom>
              <a:rect b="b" l="l" r="r" t="t"/>
              <a:pathLst>
                <a:path extrusionOk="0" h="2481" w="2215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1824863" y="2413530"/>
              <a:ext cx="285050" cy="285312"/>
            </a:xfrm>
            <a:custGeom>
              <a:rect b="b" l="l" r="r" t="t"/>
              <a:pathLst>
                <a:path extrusionOk="0" h="10896" w="10886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1893808" y="2482737"/>
              <a:ext cx="147160" cy="146898"/>
            </a:xfrm>
            <a:custGeom>
              <a:rect b="b" l="l" r="r" t="t"/>
              <a:pathLst>
                <a:path extrusionOk="0" h="5610" w="562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1787654" y="2492294"/>
              <a:ext cx="245065" cy="246767"/>
            </a:xfrm>
            <a:custGeom>
              <a:rect b="b" l="l" r="r" t="t"/>
              <a:pathLst>
                <a:path extrusionOk="0" h="9424" w="9359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1806141" y="2613871"/>
              <a:ext cx="106442" cy="106442"/>
            </a:xfrm>
            <a:custGeom>
              <a:rect b="b" l="l" r="r" t="t"/>
              <a:pathLst>
                <a:path extrusionOk="0" h="4065" w="4065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1923790" y="2515075"/>
              <a:ext cx="52972" cy="46321"/>
            </a:xfrm>
            <a:custGeom>
              <a:rect b="b" l="l" r="r" t="t"/>
              <a:pathLst>
                <a:path extrusionOk="0" h="1769" w="2023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1944215" y="2537882"/>
              <a:ext cx="55277" cy="46766"/>
            </a:xfrm>
            <a:custGeom>
              <a:rect b="b" l="l" r="r" t="t"/>
              <a:pathLst>
                <a:path extrusionOk="0" h="1786" w="2111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1968252" y="2560611"/>
              <a:ext cx="53993" cy="46243"/>
            </a:xfrm>
            <a:custGeom>
              <a:rect b="b" l="l" r="r" t="t"/>
              <a:pathLst>
                <a:path extrusionOk="0" h="1766" w="2062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792630" y="2614945"/>
              <a:ext cx="116707" cy="115869"/>
            </a:xfrm>
            <a:custGeom>
              <a:rect b="b" l="l" r="r" t="t"/>
              <a:pathLst>
                <a:path extrusionOk="0" h="4425" w="4457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1750184" y="2637621"/>
              <a:ext cx="135900" cy="135350"/>
            </a:xfrm>
            <a:custGeom>
              <a:rect b="b" l="l" r="r" t="t"/>
              <a:pathLst>
                <a:path extrusionOk="0" h="5169" w="519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1750184" y="2665586"/>
              <a:ext cx="107673" cy="107385"/>
            </a:xfrm>
            <a:custGeom>
              <a:rect b="b" l="l" r="r" t="t"/>
              <a:pathLst>
                <a:path extrusionOk="0" h="4101" w="4112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13"/>
          <p:cNvGrpSpPr/>
          <p:nvPr/>
        </p:nvGrpSpPr>
        <p:grpSpPr>
          <a:xfrm>
            <a:off x="7423119" y="1454225"/>
            <a:ext cx="899998" cy="900000"/>
            <a:chOff x="3246251" y="2895245"/>
            <a:chExt cx="375791" cy="373800"/>
          </a:xfrm>
        </p:grpSpPr>
        <p:sp>
          <p:nvSpPr>
            <p:cNvPr id="457" name="Google Shape;457;p13"/>
            <p:cNvSpPr/>
            <p:nvPr/>
          </p:nvSpPr>
          <p:spPr>
            <a:xfrm>
              <a:off x="3246251" y="2960599"/>
              <a:ext cx="308446" cy="308446"/>
            </a:xfrm>
            <a:custGeom>
              <a:rect b="b" l="l" r="r" t="t"/>
              <a:pathLst>
                <a:path extrusionOk="0" h="11766" w="11766">
                  <a:moveTo>
                    <a:pt x="5876" y="1"/>
                  </a:moveTo>
                  <a:cubicBezTo>
                    <a:pt x="2628" y="1"/>
                    <a:pt x="0" y="2628"/>
                    <a:pt x="0" y="5876"/>
                  </a:cubicBezTo>
                  <a:cubicBezTo>
                    <a:pt x="0" y="9138"/>
                    <a:pt x="2628" y="11765"/>
                    <a:pt x="5876" y="11765"/>
                  </a:cubicBezTo>
                  <a:cubicBezTo>
                    <a:pt x="9124" y="11765"/>
                    <a:pt x="11765" y="9138"/>
                    <a:pt x="11765" y="5876"/>
                  </a:cubicBezTo>
                  <a:cubicBezTo>
                    <a:pt x="11765" y="2628"/>
                    <a:pt x="9124" y="1"/>
                    <a:pt x="5876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3400264" y="3108556"/>
              <a:ext cx="154039" cy="12531"/>
            </a:xfrm>
            <a:custGeom>
              <a:rect b="b" l="l" r="r" t="t"/>
              <a:pathLst>
                <a:path extrusionOk="0" h="478" w="5876">
                  <a:moveTo>
                    <a:pt x="1" y="1"/>
                  </a:moveTo>
                  <a:lnTo>
                    <a:pt x="1" y="477"/>
                  </a:lnTo>
                  <a:lnTo>
                    <a:pt x="5876" y="477"/>
                  </a:lnTo>
                  <a:lnTo>
                    <a:pt x="5876" y="246"/>
                  </a:lnTo>
                  <a:lnTo>
                    <a:pt x="5876" y="1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3529687" y="2895245"/>
              <a:ext cx="92355" cy="89970"/>
            </a:xfrm>
            <a:custGeom>
              <a:rect b="b" l="l" r="r" t="t"/>
              <a:pathLst>
                <a:path extrusionOk="0" h="3432" w="3523">
                  <a:moveTo>
                    <a:pt x="2126" y="1"/>
                  </a:moveTo>
                  <a:cubicBezTo>
                    <a:pt x="2069" y="1"/>
                    <a:pt x="2010" y="22"/>
                    <a:pt x="1964" y="68"/>
                  </a:cubicBezTo>
                  <a:lnTo>
                    <a:pt x="217" y="1815"/>
                  </a:lnTo>
                  <a:cubicBezTo>
                    <a:pt x="87" y="1945"/>
                    <a:pt x="1" y="2118"/>
                    <a:pt x="15" y="2306"/>
                  </a:cubicBezTo>
                  <a:lnTo>
                    <a:pt x="1" y="3432"/>
                  </a:lnTo>
                  <a:lnTo>
                    <a:pt x="1127" y="3432"/>
                  </a:lnTo>
                  <a:cubicBezTo>
                    <a:pt x="1314" y="3432"/>
                    <a:pt x="1487" y="3360"/>
                    <a:pt x="1632" y="3230"/>
                  </a:cubicBezTo>
                  <a:lnTo>
                    <a:pt x="3364" y="1483"/>
                  </a:lnTo>
                  <a:cubicBezTo>
                    <a:pt x="3523" y="1339"/>
                    <a:pt x="3422" y="1079"/>
                    <a:pt x="3205" y="1079"/>
                  </a:cubicBezTo>
                  <a:lnTo>
                    <a:pt x="2368" y="1079"/>
                  </a:lnTo>
                  <a:lnTo>
                    <a:pt x="2368" y="242"/>
                  </a:lnTo>
                  <a:cubicBezTo>
                    <a:pt x="2368" y="95"/>
                    <a:pt x="2248" y="1"/>
                    <a:pt x="2126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3529687" y="2895245"/>
              <a:ext cx="62103" cy="89970"/>
            </a:xfrm>
            <a:custGeom>
              <a:rect b="b" l="l" r="r" t="t"/>
              <a:pathLst>
                <a:path extrusionOk="0" h="3432" w="2369">
                  <a:moveTo>
                    <a:pt x="2126" y="1"/>
                  </a:moveTo>
                  <a:cubicBezTo>
                    <a:pt x="2069" y="1"/>
                    <a:pt x="2010" y="22"/>
                    <a:pt x="1964" y="68"/>
                  </a:cubicBezTo>
                  <a:lnTo>
                    <a:pt x="217" y="1815"/>
                  </a:lnTo>
                  <a:cubicBezTo>
                    <a:pt x="87" y="1945"/>
                    <a:pt x="1" y="2118"/>
                    <a:pt x="15" y="2306"/>
                  </a:cubicBezTo>
                  <a:lnTo>
                    <a:pt x="15" y="3432"/>
                  </a:lnTo>
                  <a:lnTo>
                    <a:pt x="2354" y="1093"/>
                  </a:lnTo>
                  <a:lnTo>
                    <a:pt x="2354" y="242"/>
                  </a:lnTo>
                  <a:lnTo>
                    <a:pt x="2368" y="242"/>
                  </a:lnTo>
                  <a:cubicBezTo>
                    <a:pt x="2368" y="95"/>
                    <a:pt x="2248" y="1"/>
                    <a:pt x="2126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3283345" y="2997693"/>
              <a:ext cx="234257" cy="234257"/>
            </a:xfrm>
            <a:custGeom>
              <a:rect b="b" l="l" r="r" t="t"/>
              <a:pathLst>
                <a:path extrusionOk="0" h="8936" w="8936">
                  <a:moveTo>
                    <a:pt x="4461" y="0"/>
                  </a:moveTo>
                  <a:cubicBezTo>
                    <a:pt x="1992" y="0"/>
                    <a:pt x="0" y="1992"/>
                    <a:pt x="0" y="4461"/>
                  </a:cubicBezTo>
                  <a:cubicBezTo>
                    <a:pt x="0" y="6944"/>
                    <a:pt x="1992" y="8936"/>
                    <a:pt x="4461" y="8936"/>
                  </a:cubicBezTo>
                  <a:cubicBezTo>
                    <a:pt x="6929" y="8936"/>
                    <a:pt x="8936" y="6944"/>
                    <a:pt x="8936" y="4461"/>
                  </a:cubicBezTo>
                  <a:cubicBezTo>
                    <a:pt x="8936" y="1992"/>
                    <a:pt x="6929" y="0"/>
                    <a:pt x="4461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400264" y="3108556"/>
              <a:ext cx="117338" cy="12531"/>
            </a:xfrm>
            <a:custGeom>
              <a:rect b="b" l="l" r="r" t="t"/>
              <a:pathLst>
                <a:path extrusionOk="0" h="478" w="4476">
                  <a:moveTo>
                    <a:pt x="1" y="1"/>
                  </a:moveTo>
                  <a:lnTo>
                    <a:pt x="1" y="477"/>
                  </a:lnTo>
                  <a:lnTo>
                    <a:pt x="4461" y="477"/>
                  </a:lnTo>
                  <a:cubicBezTo>
                    <a:pt x="4461" y="390"/>
                    <a:pt x="4476" y="318"/>
                    <a:pt x="4476" y="246"/>
                  </a:cubicBezTo>
                  <a:cubicBezTo>
                    <a:pt x="4476" y="160"/>
                    <a:pt x="4476" y="87"/>
                    <a:pt x="4461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3313990" y="3028338"/>
              <a:ext cx="172573" cy="172967"/>
            </a:xfrm>
            <a:custGeom>
              <a:rect b="b" l="l" r="r" t="t"/>
              <a:pathLst>
                <a:path extrusionOk="0" h="6598" w="6583">
                  <a:moveTo>
                    <a:pt x="3292" y="0"/>
                  </a:moveTo>
                  <a:cubicBezTo>
                    <a:pt x="1473" y="0"/>
                    <a:pt x="0" y="1487"/>
                    <a:pt x="0" y="3292"/>
                  </a:cubicBezTo>
                  <a:cubicBezTo>
                    <a:pt x="0" y="5111"/>
                    <a:pt x="1473" y="6597"/>
                    <a:pt x="3292" y="6597"/>
                  </a:cubicBezTo>
                  <a:cubicBezTo>
                    <a:pt x="5111" y="6597"/>
                    <a:pt x="6583" y="5111"/>
                    <a:pt x="6583" y="3292"/>
                  </a:cubicBezTo>
                  <a:cubicBezTo>
                    <a:pt x="6583" y="1487"/>
                    <a:pt x="5111" y="0"/>
                    <a:pt x="3292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00264" y="3108556"/>
              <a:ext cx="86693" cy="12531"/>
            </a:xfrm>
            <a:custGeom>
              <a:rect b="b" l="l" r="r" t="t"/>
              <a:pathLst>
                <a:path extrusionOk="0" h="478" w="3307">
                  <a:moveTo>
                    <a:pt x="1" y="1"/>
                  </a:moveTo>
                  <a:lnTo>
                    <a:pt x="1" y="477"/>
                  </a:lnTo>
                  <a:lnTo>
                    <a:pt x="3292" y="477"/>
                  </a:lnTo>
                  <a:cubicBezTo>
                    <a:pt x="3292" y="390"/>
                    <a:pt x="3306" y="318"/>
                    <a:pt x="3306" y="246"/>
                  </a:cubicBezTo>
                  <a:cubicBezTo>
                    <a:pt x="3306" y="160"/>
                    <a:pt x="3306" y="87"/>
                    <a:pt x="3292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351084" y="3065432"/>
              <a:ext cx="98778" cy="98778"/>
            </a:xfrm>
            <a:custGeom>
              <a:rect b="b" l="l" r="r" t="t"/>
              <a:pathLst>
                <a:path extrusionOk="0" h="3768" w="3768">
                  <a:moveTo>
                    <a:pt x="1877" y="0"/>
                  </a:moveTo>
                  <a:cubicBezTo>
                    <a:pt x="837" y="0"/>
                    <a:pt x="0" y="837"/>
                    <a:pt x="0" y="1877"/>
                  </a:cubicBezTo>
                  <a:cubicBezTo>
                    <a:pt x="0" y="2930"/>
                    <a:pt x="837" y="3768"/>
                    <a:pt x="1877" y="3768"/>
                  </a:cubicBezTo>
                  <a:cubicBezTo>
                    <a:pt x="2916" y="3768"/>
                    <a:pt x="3768" y="2930"/>
                    <a:pt x="3768" y="1877"/>
                  </a:cubicBezTo>
                  <a:cubicBezTo>
                    <a:pt x="3768" y="837"/>
                    <a:pt x="2916" y="0"/>
                    <a:pt x="1877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3400264" y="3108556"/>
              <a:ext cx="49599" cy="12531"/>
            </a:xfrm>
            <a:custGeom>
              <a:rect b="b" l="l" r="r" t="t"/>
              <a:pathLst>
                <a:path extrusionOk="0" h="478" w="1892">
                  <a:moveTo>
                    <a:pt x="1" y="1"/>
                  </a:moveTo>
                  <a:lnTo>
                    <a:pt x="1" y="477"/>
                  </a:lnTo>
                  <a:lnTo>
                    <a:pt x="1877" y="477"/>
                  </a:lnTo>
                  <a:cubicBezTo>
                    <a:pt x="1892" y="318"/>
                    <a:pt x="1892" y="160"/>
                    <a:pt x="1877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3381730" y="3096445"/>
              <a:ext cx="37120" cy="36753"/>
            </a:xfrm>
            <a:custGeom>
              <a:rect b="b" l="l" r="r" t="t"/>
              <a:pathLst>
                <a:path extrusionOk="0" h="1402" w="1416">
                  <a:moveTo>
                    <a:pt x="708" y="1"/>
                  </a:moveTo>
                  <a:cubicBezTo>
                    <a:pt x="318" y="1"/>
                    <a:pt x="0" y="318"/>
                    <a:pt x="0" y="694"/>
                  </a:cubicBezTo>
                  <a:cubicBezTo>
                    <a:pt x="0" y="1083"/>
                    <a:pt x="318" y="1401"/>
                    <a:pt x="708" y="1401"/>
                  </a:cubicBezTo>
                  <a:cubicBezTo>
                    <a:pt x="1097" y="1401"/>
                    <a:pt x="1415" y="1083"/>
                    <a:pt x="1415" y="694"/>
                  </a:cubicBezTo>
                  <a:cubicBezTo>
                    <a:pt x="1415" y="318"/>
                    <a:pt x="1097" y="1"/>
                    <a:pt x="708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3400264" y="3108556"/>
              <a:ext cx="18953" cy="12531"/>
            </a:xfrm>
            <a:custGeom>
              <a:rect b="b" l="l" r="r" t="t"/>
              <a:pathLst>
                <a:path extrusionOk="0" h="478" w="723">
                  <a:moveTo>
                    <a:pt x="1" y="1"/>
                  </a:moveTo>
                  <a:lnTo>
                    <a:pt x="1" y="477"/>
                  </a:lnTo>
                  <a:lnTo>
                    <a:pt x="679" y="477"/>
                  </a:lnTo>
                  <a:cubicBezTo>
                    <a:pt x="722" y="318"/>
                    <a:pt x="722" y="160"/>
                    <a:pt x="679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3391429" y="3079431"/>
              <a:ext cx="44434" cy="41603"/>
            </a:xfrm>
            <a:custGeom>
              <a:rect b="b" l="l" r="r" t="t"/>
              <a:pathLst>
                <a:path extrusionOk="0" h="1587" w="1695">
                  <a:moveTo>
                    <a:pt x="1348" y="0"/>
                  </a:moveTo>
                  <a:lnTo>
                    <a:pt x="179" y="1184"/>
                  </a:lnTo>
                  <a:cubicBezTo>
                    <a:pt x="1" y="1351"/>
                    <a:pt x="157" y="1586"/>
                    <a:pt x="344" y="1586"/>
                  </a:cubicBezTo>
                  <a:cubicBezTo>
                    <a:pt x="400" y="1586"/>
                    <a:pt x="458" y="1566"/>
                    <a:pt x="511" y="1516"/>
                  </a:cubicBezTo>
                  <a:lnTo>
                    <a:pt x="1695" y="332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3420056" y="2908038"/>
              <a:ext cx="189718" cy="185052"/>
            </a:xfrm>
            <a:custGeom>
              <a:rect b="b" l="l" r="r" t="t"/>
              <a:pathLst>
                <a:path extrusionOk="0" h="7059" w="7237">
                  <a:moveTo>
                    <a:pt x="6897" y="1"/>
                  </a:moveTo>
                  <a:cubicBezTo>
                    <a:pt x="6843" y="1"/>
                    <a:pt x="6787" y="22"/>
                    <a:pt x="6738" y="71"/>
                  </a:cubicBezTo>
                  <a:lnTo>
                    <a:pt x="141" y="6668"/>
                  </a:lnTo>
                  <a:cubicBezTo>
                    <a:pt x="0" y="6809"/>
                    <a:pt x="92" y="7058"/>
                    <a:pt x="297" y="7058"/>
                  </a:cubicBezTo>
                  <a:cubicBezTo>
                    <a:pt x="302" y="7058"/>
                    <a:pt x="308" y="7058"/>
                    <a:pt x="314" y="7058"/>
                  </a:cubicBezTo>
                  <a:cubicBezTo>
                    <a:pt x="372" y="7058"/>
                    <a:pt x="429" y="7043"/>
                    <a:pt x="473" y="6986"/>
                  </a:cubicBezTo>
                  <a:lnTo>
                    <a:pt x="7070" y="403"/>
                  </a:lnTo>
                  <a:cubicBezTo>
                    <a:pt x="7237" y="236"/>
                    <a:pt x="7078" y="1"/>
                    <a:pt x="6897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p13"/>
          <p:cNvSpPr txBox="1"/>
          <p:nvPr/>
        </p:nvSpPr>
        <p:spPr>
          <a:xfrm flipH="1">
            <a:off x="2531241" y="3296347"/>
            <a:ext cx="1803028" cy="59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Sempre que o algoritmo for seguido corretamente, o resultado será o mesmo.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2" name="Google Shape;472;p13"/>
          <p:cNvSpPr txBox="1"/>
          <p:nvPr/>
        </p:nvSpPr>
        <p:spPr>
          <a:xfrm flipH="1">
            <a:off x="4790893" y="3267738"/>
            <a:ext cx="1629621" cy="59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Não pode haver sorte, dúvida ou variações no comportamento.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3" name="Google Shape;473;p13"/>
          <p:cNvSpPr txBox="1"/>
          <p:nvPr/>
        </p:nvSpPr>
        <p:spPr>
          <a:xfrm>
            <a:off x="4551638" y="2520347"/>
            <a:ext cx="2091889" cy="52440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Na prática</a:t>
            </a:r>
            <a:endParaRPr/>
          </a:p>
        </p:txBody>
      </p:sp>
      <p:sp>
        <p:nvSpPr>
          <p:cNvPr id="474" name="Google Shape;474;p13"/>
          <p:cNvSpPr txBox="1"/>
          <p:nvPr/>
        </p:nvSpPr>
        <p:spPr>
          <a:xfrm>
            <a:off x="6805419" y="2520347"/>
            <a:ext cx="2091889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Exemplo</a:t>
            </a:r>
            <a:endParaRPr/>
          </a:p>
        </p:txBody>
      </p:sp>
      <p:sp>
        <p:nvSpPr>
          <p:cNvPr id="475" name="Google Shape;475;p13"/>
          <p:cNvSpPr txBox="1"/>
          <p:nvPr>
            <p:ph idx="1" type="subTitle"/>
          </p:nvPr>
        </p:nvSpPr>
        <p:spPr>
          <a:xfrm flipH="1">
            <a:off x="6758771" y="3296033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Se o algoritmo diz "soma dois números", ele sempre fará a mesma soma e dará o mesmo resultado, se receber os mesmos números.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4"/>
          <p:cNvSpPr txBox="1"/>
          <p:nvPr>
            <p:ph type="title"/>
          </p:nvPr>
        </p:nvSpPr>
        <p:spPr>
          <a:xfrm>
            <a:off x="1823175" y="316378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FINITO</a:t>
            </a:r>
            <a:endParaRPr/>
          </a:p>
        </p:txBody>
      </p:sp>
      <p:sp>
        <p:nvSpPr>
          <p:cNvPr id="481" name="Google Shape;481;p14"/>
          <p:cNvSpPr txBox="1"/>
          <p:nvPr>
            <p:ph idx="2" type="title"/>
          </p:nvPr>
        </p:nvSpPr>
        <p:spPr>
          <a:xfrm>
            <a:off x="2296991" y="2520492"/>
            <a:ext cx="2091889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Significado</a:t>
            </a:r>
            <a:endParaRPr/>
          </a:p>
        </p:txBody>
      </p:sp>
      <p:pic>
        <p:nvPicPr>
          <p:cNvPr id="482" name="Google Shape;482;p14"/>
          <p:cNvPicPr preferRelativeResize="0"/>
          <p:nvPr/>
        </p:nvPicPr>
        <p:blipFill rotWithShape="1">
          <a:blip r:embed="rId3">
            <a:alphaModFix/>
          </a:blip>
          <a:srcRect b="0" l="61241" r="15108" t="0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14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484" name="Google Shape;484;p14"/>
            <p:cNvSpPr/>
            <p:nvPr/>
          </p:nvSpPr>
          <p:spPr>
            <a:xfrm>
              <a:off x="1937576" y="4600809"/>
              <a:ext cx="234129" cy="75728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1394514" y="4600809"/>
              <a:ext cx="440870" cy="75728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1156673" y="4725738"/>
              <a:ext cx="474774" cy="75767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1718307" y="4725738"/>
              <a:ext cx="453393" cy="75767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1536688" y="4850706"/>
              <a:ext cx="635008" cy="75299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9" name="Google Shape;489;p14"/>
          <p:cNvGrpSpPr/>
          <p:nvPr/>
        </p:nvGrpSpPr>
        <p:grpSpPr>
          <a:xfrm>
            <a:off x="2886867" y="1402555"/>
            <a:ext cx="899998" cy="900000"/>
            <a:chOff x="4652476" y="2898915"/>
            <a:chExt cx="386015" cy="384495"/>
          </a:xfrm>
        </p:grpSpPr>
        <p:sp>
          <p:nvSpPr>
            <p:cNvPr id="490" name="Google Shape;490;p14"/>
            <p:cNvSpPr/>
            <p:nvPr/>
          </p:nvSpPr>
          <p:spPr>
            <a:xfrm>
              <a:off x="4842456" y="3088895"/>
              <a:ext cx="60190" cy="60190"/>
            </a:xfrm>
            <a:custGeom>
              <a:rect b="b" l="l" r="r" t="t"/>
              <a:pathLst>
                <a:path extrusionOk="0" h="2296" w="2296">
                  <a:moveTo>
                    <a:pt x="592" y="0"/>
                  </a:moveTo>
                  <a:lnTo>
                    <a:pt x="0" y="592"/>
                  </a:lnTo>
                  <a:lnTo>
                    <a:pt x="1704" y="2295"/>
                  </a:lnTo>
                  <a:lnTo>
                    <a:pt x="2295" y="1703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4652476" y="2898915"/>
              <a:ext cx="247889" cy="247889"/>
            </a:xfrm>
            <a:custGeom>
              <a:rect b="b" l="l" r="r" t="t"/>
              <a:pathLst>
                <a:path extrusionOk="0" h="9456" w="9456">
                  <a:moveTo>
                    <a:pt x="4721" y="1"/>
                  </a:moveTo>
                  <a:cubicBezTo>
                    <a:pt x="2108" y="1"/>
                    <a:pt x="1" y="2108"/>
                    <a:pt x="1" y="4721"/>
                  </a:cubicBezTo>
                  <a:cubicBezTo>
                    <a:pt x="1" y="7334"/>
                    <a:pt x="2108" y="9456"/>
                    <a:pt x="4721" y="9456"/>
                  </a:cubicBezTo>
                  <a:cubicBezTo>
                    <a:pt x="7334" y="9456"/>
                    <a:pt x="9456" y="7334"/>
                    <a:pt x="9456" y="4721"/>
                  </a:cubicBezTo>
                  <a:cubicBezTo>
                    <a:pt x="9456" y="2108"/>
                    <a:pt x="7334" y="1"/>
                    <a:pt x="4721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4680866" y="2927306"/>
              <a:ext cx="191134" cy="191134"/>
            </a:xfrm>
            <a:custGeom>
              <a:rect b="b" l="l" r="r" t="t"/>
              <a:pathLst>
                <a:path extrusionOk="0" h="7291" w="7291">
                  <a:moveTo>
                    <a:pt x="3638" y="0"/>
                  </a:moveTo>
                  <a:cubicBezTo>
                    <a:pt x="1632" y="0"/>
                    <a:pt x="0" y="1631"/>
                    <a:pt x="0" y="3638"/>
                  </a:cubicBezTo>
                  <a:cubicBezTo>
                    <a:pt x="0" y="5659"/>
                    <a:pt x="1632" y="7290"/>
                    <a:pt x="3638" y="7290"/>
                  </a:cubicBezTo>
                  <a:cubicBezTo>
                    <a:pt x="5659" y="7290"/>
                    <a:pt x="7290" y="5659"/>
                    <a:pt x="7290" y="3638"/>
                  </a:cubicBezTo>
                  <a:cubicBezTo>
                    <a:pt x="7290" y="1631"/>
                    <a:pt x="5659" y="0"/>
                    <a:pt x="3638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4869693" y="3117653"/>
              <a:ext cx="168798" cy="165757"/>
            </a:xfrm>
            <a:custGeom>
              <a:rect b="b" l="l" r="r" t="t"/>
              <a:pathLst>
                <a:path extrusionOk="0" h="6323" w="6439">
                  <a:moveTo>
                    <a:pt x="1293" y="0"/>
                  </a:moveTo>
                  <a:cubicBezTo>
                    <a:pt x="1145" y="0"/>
                    <a:pt x="997" y="58"/>
                    <a:pt x="881" y="173"/>
                  </a:cubicBezTo>
                  <a:lnTo>
                    <a:pt x="232" y="823"/>
                  </a:lnTo>
                  <a:cubicBezTo>
                    <a:pt x="1" y="1054"/>
                    <a:pt x="1" y="1415"/>
                    <a:pt x="232" y="1646"/>
                  </a:cubicBezTo>
                  <a:lnTo>
                    <a:pt x="4735" y="6150"/>
                  </a:lnTo>
                  <a:cubicBezTo>
                    <a:pt x="4851" y="6265"/>
                    <a:pt x="4999" y="6323"/>
                    <a:pt x="5147" y="6323"/>
                  </a:cubicBezTo>
                  <a:cubicBezTo>
                    <a:pt x="5295" y="6323"/>
                    <a:pt x="5443" y="6265"/>
                    <a:pt x="5558" y="6150"/>
                  </a:cubicBezTo>
                  <a:lnTo>
                    <a:pt x="6208" y="5500"/>
                  </a:lnTo>
                  <a:cubicBezTo>
                    <a:pt x="6439" y="5269"/>
                    <a:pt x="6439" y="4908"/>
                    <a:pt x="6208" y="4677"/>
                  </a:cubicBezTo>
                  <a:lnTo>
                    <a:pt x="1704" y="173"/>
                  </a:lnTo>
                  <a:cubicBezTo>
                    <a:pt x="1588" y="58"/>
                    <a:pt x="1441" y="0"/>
                    <a:pt x="1293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4881437" y="3118020"/>
              <a:ext cx="157054" cy="155560"/>
            </a:xfrm>
            <a:custGeom>
              <a:rect b="b" l="l" r="r" t="t"/>
              <a:pathLst>
                <a:path extrusionOk="0" h="5934" w="5991">
                  <a:moveTo>
                    <a:pt x="25" y="582"/>
                  </a:moveTo>
                  <a:cubicBezTo>
                    <a:pt x="17" y="590"/>
                    <a:pt x="8" y="598"/>
                    <a:pt x="0" y="607"/>
                  </a:cubicBezTo>
                  <a:lnTo>
                    <a:pt x="25" y="582"/>
                  </a:lnTo>
                  <a:close/>
                  <a:moveTo>
                    <a:pt x="845" y="1"/>
                  </a:moveTo>
                  <a:cubicBezTo>
                    <a:pt x="697" y="1"/>
                    <a:pt x="549" y="58"/>
                    <a:pt x="433" y="174"/>
                  </a:cubicBezTo>
                  <a:lnTo>
                    <a:pt x="25" y="582"/>
                  </a:lnTo>
                  <a:lnTo>
                    <a:pt x="25" y="582"/>
                  </a:lnTo>
                  <a:cubicBezTo>
                    <a:pt x="131" y="483"/>
                    <a:pt x="267" y="434"/>
                    <a:pt x="404" y="434"/>
                  </a:cubicBezTo>
                  <a:cubicBezTo>
                    <a:pt x="552" y="434"/>
                    <a:pt x="700" y="491"/>
                    <a:pt x="808" y="607"/>
                  </a:cubicBezTo>
                  <a:lnTo>
                    <a:pt x="5327" y="5111"/>
                  </a:lnTo>
                  <a:cubicBezTo>
                    <a:pt x="5543" y="5342"/>
                    <a:pt x="5543" y="5703"/>
                    <a:pt x="5327" y="5934"/>
                  </a:cubicBezTo>
                  <a:lnTo>
                    <a:pt x="5760" y="5501"/>
                  </a:lnTo>
                  <a:cubicBezTo>
                    <a:pt x="5991" y="5270"/>
                    <a:pt x="5991" y="4909"/>
                    <a:pt x="5760" y="4678"/>
                  </a:cubicBezTo>
                  <a:lnTo>
                    <a:pt x="1256" y="174"/>
                  </a:lnTo>
                  <a:cubicBezTo>
                    <a:pt x="1140" y="58"/>
                    <a:pt x="993" y="1"/>
                    <a:pt x="845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4952952" y="3199391"/>
              <a:ext cx="54134" cy="54134"/>
            </a:xfrm>
            <a:custGeom>
              <a:rect b="b" l="l" r="r" t="t"/>
              <a:pathLst>
                <a:path extrusionOk="0" h="2065" w="2065">
                  <a:moveTo>
                    <a:pt x="1458" y="0"/>
                  </a:moveTo>
                  <a:lnTo>
                    <a:pt x="0" y="1473"/>
                  </a:lnTo>
                  <a:lnTo>
                    <a:pt x="592" y="2064"/>
                  </a:lnTo>
                  <a:lnTo>
                    <a:pt x="2065" y="607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931377" y="3179232"/>
              <a:ext cx="55209" cy="50464"/>
            </a:xfrm>
            <a:custGeom>
              <a:rect b="b" l="l" r="r" t="t"/>
              <a:pathLst>
                <a:path extrusionOk="0" h="1925" w="2106">
                  <a:moveTo>
                    <a:pt x="1771" y="0"/>
                  </a:moveTo>
                  <a:cubicBezTo>
                    <a:pt x="1713" y="0"/>
                    <a:pt x="1653" y="26"/>
                    <a:pt x="1603" y="91"/>
                  </a:cubicBezTo>
                  <a:lnTo>
                    <a:pt x="130" y="1549"/>
                  </a:lnTo>
                  <a:cubicBezTo>
                    <a:pt x="1" y="1693"/>
                    <a:pt x="102" y="1924"/>
                    <a:pt x="289" y="1924"/>
                  </a:cubicBezTo>
                  <a:cubicBezTo>
                    <a:pt x="347" y="1924"/>
                    <a:pt x="405" y="1910"/>
                    <a:pt x="448" y="1866"/>
                  </a:cubicBezTo>
                  <a:lnTo>
                    <a:pt x="1920" y="394"/>
                  </a:lnTo>
                  <a:cubicBezTo>
                    <a:pt x="2105" y="242"/>
                    <a:pt x="1947" y="0"/>
                    <a:pt x="1771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736101" y="2955670"/>
              <a:ext cx="87453" cy="95396"/>
            </a:xfrm>
            <a:custGeom>
              <a:rect b="b" l="l" r="r" t="t"/>
              <a:pathLst>
                <a:path extrusionOk="0" h="3639" w="3336">
                  <a:moveTo>
                    <a:pt x="1529" y="1"/>
                  </a:moveTo>
                  <a:cubicBezTo>
                    <a:pt x="1161" y="1"/>
                    <a:pt x="789" y="133"/>
                    <a:pt x="492" y="405"/>
                  </a:cubicBezTo>
                  <a:cubicBezTo>
                    <a:pt x="174" y="694"/>
                    <a:pt x="1" y="1098"/>
                    <a:pt x="1" y="1517"/>
                  </a:cubicBezTo>
                  <a:cubicBezTo>
                    <a:pt x="1" y="1863"/>
                    <a:pt x="257" y="2036"/>
                    <a:pt x="513" y="2036"/>
                  </a:cubicBezTo>
                  <a:cubicBezTo>
                    <a:pt x="770" y="2036"/>
                    <a:pt x="1026" y="1863"/>
                    <a:pt x="1026" y="1517"/>
                  </a:cubicBezTo>
                  <a:cubicBezTo>
                    <a:pt x="1026" y="1236"/>
                    <a:pt x="1270" y="1011"/>
                    <a:pt x="1549" y="1011"/>
                  </a:cubicBezTo>
                  <a:cubicBezTo>
                    <a:pt x="1557" y="1011"/>
                    <a:pt x="1566" y="1011"/>
                    <a:pt x="1574" y="1011"/>
                  </a:cubicBezTo>
                  <a:cubicBezTo>
                    <a:pt x="1820" y="1040"/>
                    <a:pt x="2022" y="1242"/>
                    <a:pt x="2051" y="1488"/>
                  </a:cubicBezTo>
                  <a:cubicBezTo>
                    <a:pt x="2051" y="1704"/>
                    <a:pt x="1935" y="1892"/>
                    <a:pt x="1748" y="1979"/>
                  </a:cubicBezTo>
                  <a:cubicBezTo>
                    <a:pt x="1300" y="2181"/>
                    <a:pt x="1011" y="2628"/>
                    <a:pt x="1026" y="3119"/>
                  </a:cubicBezTo>
                  <a:cubicBezTo>
                    <a:pt x="1026" y="3408"/>
                    <a:pt x="1257" y="3639"/>
                    <a:pt x="1531" y="3639"/>
                  </a:cubicBezTo>
                  <a:cubicBezTo>
                    <a:pt x="1820" y="3639"/>
                    <a:pt x="2051" y="3422"/>
                    <a:pt x="2051" y="3133"/>
                  </a:cubicBezTo>
                  <a:cubicBezTo>
                    <a:pt x="2051" y="3047"/>
                    <a:pt x="2108" y="2960"/>
                    <a:pt x="2181" y="2931"/>
                  </a:cubicBezTo>
                  <a:cubicBezTo>
                    <a:pt x="3032" y="2527"/>
                    <a:pt x="3335" y="1459"/>
                    <a:pt x="2801" y="679"/>
                  </a:cubicBezTo>
                  <a:cubicBezTo>
                    <a:pt x="2505" y="234"/>
                    <a:pt x="2020" y="1"/>
                    <a:pt x="1529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4762972" y="3064279"/>
              <a:ext cx="26897" cy="28050"/>
            </a:xfrm>
            <a:custGeom>
              <a:rect b="b" l="l" r="r" t="t"/>
              <a:pathLst>
                <a:path extrusionOk="0" h="1070" w="1026">
                  <a:moveTo>
                    <a:pt x="513" y="1"/>
                  </a:moveTo>
                  <a:cubicBezTo>
                    <a:pt x="257" y="1"/>
                    <a:pt x="1" y="174"/>
                    <a:pt x="1" y="520"/>
                  </a:cubicBezTo>
                  <a:lnTo>
                    <a:pt x="1" y="549"/>
                  </a:lnTo>
                  <a:cubicBezTo>
                    <a:pt x="1" y="838"/>
                    <a:pt x="232" y="1069"/>
                    <a:pt x="506" y="1069"/>
                  </a:cubicBezTo>
                  <a:cubicBezTo>
                    <a:pt x="795" y="1069"/>
                    <a:pt x="1026" y="838"/>
                    <a:pt x="1026" y="549"/>
                  </a:cubicBezTo>
                  <a:lnTo>
                    <a:pt x="1026" y="520"/>
                  </a:lnTo>
                  <a:cubicBezTo>
                    <a:pt x="1026" y="174"/>
                    <a:pt x="769" y="1"/>
                    <a:pt x="513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14"/>
          <p:cNvGrpSpPr/>
          <p:nvPr/>
        </p:nvGrpSpPr>
        <p:grpSpPr>
          <a:xfrm>
            <a:off x="5199402" y="1402594"/>
            <a:ext cx="899997" cy="900000"/>
            <a:chOff x="1750184" y="2413530"/>
            <a:chExt cx="359729" cy="359441"/>
          </a:xfrm>
        </p:grpSpPr>
        <p:sp>
          <p:nvSpPr>
            <p:cNvPr id="500" name="Google Shape;500;p14"/>
            <p:cNvSpPr/>
            <p:nvPr/>
          </p:nvSpPr>
          <p:spPr>
            <a:xfrm>
              <a:off x="1867074" y="2496981"/>
              <a:ext cx="58000" cy="64965"/>
            </a:xfrm>
            <a:custGeom>
              <a:rect b="b" l="l" r="r" t="t"/>
              <a:pathLst>
                <a:path extrusionOk="0" h="2481" w="2215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824863" y="2413530"/>
              <a:ext cx="285050" cy="285312"/>
            </a:xfrm>
            <a:custGeom>
              <a:rect b="b" l="l" r="r" t="t"/>
              <a:pathLst>
                <a:path extrusionOk="0" h="10896" w="10886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893808" y="2482737"/>
              <a:ext cx="147160" cy="146898"/>
            </a:xfrm>
            <a:custGeom>
              <a:rect b="b" l="l" r="r" t="t"/>
              <a:pathLst>
                <a:path extrusionOk="0" h="5610" w="562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1787654" y="2492294"/>
              <a:ext cx="245065" cy="246767"/>
            </a:xfrm>
            <a:custGeom>
              <a:rect b="b" l="l" r="r" t="t"/>
              <a:pathLst>
                <a:path extrusionOk="0" h="9424" w="9359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1806141" y="2613871"/>
              <a:ext cx="106442" cy="106442"/>
            </a:xfrm>
            <a:custGeom>
              <a:rect b="b" l="l" r="r" t="t"/>
              <a:pathLst>
                <a:path extrusionOk="0" h="4065" w="4065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1923790" y="2515075"/>
              <a:ext cx="52972" cy="46321"/>
            </a:xfrm>
            <a:custGeom>
              <a:rect b="b" l="l" r="r" t="t"/>
              <a:pathLst>
                <a:path extrusionOk="0" h="1769" w="2023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1944215" y="2537882"/>
              <a:ext cx="55277" cy="46766"/>
            </a:xfrm>
            <a:custGeom>
              <a:rect b="b" l="l" r="r" t="t"/>
              <a:pathLst>
                <a:path extrusionOk="0" h="1786" w="2111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1968252" y="2560611"/>
              <a:ext cx="53993" cy="46243"/>
            </a:xfrm>
            <a:custGeom>
              <a:rect b="b" l="l" r="r" t="t"/>
              <a:pathLst>
                <a:path extrusionOk="0" h="1766" w="2062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1792630" y="2614945"/>
              <a:ext cx="116707" cy="115869"/>
            </a:xfrm>
            <a:custGeom>
              <a:rect b="b" l="l" r="r" t="t"/>
              <a:pathLst>
                <a:path extrusionOk="0" h="4425" w="4457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1750184" y="2637621"/>
              <a:ext cx="135900" cy="135350"/>
            </a:xfrm>
            <a:custGeom>
              <a:rect b="b" l="l" r="r" t="t"/>
              <a:pathLst>
                <a:path extrusionOk="0" h="5169" w="519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1750184" y="2665586"/>
              <a:ext cx="107673" cy="107385"/>
            </a:xfrm>
            <a:custGeom>
              <a:rect b="b" l="l" r="r" t="t"/>
              <a:pathLst>
                <a:path extrusionOk="0" h="4101" w="4112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14"/>
          <p:cNvGrpSpPr/>
          <p:nvPr/>
        </p:nvGrpSpPr>
        <p:grpSpPr>
          <a:xfrm>
            <a:off x="7423119" y="1454225"/>
            <a:ext cx="899998" cy="900000"/>
            <a:chOff x="3246251" y="2895245"/>
            <a:chExt cx="375791" cy="373800"/>
          </a:xfrm>
        </p:grpSpPr>
        <p:sp>
          <p:nvSpPr>
            <p:cNvPr id="512" name="Google Shape;512;p14"/>
            <p:cNvSpPr/>
            <p:nvPr/>
          </p:nvSpPr>
          <p:spPr>
            <a:xfrm>
              <a:off x="3246251" y="2960599"/>
              <a:ext cx="308446" cy="308446"/>
            </a:xfrm>
            <a:custGeom>
              <a:rect b="b" l="l" r="r" t="t"/>
              <a:pathLst>
                <a:path extrusionOk="0" h="11766" w="11766">
                  <a:moveTo>
                    <a:pt x="5876" y="1"/>
                  </a:moveTo>
                  <a:cubicBezTo>
                    <a:pt x="2628" y="1"/>
                    <a:pt x="0" y="2628"/>
                    <a:pt x="0" y="5876"/>
                  </a:cubicBezTo>
                  <a:cubicBezTo>
                    <a:pt x="0" y="9138"/>
                    <a:pt x="2628" y="11765"/>
                    <a:pt x="5876" y="11765"/>
                  </a:cubicBezTo>
                  <a:cubicBezTo>
                    <a:pt x="9124" y="11765"/>
                    <a:pt x="11765" y="9138"/>
                    <a:pt x="11765" y="5876"/>
                  </a:cubicBezTo>
                  <a:cubicBezTo>
                    <a:pt x="11765" y="2628"/>
                    <a:pt x="9124" y="1"/>
                    <a:pt x="5876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3400264" y="3108556"/>
              <a:ext cx="154039" cy="12531"/>
            </a:xfrm>
            <a:custGeom>
              <a:rect b="b" l="l" r="r" t="t"/>
              <a:pathLst>
                <a:path extrusionOk="0" h="478" w="5876">
                  <a:moveTo>
                    <a:pt x="1" y="1"/>
                  </a:moveTo>
                  <a:lnTo>
                    <a:pt x="1" y="477"/>
                  </a:lnTo>
                  <a:lnTo>
                    <a:pt x="5876" y="477"/>
                  </a:lnTo>
                  <a:lnTo>
                    <a:pt x="5876" y="246"/>
                  </a:lnTo>
                  <a:lnTo>
                    <a:pt x="5876" y="1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3529687" y="2895245"/>
              <a:ext cx="92355" cy="89970"/>
            </a:xfrm>
            <a:custGeom>
              <a:rect b="b" l="l" r="r" t="t"/>
              <a:pathLst>
                <a:path extrusionOk="0" h="3432" w="3523">
                  <a:moveTo>
                    <a:pt x="2126" y="1"/>
                  </a:moveTo>
                  <a:cubicBezTo>
                    <a:pt x="2069" y="1"/>
                    <a:pt x="2010" y="22"/>
                    <a:pt x="1964" y="68"/>
                  </a:cubicBezTo>
                  <a:lnTo>
                    <a:pt x="217" y="1815"/>
                  </a:lnTo>
                  <a:cubicBezTo>
                    <a:pt x="87" y="1945"/>
                    <a:pt x="1" y="2118"/>
                    <a:pt x="15" y="2306"/>
                  </a:cubicBezTo>
                  <a:lnTo>
                    <a:pt x="1" y="3432"/>
                  </a:lnTo>
                  <a:lnTo>
                    <a:pt x="1127" y="3432"/>
                  </a:lnTo>
                  <a:cubicBezTo>
                    <a:pt x="1314" y="3432"/>
                    <a:pt x="1487" y="3360"/>
                    <a:pt x="1632" y="3230"/>
                  </a:cubicBezTo>
                  <a:lnTo>
                    <a:pt x="3364" y="1483"/>
                  </a:lnTo>
                  <a:cubicBezTo>
                    <a:pt x="3523" y="1339"/>
                    <a:pt x="3422" y="1079"/>
                    <a:pt x="3205" y="1079"/>
                  </a:cubicBezTo>
                  <a:lnTo>
                    <a:pt x="2368" y="1079"/>
                  </a:lnTo>
                  <a:lnTo>
                    <a:pt x="2368" y="242"/>
                  </a:lnTo>
                  <a:cubicBezTo>
                    <a:pt x="2368" y="95"/>
                    <a:pt x="2248" y="1"/>
                    <a:pt x="2126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3529687" y="2895245"/>
              <a:ext cx="62103" cy="89970"/>
            </a:xfrm>
            <a:custGeom>
              <a:rect b="b" l="l" r="r" t="t"/>
              <a:pathLst>
                <a:path extrusionOk="0" h="3432" w="2369">
                  <a:moveTo>
                    <a:pt x="2126" y="1"/>
                  </a:moveTo>
                  <a:cubicBezTo>
                    <a:pt x="2069" y="1"/>
                    <a:pt x="2010" y="22"/>
                    <a:pt x="1964" y="68"/>
                  </a:cubicBezTo>
                  <a:lnTo>
                    <a:pt x="217" y="1815"/>
                  </a:lnTo>
                  <a:cubicBezTo>
                    <a:pt x="87" y="1945"/>
                    <a:pt x="1" y="2118"/>
                    <a:pt x="15" y="2306"/>
                  </a:cubicBezTo>
                  <a:lnTo>
                    <a:pt x="15" y="3432"/>
                  </a:lnTo>
                  <a:lnTo>
                    <a:pt x="2354" y="1093"/>
                  </a:lnTo>
                  <a:lnTo>
                    <a:pt x="2354" y="242"/>
                  </a:lnTo>
                  <a:lnTo>
                    <a:pt x="2368" y="242"/>
                  </a:lnTo>
                  <a:cubicBezTo>
                    <a:pt x="2368" y="95"/>
                    <a:pt x="2248" y="1"/>
                    <a:pt x="2126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3283345" y="2997693"/>
              <a:ext cx="234257" cy="234257"/>
            </a:xfrm>
            <a:custGeom>
              <a:rect b="b" l="l" r="r" t="t"/>
              <a:pathLst>
                <a:path extrusionOk="0" h="8936" w="8936">
                  <a:moveTo>
                    <a:pt x="4461" y="0"/>
                  </a:moveTo>
                  <a:cubicBezTo>
                    <a:pt x="1992" y="0"/>
                    <a:pt x="0" y="1992"/>
                    <a:pt x="0" y="4461"/>
                  </a:cubicBezTo>
                  <a:cubicBezTo>
                    <a:pt x="0" y="6944"/>
                    <a:pt x="1992" y="8936"/>
                    <a:pt x="4461" y="8936"/>
                  </a:cubicBezTo>
                  <a:cubicBezTo>
                    <a:pt x="6929" y="8936"/>
                    <a:pt x="8936" y="6944"/>
                    <a:pt x="8936" y="4461"/>
                  </a:cubicBezTo>
                  <a:cubicBezTo>
                    <a:pt x="8936" y="1992"/>
                    <a:pt x="6929" y="0"/>
                    <a:pt x="4461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3400264" y="3108556"/>
              <a:ext cx="117338" cy="12531"/>
            </a:xfrm>
            <a:custGeom>
              <a:rect b="b" l="l" r="r" t="t"/>
              <a:pathLst>
                <a:path extrusionOk="0" h="478" w="4476">
                  <a:moveTo>
                    <a:pt x="1" y="1"/>
                  </a:moveTo>
                  <a:lnTo>
                    <a:pt x="1" y="477"/>
                  </a:lnTo>
                  <a:lnTo>
                    <a:pt x="4461" y="477"/>
                  </a:lnTo>
                  <a:cubicBezTo>
                    <a:pt x="4461" y="390"/>
                    <a:pt x="4476" y="318"/>
                    <a:pt x="4476" y="246"/>
                  </a:cubicBezTo>
                  <a:cubicBezTo>
                    <a:pt x="4476" y="160"/>
                    <a:pt x="4476" y="87"/>
                    <a:pt x="4461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3313990" y="3028338"/>
              <a:ext cx="172573" cy="172967"/>
            </a:xfrm>
            <a:custGeom>
              <a:rect b="b" l="l" r="r" t="t"/>
              <a:pathLst>
                <a:path extrusionOk="0" h="6598" w="6583">
                  <a:moveTo>
                    <a:pt x="3292" y="0"/>
                  </a:moveTo>
                  <a:cubicBezTo>
                    <a:pt x="1473" y="0"/>
                    <a:pt x="0" y="1487"/>
                    <a:pt x="0" y="3292"/>
                  </a:cubicBezTo>
                  <a:cubicBezTo>
                    <a:pt x="0" y="5111"/>
                    <a:pt x="1473" y="6597"/>
                    <a:pt x="3292" y="6597"/>
                  </a:cubicBezTo>
                  <a:cubicBezTo>
                    <a:pt x="5111" y="6597"/>
                    <a:pt x="6583" y="5111"/>
                    <a:pt x="6583" y="3292"/>
                  </a:cubicBezTo>
                  <a:cubicBezTo>
                    <a:pt x="6583" y="1487"/>
                    <a:pt x="5111" y="0"/>
                    <a:pt x="3292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3400264" y="3108556"/>
              <a:ext cx="86693" cy="12531"/>
            </a:xfrm>
            <a:custGeom>
              <a:rect b="b" l="l" r="r" t="t"/>
              <a:pathLst>
                <a:path extrusionOk="0" h="478" w="3307">
                  <a:moveTo>
                    <a:pt x="1" y="1"/>
                  </a:moveTo>
                  <a:lnTo>
                    <a:pt x="1" y="477"/>
                  </a:lnTo>
                  <a:lnTo>
                    <a:pt x="3292" y="477"/>
                  </a:lnTo>
                  <a:cubicBezTo>
                    <a:pt x="3292" y="390"/>
                    <a:pt x="3306" y="318"/>
                    <a:pt x="3306" y="246"/>
                  </a:cubicBezTo>
                  <a:cubicBezTo>
                    <a:pt x="3306" y="160"/>
                    <a:pt x="3306" y="87"/>
                    <a:pt x="3292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3351084" y="3065432"/>
              <a:ext cx="98778" cy="98778"/>
            </a:xfrm>
            <a:custGeom>
              <a:rect b="b" l="l" r="r" t="t"/>
              <a:pathLst>
                <a:path extrusionOk="0" h="3768" w="3768">
                  <a:moveTo>
                    <a:pt x="1877" y="0"/>
                  </a:moveTo>
                  <a:cubicBezTo>
                    <a:pt x="837" y="0"/>
                    <a:pt x="0" y="837"/>
                    <a:pt x="0" y="1877"/>
                  </a:cubicBezTo>
                  <a:cubicBezTo>
                    <a:pt x="0" y="2930"/>
                    <a:pt x="837" y="3768"/>
                    <a:pt x="1877" y="3768"/>
                  </a:cubicBezTo>
                  <a:cubicBezTo>
                    <a:pt x="2916" y="3768"/>
                    <a:pt x="3768" y="2930"/>
                    <a:pt x="3768" y="1877"/>
                  </a:cubicBezTo>
                  <a:cubicBezTo>
                    <a:pt x="3768" y="837"/>
                    <a:pt x="2916" y="0"/>
                    <a:pt x="1877" y="0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3400264" y="3108556"/>
              <a:ext cx="49599" cy="12531"/>
            </a:xfrm>
            <a:custGeom>
              <a:rect b="b" l="l" r="r" t="t"/>
              <a:pathLst>
                <a:path extrusionOk="0" h="478" w="1892">
                  <a:moveTo>
                    <a:pt x="1" y="1"/>
                  </a:moveTo>
                  <a:lnTo>
                    <a:pt x="1" y="477"/>
                  </a:lnTo>
                  <a:lnTo>
                    <a:pt x="1877" y="477"/>
                  </a:lnTo>
                  <a:cubicBezTo>
                    <a:pt x="1892" y="318"/>
                    <a:pt x="1892" y="160"/>
                    <a:pt x="1877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3381730" y="3096445"/>
              <a:ext cx="37120" cy="36753"/>
            </a:xfrm>
            <a:custGeom>
              <a:rect b="b" l="l" r="r" t="t"/>
              <a:pathLst>
                <a:path extrusionOk="0" h="1402" w="1416">
                  <a:moveTo>
                    <a:pt x="708" y="1"/>
                  </a:moveTo>
                  <a:cubicBezTo>
                    <a:pt x="318" y="1"/>
                    <a:pt x="0" y="318"/>
                    <a:pt x="0" y="694"/>
                  </a:cubicBezTo>
                  <a:cubicBezTo>
                    <a:pt x="0" y="1083"/>
                    <a:pt x="318" y="1401"/>
                    <a:pt x="708" y="1401"/>
                  </a:cubicBezTo>
                  <a:cubicBezTo>
                    <a:pt x="1097" y="1401"/>
                    <a:pt x="1415" y="1083"/>
                    <a:pt x="1415" y="694"/>
                  </a:cubicBezTo>
                  <a:cubicBezTo>
                    <a:pt x="1415" y="318"/>
                    <a:pt x="1097" y="1"/>
                    <a:pt x="708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3400264" y="3108556"/>
              <a:ext cx="18953" cy="12531"/>
            </a:xfrm>
            <a:custGeom>
              <a:rect b="b" l="l" r="r" t="t"/>
              <a:pathLst>
                <a:path extrusionOk="0" h="478" w="723">
                  <a:moveTo>
                    <a:pt x="1" y="1"/>
                  </a:moveTo>
                  <a:lnTo>
                    <a:pt x="1" y="477"/>
                  </a:lnTo>
                  <a:lnTo>
                    <a:pt x="679" y="477"/>
                  </a:lnTo>
                  <a:cubicBezTo>
                    <a:pt x="722" y="318"/>
                    <a:pt x="722" y="160"/>
                    <a:pt x="679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3391429" y="3079431"/>
              <a:ext cx="44434" cy="41603"/>
            </a:xfrm>
            <a:custGeom>
              <a:rect b="b" l="l" r="r" t="t"/>
              <a:pathLst>
                <a:path extrusionOk="0" h="1587" w="1695">
                  <a:moveTo>
                    <a:pt x="1348" y="0"/>
                  </a:moveTo>
                  <a:lnTo>
                    <a:pt x="179" y="1184"/>
                  </a:lnTo>
                  <a:cubicBezTo>
                    <a:pt x="1" y="1351"/>
                    <a:pt x="157" y="1586"/>
                    <a:pt x="344" y="1586"/>
                  </a:cubicBezTo>
                  <a:cubicBezTo>
                    <a:pt x="400" y="1586"/>
                    <a:pt x="458" y="1566"/>
                    <a:pt x="511" y="1516"/>
                  </a:cubicBezTo>
                  <a:lnTo>
                    <a:pt x="1695" y="332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3420056" y="2908038"/>
              <a:ext cx="189718" cy="185052"/>
            </a:xfrm>
            <a:custGeom>
              <a:rect b="b" l="l" r="r" t="t"/>
              <a:pathLst>
                <a:path extrusionOk="0" h="7059" w="7237">
                  <a:moveTo>
                    <a:pt x="6897" y="1"/>
                  </a:moveTo>
                  <a:cubicBezTo>
                    <a:pt x="6843" y="1"/>
                    <a:pt x="6787" y="22"/>
                    <a:pt x="6738" y="71"/>
                  </a:cubicBezTo>
                  <a:lnTo>
                    <a:pt x="141" y="6668"/>
                  </a:lnTo>
                  <a:cubicBezTo>
                    <a:pt x="0" y="6809"/>
                    <a:pt x="92" y="7058"/>
                    <a:pt x="297" y="7058"/>
                  </a:cubicBezTo>
                  <a:cubicBezTo>
                    <a:pt x="302" y="7058"/>
                    <a:pt x="308" y="7058"/>
                    <a:pt x="314" y="7058"/>
                  </a:cubicBezTo>
                  <a:cubicBezTo>
                    <a:pt x="372" y="7058"/>
                    <a:pt x="429" y="7043"/>
                    <a:pt x="473" y="6986"/>
                  </a:cubicBezTo>
                  <a:lnTo>
                    <a:pt x="7070" y="403"/>
                  </a:lnTo>
                  <a:cubicBezTo>
                    <a:pt x="7237" y="236"/>
                    <a:pt x="7078" y="1"/>
                    <a:pt x="6897" y="1"/>
                  </a:cubicBezTo>
                  <a:close/>
                </a:path>
              </a:pathLst>
            </a:custGeom>
            <a:solidFill>
              <a:srgbClr val="1B146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6" name="Google Shape;526;p14"/>
          <p:cNvSpPr txBox="1"/>
          <p:nvPr/>
        </p:nvSpPr>
        <p:spPr>
          <a:xfrm flipH="1">
            <a:off x="2531241" y="3296347"/>
            <a:ext cx="1803028" cy="59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 algoritmo precisa terminar depois de um número limitado de passos.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7" name="Google Shape;527;p14"/>
          <p:cNvSpPr txBox="1"/>
          <p:nvPr/>
        </p:nvSpPr>
        <p:spPr>
          <a:xfrm flipH="1">
            <a:off x="4790893" y="3267738"/>
            <a:ext cx="1629621" cy="59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Não pode rodar pra sempre sem chegar numa solução.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8" name="Google Shape;528;p14"/>
          <p:cNvSpPr txBox="1"/>
          <p:nvPr/>
        </p:nvSpPr>
        <p:spPr>
          <a:xfrm>
            <a:off x="4551638" y="2520347"/>
            <a:ext cx="2091889" cy="52440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Na prática</a:t>
            </a:r>
            <a:endParaRPr/>
          </a:p>
        </p:txBody>
      </p:sp>
      <p:sp>
        <p:nvSpPr>
          <p:cNvPr id="529" name="Google Shape;529;p14"/>
          <p:cNvSpPr txBox="1"/>
          <p:nvPr/>
        </p:nvSpPr>
        <p:spPr>
          <a:xfrm>
            <a:off x="6805419" y="2520347"/>
            <a:ext cx="2091889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Exemplo</a:t>
            </a:r>
            <a:endParaRPr/>
          </a:p>
        </p:txBody>
      </p:sp>
      <p:sp>
        <p:nvSpPr>
          <p:cNvPr id="530" name="Google Shape;530;p14"/>
          <p:cNvSpPr txBox="1"/>
          <p:nvPr>
            <p:ph idx="1" type="subTitle"/>
          </p:nvPr>
        </p:nvSpPr>
        <p:spPr>
          <a:xfrm flipH="1">
            <a:off x="6758771" y="3296033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Se um algoritmo é "contar de 1 até 10", ele para no 10.Se for "conte até o infinito", aí seria infinito e isso não é permitido.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5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FORMA DE REPRESENTAÇÃO</a:t>
            </a:r>
            <a:endParaRPr/>
          </a:p>
        </p:txBody>
      </p:sp>
      <p:sp>
        <p:nvSpPr>
          <p:cNvPr id="536" name="Google Shape;536;p15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/>
          <p:nvPr>
            <p:ph type="title"/>
          </p:nvPr>
        </p:nvSpPr>
        <p:spPr>
          <a:xfrm>
            <a:off x="2499581" y="1716898"/>
            <a:ext cx="4144838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Descrição narrativa</a:t>
            </a:r>
            <a:endParaRPr/>
          </a:p>
        </p:txBody>
      </p:sp>
      <p:sp>
        <p:nvSpPr>
          <p:cNvPr id="542" name="Google Shape;542;p16"/>
          <p:cNvSpPr txBox="1"/>
          <p:nvPr/>
        </p:nvSpPr>
        <p:spPr>
          <a:xfrm>
            <a:off x="127800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</a:pPr>
            <a:r>
              <a:rPr b="1" i="0" lang="pt-BR" sz="22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FORMAS MAIS CONHECIDAS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</a:pPr>
            <a:r>
              <a:rPr b="1" i="0" lang="pt-BR" sz="22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DE REPRESENTAÇÃO</a:t>
            </a:r>
            <a:endParaRPr/>
          </a:p>
        </p:txBody>
      </p:sp>
      <p:sp>
        <p:nvSpPr>
          <p:cNvPr id="543" name="Google Shape;543;p16"/>
          <p:cNvSpPr txBox="1"/>
          <p:nvPr/>
        </p:nvSpPr>
        <p:spPr>
          <a:xfrm>
            <a:off x="2499581" y="2343150"/>
            <a:ext cx="4144838" cy="45720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Fluxograma</a:t>
            </a:r>
            <a:endParaRPr/>
          </a:p>
        </p:txBody>
      </p:sp>
      <p:sp>
        <p:nvSpPr>
          <p:cNvPr id="544" name="Google Shape;544;p16"/>
          <p:cNvSpPr txBox="1"/>
          <p:nvPr/>
        </p:nvSpPr>
        <p:spPr>
          <a:xfrm>
            <a:off x="2499581" y="2969402"/>
            <a:ext cx="4144838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Pseudocódigo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DESCRIÇÃO NARRATIVA</a:t>
            </a:r>
            <a:endParaRPr/>
          </a:p>
        </p:txBody>
      </p:sp>
      <p:sp>
        <p:nvSpPr>
          <p:cNvPr id="550" name="Google Shape;550;p17"/>
          <p:cNvSpPr txBox="1"/>
          <p:nvPr/>
        </p:nvSpPr>
        <p:spPr>
          <a:xfrm>
            <a:off x="1524093" y="976500"/>
            <a:ext cx="6095813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Para uma computador executar uma tarefa deve ser dado a ele um passo a passo, através de uma linguagem compreensível para a </a:t>
            </a:r>
            <a:r>
              <a:rPr lang="pt-BR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máquina</a:t>
            </a: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por meio de um programa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551" name="Google Shape;551;p17"/>
          <p:cNvSpPr txBox="1"/>
          <p:nvPr/>
        </p:nvSpPr>
        <p:spPr>
          <a:xfrm>
            <a:off x="3593249" y="2205366"/>
            <a:ext cx="1957500" cy="52980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Exemplo</a:t>
            </a:r>
            <a:endParaRPr/>
          </a:p>
        </p:txBody>
      </p:sp>
      <p:sp>
        <p:nvSpPr>
          <p:cNvPr id="552" name="Google Shape;552;p17"/>
          <p:cNvSpPr txBox="1"/>
          <p:nvPr/>
        </p:nvSpPr>
        <p:spPr>
          <a:xfrm>
            <a:off x="2590339" y="3023253"/>
            <a:ext cx="396331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2000"/>
              <a:buFont typeface="Noto Sans Symbols"/>
              <a:buChar char="❑"/>
            </a:pPr>
            <a:r>
              <a:rPr b="0" i="0" lang="pt-BR" sz="2000" u="none" cap="none" strike="noStrike">
                <a:solidFill>
                  <a:srgbClr val="00FFC5"/>
                </a:solidFill>
                <a:latin typeface="Anaheim"/>
                <a:ea typeface="Anaheim"/>
                <a:cs typeface="Anaheim"/>
                <a:sym typeface="Anaheim"/>
              </a:rPr>
              <a:t>Obter as suas 2 notas de provas;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2000"/>
              <a:buFont typeface="Noto Sans Symbols"/>
              <a:buChar char="❑"/>
            </a:pPr>
            <a:r>
              <a:rPr b="0" i="0" lang="pt-BR" sz="2000" u="none" cap="none" strike="noStrike">
                <a:solidFill>
                  <a:srgbClr val="00FFC5"/>
                </a:solidFill>
                <a:latin typeface="Anaheim"/>
                <a:ea typeface="Anaheim"/>
                <a:cs typeface="Anaheim"/>
                <a:sym typeface="Anaheim"/>
              </a:rPr>
              <a:t>Calcular a média aritmética;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2000"/>
              <a:buFont typeface="Noto Sans Symbols"/>
              <a:buChar char="❑"/>
            </a:pPr>
            <a:r>
              <a:rPr b="0" i="0" lang="pt-BR" sz="2000" u="none" cap="none" strike="noStrike">
                <a:solidFill>
                  <a:srgbClr val="00FFC5"/>
                </a:solidFill>
                <a:latin typeface="Anaheim"/>
                <a:ea typeface="Anaheim"/>
                <a:cs typeface="Anaheim"/>
                <a:sym typeface="Anaheim"/>
              </a:rPr>
              <a:t>Se a média for maior ou igual a 7, o aluno foi aprovado;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2000"/>
              <a:buFont typeface="Noto Sans Symbols"/>
              <a:buChar char="❑"/>
            </a:pPr>
            <a:r>
              <a:rPr b="0" i="0" lang="pt-BR" sz="2000" u="none" cap="none" strike="noStrike">
                <a:solidFill>
                  <a:srgbClr val="00FFC5"/>
                </a:solidFill>
                <a:latin typeface="Anaheim"/>
                <a:ea typeface="Anaheim"/>
                <a:cs typeface="Anaheim"/>
                <a:sym typeface="Anaheim"/>
              </a:rPr>
              <a:t>Senão o aluno foi reprovado.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8"/>
          <p:cNvSpPr txBox="1"/>
          <p:nvPr>
            <p:ph type="title"/>
          </p:nvPr>
        </p:nvSpPr>
        <p:spPr>
          <a:xfrm>
            <a:off x="1823175" y="4267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DESCRIÇÃO NARRATIVA</a:t>
            </a:r>
            <a:endParaRPr/>
          </a:p>
        </p:txBody>
      </p:sp>
      <p:sp>
        <p:nvSpPr>
          <p:cNvPr id="558" name="Google Shape;558;p18"/>
          <p:cNvSpPr txBox="1"/>
          <p:nvPr>
            <p:ph idx="1" type="subTitle"/>
          </p:nvPr>
        </p:nvSpPr>
        <p:spPr>
          <a:xfrm>
            <a:off x="2105968" y="2464956"/>
            <a:ext cx="2746106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Não é necessário aprender novos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conceitos, pois a língua natural já é bem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conhecida.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18"/>
          <p:cNvSpPr txBox="1"/>
          <p:nvPr>
            <p:ph idx="2" type="title"/>
          </p:nvPr>
        </p:nvSpPr>
        <p:spPr>
          <a:xfrm>
            <a:off x="2238371" y="1675399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Positivo</a:t>
            </a:r>
            <a:endParaRPr/>
          </a:p>
        </p:txBody>
      </p:sp>
      <p:sp>
        <p:nvSpPr>
          <p:cNvPr id="560" name="Google Shape;560;p18"/>
          <p:cNvSpPr txBox="1"/>
          <p:nvPr>
            <p:ph idx="3" type="subTitle"/>
          </p:nvPr>
        </p:nvSpPr>
        <p:spPr>
          <a:xfrm>
            <a:off x="5603675" y="2357548"/>
            <a:ext cx="3133699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A língua natural dá oportunidade para várias interpretações e ambiguidades, dificultando a transcrição </a:t>
            </a:r>
            <a:r>
              <a:rPr lang="pt-BR" sz="2000"/>
              <a:t>deste</a:t>
            </a:r>
            <a:r>
              <a:rPr lang="pt-BR" sz="2000"/>
              <a:t> algoritmo para programa.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1" name="Google Shape;561;p18"/>
          <p:cNvSpPr txBox="1"/>
          <p:nvPr>
            <p:ph idx="4" type="title"/>
          </p:nvPr>
        </p:nvSpPr>
        <p:spPr>
          <a:xfrm>
            <a:off x="5929875" y="1675399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Negativo</a:t>
            </a:r>
            <a:endParaRPr/>
          </a:p>
        </p:txBody>
      </p:sp>
      <p:pic>
        <p:nvPicPr>
          <p:cNvPr id="562" name="Google Shape;562;p18"/>
          <p:cNvPicPr preferRelativeResize="0"/>
          <p:nvPr/>
        </p:nvPicPr>
        <p:blipFill rotWithShape="1">
          <a:blip r:embed="rId3">
            <a:alphaModFix/>
          </a:blip>
          <a:srcRect b="0" l="61241" r="15108" t="0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" name="Google Shape;563;p18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564" name="Google Shape;564;p18"/>
            <p:cNvSpPr/>
            <p:nvPr/>
          </p:nvSpPr>
          <p:spPr>
            <a:xfrm>
              <a:off x="1937576" y="4600809"/>
              <a:ext cx="234129" cy="75728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1394514" y="4600809"/>
              <a:ext cx="440870" cy="75728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1156673" y="4725738"/>
              <a:ext cx="474774" cy="75767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1718307" y="4725738"/>
              <a:ext cx="453393" cy="75767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1536688" y="4850706"/>
              <a:ext cx="635008" cy="75299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973" y="1012200"/>
            <a:ext cx="3087221" cy="3610478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19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É uma representação gráfica em que formas geométricas diferentes implicam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ações (instruções, comandos) distintos.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75" name="Google Shape;575;p1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FLUXOGRAMA</a:t>
            </a:r>
            <a:endParaRPr/>
          </a:p>
        </p:txBody>
      </p:sp>
      <p:sp>
        <p:nvSpPr>
          <p:cNvPr id="576" name="Google Shape;576;p19"/>
          <p:cNvSpPr txBox="1"/>
          <p:nvPr/>
        </p:nvSpPr>
        <p:spPr>
          <a:xfrm flipH="1">
            <a:off x="5247750" y="3985355"/>
            <a:ext cx="2467500" cy="707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Exemplos de sites:</a:t>
            </a:r>
            <a:b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Draw.io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Microsoft Visio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221" name="Google Shape;221;p2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pt-BR" sz="3500"/>
              <a:t>01</a:t>
            </a:r>
            <a:endParaRPr b="1" sz="3500"/>
          </a:p>
        </p:txBody>
      </p:sp>
      <p:sp>
        <p:nvSpPr>
          <p:cNvPr id="222" name="Google Shape;222;p2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ALGORITMO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23" name="Google Shape;223;p2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pt-BR" sz="3500"/>
              <a:t>02</a:t>
            </a:r>
            <a:endParaRPr b="1" sz="3500"/>
          </a:p>
        </p:txBody>
      </p:sp>
      <p:sp>
        <p:nvSpPr>
          <p:cNvPr id="224" name="Google Shape;224;p2"/>
          <p:cNvSpPr txBox="1"/>
          <p:nvPr>
            <p:ph idx="3" type="subTitle"/>
          </p:nvPr>
        </p:nvSpPr>
        <p:spPr>
          <a:xfrm flipH="1">
            <a:off x="4811674" y="2163531"/>
            <a:ext cx="2503525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ALGORITMO</a:t>
            </a:r>
            <a:r>
              <a:rPr b="1" lang="pt-BR" sz="2200">
                <a:latin typeface="Overpass Mono"/>
                <a:ea typeface="Overpass Mono"/>
                <a:cs typeface="Overpass Mono"/>
                <a:sym typeface="Overpass Mono"/>
              </a:rPr>
              <a:t> COMPUTACIONAL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25" name="Google Shape;225;p2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226" name="Google Shape;226;p2"/>
          <p:cNvSpPr txBox="1"/>
          <p:nvPr>
            <p:ph idx="7" type="subTitle"/>
          </p:nvPr>
        </p:nvSpPr>
        <p:spPr>
          <a:xfrm flipH="1">
            <a:off x="1972019" y="3572262"/>
            <a:ext cx="2381682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PROPRIEDADES ESSENCIAIS</a:t>
            </a:r>
            <a:endParaRPr/>
          </a:p>
        </p:txBody>
      </p:sp>
      <p:sp>
        <p:nvSpPr>
          <p:cNvPr id="227" name="Google Shape;227;p2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228" name="Google Shape;228;p2"/>
          <p:cNvSpPr txBox="1"/>
          <p:nvPr>
            <p:ph idx="9" type="subTitle"/>
          </p:nvPr>
        </p:nvSpPr>
        <p:spPr>
          <a:xfrm flipH="1">
            <a:off x="4811675" y="3573468"/>
            <a:ext cx="2503524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FORMA DE REPRESENTAÇÃO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0"/>
          <p:cNvSpPr txBox="1"/>
          <p:nvPr>
            <p:ph idx="1" type="body"/>
          </p:nvPr>
        </p:nvSpPr>
        <p:spPr>
          <a:xfrm>
            <a:off x="310767" y="2571750"/>
            <a:ext cx="1609658" cy="923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O entendimento de elementos gráficos é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mais simples que o entendimento de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textos.</a:t>
            </a:r>
            <a:endParaRPr/>
          </a:p>
        </p:txBody>
      </p:sp>
      <p:sp>
        <p:nvSpPr>
          <p:cNvPr id="582" name="Google Shape;582;p20"/>
          <p:cNvSpPr txBox="1"/>
          <p:nvPr>
            <p:ph type="title"/>
          </p:nvPr>
        </p:nvSpPr>
        <p:spPr>
          <a:xfrm>
            <a:off x="560825" y="1168325"/>
            <a:ext cx="3230126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2"/>
                </a:solidFill>
              </a:rPr>
              <a:t>FLUXOGRAMA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3" name="Google Shape;583;p20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Google Shape;5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6177" y="677922"/>
            <a:ext cx="3429479" cy="4096322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20"/>
          <p:cNvSpPr txBox="1"/>
          <p:nvPr/>
        </p:nvSpPr>
        <p:spPr>
          <a:xfrm>
            <a:off x="310767" y="1948974"/>
            <a:ext cx="1609658" cy="52440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Positivo</a:t>
            </a:r>
            <a:endParaRPr/>
          </a:p>
        </p:txBody>
      </p:sp>
      <p:sp>
        <p:nvSpPr>
          <p:cNvPr id="586" name="Google Shape;586;p20"/>
          <p:cNvSpPr txBox="1"/>
          <p:nvPr/>
        </p:nvSpPr>
        <p:spPr>
          <a:xfrm>
            <a:off x="2469100" y="2670127"/>
            <a:ext cx="220773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Os fluxogramas devem ser entendidos 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 algoritmo resultante não é detalhado,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dificultando sua transcrição para um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programa.</a:t>
            </a:r>
            <a:endParaRPr/>
          </a:p>
        </p:txBody>
      </p:sp>
      <p:sp>
        <p:nvSpPr>
          <p:cNvPr id="587" name="Google Shape;587;p20"/>
          <p:cNvSpPr txBox="1"/>
          <p:nvPr/>
        </p:nvSpPr>
        <p:spPr>
          <a:xfrm>
            <a:off x="2768138" y="1948974"/>
            <a:ext cx="1609658" cy="52440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rgbClr val="F2F2F2"/>
                </a:solidFill>
                <a:latin typeface="Overpass Mono"/>
                <a:ea typeface="Overpass Mono"/>
                <a:cs typeface="Overpass Mono"/>
                <a:sym typeface="Overpass Mono"/>
              </a:rPr>
              <a:t>Negativo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1"/>
          <p:cNvSpPr txBox="1"/>
          <p:nvPr>
            <p:ph idx="1" type="body"/>
          </p:nvPr>
        </p:nvSpPr>
        <p:spPr>
          <a:xfrm>
            <a:off x="4231744" y="2365923"/>
            <a:ext cx="4311087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Pseudocódigo é uma maneira detalhada de representar um algoritmo, descrevendo cada passo de forma lógica e incluindo informações como o tipo das variáveis, operações a serem feitas e o fluxo de execução, sem se preocupar com a sintaxe específica de uma linguagem de programação.</a:t>
            </a:r>
            <a:endParaRPr/>
          </a:p>
        </p:txBody>
      </p:sp>
      <p:sp>
        <p:nvSpPr>
          <p:cNvPr id="593" name="Google Shape;593;p21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PSEUDOCÓDIGO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PSEUDOCÓDIGO</a:t>
            </a:r>
            <a:endParaRPr/>
          </a:p>
        </p:txBody>
      </p:sp>
      <p:sp>
        <p:nvSpPr>
          <p:cNvPr id="599" name="Google Shape;599;p22"/>
          <p:cNvSpPr txBox="1"/>
          <p:nvPr/>
        </p:nvSpPr>
        <p:spPr>
          <a:xfrm>
            <a:off x="5237578" y="2205600"/>
            <a:ext cx="3356538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1B1464"/>
                </a:solidFill>
                <a:latin typeface="Anaheim"/>
                <a:ea typeface="Anaheim"/>
                <a:cs typeface="Anaheim"/>
                <a:sym typeface="Anaheim"/>
              </a:rPr>
              <a:t>Algoritimo &lt;Nome_do_algoritimo&gt;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1B1464"/>
                </a:solidFill>
                <a:latin typeface="Anaheim"/>
                <a:ea typeface="Anaheim"/>
                <a:cs typeface="Anaheim"/>
                <a:sym typeface="Anaheim"/>
              </a:rPr>
              <a:t>&lt;declaração_de_variaveis&gt;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1B1464"/>
                </a:solidFill>
                <a:latin typeface="Anaheim"/>
                <a:ea typeface="Anaheim"/>
                <a:cs typeface="Anaheim"/>
                <a:sym typeface="Anaheim"/>
              </a:rPr>
              <a:t>Inicio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1B1464"/>
                </a:solidFill>
                <a:latin typeface="Anaheim"/>
                <a:ea typeface="Anaheim"/>
                <a:cs typeface="Anaheim"/>
                <a:sym typeface="Anaheim"/>
              </a:rPr>
              <a:t>&lt;corpo_do_algoritimo&gt;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1B1464"/>
                </a:solidFill>
                <a:latin typeface="Anaheim"/>
                <a:ea typeface="Anaheim"/>
                <a:cs typeface="Anaheim"/>
                <a:sym typeface="Anaheim"/>
              </a:rPr>
              <a:t>Fim</a:t>
            </a:r>
            <a:endParaRPr/>
          </a:p>
        </p:txBody>
      </p:sp>
      <p:sp>
        <p:nvSpPr>
          <p:cNvPr id="600" name="Google Shape;600;p22"/>
          <p:cNvSpPr txBox="1"/>
          <p:nvPr/>
        </p:nvSpPr>
        <p:spPr>
          <a:xfrm>
            <a:off x="6111018" y="1012200"/>
            <a:ext cx="1609658" cy="52440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Exemplo</a:t>
            </a:r>
            <a:endParaRPr/>
          </a:p>
        </p:txBody>
      </p:sp>
      <p:sp>
        <p:nvSpPr>
          <p:cNvPr id="601" name="Google Shape;601;p22"/>
          <p:cNvSpPr txBox="1"/>
          <p:nvPr/>
        </p:nvSpPr>
        <p:spPr>
          <a:xfrm>
            <a:off x="549884" y="1928208"/>
            <a:ext cx="4335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1600"/>
              <a:buFont typeface="Noto Sans Symbols"/>
              <a:buChar char="❑"/>
            </a:pPr>
            <a:r>
              <a:rPr b="1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Algoritmo</a:t>
            </a: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Palavra que indica o início da definição de um algoritmo em forma de pseudocódigo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1600"/>
              <a:buFont typeface="Noto Sans Symbols"/>
              <a:buChar char="❑"/>
            </a:pPr>
            <a:r>
              <a:rPr b="1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&lt;Nome_do_algoritimo&gt;</a:t>
            </a: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</a:t>
            </a:r>
            <a:r>
              <a:rPr b="1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Nome simbólico dado ao algoritmo com a finalidade de distingui-lo dos demais.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1600"/>
              <a:buFont typeface="Noto Sans Symbols"/>
              <a:buChar char="❑"/>
            </a:pPr>
            <a:r>
              <a:rPr b="1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&lt;declaração_de_variaveis&gt;</a:t>
            </a: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</a:t>
            </a:r>
            <a:r>
              <a:rPr b="1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Parte opcional onde são declaradas as variáveis globais usadas no algoritmo.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C5"/>
              </a:buClr>
              <a:buSzPts val="1600"/>
              <a:buFont typeface="Noto Sans Symbols"/>
              <a:buChar char="❑"/>
            </a:pPr>
            <a:r>
              <a:rPr b="1" lang="pt-BR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Início</a:t>
            </a:r>
            <a:r>
              <a:rPr b="1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e Fim</a:t>
            </a: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Palavras que delimitam o início e o término, respectivamente</a:t>
            </a:r>
            <a:r>
              <a:rPr b="0" i="0" lang="pt-BR" sz="1600" u="none" cap="none" strike="noStrike">
                <a:solidFill>
                  <a:srgbClr val="1B1464"/>
                </a:solidFill>
                <a:latin typeface="Anaheim"/>
                <a:ea typeface="Anaheim"/>
                <a:cs typeface="Anaheim"/>
                <a:sym typeface="Anaheim"/>
              </a:rPr>
              <a:t>, do conjunto de instruções do corpo do algoritmo.</a:t>
            </a:r>
            <a:endParaRPr/>
          </a:p>
        </p:txBody>
      </p:sp>
      <p:sp>
        <p:nvSpPr>
          <p:cNvPr id="602" name="Google Shape;602;p22"/>
          <p:cNvSpPr txBox="1"/>
          <p:nvPr/>
        </p:nvSpPr>
        <p:spPr>
          <a:xfrm>
            <a:off x="1828579" y="1012200"/>
            <a:ext cx="1777934" cy="52440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Definição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PSEUDOCÓDIGO</a:t>
            </a:r>
            <a:endParaRPr/>
          </a:p>
        </p:txBody>
      </p:sp>
      <p:sp>
        <p:nvSpPr>
          <p:cNvPr id="608" name="Google Shape;608;p23"/>
          <p:cNvSpPr txBox="1"/>
          <p:nvPr/>
        </p:nvSpPr>
        <p:spPr>
          <a:xfrm>
            <a:off x="1726296" y="1120556"/>
            <a:ext cx="1609658" cy="52440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Exemplo</a:t>
            </a:r>
            <a:endParaRPr/>
          </a:p>
        </p:txBody>
      </p:sp>
      <p:sp>
        <p:nvSpPr>
          <p:cNvPr id="609" name="Google Shape;609;p23"/>
          <p:cNvSpPr txBox="1"/>
          <p:nvPr/>
        </p:nvSpPr>
        <p:spPr>
          <a:xfrm>
            <a:off x="1008044" y="1753312"/>
            <a:ext cx="30462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Algoritmo Calculo_Media</a:t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Var Nota1, Nota2, MEDIA: real;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Início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Leia Nota1, Nota2;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MEDIA ← (Nota1 + Nota2) /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 MEDIA &gt;= 7 então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Escreva “Aprovado”;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Senão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Escreva “Reprovado”;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Fim_se</a:t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Fim</a:t>
            </a:r>
            <a:endParaRPr/>
          </a:p>
        </p:txBody>
      </p:sp>
      <p:sp>
        <p:nvSpPr>
          <p:cNvPr id="610" name="Google Shape;610;p23"/>
          <p:cNvSpPr txBox="1"/>
          <p:nvPr/>
        </p:nvSpPr>
        <p:spPr>
          <a:xfrm>
            <a:off x="5808048" y="1120556"/>
            <a:ext cx="1609658" cy="52440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Positivo</a:t>
            </a:r>
            <a:endParaRPr/>
          </a:p>
        </p:txBody>
      </p:sp>
      <p:sp>
        <p:nvSpPr>
          <p:cNvPr id="611" name="Google Shape;611;p23"/>
          <p:cNvSpPr txBox="1"/>
          <p:nvPr/>
        </p:nvSpPr>
        <p:spPr>
          <a:xfrm>
            <a:off x="5808048" y="2797561"/>
            <a:ext cx="1609658" cy="52440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Negativo</a:t>
            </a:r>
            <a:endParaRPr/>
          </a:p>
        </p:txBody>
      </p:sp>
      <p:sp>
        <p:nvSpPr>
          <p:cNvPr id="612" name="Google Shape;612;p23"/>
          <p:cNvSpPr txBox="1"/>
          <p:nvPr/>
        </p:nvSpPr>
        <p:spPr>
          <a:xfrm>
            <a:off x="4990642" y="3438169"/>
            <a:ext cx="324446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As regras do pseudocódigo devem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ser aprendidas.</a:t>
            </a:r>
            <a:endParaRPr/>
          </a:p>
        </p:txBody>
      </p:sp>
      <p:sp>
        <p:nvSpPr>
          <p:cNvPr id="613" name="Google Shape;613;p23"/>
          <p:cNvSpPr txBox="1"/>
          <p:nvPr/>
        </p:nvSpPr>
        <p:spPr>
          <a:xfrm>
            <a:off x="4990642" y="1739021"/>
            <a:ext cx="324446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Representação clara sem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especificações de linguagem 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programação.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4"/>
          <p:cNvSpPr txBox="1"/>
          <p:nvPr/>
        </p:nvSpPr>
        <p:spPr>
          <a:xfrm>
            <a:off x="2510100" y="1331373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O que é um algoritmo?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a) Um programa de computador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b) Um conjunto de passos para resolver um problema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c) Um desenho feito no computador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d) Uma história contada em capítulos</a:t>
            </a:r>
            <a:endParaRPr b="0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19" name="Google Shape;619;p2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EXERCÍCIO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5"/>
          <p:cNvSpPr txBox="1"/>
          <p:nvPr/>
        </p:nvSpPr>
        <p:spPr>
          <a:xfrm>
            <a:off x="2510100" y="1331373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Qual das opções descreve corretamente um algoritmo?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a) Um processo sem fim para sempre resolver qualquer problema</a:t>
            </a:r>
            <a:b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b) Uma lista de passos para resolver um problema específico</a:t>
            </a:r>
            <a:b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c) Um tipo de linguagem de programação</a:t>
            </a:r>
            <a:b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d) Um tipo de ferramenta gráfica</a:t>
            </a:r>
            <a:endParaRPr b="0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25" name="Google Shape;625;p2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EXERCÍCIO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/>
          <p:nvPr/>
        </p:nvSpPr>
        <p:spPr>
          <a:xfrm>
            <a:off x="2510100" y="1331373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Qual a principal característica de um algoritmo?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a) Ser infinito</a:t>
            </a:r>
            <a:b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b) Ser uma sequência de passos finitos</a:t>
            </a:r>
            <a:b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c) Ser uma receita de cozinha</a:t>
            </a:r>
            <a:b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d) Ser feito apenas por computadores</a:t>
            </a:r>
            <a:endParaRPr b="0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31" name="Google Shape;631;p2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EXERCÍCIO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7"/>
          <p:cNvSpPr txBox="1"/>
          <p:nvPr>
            <p:ph type="title"/>
          </p:nvPr>
        </p:nvSpPr>
        <p:spPr>
          <a:xfrm>
            <a:off x="2951850" y="1158413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ALGORITMO</a:t>
            </a:r>
            <a:endParaRPr/>
          </a:p>
        </p:txBody>
      </p:sp>
      <p:sp>
        <p:nvSpPr>
          <p:cNvPr id="234" name="Google Shape;234;p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Algoritmo é uma sequência finita de ações executáveis que visam obter uma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solução para um determinado tipo de problema.</a:t>
            </a:r>
            <a:endParaRPr/>
          </a:p>
        </p:txBody>
      </p:sp>
      <p:sp>
        <p:nvSpPr>
          <p:cNvPr id="240" name="Google Shape;240;p4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DEFINIÇÃO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5"/>
          <p:cNvPicPr preferRelativeResize="0"/>
          <p:nvPr/>
        </p:nvPicPr>
        <p:blipFill rotWithShape="1">
          <a:blip r:embed="rId3">
            <a:alphaModFix/>
          </a:blip>
          <a:srcRect b="24116" l="0" r="0" t="24116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46" name="Google Shape;246;p5"/>
          <p:cNvSpPr txBox="1"/>
          <p:nvPr>
            <p:ph idx="1" type="body"/>
          </p:nvPr>
        </p:nvSpPr>
        <p:spPr>
          <a:xfrm>
            <a:off x="585125" y="2290804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Dá para pensar como uma receita que explica cada passo que você deve seguir para conseguir fazer uma tarefa do início ao fim. Como por exemplo uma receita de brigadeiro.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47" name="Google Shape;247;p5"/>
          <p:cNvSpPr txBox="1"/>
          <p:nvPr>
            <p:ph type="title"/>
          </p:nvPr>
        </p:nvSpPr>
        <p:spPr>
          <a:xfrm>
            <a:off x="560825" y="1168325"/>
            <a:ext cx="3230126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2"/>
                </a:solidFill>
              </a:rPr>
              <a:t>EXEMPLO DO DIA A DIA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Algoritmo do Brigadeiro</a:t>
            </a:r>
            <a:endParaRPr/>
          </a:p>
        </p:txBody>
      </p:sp>
      <p:sp>
        <p:nvSpPr>
          <p:cNvPr id="254" name="Google Shape;254;p6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Misturar os ingredientes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6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Passo 3</a:t>
            </a:r>
            <a:endParaRPr/>
          </a:p>
        </p:txBody>
      </p:sp>
      <p:sp>
        <p:nvSpPr>
          <p:cNvPr id="256" name="Google Shape;256;p6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Separar os ingredientes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6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Passo 1</a:t>
            </a:r>
            <a:endParaRPr/>
          </a:p>
        </p:txBody>
      </p:sp>
      <p:sp>
        <p:nvSpPr>
          <p:cNvPr id="258" name="Google Shape;258;p6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Colocar os ingredientes em uma panela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6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Passo 2</a:t>
            </a:r>
            <a:endParaRPr/>
          </a:p>
        </p:txBody>
      </p:sp>
      <p:sp>
        <p:nvSpPr>
          <p:cNvPr id="260" name="Google Shape;260;p6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Servir o brigadeiro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6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Passo 6</a:t>
            </a:r>
            <a:endParaRPr/>
          </a:p>
        </p:txBody>
      </p:sp>
      <p:sp>
        <p:nvSpPr>
          <p:cNvPr id="262" name="Google Shape;262;p6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Cozinhar a mistura em fogo médio até soltar do fundo da panela</a:t>
            </a:r>
            <a:endParaRPr/>
          </a:p>
        </p:txBody>
      </p:sp>
      <p:sp>
        <p:nvSpPr>
          <p:cNvPr id="263" name="Google Shape;263;p6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Passo 4</a:t>
            </a:r>
            <a:endParaRPr/>
          </a:p>
        </p:txBody>
      </p:sp>
      <p:sp>
        <p:nvSpPr>
          <p:cNvPr id="264" name="Google Shape;264;p6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Desligar o fogo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6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Passo 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ALGORITMO</a:t>
            </a:r>
            <a:r>
              <a:rPr lang="pt-BR"/>
              <a:t> COMPUTACIONAL</a:t>
            </a:r>
            <a:endParaRPr/>
          </a:p>
        </p:txBody>
      </p:sp>
      <p:sp>
        <p:nvSpPr>
          <p:cNvPr id="271" name="Google Shape;271;p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Para uma computador executar uma tarefa deve ser dado a ele um passo a passo, através de uma linguagem compreensível para a </a:t>
            </a:r>
            <a:r>
              <a:rPr lang="pt-BR"/>
              <a:t>máquina</a:t>
            </a:r>
            <a:r>
              <a:rPr lang="pt-BR"/>
              <a:t>, por meio de um programa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7" name="Google Shape;277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DEFINIÇÃO</a:t>
            </a:r>
            <a:endParaRPr/>
          </a:p>
        </p:txBody>
      </p:sp>
      <p:pic>
        <p:nvPicPr>
          <p:cNvPr id="278" name="Google Shape;2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814" y="1339998"/>
            <a:ext cx="3834226" cy="275983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8"/>
          <p:cNvSpPr txBox="1"/>
          <p:nvPr/>
        </p:nvSpPr>
        <p:spPr>
          <a:xfrm flipH="1">
            <a:off x="1123814" y="4076329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Algoritmo de média feito em python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PROPRIEDADES ESSENCIAIS</a:t>
            </a:r>
            <a:endParaRPr/>
          </a:p>
        </p:txBody>
      </p:sp>
      <p:sp>
        <p:nvSpPr>
          <p:cNvPr id="285" name="Google Shape;285;p9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Paulo Victor</dc:creator>
</cp:coreProperties>
</file>