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rimo"/>
      <p:regular r:id="rId20"/>
      <p:bold r:id="rId21"/>
      <p:italic r:id="rId22"/>
      <p:boldItalic r:id="rId23"/>
    </p:embeddedFont>
    <p:embeddedFont>
      <p:font typeface="Anaheim"/>
      <p:regular r:id="rId24"/>
      <p:bold r:id="rId25"/>
    </p:embeddedFont>
    <p:embeddedFont>
      <p:font typeface="Overpass Mon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go6W/jsn5W1kOik4k8F7F71B01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regular.fntdata"/><Relationship Id="rId22" Type="http://schemas.openxmlformats.org/officeDocument/2006/relationships/font" Target="fonts/Arimo-italic.fntdata"/><Relationship Id="rId21" Type="http://schemas.openxmlformats.org/officeDocument/2006/relationships/font" Target="fonts/Arimo-bold.fntdata"/><Relationship Id="rId24" Type="http://schemas.openxmlformats.org/officeDocument/2006/relationships/font" Target="fonts/Anaheim-regular.fntdata"/><Relationship Id="rId23" Type="http://schemas.openxmlformats.org/officeDocument/2006/relationships/font" Target="fonts/Arim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Mono-regular.fntdata"/><Relationship Id="rId25" Type="http://schemas.openxmlformats.org/officeDocument/2006/relationships/font" Target="fonts/Anaheim-bold.fntdata"/><Relationship Id="rId28" Type="http://customschemas.google.com/relationships/presentationmetadata" Target="metadata"/><Relationship Id="rId27" Type="http://schemas.openxmlformats.org/officeDocument/2006/relationships/font" Target="fonts/Overpass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17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17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7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7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7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7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7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7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7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7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7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7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7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7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7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7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7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7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7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17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8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8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8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1" name="Google Shape;61;p18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18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9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9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7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17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9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9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9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1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92" name="Google Shape;92;p20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17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568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>
            <p:ph type="ctrTitle"/>
          </p:nvPr>
        </p:nvSpPr>
        <p:spPr>
          <a:xfrm>
            <a:off x="623400" y="2129209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pt-BR" sz="6600"/>
              <a:t>VETORE E ESTRUTURA DE REPETIÇÃO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while</a:t>
            </a: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6285123" y="1916667"/>
            <a:ext cx="272667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 comando while e um comando que ira ficar em execução enquanto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condição for verdadeira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 flipH="1">
            <a:off x="607327" y="4060301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Código de uma estrutura while</a:t>
            </a:r>
            <a:endParaRPr b="0" i="0" sz="8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327" y="1283948"/>
            <a:ext cx="5439534" cy="275310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/>
        </p:nvSpPr>
        <p:spPr>
          <a:xfrm>
            <a:off x="6250673" y="3281846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Resultado do código: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1 2 3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for</a:t>
            </a:r>
            <a:endParaRPr/>
          </a:p>
        </p:txBody>
      </p:sp>
      <p:sp>
        <p:nvSpPr>
          <p:cNvPr id="229" name="Google Shape;229;p11"/>
          <p:cNvSpPr txBox="1"/>
          <p:nvPr/>
        </p:nvSpPr>
        <p:spPr>
          <a:xfrm>
            <a:off x="6285123" y="1916667"/>
            <a:ext cx="272667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 for repete um bloco de código enquanto a condição for verdadeira, usando um contador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 txBox="1"/>
          <p:nvPr/>
        </p:nvSpPr>
        <p:spPr>
          <a:xfrm flipH="1">
            <a:off x="486140" y="4057562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Código de uma estrutura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6250673" y="3281846"/>
            <a:ext cx="19348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Resultado do código: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andar 1, andar 2, andar 3, andar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for</a:t>
            </a:r>
            <a:r>
              <a:rPr b="0" i="0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repete um bloco de código enquanto a condição for verdadeira, usando um contador.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140" y="1355399"/>
            <a:ext cx="5683517" cy="2702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COMANDOS </a:t>
            </a:r>
            <a:r>
              <a:rPr lang="pt-BR"/>
              <a:t>COMPLEMENTARES</a:t>
            </a:r>
            <a:endParaRPr/>
          </a:p>
        </p:txBody>
      </p:sp>
      <p:sp>
        <p:nvSpPr>
          <p:cNvPr id="239" name="Google Shape;239;p1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continue</a:t>
            </a:r>
            <a:endParaRPr/>
          </a:p>
        </p:txBody>
      </p:sp>
      <p:sp>
        <p:nvSpPr>
          <p:cNvPr id="245" name="Google Shape;245;p13"/>
          <p:cNvSpPr txBox="1"/>
          <p:nvPr/>
        </p:nvSpPr>
        <p:spPr>
          <a:xfrm>
            <a:off x="6285123" y="1916667"/>
            <a:ext cx="272667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Ao chegar no continue o código </a:t>
            </a:r>
            <a:r>
              <a:rPr lang="pt-BR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irá</a:t>
            </a: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pular aquela execução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 flipH="1">
            <a:off x="640287" y="4378832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Código com uso de continue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3"/>
          <p:cNvSpPr txBox="1"/>
          <p:nvPr/>
        </p:nvSpPr>
        <p:spPr>
          <a:xfrm>
            <a:off x="6250673" y="3281846"/>
            <a:ext cx="19348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Resultado do código: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1 2 4 5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for</a:t>
            </a:r>
            <a:r>
              <a:rPr b="0" i="0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repete um bloco de código enquanto a condição for verdadeira, usando um contador.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124" y="1104372"/>
            <a:ext cx="5430008" cy="328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break</a:t>
            </a:r>
            <a:endParaRPr/>
          </a:p>
        </p:txBody>
      </p:sp>
      <p:sp>
        <p:nvSpPr>
          <p:cNvPr id="255" name="Google Shape;255;p14"/>
          <p:cNvSpPr txBox="1"/>
          <p:nvPr/>
        </p:nvSpPr>
        <p:spPr>
          <a:xfrm>
            <a:off x="6285123" y="1916667"/>
            <a:ext cx="27266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Ao chegar no break o loop será interrompido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 flipH="1">
            <a:off x="640287" y="4378832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Código com uso de break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for</a:t>
            </a:r>
            <a:r>
              <a:rPr b="0" i="0" lang="pt-B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repete um bloco de código enquanto a condição for verdadeira, usando um contador.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124" y="1104372"/>
            <a:ext cx="5430008" cy="328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160" name="Google Shape;160;p2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pt-BR" sz="3500"/>
              <a:t>01</a:t>
            </a:r>
            <a:endParaRPr b="1" sz="3500"/>
          </a:p>
        </p:txBody>
      </p:sp>
      <p:sp>
        <p:nvSpPr>
          <p:cNvPr id="161" name="Google Shape;161;p2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pt-BR" sz="2200">
                <a:latin typeface="Overpass Mono"/>
                <a:ea typeface="Overpass Mono"/>
                <a:cs typeface="Overpass Mono"/>
                <a:sym typeface="Overpass Mono"/>
              </a:rPr>
              <a:t>Vetores</a:t>
            </a:r>
            <a:endParaRPr/>
          </a:p>
        </p:txBody>
      </p:sp>
      <p:sp>
        <p:nvSpPr>
          <p:cNvPr id="162" name="Google Shape;162;p2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pt-BR" sz="3500"/>
              <a:t>02</a:t>
            </a:r>
            <a:endParaRPr b="1" sz="3500"/>
          </a:p>
        </p:txBody>
      </p:sp>
      <p:sp>
        <p:nvSpPr>
          <p:cNvPr id="163" name="Google Shape;163;p2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pt-BR" sz="2200">
                <a:latin typeface="Overpass Mono"/>
                <a:ea typeface="Overpass Mono"/>
                <a:cs typeface="Overpass Mono"/>
                <a:sym typeface="Overpass Mono"/>
              </a:rPr>
              <a:t>Matrizes</a:t>
            </a:r>
            <a:endParaRPr/>
          </a:p>
        </p:txBody>
      </p:sp>
      <p:sp>
        <p:nvSpPr>
          <p:cNvPr id="164" name="Google Shape;164;p2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165" name="Google Shape;165;p2"/>
          <p:cNvSpPr txBox="1"/>
          <p:nvPr>
            <p:ph idx="7" type="subTitle"/>
          </p:nvPr>
        </p:nvSpPr>
        <p:spPr>
          <a:xfrm flipH="1">
            <a:off x="1784733" y="3572262"/>
            <a:ext cx="2568968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166" name="Google Shape;166;p2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167" name="Google Shape;167;p2"/>
          <p:cNvSpPr txBox="1"/>
          <p:nvPr>
            <p:ph idx="9" type="subTitle"/>
          </p:nvPr>
        </p:nvSpPr>
        <p:spPr>
          <a:xfrm flipH="1">
            <a:off x="4811674" y="3573468"/>
            <a:ext cx="2712845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Comandos complementares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VETORES</a:t>
            </a:r>
            <a:endParaRPr/>
          </a:p>
        </p:txBody>
      </p:sp>
      <p:sp>
        <p:nvSpPr>
          <p:cNvPr id="173" name="Google Shape;173;p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/>
          <p:nvPr>
            <p:ph idx="1" type="body"/>
          </p:nvPr>
        </p:nvSpPr>
        <p:spPr>
          <a:xfrm>
            <a:off x="4579525" y="1381265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Um vetor pode se referir a uma lista unidimensional ou a um array unidimensional, onde elementos são armazenados em uma sequência. No contexto matemático ou computacional, vetores são frequentemente usados para representar uma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coleção de valores.</a:t>
            </a:r>
            <a:endParaRPr/>
          </a:p>
        </p:txBody>
      </p:sp>
      <p:sp>
        <p:nvSpPr>
          <p:cNvPr id="179" name="Google Shape;179;p4"/>
          <p:cNvSpPr txBox="1"/>
          <p:nvPr>
            <p:ph type="title"/>
          </p:nvPr>
        </p:nvSpPr>
        <p:spPr>
          <a:xfrm>
            <a:off x="4548925" y="712265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DEFINIÇÃO</a:t>
            </a:r>
            <a:endParaRPr/>
          </a:p>
        </p:txBody>
      </p:sp>
      <p:pic>
        <p:nvPicPr>
          <p:cNvPr id="180" name="Google Shape;18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0737" y="3512165"/>
            <a:ext cx="4486901" cy="79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VETORES</a:t>
            </a:r>
            <a:endParaRPr/>
          </a:p>
        </p:txBody>
      </p:sp>
      <p:sp>
        <p:nvSpPr>
          <p:cNvPr id="186" name="Google Shape;186;p5"/>
          <p:cNvSpPr txBox="1"/>
          <p:nvPr/>
        </p:nvSpPr>
        <p:spPr>
          <a:xfrm flipH="1">
            <a:off x="1027353" y="4143610"/>
            <a:ext cx="2724531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Código que representa a sintaxe de declaração de um vetor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353" y="1255839"/>
            <a:ext cx="7089291" cy="2887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MATRIZES</a:t>
            </a:r>
            <a:endParaRPr/>
          </a:p>
        </p:txBody>
      </p:sp>
      <p:sp>
        <p:nvSpPr>
          <p:cNvPr id="193" name="Google Shape;193;p6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9648" y="858224"/>
            <a:ext cx="3262881" cy="342705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>
            <p:ph idx="1" type="body"/>
          </p:nvPr>
        </p:nvSpPr>
        <p:spPr>
          <a:xfrm>
            <a:off x="609499" y="1877352"/>
            <a:ext cx="3962501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Na programação, uma matriz (ou array bidimensional) é uma estrutura de dados que organiza elementos em linhas e colunas, criando uma "tabela" de valores. Cada elemento em uma matriz é acessado por dois índices: um para a linha e outro para a coluna. Matrizes podem ter múltiplas dimensões (bidimensionais,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tridimensionais, etc.), mas as bidimensionais são as mais comuns.</a:t>
            </a:r>
            <a:endParaRPr/>
          </a:p>
        </p:txBody>
      </p:sp>
      <p:sp>
        <p:nvSpPr>
          <p:cNvPr id="200" name="Google Shape;200;p7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DEFINIÇÃO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MATRIZES</a:t>
            </a:r>
            <a:endParaRPr/>
          </a:p>
        </p:txBody>
      </p:sp>
      <p:sp>
        <p:nvSpPr>
          <p:cNvPr id="207" name="Google Shape;207;p8"/>
          <p:cNvSpPr txBox="1"/>
          <p:nvPr/>
        </p:nvSpPr>
        <p:spPr>
          <a:xfrm flipH="1">
            <a:off x="1847468" y="4496182"/>
            <a:ext cx="2724531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Código que representa a sintaxe de declaração de um vetor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235" y="1012200"/>
            <a:ext cx="6869529" cy="349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ESTRUTURAS DE REPETIÇÃO</a:t>
            </a:r>
            <a:endParaRPr/>
          </a:p>
        </p:txBody>
      </p:sp>
      <p:sp>
        <p:nvSpPr>
          <p:cNvPr id="214" name="Google Shape;214;p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