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9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2" r:id="rId3"/>
    <p:sldId id="294" r:id="rId4"/>
    <p:sldId id="295" r:id="rId5"/>
    <p:sldId id="283" r:id="rId6"/>
    <p:sldId id="296" r:id="rId7"/>
    <p:sldId id="284" r:id="rId8"/>
    <p:sldId id="285" r:id="rId9"/>
    <p:sldId id="286" r:id="rId10"/>
    <p:sldId id="287" r:id="rId11"/>
    <p:sldId id="289" r:id="rId12"/>
    <p:sldId id="301" r:id="rId13"/>
    <p:sldId id="288" r:id="rId14"/>
    <p:sldId id="290" r:id="rId15"/>
    <p:sldId id="293" r:id="rId16"/>
    <p:sldId id="297" r:id="rId17"/>
    <p:sldId id="298" r:id="rId18"/>
    <p:sldId id="299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13" d="100"/>
          <a:sy n="113" d="100"/>
        </p:scale>
        <p:origin x="-864" y="-104"/>
      </p:cViewPr>
      <p:guideLst>
        <p:guide orient="horz" pos="1435"/>
        <p:guide pos="367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3B536-01B9-FF44-8581-03D3CD01C2C2}" type="datetimeFigureOut">
              <a:rPr kumimoji="1" lang="ja-JP" altLang="en-US" smtClean="0"/>
              <a:t>20/02/02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4B386-CF6E-EB4E-A075-2B31AE0F06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4403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83B4B-33A4-FD4D-BFCE-345F69B9E72F}" type="datetimeFigureOut">
              <a:rPr kumimoji="1" lang="ja-JP" altLang="en-US" smtClean="0"/>
              <a:t>20/01/27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DC7B4-3DDF-E247-970A-D31A994E8B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5620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C7B4-3DDF-E247-970A-D31A994E8BD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1125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C7B4-3DDF-E247-970A-D31A994E8BD8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705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4000" cap="all" baseline="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D142-587B-6A4F-A821-17EB54307608}" type="datetime1">
              <a:rPr lang="ja-JP" altLang="en-US" smtClean="0"/>
              <a:t>20/02/02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6"/>
          <p:cNvSpPr/>
          <p:nvPr userDrawn="1"/>
        </p:nvSpPr>
        <p:spPr>
          <a:xfrm>
            <a:off x="-53999" y="4629150"/>
            <a:ext cx="9251999" cy="205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CA39-A58E-7241-92EC-FF32830F9C7A}" type="datetime1">
              <a:rPr lang="ja-JP" altLang="en-US" smtClean="0"/>
              <a:t>20/02/02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0E9A-5CAD-5644-B61E-2FF7D4138330}" type="datetime1">
              <a:rPr lang="ja-JP" altLang="en-US" smtClean="0"/>
              <a:t>20/02/02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メイリオ"/>
                <a:ea typeface="メイリオ"/>
                <a:cs typeface="メイリオ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CD1D-B0DD-8642-8FC5-8F4BF66D2BD3}" type="datetime1">
              <a:rPr lang="ja-JP" altLang="en-US" smtClean="0"/>
              <a:t>20/02/02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000" b="0" cap="all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730C-4769-BF48-BA6D-913D2EFBC72A}" type="datetime1">
              <a:rPr lang="ja-JP" altLang="en-US" smtClean="0"/>
              <a:t>20/02/02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FA0B8-4D6F-C54B-AC55-A514A1FA9FF8}" type="datetime1">
              <a:rPr lang="ja-JP" altLang="en-US" smtClean="0"/>
              <a:t>20/02/02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8238F-C486-3A43-B107-ED7FBC178EE4}" type="datetime1">
              <a:rPr lang="ja-JP" altLang="en-US" smtClean="0"/>
              <a:t>20/02/02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94B2-2B6B-C946-AFD6-44A0CCB55476}" type="datetime1">
              <a:rPr lang="ja-JP" altLang="en-US" smtClean="0"/>
              <a:t>20/02/02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B3FD-1E0F-EF47-B472-8C3988AB9A9A}" type="datetime1">
              <a:rPr lang="ja-JP" altLang="en-US" smtClean="0"/>
              <a:t>20/02/02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487A9-FAF5-4F42-A81F-2821CFD5621F}" type="datetime1">
              <a:rPr lang="ja-JP" altLang="en-US" smtClean="0"/>
              <a:t>20/02/02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191E-CDAB-CF44-B222-BE0973808AA5}" type="datetime1">
              <a:rPr lang="ja-JP" altLang="en-US" smtClean="0"/>
              <a:t>20/02/02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メイリオ"/>
              <a:ea typeface="メイリオ"/>
              <a:cs typeface="メイリオ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5363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2511"/>
            <a:ext cx="8229600" cy="3835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メイリオ"/>
              <a:ea typeface="メイリオ"/>
              <a:cs typeface="メイリオ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  <a:latin typeface="メイリオ"/>
                <a:ea typeface="メイリオ"/>
                <a:cs typeface="メイリオ"/>
              </a:defRPr>
            </a:lvl1pPr>
          </a:lstStyle>
          <a:p>
            <a:fld id="{7A3C2D7C-4D19-C44C-B97F-6290ED5AB456}" type="datetime1">
              <a:rPr lang="ja-JP" altLang="en-US" smtClean="0"/>
              <a:pPr/>
              <a:t>20/02/02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FFFFFF"/>
                </a:solidFill>
                <a:latin typeface="メイリオ"/>
                <a:ea typeface="メイリオ"/>
                <a:cs typeface="メイリオ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rgbClr val="FFFFFF"/>
                </a:solidFill>
                <a:latin typeface="メイリオ"/>
                <a:ea typeface="メイリオ"/>
                <a:cs typeface="メイリオ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800" b="1" kern="1200" spc="-100" baseline="0">
          <a:solidFill>
            <a:schemeClr val="tx2"/>
          </a:solidFill>
          <a:latin typeface="メイリオ"/>
          <a:ea typeface="メイリオ"/>
          <a:cs typeface="メイリオ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メイリオ"/>
          <a:ea typeface="メイリオ"/>
          <a:cs typeface="メイリオ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メイリオ"/>
          <a:ea typeface="メイリオ"/>
          <a:cs typeface="メイリオ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メイリオ"/>
          <a:ea typeface="メイリオ"/>
          <a:cs typeface="メイリオ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メイリオ"/>
          <a:ea typeface="メイリオ"/>
          <a:cs typeface="メイリオ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メイリオ"/>
          <a:ea typeface="メイリオ"/>
          <a:cs typeface="メイリオ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openai.com/blog/deep-double-descent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data-analysis-stats.jp/2018/09/18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2800" cap="none" dirty="0" smtClean="0">
                <a:latin typeface="Meiryo"/>
                <a:ea typeface="Meiryo"/>
                <a:cs typeface="Meiryo"/>
              </a:rPr>
              <a:t>Deep Double Descent:</a:t>
            </a:r>
            <a:br>
              <a:rPr lang="en-US" altLang="ja-JP" sz="2800" cap="none" dirty="0" smtClean="0">
                <a:latin typeface="Meiryo"/>
                <a:ea typeface="Meiryo"/>
                <a:cs typeface="Meiryo"/>
              </a:rPr>
            </a:br>
            <a:r>
              <a:rPr lang="en-US" altLang="ja-JP" sz="2800" cap="none" dirty="0" smtClean="0">
                <a:latin typeface="Meiryo"/>
                <a:ea typeface="Meiryo"/>
                <a:cs typeface="Meiryo"/>
              </a:rPr>
              <a:t>Where bigger models and mode data hurt</a:t>
            </a:r>
            <a:endParaRPr kumimoji="1" lang="ja-JP" altLang="en-US" sz="2800" cap="none" dirty="0">
              <a:latin typeface="Meiryo"/>
              <a:ea typeface="Meiryo"/>
              <a:cs typeface="Meiryo"/>
            </a:endParaRPr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sz="1800" dirty="0" err="1" smtClean="0"/>
              <a:t>Preetum</a:t>
            </a:r>
            <a:r>
              <a:rPr lang="en-US" altLang="ja-JP" sz="1800" dirty="0" smtClean="0"/>
              <a:t> </a:t>
            </a:r>
            <a:r>
              <a:rPr lang="en-US" altLang="ja-JP" sz="1800" dirty="0" err="1" smtClean="0"/>
              <a:t>Nakkiran</a:t>
            </a:r>
            <a:r>
              <a:rPr lang="en-US" altLang="ja-JP" sz="1800" dirty="0" smtClean="0"/>
              <a:t>, et al.</a:t>
            </a:r>
          </a:p>
          <a:p>
            <a:r>
              <a:rPr kumimoji="1" lang="en-US" altLang="ja-JP" sz="1600" dirty="0" smtClean="0"/>
              <a:t>(Harvard University and </a:t>
            </a:r>
            <a:r>
              <a:rPr kumimoji="1" lang="en-US" altLang="ja-JP" sz="1600" dirty="0" err="1" smtClean="0"/>
              <a:t>OpenAI</a:t>
            </a:r>
            <a:r>
              <a:rPr kumimoji="1" lang="en-US" altLang="ja-JP" sz="1600" dirty="0" smtClean="0"/>
              <a:t>)</a:t>
            </a:r>
            <a:endParaRPr lang="en-US" altLang="ja-JP" sz="1600" dirty="0"/>
          </a:p>
          <a:p>
            <a:endParaRPr kumimoji="1" lang="en-US" altLang="ja-JP" sz="1200" dirty="0" smtClean="0">
              <a:hlinkClick r:id="rId2"/>
            </a:endParaRPr>
          </a:p>
          <a:p>
            <a:r>
              <a:rPr kumimoji="1" lang="en-US" altLang="ja-JP" sz="1200" dirty="0" smtClean="0">
                <a:hlinkClick r:id="rId2"/>
              </a:rPr>
              <a:t>https://openai</a:t>
            </a:r>
            <a:r>
              <a:rPr lang="en-US" altLang="ja-JP" sz="1200" dirty="0" smtClean="0">
                <a:hlinkClick r:id="rId2"/>
              </a:rPr>
              <a:t>.com/blog/deep-double-descent/</a:t>
            </a:r>
            <a:endParaRPr lang="en-US" altLang="ja-JP" sz="1200" dirty="0" smtClean="0"/>
          </a:p>
          <a:p>
            <a:r>
              <a:rPr lang="en-US" altLang="ja-JP" sz="1200" dirty="0"/>
              <a:t>ICLR</a:t>
            </a:r>
            <a:r>
              <a:rPr lang="ja-JP" altLang="en-US" sz="1200" dirty="0"/>
              <a:t>に投稿されている</a:t>
            </a:r>
            <a:r>
              <a:rPr lang="ja-JP" altLang="en-US" sz="1200" dirty="0" smtClean="0"/>
              <a:t>らしい</a:t>
            </a:r>
            <a:endParaRPr lang="en-US" altLang="ja-JP" sz="1200" dirty="0" smtClean="0"/>
          </a:p>
          <a:p>
            <a:endParaRPr kumimoji="1"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3529317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実験を通じた</a:t>
            </a:r>
            <a:r>
              <a:rPr kumimoji="1" lang="en-US" altLang="ja-JP" dirty="0" smtClean="0"/>
              <a:t>Double Descent</a:t>
            </a:r>
            <a:r>
              <a:rPr kumimoji="1" lang="ja-JP" altLang="en-US" dirty="0" smtClean="0"/>
              <a:t>の確認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 smtClean="0"/>
              <a:t>画像及び言語における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モデルで挙動確認</a:t>
            </a:r>
            <a:endParaRPr lang="en-US" altLang="ja-JP" sz="2000" dirty="0" smtClean="0"/>
          </a:p>
          <a:p>
            <a:r>
              <a:rPr kumimoji="1" lang="ja-JP" altLang="en-US" sz="2000" dirty="0" smtClean="0"/>
              <a:t>多くの問題設定で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double descent</a:t>
            </a:r>
            <a:r>
              <a:rPr kumimoji="1" lang="ja-JP" altLang="en-US" sz="2000" dirty="0" smtClean="0"/>
              <a:t>が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発生している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図 4" descr="スクリーンショット 2020-02-02 02.43.2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409" y="882135"/>
            <a:ext cx="5574621" cy="414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38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Model-wise </a:t>
            </a:r>
            <a:r>
              <a:rPr lang="en-US" altLang="ja-JP" dirty="0"/>
              <a:t>D</a:t>
            </a:r>
            <a:r>
              <a:rPr lang="en-US" altLang="ja-JP" dirty="0" smtClean="0"/>
              <a:t>ouble </a:t>
            </a:r>
            <a:r>
              <a:rPr lang="en-US" altLang="ja-JP" dirty="0"/>
              <a:t>D</a:t>
            </a:r>
            <a:r>
              <a:rPr lang="en-US" altLang="ja-JP" dirty="0" smtClean="0"/>
              <a:t>escent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1800" dirty="0" smtClean="0"/>
              <a:t>各問題設定で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en-US" altLang="ja-JP" sz="1800" dirty="0" smtClean="0"/>
              <a:t>Double Descent</a:t>
            </a:r>
            <a:br>
              <a:rPr lang="en-US" altLang="ja-JP" sz="1800" dirty="0" smtClean="0"/>
            </a:br>
            <a:r>
              <a:rPr lang="ja-JP" altLang="en-US" sz="1800" dirty="0" smtClean="0"/>
              <a:t>が見られる</a:t>
            </a:r>
            <a:endParaRPr lang="en-US" altLang="ja-JP" sz="1800" dirty="0" smtClean="0"/>
          </a:p>
          <a:p>
            <a:r>
              <a:rPr kumimoji="1" lang="ja-JP" altLang="en-US" sz="1800" dirty="0" smtClean="0"/>
              <a:t>モデルサイズが</a:t>
            </a:r>
            <a:r>
              <a:rPr kumimoji="1" lang="en-US" altLang="ja-JP" sz="1800" dirty="0" smtClean="0"/>
              <a:t/>
            </a:r>
            <a:br>
              <a:rPr kumimoji="1" lang="en-US" altLang="ja-JP" sz="1800" dirty="0" smtClean="0"/>
            </a:br>
            <a:r>
              <a:rPr kumimoji="1" lang="ja-JP" altLang="en-US" sz="1800" dirty="0" smtClean="0"/>
              <a:t>大きくなると</a:t>
            </a:r>
            <a:r>
              <a:rPr kumimoji="1" lang="en-US" altLang="ja-JP" sz="1800" dirty="0" smtClean="0"/>
              <a:t/>
            </a:r>
            <a:br>
              <a:rPr kumimoji="1" lang="en-US" altLang="ja-JP" sz="1800" dirty="0" smtClean="0"/>
            </a:br>
            <a:r>
              <a:rPr kumimoji="1" lang="ja-JP" altLang="en-US" sz="1800" dirty="0" smtClean="0"/>
              <a:t>ピークがシフト</a:t>
            </a:r>
            <a:r>
              <a:rPr kumimoji="1" lang="en-US" altLang="ja-JP" sz="1800" dirty="0" smtClean="0"/>
              <a:t/>
            </a:r>
            <a:br>
              <a:rPr kumimoji="1" lang="en-US" altLang="ja-JP" sz="1800" dirty="0" smtClean="0"/>
            </a:br>
            <a:endParaRPr kumimoji="1" lang="ja-JP" altLang="en-US" sz="1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図 5" descr="スクリーンショット 2020-02-02 16.34.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164" y="835769"/>
            <a:ext cx="6461611" cy="4157018"/>
          </a:xfrm>
          <a:prstGeom prst="rect">
            <a:avLst/>
          </a:prstGeom>
        </p:spPr>
      </p:pic>
      <p:grpSp>
        <p:nvGrpSpPr>
          <p:cNvPr id="21" name="図形グループ 20"/>
          <p:cNvGrpSpPr/>
          <p:nvPr/>
        </p:nvGrpSpPr>
        <p:grpSpPr>
          <a:xfrm>
            <a:off x="2865726" y="1280787"/>
            <a:ext cx="5927272" cy="2203388"/>
            <a:chOff x="2865726" y="1280787"/>
            <a:chExt cx="5927272" cy="2203388"/>
          </a:xfrm>
        </p:grpSpPr>
        <p:cxnSp>
          <p:nvCxnSpPr>
            <p:cNvPr id="8" name="直線コネクタ 7"/>
            <p:cNvCxnSpPr/>
            <p:nvPr/>
          </p:nvCxnSpPr>
          <p:spPr>
            <a:xfrm>
              <a:off x="2865726" y="3484175"/>
              <a:ext cx="261606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>
              <a:off x="6176937" y="3429905"/>
              <a:ext cx="261606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/>
            <p:cNvCxnSpPr/>
            <p:nvPr/>
          </p:nvCxnSpPr>
          <p:spPr>
            <a:xfrm flipV="1">
              <a:off x="3310782" y="1769223"/>
              <a:ext cx="0" cy="167153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/>
            <p:cNvCxnSpPr/>
            <p:nvPr/>
          </p:nvCxnSpPr>
          <p:spPr>
            <a:xfrm flipV="1">
              <a:off x="3463182" y="1378474"/>
              <a:ext cx="0" cy="206228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/>
            <p:cNvCxnSpPr/>
            <p:nvPr/>
          </p:nvCxnSpPr>
          <p:spPr>
            <a:xfrm flipV="1">
              <a:off x="6513443" y="1638973"/>
              <a:ext cx="0" cy="175881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/>
            <p:nvPr/>
          </p:nvCxnSpPr>
          <p:spPr>
            <a:xfrm flipV="1">
              <a:off x="6654988" y="1280787"/>
              <a:ext cx="0" cy="211700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正方形/長方形 21"/>
          <p:cNvSpPr/>
          <p:nvPr/>
        </p:nvSpPr>
        <p:spPr>
          <a:xfrm>
            <a:off x="6773534" y="400050"/>
            <a:ext cx="1913266" cy="43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400" dirty="0" smtClean="0">
                <a:latin typeface="メイリオ"/>
                <a:ea typeface="メイリオ"/>
                <a:cs typeface="メイリオ"/>
              </a:rPr>
              <a:t>学習データの</a:t>
            </a:r>
          </a:p>
          <a:p>
            <a:pPr algn="ctr"/>
            <a:r>
              <a:rPr kumimoji="1" lang="en-US" altLang="en-US" sz="1400" dirty="0" err="1" smtClean="0">
                <a:latin typeface="メイリオ"/>
                <a:ea typeface="メイリオ"/>
                <a:cs typeface="メイリオ"/>
              </a:rPr>
              <a:t>サンプル数nは固定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422456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Model-wise Double Descent</a:t>
            </a:r>
            <a:r>
              <a:rPr kumimoji="1" lang="ja-JP" altLang="en-US" dirty="0" smtClean="0"/>
              <a:t>に対する直感的議論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000" dirty="0" smtClean="0"/>
              <a:t>Interpolation threshold</a:t>
            </a:r>
            <a:r>
              <a:rPr kumimoji="1" lang="ja-JP" altLang="en-US" sz="2000" dirty="0" smtClean="0"/>
              <a:t>（</a:t>
            </a:r>
            <a:r>
              <a:rPr kumimoji="1" lang="en-US" altLang="ja-JP" sz="2000" dirty="0" smtClean="0"/>
              <a:t>double descent</a:t>
            </a:r>
            <a:r>
              <a:rPr kumimoji="1" lang="ja-JP" altLang="en-US" sz="2000" dirty="0" smtClean="0"/>
              <a:t>のピーク）付近では、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学習データに適合するモデルは事実上</a:t>
            </a:r>
            <a:r>
              <a:rPr kumimoji="1" lang="en-US" altLang="ja-JP" sz="2000" dirty="0" smtClean="0"/>
              <a:t>1</a:t>
            </a:r>
            <a:r>
              <a:rPr kumimoji="1" lang="ja-JP" altLang="en-US" sz="2000" dirty="0" smtClean="0"/>
              <a:t>つのみ</a:t>
            </a:r>
            <a:endParaRPr kumimoji="1" lang="en-US" altLang="ja-JP" sz="2000" dirty="0" smtClean="0"/>
          </a:p>
          <a:p>
            <a:pPr lvl="1"/>
            <a:endParaRPr kumimoji="1" lang="en-US" altLang="ja-JP" sz="1600" dirty="0" smtClean="0"/>
          </a:p>
          <a:p>
            <a:r>
              <a:rPr kumimoji="1" lang="ja-JP" altLang="en-US" sz="2000" dirty="0" smtClean="0"/>
              <a:t>ギリギリのパラメータ数では、学習データ</a:t>
            </a:r>
            <a:r>
              <a:rPr lang="ja-JP" altLang="en-US" sz="2000" dirty="0" smtClean="0"/>
              <a:t>のノイズに敏感に反応してしまい、無理やりモデルフィッティングを行うことでグローバルな構造が失われてしまう</a:t>
            </a:r>
            <a:endParaRPr lang="en-US" altLang="ja-JP" sz="2000" dirty="0" smtClean="0"/>
          </a:p>
          <a:p>
            <a:endParaRPr kumimoji="1" lang="en-US" altLang="ja-JP" sz="2000" dirty="0"/>
          </a:p>
          <a:p>
            <a:r>
              <a:rPr lang="ja-JP" altLang="en-US" sz="2000" dirty="0" smtClean="0"/>
              <a:t>しかし、パラメータ数が過剰に多いと学習データを補間できるモデルが数多く存在することになり、その中から、</a:t>
            </a:r>
            <a:r>
              <a:rPr lang="en-US" altLang="ja-JP" sz="2000" dirty="0" smtClean="0"/>
              <a:t>SGD</a:t>
            </a:r>
            <a:r>
              <a:rPr lang="ja-JP" altLang="en-US" sz="2000" dirty="0" smtClean="0"/>
              <a:t>によってノイズを吸収するモデルを学習できる</a:t>
            </a:r>
            <a:endParaRPr kumimoji="1" lang="en-US" altLang="ja-JP" sz="20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07714" y="4488312"/>
            <a:ext cx="77285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>
                <a:latin typeface="メイリオ"/>
                <a:ea typeface="メイリオ"/>
                <a:cs typeface="メイリオ"/>
              </a:rPr>
              <a:t>線形モデルに対してはすでに理論的な説明がされているらしい</a:t>
            </a:r>
            <a:endParaRPr kumimoji="1" lang="en-US" altLang="ja-JP" sz="1100" dirty="0" smtClean="0">
              <a:latin typeface="メイリオ"/>
              <a:ea typeface="メイリオ"/>
              <a:cs typeface="メイリオ"/>
            </a:endParaRPr>
          </a:p>
          <a:p>
            <a:r>
              <a:rPr kumimoji="1" lang="en-US" altLang="ja-JP" sz="1100" dirty="0" smtClean="0">
                <a:latin typeface="メイリオ"/>
                <a:ea typeface="メイリオ"/>
                <a:cs typeface="メイリオ"/>
              </a:rPr>
              <a:t>The generalization error of random features regression: Precise </a:t>
            </a:r>
            <a:r>
              <a:rPr kumimoji="1" lang="en-US" altLang="ja-JP" sz="1100" dirty="0" err="1" smtClean="0">
                <a:latin typeface="メイリオ"/>
                <a:ea typeface="メイリオ"/>
                <a:cs typeface="メイリオ"/>
              </a:rPr>
              <a:t>asymptotics</a:t>
            </a:r>
            <a:r>
              <a:rPr kumimoji="1" lang="en-US" altLang="ja-JP" sz="1100" dirty="0" smtClean="0">
                <a:latin typeface="メイリオ"/>
                <a:ea typeface="メイリオ"/>
                <a:cs typeface="メイリオ"/>
              </a:rPr>
              <a:t> and double descent curve., 2019</a:t>
            </a:r>
            <a:endParaRPr kumimoji="1" lang="ja-JP" altLang="en-US" sz="1100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530404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Epoc</a:t>
            </a:r>
            <a:r>
              <a:rPr kumimoji="1" lang="en-US" altLang="ja-JP" dirty="0" smtClean="0"/>
              <a:t>-wise </a:t>
            </a:r>
            <a:r>
              <a:rPr lang="en-US" altLang="ja-JP" dirty="0"/>
              <a:t>D</a:t>
            </a:r>
            <a:r>
              <a:rPr kumimoji="1" lang="en-US" altLang="ja-JP" dirty="0" smtClean="0"/>
              <a:t>ouble </a:t>
            </a:r>
            <a:r>
              <a:rPr lang="en-US" altLang="ja-JP" dirty="0"/>
              <a:t>D</a:t>
            </a:r>
            <a:r>
              <a:rPr kumimoji="1" lang="en-US" altLang="ja-JP" dirty="0" smtClean="0"/>
              <a:t>escent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000" dirty="0" smtClean="0"/>
              <a:t>学習の条件により、過学習が起こってもテストエラーが再び減少し、学習の最後では初期のテストエラーより小さくなることがある</a:t>
            </a:r>
            <a:endParaRPr kumimoji="1" lang="en-US" altLang="ja-JP" sz="2000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図 4" descr="スクリーンショット 2020-02-02 16.51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742" y="2080388"/>
            <a:ext cx="6920877" cy="2864195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6773534" y="400050"/>
            <a:ext cx="1913266" cy="43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400" dirty="0" smtClean="0">
                <a:latin typeface="メイリオ"/>
                <a:ea typeface="メイリオ"/>
                <a:cs typeface="メイリオ"/>
              </a:rPr>
              <a:t>学習データの</a:t>
            </a:r>
          </a:p>
          <a:p>
            <a:pPr algn="ctr"/>
            <a:r>
              <a:rPr kumimoji="1" lang="en-US" altLang="en-US" sz="1400" dirty="0" err="1" smtClean="0">
                <a:latin typeface="メイリオ"/>
                <a:ea typeface="メイリオ"/>
                <a:cs typeface="メイリオ"/>
              </a:rPr>
              <a:t>サンプル数nは固定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" name="四角形吹き出し 6"/>
          <p:cNvSpPr/>
          <p:nvPr/>
        </p:nvSpPr>
        <p:spPr>
          <a:xfrm>
            <a:off x="157339" y="3360627"/>
            <a:ext cx="1573403" cy="505780"/>
          </a:xfrm>
          <a:prstGeom prst="wedgeRectCallout">
            <a:avLst>
              <a:gd name="adj1" fmla="val 99766"/>
              <a:gd name="adj2" fmla="val -7527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 smtClean="0">
                <a:latin typeface="メイリオ"/>
                <a:ea typeface="メイリオ"/>
                <a:cs typeface="メイリオ"/>
              </a:rPr>
              <a:t>Double Descent</a:t>
            </a:r>
            <a:r>
              <a:rPr kumimoji="1" lang="ja-JP" altLang="en-US" sz="1400" dirty="0" smtClean="0">
                <a:latin typeface="メイリオ"/>
                <a:ea typeface="メイリオ"/>
                <a:cs typeface="メイリオ"/>
              </a:rPr>
              <a:t>発生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8" name="四角形吹き出し 7"/>
          <p:cNvSpPr/>
          <p:nvPr/>
        </p:nvSpPr>
        <p:spPr>
          <a:xfrm>
            <a:off x="157339" y="2748738"/>
            <a:ext cx="1573403" cy="505780"/>
          </a:xfrm>
          <a:prstGeom prst="wedgeRectCallout">
            <a:avLst>
              <a:gd name="adj1" fmla="val 102555"/>
              <a:gd name="adj2" fmla="val -4416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sz="1400" dirty="0" smtClean="0">
                <a:latin typeface="メイリオ"/>
                <a:ea typeface="メイリオ"/>
                <a:cs typeface="メイリオ"/>
              </a:rPr>
              <a:t>過学習</a:t>
            </a:r>
            <a:r>
              <a:rPr kumimoji="1" lang="en-US" altLang="ja-JP" sz="1400" dirty="0" smtClean="0">
                <a:latin typeface="メイリオ"/>
                <a:ea typeface="メイリオ"/>
                <a:cs typeface="メイリオ"/>
              </a:rPr>
              <a:t/>
            </a:r>
            <a:br>
              <a:rPr kumimoji="1" lang="en-US" altLang="ja-JP" sz="1400" dirty="0" smtClean="0">
                <a:latin typeface="メイリオ"/>
                <a:ea typeface="メイリオ"/>
                <a:cs typeface="メイリオ"/>
              </a:rPr>
            </a:br>
            <a:r>
              <a:rPr kumimoji="1" lang="en-US" altLang="ja-JP" sz="1100" dirty="0" smtClean="0">
                <a:latin typeface="メイリオ"/>
                <a:ea typeface="メイリオ"/>
                <a:cs typeface="メイリオ"/>
              </a:rPr>
              <a:t>early stopping</a:t>
            </a:r>
            <a:r>
              <a:rPr kumimoji="1" lang="ja-JP" altLang="en-US" sz="1100" dirty="0" smtClean="0">
                <a:latin typeface="メイリオ"/>
                <a:ea typeface="メイリオ"/>
                <a:cs typeface="メイリオ"/>
              </a:rPr>
              <a:t>が必要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" name="四角形吹き出し 8"/>
          <p:cNvSpPr/>
          <p:nvPr/>
        </p:nvSpPr>
        <p:spPr>
          <a:xfrm>
            <a:off x="157339" y="2136588"/>
            <a:ext cx="1573403" cy="505780"/>
          </a:xfrm>
          <a:prstGeom prst="wedgeRectCallout">
            <a:avLst>
              <a:gd name="adj1" fmla="val 107047"/>
              <a:gd name="adj2" fmla="val 2694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sz="1400" dirty="0" smtClean="0">
                <a:latin typeface="メイリオ"/>
                <a:ea typeface="メイリオ"/>
                <a:cs typeface="メイリオ"/>
              </a:rPr>
              <a:t>単調減少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055936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Sample-wise non-monotonicity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1800" dirty="0" smtClean="0"/>
              <a:t>学習のサンプル数を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ja-JP" altLang="en-US" sz="1800" dirty="0" smtClean="0"/>
              <a:t>増やしても</a:t>
            </a:r>
            <a:r>
              <a:rPr lang="en-US" altLang="ja-JP" sz="1800" dirty="0" smtClean="0"/>
              <a:t>test</a:t>
            </a:r>
            <a:br>
              <a:rPr lang="en-US" altLang="ja-JP" sz="1800" dirty="0" smtClean="0"/>
            </a:br>
            <a:r>
              <a:rPr lang="en-US" altLang="ja-JP" sz="1800" dirty="0" smtClean="0"/>
              <a:t>performance</a:t>
            </a:r>
            <a:r>
              <a:rPr lang="ja-JP" altLang="en-US" sz="1800" dirty="0" smtClean="0"/>
              <a:t>が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ja-JP" altLang="en-US" sz="1800" dirty="0" smtClean="0"/>
              <a:t>変わらない領域がある</a:t>
            </a:r>
            <a:endParaRPr lang="en-US" altLang="ja-JP" sz="1800" dirty="0" smtClean="0"/>
          </a:p>
          <a:p>
            <a:r>
              <a:rPr kumimoji="1" lang="ja-JP" altLang="en-US" sz="1800" dirty="0" smtClean="0"/>
              <a:t>これは</a:t>
            </a:r>
            <a:r>
              <a:rPr kumimoji="1" lang="en-US" altLang="ja-JP" sz="1800" dirty="0" smtClean="0"/>
              <a:t>DNN</a:t>
            </a:r>
            <a:r>
              <a:rPr kumimoji="1" lang="ja-JP" altLang="en-US" sz="1800" dirty="0" smtClean="0"/>
              <a:t>特有のもの</a:t>
            </a:r>
            <a:r>
              <a:rPr kumimoji="1" lang="en-US" altLang="ja-JP" sz="1800" dirty="0" smtClean="0"/>
              <a:t/>
            </a:r>
            <a:br>
              <a:rPr kumimoji="1" lang="en-US" altLang="ja-JP" sz="1800" dirty="0" smtClean="0"/>
            </a:br>
            <a:r>
              <a:rPr kumimoji="1" lang="ja-JP" altLang="en-US" sz="1800" dirty="0" smtClean="0"/>
              <a:t>ではなく、線形モデル</a:t>
            </a:r>
            <a:r>
              <a:rPr kumimoji="1" lang="en-US" altLang="ja-JP" sz="1800" dirty="0" smtClean="0"/>
              <a:t/>
            </a:r>
            <a:br>
              <a:rPr kumimoji="1" lang="en-US" altLang="ja-JP" sz="1800" dirty="0" smtClean="0"/>
            </a:br>
            <a:r>
              <a:rPr kumimoji="1" lang="ja-JP" altLang="en-US" sz="1800" dirty="0" smtClean="0"/>
              <a:t>でも起こる</a:t>
            </a:r>
            <a:endParaRPr kumimoji="1" lang="en-US" altLang="ja-JP" sz="18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図 4" descr="スクリーンショット 2020-02-02 16.52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39" y="936405"/>
            <a:ext cx="6004345" cy="401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30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 smtClean="0"/>
              <a:t>過学習の先に起こる</a:t>
            </a:r>
            <a:r>
              <a:rPr kumimoji="1" lang="en-US" altLang="ja-JP" sz="2000" dirty="0" smtClean="0"/>
              <a:t>Double Descent</a:t>
            </a:r>
            <a:r>
              <a:rPr kumimoji="1" lang="ja-JP" altLang="en-US" sz="2000" dirty="0" smtClean="0"/>
              <a:t>についての考察を行った論文</a:t>
            </a:r>
            <a:endParaRPr kumimoji="1" lang="en-US" altLang="ja-JP" sz="2000" dirty="0" smtClean="0"/>
          </a:p>
          <a:p>
            <a:endParaRPr lang="en-US" altLang="ja-JP" sz="2000" dirty="0"/>
          </a:p>
          <a:p>
            <a:r>
              <a:rPr kumimoji="1" lang="ja-JP" altLang="en-US" sz="2000" dirty="0" smtClean="0"/>
              <a:t>データセット・構造・学習</a:t>
            </a:r>
            <a:r>
              <a:rPr lang="ja-JP" altLang="en-US" sz="2000" dirty="0" smtClean="0"/>
              <a:t>過程によらず、</a:t>
            </a:r>
            <a:r>
              <a:rPr lang="en-US" altLang="ja-JP" sz="2000" dirty="0" smtClean="0"/>
              <a:t>EMC</a:t>
            </a:r>
            <a:r>
              <a:rPr lang="ja-JP" altLang="en-US" sz="2000" dirty="0" smtClean="0"/>
              <a:t>の過程が成り立つことを実験により示した</a:t>
            </a:r>
            <a:endParaRPr lang="en-US" altLang="ja-JP" sz="2000" dirty="0" smtClean="0"/>
          </a:p>
          <a:p>
            <a:endParaRPr lang="en-US" altLang="ja-JP" sz="2000" dirty="0"/>
          </a:p>
          <a:p>
            <a:r>
              <a:rPr lang="ja-JP" altLang="en-US" sz="2000" dirty="0" smtClean="0"/>
              <a:t>特に、データを沢山使えば学習の精度が上がるという知見に対して、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異なる現象を確認した</a:t>
            </a:r>
            <a:endParaRPr lang="en-US" altLang="ja-JP" sz="2000" dirty="0" smtClean="0"/>
          </a:p>
          <a:p>
            <a:endParaRPr lang="en-US" altLang="ja-JP" sz="2000" dirty="0"/>
          </a:p>
          <a:p>
            <a:r>
              <a:rPr lang="en-US" altLang="ja-JP" sz="2000" dirty="0" smtClean="0"/>
              <a:t>Double Descent</a:t>
            </a:r>
            <a:r>
              <a:rPr lang="ja-JP" altLang="en-US" sz="2000" dirty="0" smtClean="0"/>
              <a:t>の解析から、モデルの構造を少し変えるだけでは、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学習精度を向上させることは難しいといえる</a:t>
            </a:r>
            <a:endParaRPr lang="en-US" altLang="ja-JP" sz="20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47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モデルの構造とパラメータ数の関係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図 4" descr="スクリーンショット 2020-02-02 16.17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84" y="1480029"/>
            <a:ext cx="7716632" cy="316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259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400" dirty="0" smtClean="0"/>
              <a:t>参考</a:t>
            </a:r>
            <a:r>
              <a:rPr kumimoji="1" lang="en-US" altLang="ja-JP" sz="2400" dirty="0" smtClean="0"/>
              <a:t>: Early stopping</a:t>
            </a:r>
            <a:r>
              <a:rPr kumimoji="1" lang="ja-JP" altLang="en-US" sz="2400" dirty="0" smtClean="0"/>
              <a:t>をしても</a:t>
            </a:r>
            <a:r>
              <a:rPr lang="ja-JP" altLang="en-US" sz="2400" dirty="0" smtClean="0"/>
              <a:t>発生する</a:t>
            </a:r>
            <a:r>
              <a:rPr lang="en-US" altLang="ja-JP" sz="2400" dirty="0" smtClean="0"/>
              <a:t>Double Descent</a:t>
            </a:r>
            <a:endParaRPr kumimoji="1" lang="ja-JP" altLang="en-US" sz="2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adsf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図 4" descr="スクリーンショット 2020-02-02 16.48.1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40"/>
          <a:stretch/>
        </p:blipFill>
        <p:spPr>
          <a:xfrm>
            <a:off x="-10855" y="1022511"/>
            <a:ext cx="5534370" cy="2461664"/>
          </a:xfrm>
          <a:prstGeom prst="rect">
            <a:avLst/>
          </a:prstGeom>
        </p:spPr>
      </p:pic>
      <p:pic>
        <p:nvPicPr>
          <p:cNvPr id="6" name="図 5" descr="スクリーンショット 2020-02-02 16.48.1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5" t="48695" r="13693" b="14797"/>
          <a:stretch/>
        </p:blipFill>
        <p:spPr>
          <a:xfrm>
            <a:off x="4954312" y="1400181"/>
            <a:ext cx="4191045" cy="1975453"/>
          </a:xfrm>
          <a:prstGeom prst="rect">
            <a:avLst/>
          </a:prstGeom>
        </p:spPr>
      </p:pic>
      <p:pic>
        <p:nvPicPr>
          <p:cNvPr id="7" name="図 6" descr="スクリーンショット 2020-02-02 16.48.1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296"/>
          <a:stretch/>
        </p:blipFill>
        <p:spPr>
          <a:xfrm>
            <a:off x="1824073" y="3733821"/>
            <a:ext cx="5534370" cy="70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53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 smtClean="0"/>
              <a:t>Deep Double Descent</a:t>
            </a:r>
            <a:br>
              <a:rPr lang="en-US" altLang="ja-JP" sz="2000" dirty="0" smtClean="0"/>
            </a:br>
            <a:r>
              <a:rPr lang="ja-JP" altLang="en-US" sz="2000" dirty="0" smtClean="0"/>
              <a:t>でヒットしたつぶやき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図 4" descr="スクリーンショット 2020-02-02 18.35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775" y="324097"/>
            <a:ext cx="5324763" cy="476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3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 smtClean="0"/>
              <a:t>機械学習における過学習について考察した論文</a:t>
            </a:r>
            <a:endParaRPr lang="en-US" altLang="ja-JP" sz="2000" dirty="0" smtClean="0"/>
          </a:p>
          <a:p>
            <a:endParaRPr lang="en-US" altLang="ja-JP" sz="1400" b="1" dirty="0" smtClean="0"/>
          </a:p>
          <a:p>
            <a:pPr marL="0" indent="0">
              <a:buNone/>
            </a:pPr>
            <a:r>
              <a:rPr lang="ja-JP" altLang="ja-JP" sz="2000" b="1" dirty="0"/>
              <a:t> </a:t>
            </a:r>
            <a:r>
              <a:rPr lang="ja-JP" altLang="en-US" sz="2000" b="1" dirty="0" smtClean="0"/>
              <a:t>背景</a:t>
            </a:r>
            <a:endParaRPr lang="en-US" altLang="ja-JP" sz="1600" b="1" dirty="0" smtClean="0"/>
          </a:p>
          <a:p>
            <a:pPr lvl="1"/>
            <a:r>
              <a:rPr lang="ja-JP" altLang="en-US" sz="1600" dirty="0" smtClean="0"/>
              <a:t>一般的にパラメータ数が多いモデルでは過学習が起こり、汎化性能（テストデータに対する精度）が下がるといわれている</a:t>
            </a:r>
            <a:endParaRPr lang="en-US" altLang="ja-JP" sz="1600" dirty="0" smtClean="0"/>
          </a:p>
          <a:p>
            <a:pPr lvl="1"/>
            <a:r>
              <a:rPr lang="ja-JP" altLang="en-US" sz="1600" dirty="0" smtClean="0"/>
              <a:t>一方で、モデルを更に複雑にすると過学習を超えて汎化性能（テストデータに対する精度）が再度向上する現象：</a:t>
            </a:r>
            <a:r>
              <a:rPr lang="en-US" altLang="ja-JP" sz="1600" dirty="0" smtClean="0"/>
              <a:t>double descent</a:t>
            </a:r>
            <a:r>
              <a:rPr lang="ja-JP" altLang="en-US" sz="1600" dirty="0" smtClean="0"/>
              <a:t>が報告されている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dirty="0" smtClean="0"/>
              <a:t> </a:t>
            </a:r>
            <a:r>
              <a:rPr lang="ja-JP" altLang="en-US" sz="2000" b="1" dirty="0" smtClean="0"/>
              <a:t>本論文の貢献</a:t>
            </a:r>
            <a:endParaRPr lang="en-US" altLang="ja-JP" b="1" dirty="0" smtClean="0"/>
          </a:p>
          <a:p>
            <a:pPr lvl="1"/>
            <a:r>
              <a:rPr lang="ja-JP" altLang="en-US" sz="1600" dirty="0" smtClean="0"/>
              <a:t>学習データ数に対する</a:t>
            </a:r>
            <a:r>
              <a:rPr lang="en-US" altLang="ja-JP" sz="1600" dirty="0" smtClean="0"/>
              <a:t>double descent</a:t>
            </a:r>
            <a:r>
              <a:rPr lang="ja-JP" altLang="en-US" sz="1600" dirty="0" smtClean="0"/>
              <a:t>について確認</a:t>
            </a:r>
            <a:endParaRPr lang="en-US" altLang="ja-JP" sz="1600" dirty="0" smtClean="0"/>
          </a:p>
          <a:p>
            <a:pPr lvl="1"/>
            <a:r>
              <a:rPr lang="ja-JP" altLang="en-US" sz="1600" dirty="0"/>
              <a:t>様々な</a:t>
            </a:r>
            <a:r>
              <a:rPr lang="en-US" altLang="ja-JP" sz="1600" dirty="0"/>
              <a:t>Deep Learning</a:t>
            </a:r>
            <a:r>
              <a:rPr lang="ja-JP" altLang="en-US" sz="1600" dirty="0" smtClean="0"/>
              <a:t>のタスクにお</a:t>
            </a:r>
            <a:r>
              <a:rPr lang="ja-JP" altLang="en-US" sz="1600" dirty="0"/>
              <a:t>ける</a:t>
            </a:r>
            <a:r>
              <a:rPr lang="en-US" altLang="ja-JP" sz="1600" dirty="0"/>
              <a:t>double </a:t>
            </a:r>
            <a:r>
              <a:rPr lang="en-US" altLang="ja-JP" sz="1600" dirty="0" smtClean="0"/>
              <a:t>descent</a:t>
            </a:r>
            <a:r>
              <a:rPr lang="ja-JP" altLang="en-US" sz="1600" dirty="0" smtClean="0"/>
              <a:t>を考察</a:t>
            </a:r>
            <a:endParaRPr lang="en-US" altLang="ja-JP" sz="1600" dirty="0"/>
          </a:p>
          <a:p>
            <a:pPr lvl="1"/>
            <a:r>
              <a:rPr lang="en-US" altLang="ja-JP" sz="1600" dirty="0"/>
              <a:t>d</a:t>
            </a:r>
            <a:r>
              <a:rPr lang="en-US" altLang="ja-JP" sz="1600" dirty="0" smtClean="0"/>
              <a:t>ouble descent</a:t>
            </a:r>
            <a:r>
              <a:rPr lang="ja-JP" altLang="en-US" sz="1600" dirty="0" smtClean="0"/>
              <a:t>を考慮したモデルの複雑さの指標</a:t>
            </a:r>
            <a:r>
              <a:rPr lang="ja-JP" altLang="en-US" sz="1600" dirty="0" smtClean="0"/>
              <a:t>：</a:t>
            </a:r>
            <a:r>
              <a:rPr lang="en-US" altLang="ja-JP" sz="1600" dirty="0"/>
              <a:t>Effective Model </a:t>
            </a:r>
            <a:r>
              <a:rPr lang="en-US" altLang="ja-JP" sz="1600" dirty="0" smtClean="0"/>
              <a:t>Complexity</a:t>
            </a:r>
            <a:r>
              <a:rPr lang="en-US" altLang="ja-JP" sz="1600" dirty="0"/>
              <a:t> </a:t>
            </a:r>
            <a:r>
              <a:rPr lang="en-US" altLang="ja-JP" sz="1600" dirty="0" smtClean="0"/>
              <a:t>(EMC</a:t>
            </a:r>
            <a:r>
              <a:rPr lang="en-US" altLang="ja-JP" sz="1600" dirty="0"/>
              <a:t>)</a:t>
            </a:r>
            <a:r>
              <a:rPr lang="ja-JP" altLang="en-US" sz="1600" dirty="0" smtClean="0"/>
              <a:t>を提案</a:t>
            </a:r>
            <a:endParaRPr kumimoji="1" lang="ja-JP" altLang="en-US" sz="1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8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過学習とは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199" y="1022511"/>
            <a:ext cx="8465111" cy="3835239"/>
          </a:xfrm>
        </p:spPr>
        <p:txBody>
          <a:bodyPr>
            <a:normAutofit/>
          </a:bodyPr>
          <a:lstStyle/>
          <a:p>
            <a:r>
              <a:rPr kumimoji="1" lang="ja-JP" altLang="en-US" sz="2000" dirty="0" smtClean="0"/>
              <a:t>訓練データだけに適応しすぎてしまい、訓練データに含まれない他のデータにはうまく対応できない状態のこと </a:t>
            </a:r>
            <a:r>
              <a:rPr kumimoji="1" lang="en-US" altLang="ja-JP" sz="1400" dirty="0" smtClean="0"/>
              <a:t>(</a:t>
            </a:r>
            <a:r>
              <a:rPr kumimoji="1" lang="ja-JP" altLang="en-US" sz="1400" dirty="0" smtClean="0"/>
              <a:t>ゼロから作る</a:t>
            </a:r>
            <a:r>
              <a:rPr lang="en-US" altLang="ja-JP" sz="1400" dirty="0" smtClean="0"/>
              <a:t>Deep Learning</a:t>
            </a:r>
            <a:r>
              <a:rPr lang="ja-JP" altLang="en-US" sz="1400" dirty="0" smtClean="0"/>
              <a:t>より</a:t>
            </a:r>
            <a:r>
              <a:rPr kumimoji="1" lang="en-US" altLang="ja-JP" sz="1400" dirty="0" smtClean="0"/>
              <a:t>)</a:t>
            </a:r>
          </a:p>
          <a:p>
            <a:r>
              <a:rPr lang="ja-JP" altLang="en-US" sz="2000" dirty="0" smtClean="0"/>
              <a:t>原因として以下が挙げられる</a:t>
            </a:r>
            <a:endParaRPr lang="en-US" altLang="ja-JP" sz="2000" dirty="0" smtClean="0"/>
          </a:p>
          <a:p>
            <a:pPr lvl="1"/>
            <a:r>
              <a:rPr lang="ja-JP" altLang="en-US" sz="1600" dirty="0" smtClean="0"/>
              <a:t>表現力の高い複雑なモデル（パラメータ数が多い）</a:t>
            </a:r>
          </a:p>
          <a:p>
            <a:pPr lvl="1"/>
            <a:r>
              <a:rPr kumimoji="1" lang="ja-JP" altLang="en-US" sz="1600" dirty="0" smtClean="0"/>
              <a:t>訓練データが少ない</a:t>
            </a:r>
            <a:endParaRPr kumimoji="1" lang="en-US" altLang="ja-JP" sz="1800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286" y="2575452"/>
            <a:ext cx="5604306" cy="2282298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57199" y="2750863"/>
            <a:ext cx="2842728" cy="160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過学習の例</a:t>
            </a:r>
            <a:endParaRPr kumimoji="1" lang="en-US" altLang="ja-JP" b="1" dirty="0" smtClean="0"/>
          </a:p>
          <a:p>
            <a:endParaRPr kumimoji="1" lang="en-US" altLang="ja-JP" sz="1050" b="1" dirty="0"/>
          </a:p>
          <a:p>
            <a:r>
              <a:rPr kumimoji="1" lang="ja-JP" altLang="en-US" sz="1400" dirty="0" smtClean="0"/>
              <a:t>・モデルの次元数が上がると</a:t>
            </a:r>
            <a:endParaRPr kumimoji="1" lang="en-US" altLang="ja-JP" sz="1400" dirty="0" smtClean="0"/>
          </a:p>
          <a:p>
            <a:r>
              <a:rPr kumimoji="1" lang="ja-JP" altLang="ja-JP" sz="1400" dirty="0"/>
              <a:t>　</a:t>
            </a:r>
            <a:r>
              <a:rPr kumimoji="1" lang="ja-JP" altLang="en-US" sz="1400" dirty="0" smtClean="0"/>
              <a:t>サンプルに対して過度に反応</a:t>
            </a:r>
            <a:endParaRPr kumimoji="1" lang="en-US" altLang="ja-JP" sz="1400" dirty="0" smtClean="0"/>
          </a:p>
          <a:p>
            <a:r>
              <a:rPr kumimoji="1" lang="ja-JP" altLang="ja-JP" sz="1400" dirty="0"/>
              <a:t>　</a:t>
            </a:r>
            <a:r>
              <a:rPr kumimoji="1" lang="ja-JP" altLang="en-US" sz="1400" dirty="0" smtClean="0"/>
              <a:t>してしまい、本来の関数から</a:t>
            </a:r>
            <a:endParaRPr kumimoji="1" lang="en-US" altLang="ja-JP" sz="1400" dirty="0" smtClean="0"/>
          </a:p>
          <a:p>
            <a:r>
              <a:rPr kumimoji="1" lang="ja-JP" altLang="ja-JP" sz="1400" dirty="0"/>
              <a:t>　</a:t>
            </a:r>
            <a:r>
              <a:rPr kumimoji="1" lang="ja-JP" altLang="en-US" sz="1400" dirty="0" smtClean="0"/>
              <a:t>遠ざかってしまう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・訓練データも足りていない</a:t>
            </a:r>
            <a:endParaRPr kumimoji="1" lang="en-US" altLang="ja-JP" sz="1400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6177196" y="4857750"/>
            <a:ext cx="296680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ja-JP" sz="900" dirty="0">
                <a:hlinkClick r:id="rId3"/>
              </a:rPr>
              <a:t>http://data-analysis-stats.jp/2018/09/18</a:t>
            </a:r>
            <a:r>
              <a:rPr lang="mr-IN" altLang="ja-JP" sz="900" dirty="0" smtClean="0">
                <a:hlinkClick r:id="rId3"/>
              </a:rPr>
              <a:t>/</a:t>
            </a:r>
            <a:r>
              <a:rPr lang="ja-JP" altLang="en-US" sz="900" dirty="0" smtClean="0"/>
              <a:t> より</a:t>
            </a:r>
            <a:endParaRPr lang="ja-JP" altLang="en-US" sz="900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99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過学習を起こさないために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2000" dirty="0" smtClean="0"/>
              <a:t>モデルを単純化する</a:t>
            </a:r>
            <a:endParaRPr lang="en-US" altLang="ja-JP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sz="2000" dirty="0" smtClean="0"/>
              <a:t>正則化する（モデルに制約をかける）</a:t>
            </a:r>
            <a:endParaRPr lang="en-US" altLang="ja-JP" sz="2000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000" dirty="0" smtClean="0"/>
              <a:t>学習に使うデータ数を増やす</a:t>
            </a:r>
            <a:endParaRPr kumimoji="1" lang="en-US" altLang="ja-JP" sz="2000" dirty="0" smtClean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 smtClean="0"/>
              <a:t>　が有効といわれているが、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　この知見と異なる現象「</a:t>
            </a:r>
            <a:r>
              <a:rPr lang="en-US" altLang="ja-JP" sz="2000" dirty="0" smtClean="0"/>
              <a:t>Double Descent</a:t>
            </a:r>
            <a:r>
              <a:rPr lang="ja-JP" altLang="en-US" sz="2000" dirty="0" smtClean="0"/>
              <a:t>」が確認される</a:t>
            </a:r>
            <a:endParaRPr kumimoji="1" lang="en-US" altLang="ja-JP" sz="2000" dirty="0" smtClean="0"/>
          </a:p>
          <a:p>
            <a:pPr marL="457200" indent="-457200">
              <a:buFont typeface="+mj-lt"/>
              <a:buAutoNum type="arabicPeriod"/>
            </a:pPr>
            <a:endParaRPr kumimoji="1" lang="ja-JP" altLang="en-US" sz="20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5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Meiryo"/>
                <a:ea typeface="Meiryo"/>
                <a:cs typeface="Meiryo"/>
              </a:rPr>
              <a:t>Double Descent</a:t>
            </a:r>
            <a:r>
              <a:rPr kumimoji="1" lang="ja-JP" altLang="en-US" dirty="0" smtClean="0">
                <a:latin typeface="Meiryo"/>
                <a:ea typeface="Meiryo"/>
                <a:cs typeface="Meiryo"/>
              </a:rPr>
              <a:t>とは</a:t>
            </a:r>
            <a:endParaRPr kumimoji="1" lang="ja-JP" altLang="en-US" dirty="0">
              <a:latin typeface="Meiryo"/>
              <a:ea typeface="Meiryo"/>
              <a:cs typeface="Meiryo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 smtClean="0"/>
              <a:t>モデルの複雑さに対して、過学習を超えた先で汎化性能が逆に上がる現象のこと</a:t>
            </a:r>
            <a:endParaRPr kumimoji="1" lang="ja-JP" altLang="en-US" sz="2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428597" y="4732311"/>
            <a:ext cx="6432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latin typeface="Meiryo"/>
                <a:ea typeface="Meiryo"/>
                <a:cs typeface="Meiryo"/>
              </a:rPr>
              <a:t>Reconciling modern machine learning practice and the bias-variance trade-off, PNAS, 2019</a:t>
            </a:r>
            <a:endParaRPr kumimoji="1" lang="ja-JP" altLang="en-US" sz="1100" dirty="0">
              <a:latin typeface="Meiryo"/>
              <a:ea typeface="Meiryo"/>
              <a:cs typeface="Meiryo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80" y="1992800"/>
            <a:ext cx="7452116" cy="2164400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7083110" y="3558572"/>
            <a:ext cx="1784463" cy="51103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モデルの複雑さ</a:t>
            </a:r>
            <a:endParaRPr kumimoji="1" lang="en-US" altLang="ja-JP" sz="1200" dirty="0" smtClean="0"/>
          </a:p>
          <a:p>
            <a:pPr algn="ctr"/>
            <a:r>
              <a:rPr kumimoji="1" lang="ja-JP" altLang="en-US" sz="1200" dirty="0" smtClean="0"/>
              <a:t>（パラメータ数など）</a:t>
            </a:r>
            <a:endParaRPr kumimoji="1" lang="ja-JP" altLang="en-US" sz="1200" dirty="0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四角形吹き出し 10"/>
          <p:cNvSpPr/>
          <p:nvPr/>
        </p:nvSpPr>
        <p:spPr>
          <a:xfrm>
            <a:off x="5786724" y="1511023"/>
            <a:ext cx="3037077" cy="580320"/>
          </a:xfrm>
          <a:prstGeom prst="wedgeRectCallout">
            <a:avLst>
              <a:gd name="adj1" fmla="val 11248"/>
              <a:gd name="adj2" fmla="val 15306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モデルが十分に複雑な場合、</a:t>
            </a:r>
            <a:endParaRPr kumimoji="1" lang="en-US" altLang="ja-JP" sz="1200" dirty="0" smtClean="0"/>
          </a:p>
          <a:p>
            <a:pPr algn="ctr"/>
            <a:r>
              <a:rPr kumimoji="1" lang="ja-JP" altLang="en-US" sz="1200" dirty="0" smtClean="0"/>
              <a:t>学習データの補間を学習する領域になる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90451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CNN</a:t>
            </a:r>
            <a:r>
              <a:rPr lang="ja-JP" altLang="en-US" dirty="0" smtClean="0"/>
              <a:t>で確認された</a:t>
            </a:r>
            <a:r>
              <a:rPr lang="en-US" altLang="ja-JP" dirty="0" smtClean="0"/>
              <a:t>Double Descent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055" y="865351"/>
            <a:ext cx="6767965" cy="3948603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28597" y="4732311"/>
            <a:ext cx="6432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latin typeface="Meiryo"/>
                <a:ea typeface="Meiryo"/>
                <a:cs typeface="Meiryo"/>
              </a:rPr>
              <a:t>Reconciling modern machine learning practice and the bias-variance trade-off, PNAS, 2019</a:t>
            </a:r>
            <a:endParaRPr kumimoji="1" lang="ja-JP" altLang="en-US" sz="1100" dirty="0">
              <a:latin typeface="Meiryo"/>
              <a:ea typeface="Meiryo"/>
              <a:cs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870298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データサイズに対する</a:t>
            </a:r>
            <a:r>
              <a:rPr kumimoji="1" lang="en-US" altLang="ja-JP" dirty="0" smtClean="0"/>
              <a:t>Double Descent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/>
              <a:t>D</a:t>
            </a:r>
            <a:r>
              <a:rPr lang="en-US" altLang="ja-JP" sz="2000" dirty="0" smtClean="0"/>
              <a:t>ouble </a:t>
            </a:r>
            <a:r>
              <a:rPr lang="en-US" altLang="ja-JP" sz="2000" dirty="0"/>
              <a:t>D</a:t>
            </a:r>
            <a:r>
              <a:rPr lang="en-US" altLang="ja-JP" sz="2000" dirty="0" smtClean="0"/>
              <a:t>escent</a:t>
            </a:r>
            <a:r>
              <a:rPr lang="ja-JP" altLang="en-US" sz="2000" dirty="0" smtClean="0"/>
              <a:t>のピーク位置がデータサイズに応じてシフト</a:t>
            </a:r>
            <a:endParaRPr lang="en-US" altLang="ja-JP" sz="2000" dirty="0"/>
          </a:p>
          <a:p>
            <a:r>
              <a:rPr lang="ja-JP" altLang="en-US" sz="2000" dirty="0" smtClean="0"/>
              <a:t>データサイズが大きいほど性能が下がる場合あり</a:t>
            </a:r>
            <a:endParaRPr kumimoji="1" lang="ja-JP" altLang="en-US" sz="20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989" y="1885234"/>
            <a:ext cx="5222022" cy="2966471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100669" y="4732311"/>
            <a:ext cx="46682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dirty="0">
                <a:latin typeface="Meiryo"/>
                <a:ea typeface="Meiryo"/>
                <a:cs typeface="Meiryo"/>
              </a:rPr>
              <a:t>Deep Double Descent:</a:t>
            </a:r>
            <a:r>
              <a:rPr lang="ja-JP" altLang="en-US" sz="1100" dirty="0">
                <a:latin typeface="Meiryo"/>
                <a:ea typeface="Meiryo"/>
                <a:cs typeface="Meiryo"/>
              </a:rPr>
              <a:t> </a:t>
            </a:r>
            <a:r>
              <a:rPr lang="en-US" altLang="ja-JP" sz="1100" dirty="0">
                <a:latin typeface="Meiryo"/>
                <a:ea typeface="Meiryo"/>
                <a:cs typeface="Meiryo"/>
              </a:rPr>
              <a:t>Where bigger models and mode data hurt</a:t>
            </a:r>
            <a:endParaRPr kumimoji="1" lang="ja-JP" altLang="en-US" sz="1100" dirty="0"/>
          </a:p>
        </p:txBody>
      </p:sp>
      <p:sp>
        <p:nvSpPr>
          <p:cNvPr id="9" name="正方形/長方形 8"/>
          <p:cNvSpPr/>
          <p:nvPr/>
        </p:nvSpPr>
        <p:spPr>
          <a:xfrm>
            <a:off x="6360402" y="4181710"/>
            <a:ext cx="2047205" cy="50582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Transformer</a:t>
            </a:r>
            <a:r>
              <a:rPr kumimoji="1" lang="ja-JP" altLang="en-US" sz="1200" dirty="0" smtClean="0"/>
              <a:t>における</a:t>
            </a:r>
            <a:endParaRPr kumimoji="1" lang="en-US" altLang="ja-JP" sz="1200" dirty="0" smtClean="0"/>
          </a:p>
          <a:p>
            <a:pPr algn="ctr"/>
            <a:r>
              <a:rPr kumimoji="1" lang="ja-JP" altLang="en-US" sz="1200" dirty="0" smtClean="0"/>
              <a:t>単語の分散表現の次元数</a:t>
            </a:r>
            <a:endParaRPr kumimoji="1" lang="ja-JP" altLang="en-US" sz="1200" dirty="0"/>
          </a:p>
        </p:txBody>
      </p:sp>
      <p:sp>
        <p:nvSpPr>
          <p:cNvPr id="10" name="四角形吹き出し 9"/>
          <p:cNvSpPr/>
          <p:nvPr/>
        </p:nvSpPr>
        <p:spPr>
          <a:xfrm>
            <a:off x="6722041" y="1494485"/>
            <a:ext cx="2149294" cy="466728"/>
          </a:xfrm>
          <a:prstGeom prst="wedgeRectCallout">
            <a:avLst>
              <a:gd name="adj1" fmla="val -66288"/>
              <a:gd name="adj2" fmla="val -2563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メイリオ"/>
                <a:ea typeface="メイリオ"/>
                <a:cs typeface="メイリオ"/>
              </a:rPr>
              <a:t>Sample wise</a:t>
            </a:r>
          </a:p>
          <a:p>
            <a:pPr algn="ctr"/>
            <a:r>
              <a:rPr kumimoji="1" lang="en-US" altLang="ja-JP" sz="1400" dirty="0" smtClean="0">
                <a:latin typeface="メイリオ"/>
                <a:ea typeface="メイリオ"/>
                <a:cs typeface="メイリオ"/>
              </a:rPr>
              <a:t>Non-monotonicity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4254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Effective Model Complexity</a:t>
            </a:r>
            <a:r>
              <a:rPr lang="en-US" altLang="ja-JP" dirty="0"/>
              <a:t> </a:t>
            </a:r>
            <a:r>
              <a:rPr lang="en-US" altLang="ja-JP" dirty="0" smtClean="0"/>
              <a:t>(EMC)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22511"/>
            <a:ext cx="8229600" cy="4120989"/>
          </a:xfrm>
        </p:spPr>
        <p:txBody>
          <a:bodyPr>
            <a:normAutofit/>
          </a:bodyPr>
          <a:lstStyle/>
          <a:p>
            <a:r>
              <a:rPr lang="en-US" altLang="ja-JP" sz="2000" dirty="0" smtClean="0"/>
              <a:t>Double Descent</a:t>
            </a:r>
            <a:r>
              <a:rPr lang="ja-JP" altLang="en-US" sz="2000" dirty="0" smtClean="0"/>
              <a:t>のピーク位置を示す指標として提案</a:t>
            </a:r>
            <a:endParaRPr kumimoji="1" lang="en-US" altLang="ja-JP" sz="2000" dirty="0" smtClean="0"/>
          </a:p>
          <a:p>
            <a:endParaRPr lang="en-US" altLang="ja-JP" sz="2000" dirty="0"/>
          </a:p>
          <a:p>
            <a:endParaRPr kumimoji="1" lang="en-US" altLang="ja-JP" sz="2000" dirty="0" smtClean="0"/>
          </a:p>
          <a:p>
            <a:endParaRPr lang="en-US" altLang="ja-JP" sz="2000" dirty="0"/>
          </a:p>
          <a:p>
            <a:endParaRPr kumimoji="1" lang="en-US" altLang="ja-JP" sz="2000" dirty="0" smtClean="0"/>
          </a:p>
          <a:p>
            <a:pPr marL="0" indent="0">
              <a:buNone/>
            </a:pPr>
            <a:endParaRPr lang="en-US" altLang="ja-JP" sz="2000" dirty="0" smtClean="0"/>
          </a:p>
          <a:p>
            <a:pPr marL="0" indent="0">
              <a:buNone/>
            </a:pPr>
            <a:endParaRPr kumimoji="1" lang="en-US" altLang="ja-JP" sz="2000" dirty="0" smtClean="0"/>
          </a:p>
          <a:p>
            <a:pPr lvl="1"/>
            <a:r>
              <a:rPr kumimoji="1" lang="ja-JP" altLang="en-US" sz="1600" dirty="0" smtClean="0"/>
              <a:t>モデルにおける学習エラーの平均がほぼ</a:t>
            </a:r>
            <a:r>
              <a:rPr kumimoji="1" lang="en-US" altLang="ja-JP" sz="1600" dirty="0" smtClean="0"/>
              <a:t>0</a:t>
            </a:r>
            <a:r>
              <a:rPr kumimoji="1" lang="ja-JP" altLang="en-US" sz="1600" dirty="0" smtClean="0"/>
              <a:t>になる最大のデータ数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　　</a:t>
            </a:r>
            <a:r>
              <a:rPr lang="en-US" altLang="ja-JP" sz="1600" dirty="0" smtClean="0"/>
              <a:t>…</a:t>
            </a:r>
            <a:r>
              <a:rPr lang="ja-JP" altLang="en-US" sz="1600" dirty="0" smtClean="0"/>
              <a:t> モデルが学習できるデータ数を表す</a:t>
            </a:r>
            <a:endParaRPr kumimoji="1" lang="en-US" altLang="ja-JP" sz="1600" dirty="0" smtClean="0"/>
          </a:p>
          <a:p>
            <a:pPr lvl="1"/>
            <a:r>
              <a:rPr kumimoji="1" lang="ja-JP" altLang="en-US" sz="1600" dirty="0" smtClean="0"/>
              <a:t>データサイズに対する</a:t>
            </a:r>
            <a:r>
              <a:rPr lang="en-US" altLang="ja-JP" sz="1600" dirty="0"/>
              <a:t>D</a:t>
            </a:r>
            <a:r>
              <a:rPr kumimoji="1" lang="en-US" altLang="ja-JP" sz="1600" dirty="0" smtClean="0"/>
              <a:t>ouble </a:t>
            </a:r>
            <a:r>
              <a:rPr lang="en-US" altLang="ja-JP" sz="1600" dirty="0"/>
              <a:t>D</a:t>
            </a:r>
            <a:r>
              <a:rPr kumimoji="1" lang="en-US" altLang="ja-JP" sz="1600" dirty="0" smtClean="0"/>
              <a:t>escent</a:t>
            </a:r>
            <a:r>
              <a:rPr kumimoji="1" lang="ja-JP" altLang="en-US" sz="1600" dirty="0" smtClean="0"/>
              <a:t>で示されるピーク位置シフトを表現可能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　　</a:t>
            </a:r>
            <a:r>
              <a:rPr lang="en-US" altLang="ja-JP" sz="1200" dirty="0" smtClean="0"/>
              <a:t>…</a:t>
            </a:r>
            <a:r>
              <a:rPr lang="ja-JP" altLang="en-US" sz="1200" dirty="0" smtClean="0"/>
              <a:t> モデルのパラメータ数が少ないときは少ないデータ数でエラーが</a:t>
            </a:r>
            <a:r>
              <a:rPr lang="en-US" altLang="ja-JP" sz="1200" dirty="0" smtClean="0"/>
              <a:t>0</a:t>
            </a:r>
            <a:r>
              <a:rPr lang="ja-JP" altLang="en-US" sz="1200" dirty="0" smtClean="0"/>
              <a:t>に、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ja-JP" altLang="en-US" sz="1200" dirty="0" smtClean="0"/>
              <a:t>　　　   パラメータ数が多くなるとより多くのデータを用いないとエラーが</a:t>
            </a:r>
            <a:r>
              <a:rPr lang="en-US" altLang="ja-JP" sz="1200" dirty="0" smtClean="0"/>
              <a:t>0</a:t>
            </a:r>
            <a:r>
              <a:rPr lang="ja-JP" altLang="en-US" sz="1200" dirty="0" smtClean="0"/>
              <a:t>にならないことを示している？？</a:t>
            </a:r>
            <a:endParaRPr kumimoji="1" lang="en-US" altLang="ja-JP" sz="16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図 6" descr="スクリーンショット 2020-02-02 02.04.0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4" t="71217" r="23256" b="14386"/>
          <a:stretch/>
        </p:blipFill>
        <p:spPr>
          <a:xfrm>
            <a:off x="1205182" y="1592557"/>
            <a:ext cx="6733636" cy="536523"/>
          </a:xfrm>
          <a:prstGeom prst="rect">
            <a:avLst/>
          </a:prstGeom>
        </p:spPr>
      </p:pic>
      <p:pic>
        <p:nvPicPr>
          <p:cNvPr id="8" name="図 7" descr="スクリーンショット 2020-02-02 02.04.0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" t="11549" r="76442" b="80201"/>
          <a:stretch/>
        </p:blipFill>
        <p:spPr>
          <a:xfrm>
            <a:off x="1546760" y="2918493"/>
            <a:ext cx="2018698" cy="251201"/>
          </a:xfrm>
          <a:prstGeom prst="rect">
            <a:avLst/>
          </a:prstGeom>
        </p:spPr>
      </p:pic>
      <p:pic>
        <p:nvPicPr>
          <p:cNvPr id="9" name="図 8" descr="スクリーンショット 2020-02-02 02.04.0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97" r="32845" b="3579"/>
          <a:stretch/>
        </p:blipFill>
        <p:spPr>
          <a:xfrm>
            <a:off x="1479328" y="2129080"/>
            <a:ext cx="6140672" cy="350382"/>
          </a:xfrm>
          <a:prstGeom prst="rect">
            <a:avLst/>
          </a:prstGeom>
        </p:spPr>
      </p:pic>
      <p:pic>
        <p:nvPicPr>
          <p:cNvPr id="10" name="図 9" descr="スクリーンショット 2020-02-02 02.04.0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2" t="11533" r="3981" b="80202"/>
          <a:stretch/>
        </p:blipFill>
        <p:spPr>
          <a:xfrm>
            <a:off x="1479329" y="2556657"/>
            <a:ext cx="3807068" cy="244285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5242977" y="2524420"/>
            <a:ext cx="2031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…</a:t>
            </a:r>
            <a:r>
              <a:rPr kumimoji="1" lang="ja-JP" altLang="en-US" sz="1400" dirty="0" smtClean="0"/>
              <a:t> データとラベルの組</a:t>
            </a:r>
            <a:endParaRPr kumimoji="1" lang="ja-JP" altLang="en-US" sz="1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604337" y="2897860"/>
            <a:ext cx="2569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…</a:t>
            </a:r>
            <a:r>
              <a:rPr kumimoji="1" lang="ja-JP" altLang="en-US" sz="1400" dirty="0" smtClean="0"/>
              <a:t> クラスタリングの学習過程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94117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EMC</a:t>
            </a:r>
            <a:r>
              <a:rPr kumimoji="1" lang="ja-JP" altLang="en-US" dirty="0" smtClean="0"/>
              <a:t>と学習サンプル数</a:t>
            </a:r>
            <a:r>
              <a:rPr kumimoji="1" lang="en-US" altLang="ja-JP" dirty="0" smtClean="0"/>
              <a:t>n</a:t>
            </a:r>
            <a:r>
              <a:rPr kumimoji="1" lang="ja-JP" altLang="en-US" dirty="0" smtClean="0"/>
              <a:t>に対する</a:t>
            </a:r>
            <a:r>
              <a:rPr lang="ja-JP" altLang="en-US" dirty="0" smtClean="0"/>
              <a:t>仮説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000" dirty="0" smtClean="0"/>
              <a:t> </a:t>
            </a:r>
            <a:r>
              <a:rPr lang="en-US" altLang="ja-JP" sz="2000" b="1" dirty="0" smtClean="0"/>
              <a:t>Under-parameterized regime</a:t>
            </a:r>
            <a:r>
              <a:rPr lang="ja-JP" altLang="en-US" sz="2000" b="1" dirty="0" smtClean="0"/>
              <a:t>： </a:t>
            </a:r>
            <a:r>
              <a:rPr lang="en-US" altLang="ja-JP" sz="2000" b="1" dirty="0" err="1" smtClean="0"/>
              <a:t>EMC</a:t>
            </a:r>
            <a:r>
              <a:rPr lang="en-US" altLang="ja-JP" sz="2000" b="1" baseline="-25000" dirty="0" err="1" smtClean="0"/>
              <a:t>D,ε</a:t>
            </a:r>
            <a:r>
              <a:rPr lang="en-US" altLang="ja-JP" sz="2000" b="1" dirty="0" smtClean="0"/>
              <a:t>(T)</a:t>
            </a:r>
            <a:r>
              <a:rPr lang="ja-JP" altLang="en-US" sz="2000" b="1" dirty="0" smtClean="0"/>
              <a:t> </a:t>
            </a:r>
            <a:r>
              <a:rPr lang="en-US" altLang="ja-JP" sz="2000" b="1" dirty="0" smtClean="0"/>
              <a:t>≪</a:t>
            </a:r>
            <a:r>
              <a:rPr lang="ja-JP" altLang="en-US" sz="2000" b="1" dirty="0" smtClean="0"/>
              <a:t> </a:t>
            </a:r>
            <a:r>
              <a:rPr lang="en-US" altLang="ja-JP" sz="2000" b="1" dirty="0" smtClean="0"/>
              <a:t>n</a:t>
            </a:r>
          </a:p>
          <a:p>
            <a:pPr lvl="1"/>
            <a:r>
              <a:rPr lang="en-US" altLang="ja-JP" sz="1600" dirty="0" smtClean="0"/>
              <a:t>EMC</a:t>
            </a:r>
            <a:r>
              <a:rPr lang="ja-JP" altLang="en-US" sz="1600" dirty="0" smtClean="0"/>
              <a:t>がサンプル数</a:t>
            </a:r>
            <a:r>
              <a:rPr lang="en-US" altLang="ja-JP" sz="1600" dirty="0" smtClean="0"/>
              <a:t>n</a:t>
            </a:r>
            <a:r>
              <a:rPr lang="ja-JP" altLang="en-US" sz="1600" dirty="0" smtClean="0"/>
              <a:t>より十分小さいとき、</a:t>
            </a:r>
            <a:r>
              <a:rPr lang="en-US" altLang="ja-JP" sz="1600" dirty="0" smtClean="0"/>
              <a:t>T</a:t>
            </a:r>
            <a:r>
              <a:rPr lang="ja-JP" altLang="en-US" sz="1600" dirty="0" smtClean="0"/>
              <a:t>を複雑にするとテストエラーが減少する</a:t>
            </a:r>
            <a:endParaRPr kumimoji="1" lang="en-US" altLang="ja-JP" sz="1600" dirty="0" smtClean="0"/>
          </a:p>
          <a:p>
            <a:pPr lvl="1"/>
            <a:endParaRPr kumimoji="1" lang="en-US" altLang="ja-JP" sz="1600" dirty="0" smtClean="0"/>
          </a:p>
          <a:p>
            <a:pPr marL="0" indent="0">
              <a:buNone/>
            </a:pPr>
            <a:r>
              <a:rPr kumimoji="1" lang="en-US" altLang="ja-JP" sz="2000" dirty="0" smtClean="0"/>
              <a:t> </a:t>
            </a:r>
            <a:r>
              <a:rPr kumimoji="1" lang="en-US" altLang="ja-JP" sz="2000" b="1" dirty="0" smtClean="0"/>
              <a:t>Over-parameterized regime</a:t>
            </a:r>
            <a:r>
              <a:rPr kumimoji="1" lang="ja-JP" altLang="en-US" sz="2000" b="1" dirty="0" smtClean="0"/>
              <a:t>： </a:t>
            </a:r>
            <a:r>
              <a:rPr lang="en-US" altLang="ja-JP" sz="2000" b="1" dirty="0" err="1"/>
              <a:t>EMC</a:t>
            </a:r>
            <a:r>
              <a:rPr lang="en-US" altLang="ja-JP" sz="2000" b="1" baseline="-25000" dirty="0" err="1"/>
              <a:t>D,ε</a:t>
            </a:r>
            <a:r>
              <a:rPr lang="en-US" altLang="ja-JP" sz="2000" b="1" dirty="0"/>
              <a:t>(T</a:t>
            </a:r>
            <a:r>
              <a:rPr lang="en-US" altLang="ja-JP" sz="2000" b="1" dirty="0" smtClean="0"/>
              <a:t>)</a:t>
            </a:r>
            <a:r>
              <a:rPr lang="ja-JP" altLang="en-US" sz="2000" b="1" dirty="0" smtClean="0"/>
              <a:t> </a:t>
            </a:r>
            <a:r>
              <a:rPr lang="en-US" altLang="ja-JP" sz="2000" b="1" dirty="0" smtClean="0"/>
              <a:t>≫</a:t>
            </a:r>
            <a:r>
              <a:rPr lang="ja-JP" altLang="en-US" sz="2000" b="1" dirty="0" smtClean="0"/>
              <a:t> </a:t>
            </a:r>
            <a:r>
              <a:rPr lang="en-US" altLang="ja-JP" sz="2000" b="1" dirty="0"/>
              <a:t>n</a:t>
            </a:r>
            <a:endParaRPr kumimoji="1" lang="en-US" altLang="ja-JP" sz="2000" b="1" dirty="0" smtClean="0"/>
          </a:p>
          <a:p>
            <a:pPr lvl="1"/>
            <a:r>
              <a:rPr lang="en-US" altLang="ja-JP" sz="1600" dirty="0" smtClean="0"/>
              <a:t>EMC</a:t>
            </a:r>
            <a:r>
              <a:rPr lang="ja-JP" altLang="en-US" sz="1600" dirty="0" smtClean="0"/>
              <a:t>がサンプル数</a:t>
            </a:r>
            <a:r>
              <a:rPr lang="en-US" altLang="ja-JP" sz="1600" dirty="0" smtClean="0"/>
              <a:t>n</a:t>
            </a:r>
            <a:r>
              <a:rPr lang="ja-JP" altLang="en-US" sz="1600" dirty="0" smtClean="0"/>
              <a:t>より十分大きいとき、</a:t>
            </a:r>
            <a:r>
              <a:rPr lang="en-US" altLang="ja-JP" sz="1600" dirty="0" smtClean="0"/>
              <a:t>T</a:t>
            </a:r>
            <a:r>
              <a:rPr lang="ja-JP" altLang="en-US" sz="1600" dirty="0" smtClean="0"/>
              <a:t>を複雑にするとテストエラーが減少する</a:t>
            </a:r>
            <a:endParaRPr lang="en-US" altLang="ja-JP" sz="1600" dirty="0" smtClean="0"/>
          </a:p>
          <a:p>
            <a:pPr lvl="1"/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2000" dirty="0" smtClean="0"/>
              <a:t> </a:t>
            </a:r>
            <a:r>
              <a:rPr lang="en-US" altLang="ja-JP" sz="2000" b="1" dirty="0" smtClean="0"/>
              <a:t>Critically parameterized regime</a:t>
            </a:r>
            <a:r>
              <a:rPr lang="ja-JP" altLang="en-US" sz="2000" b="1" dirty="0" smtClean="0"/>
              <a:t>： </a:t>
            </a:r>
            <a:r>
              <a:rPr lang="en-US" altLang="ja-JP" sz="2000" b="1" dirty="0" err="1"/>
              <a:t>EMC</a:t>
            </a:r>
            <a:r>
              <a:rPr lang="en-US" altLang="ja-JP" sz="2000" b="1" baseline="-25000" dirty="0" err="1"/>
              <a:t>D,ε</a:t>
            </a:r>
            <a:r>
              <a:rPr lang="en-US" altLang="ja-JP" sz="2000" b="1" dirty="0"/>
              <a:t>(T)</a:t>
            </a:r>
            <a:r>
              <a:rPr lang="ja-JP" altLang="en-US" sz="2000" b="1" dirty="0"/>
              <a:t> </a:t>
            </a:r>
            <a:r>
              <a:rPr lang="en-US" altLang="ja-JP" sz="2000" b="1" dirty="0" smtClean="0"/>
              <a:t>≒</a:t>
            </a:r>
            <a:r>
              <a:rPr lang="ja-JP" altLang="en-US" sz="2000" b="1" dirty="0" smtClean="0"/>
              <a:t> </a:t>
            </a:r>
            <a:r>
              <a:rPr lang="en-US" altLang="ja-JP" sz="2000" b="1" dirty="0"/>
              <a:t>n</a:t>
            </a:r>
            <a:endParaRPr lang="en-US" altLang="ja-JP" sz="2000" b="1" dirty="0" smtClean="0"/>
          </a:p>
          <a:p>
            <a:pPr lvl="1"/>
            <a:r>
              <a:rPr kumimoji="1" lang="en-US" altLang="ja-JP" sz="1600" dirty="0" smtClean="0"/>
              <a:t>EMC</a:t>
            </a:r>
            <a:r>
              <a:rPr kumimoji="1" lang="ja-JP" altLang="en-US" sz="1600" dirty="0" smtClean="0"/>
              <a:t>がサンプル数</a:t>
            </a:r>
            <a:r>
              <a:rPr kumimoji="1" lang="en-US" altLang="ja-JP" sz="1600" dirty="0" smtClean="0"/>
              <a:t>n</a:t>
            </a:r>
            <a:r>
              <a:rPr kumimoji="1" lang="ja-JP" altLang="en-US" sz="1600" dirty="0" smtClean="0"/>
              <a:t>と同等のとき、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kumimoji="1" lang="en-US" altLang="ja-JP" sz="1600" dirty="0" smtClean="0"/>
              <a:t>T</a:t>
            </a:r>
            <a:r>
              <a:rPr kumimoji="1" lang="ja-JP" altLang="en-US" sz="1600" dirty="0" smtClean="0"/>
              <a:t>を複雑にするとテストエラーが減少 または 増加する </a:t>
            </a:r>
            <a:endParaRPr kumimoji="1" lang="ja-JP" altLang="en-US" sz="1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四角形吹き出し 4"/>
          <p:cNvSpPr/>
          <p:nvPr/>
        </p:nvSpPr>
        <p:spPr>
          <a:xfrm>
            <a:off x="6415319" y="3516737"/>
            <a:ext cx="2271481" cy="629539"/>
          </a:xfrm>
          <a:prstGeom prst="wedgeRectCallout">
            <a:avLst>
              <a:gd name="adj1" fmla="val -30985"/>
              <a:gd name="adj2" fmla="val -8414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メイリオ"/>
                <a:ea typeface="メイリオ"/>
                <a:cs typeface="メイリオ"/>
              </a:rPr>
              <a:t>Double Descent</a:t>
            </a:r>
            <a:r>
              <a:rPr kumimoji="1" lang="ja-JP" altLang="en-US" sz="1400" dirty="0" smtClean="0">
                <a:latin typeface="メイリオ"/>
                <a:ea typeface="メイリオ"/>
                <a:cs typeface="メイリオ"/>
              </a:rPr>
              <a:t>の</a:t>
            </a:r>
            <a:endParaRPr kumimoji="1" lang="en-US" altLang="ja-JP" sz="1400" dirty="0" smtClean="0">
              <a:latin typeface="メイリオ"/>
              <a:ea typeface="メイリオ"/>
              <a:cs typeface="メイリオ"/>
            </a:endParaRPr>
          </a:p>
          <a:p>
            <a:pPr algn="ctr"/>
            <a:r>
              <a:rPr kumimoji="1" lang="ja-JP" altLang="en-US" sz="1400" dirty="0" smtClean="0">
                <a:latin typeface="メイリオ"/>
                <a:ea typeface="メイリオ"/>
                <a:cs typeface="メイリオ"/>
              </a:rPr>
              <a:t>ピーク付近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972100" y="4273138"/>
            <a:ext cx="5714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latin typeface="メイリオ"/>
                <a:ea typeface="メイリオ"/>
                <a:cs typeface="メイリオ"/>
              </a:rPr>
              <a:t>十分小さい／大きいに対して厳密な記述ができないため、</a:t>
            </a:r>
            <a:endParaRPr kumimoji="1" lang="en-US" altLang="ja-JP" sz="1400" dirty="0" smtClean="0">
              <a:latin typeface="メイリオ"/>
              <a:ea typeface="メイリオ"/>
              <a:cs typeface="メイリオ"/>
            </a:endParaRPr>
          </a:p>
          <a:p>
            <a:r>
              <a:rPr kumimoji="1" lang="en-US" altLang="ja-JP" sz="1400" dirty="0" smtClean="0">
                <a:latin typeface="メイリオ"/>
                <a:ea typeface="メイリオ"/>
                <a:cs typeface="メイリオ"/>
              </a:rPr>
              <a:t>Informal</a:t>
            </a:r>
            <a:r>
              <a:rPr kumimoji="1" lang="ja-JP" altLang="en-US" sz="1400" dirty="0" smtClean="0">
                <a:latin typeface="メイリオ"/>
                <a:ea typeface="メイリオ"/>
                <a:cs typeface="メイリオ"/>
              </a:rPr>
              <a:t>な仮説であるが、</a:t>
            </a:r>
            <a:r>
              <a:rPr kumimoji="1" lang="en-US" altLang="ja-JP" sz="1400" dirty="0" smtClean="0">
                <a:latin typeface="メイリオ"/>
                <a:ea typeface="メイリオ"/>
                <a:cs typeface="メイリオ"/>
              </a:rPr>
              <a:t>Double Descent</a:t>
            </a:r>
            <a:r>
              <a:rPr kumimoji="1" lang="ja-JP" altLang="en-US" sz="1400" dirty="0" smtClean="0">
                <a:latin typeface="メイリオ"/>
                <a:ea typeface="メイリオ"/>
                <a:cs typeface="メイリオ"/>
              </a:rPr>
              <a:t>の説明には適している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410609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インスピレーション">
      <a:maj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クラリティ.thmx</Template>
  <TotalTime>12843</TotalTime>
  <Words>812</Words>
  <Application>Microsoft Macintosh PowerPoint</Application>
  <PresentationFormat>画面に合わせる (16:9)</PresentationFormat>
  <Paragraphs>136</Paragraphs>
  <Slides>18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19" baseType="lpstr">
      <vt:lpstr>クラリティ</vt:lpstr>
      <vt:lpstr>Deep Double Descent: Where bigger models and mode data hurt</vt:lpstr>
      <vt:lpstr>概要</vt:lpstr>
      <vt:lpstr>過学習とは</vt:lpstr>
      <vt:lpstr>過学習を起こさないために</vt:lpstr>
      <vt:lpstr>Double Descentとは</vt:lpstr>
      <vt:lpstr>CNNで確認されたDouble Descent</vt:lpstr>
      <vt:lpstr>データサイズに対するDouble Descent</vt:lpstr>
      <vt:lpstr>Effective Model Complexity (EMC)</vt:lpstr>
      <vt:lpstr>EMCと学習サンプル数nに対する仮説</vt:lpstr>
      <vt:lpstr>実験を通じたDouble Descentの確認</vt:lpstr>
      <vt:lpstr>Model-wise Double Descent</vt:lpstr>
      <vt:lpstr>Model-wise Double Descentに対する直感的議論</vt:lpstr>
      <vt:lpstr>Epoc-wise Double Descent</vt:lpstr>
      <vt:lpstr>Sample-wise non-monotonicity</vt:lpstr>
      <vt:lpstr>まとめ</vt:lpstr>
      <vt:lpstr>参考: モデルの構造とパラメータ数の関係</vt:lpstr>
      <vt:lpstr>参考: Early stoppingをしても発生するDouble Descent</vt:lpstr>
      <vt:lpstr>参考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井下 智加</dc:creator>
  <cp:lastModifiedBy>井下 智加</cp:lastModifiedBy>
  <cp:revision>208</cp:revision>
  <dcterms:created xsi:type="dcterms:W3CDTF">2018-09-27T15:14:55Z</dcterms:created>
  <dcterms:modified xsi:type="dcterms:W3CDTF">2020-02-02T10:27:21Z</dcterms:modified>
</cp:coreProperties>
</file>