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66" autoAdjust="0"/>
  </p:normalViewPr>
  <p:slideViewPr>
    <p:cSldViewPr snapToGrid="0">
      <p:cViewPr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8F3A-1DA1-404B-84B7-398DE278545C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B23F6-BC32-4E66-8DA7-A77707964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3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https://wp.doc.ic.ac.uk/rgi/project/mobile-surface-reflectometry/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B23F6-BC32-4E66-8DA7-A77707964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1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https://dl.acm.org/doi/pdf/10.1145/2766967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B23F6-BC32-4E66-8DA7-A777079640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https://research.nvidia.com/publication/2016-07_reflectance-modeling-neural-texture-synthesis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https://openaccess.thecvf.com/content_ECCV_2018/papers/Zhengqin_Li_Materials_for_Masses_ECCV_2018_paper.pdf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https://arxiv.org/pdf/2010.04143.pdf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B23F6-BC32-4E66-8DA7-A777079640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6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https://github.com/msraig/self-augmented-net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B23F6-BC32-4E66-8DA7-A777079640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6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8332-2637-289B-2DA0-C9F17B17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F5A111-6C2C-E20D-A80C-62E528450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CA700-35B7-5980-D4F3-9A232BF6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29AAD1-E964-81BC-CEAF-952F2F78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3C02C-4BA7-250A-A491-79FA0BA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3B483-1063-3242-51EE-B1F18DE3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65BA54-53DE-C20E-B2CE-B0A13557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7107F-2704-966F-B01E-CE91942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99176-5983-2F7B-905B-0C37BA49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7E7A6-79A9-6EC3-ACB2-EB0281B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13AED6-553B-18A1-5CA7-05676FEA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7A03AE-243E-5049-926D-D32C08A7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3CB9F-29FF-A27F-4AD6-F9041AD9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9BB01-957C-555E-FFA7-6DCF2EC5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B4AA2-E40B-7470-5D41-2EDE73C5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0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C1303-BBA4-E2D9-9BF1-CC51D3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2392C-13AE-D726-51CC-B369F5E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9D658-FFD1-C505-1597-8356EB1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5D0D0-C986-B298-FDDF-0EF3867F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1FA91-420B-4A17-D829-929D5470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3F8DF-D8FA-2B0D-ADDE-3C268280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D3141-BCDB-97E9-075F-41706AD8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00FCB-FEDA-0C46-64A9-16F018F6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6F987B-772D-3439-70A5-20401DAD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D9619-5C2F-205B-0E65-734CF072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39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C41BD-C05E-E9F5-2BDD-248335C8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DB96-B97C-DC95-0DE8-B70D5BB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5320"/>
            <a:ext cx="5181600" cy="5111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DA30D0-CDA8-EF84-B885-72E9A857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65320"/>
            <a:ext cx="5181600" cy="5111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497D83-FCFC-C4EF-4915-633C8B5A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C37B1-1A12-4F07-4692-BF08576A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FD41FD-8F58-BEB8-D6C5-96673775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32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C0CCD-ADAD-7918-788E-B2087DF0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0681D3-80B5-1F4B-3086-558264E3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121FE2-6AE1-F4F2-1CEA-A361737E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8A4BC3-5D7B-CD65-0E35-02AF6A983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BA411B-2E15-0A09-C202-75C6C82F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FDBC27-0F61-EB1F-E79F-4226B750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77870C-7146-DEA5-F1EB-DE3088D9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416F9-6F5D-541C-424E-040A3E69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5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DF520-D264-3FAA-251A-4A02BA27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BF89BB-3CA5-8AD9-B886-912EFE5F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809F2-A8CC-3496-7FB0-96108846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860457-69DF-4FC4-7AFB-9350F304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5705A2-F76C-7F42-3205-C898F8B0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BDFC88-430B-63A0-01A2-E9480BD3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02AAD7-222C-D720-2B75-D039ED6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EC67-BB75-01B4-EE33-E3EBCD46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86EF2-E708-F583-9421-526C002A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08800-FCD4-2C13-8937-ECA86C3C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4B1B7A-F2AA-0923-CF69-567C4B10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C4A6F-BA8B-2C81-F5B9-3F993010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3DEE9-7318-B7A1-1DD3-2B9C44A6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C29BB-AB38-6E13-69E1-AEB0B989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92E9D2-BBD6-1DC7-AE8E-FC9633DA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D1A7-1266-C18D-E24E-CA256B670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869FC-D22F-8377-FFDF-AF5C1AAD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5BB12F-34C8-C988-A8E3-1528C911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6E1E3-4C0F-A555-9980-77B0F857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6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63AEBA-0414-F04C-CD26-415ADA31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C2A3D-38CC-B94B-6C82-1907E0E7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4198"/>
            <a:ext cx="10515600" cy="528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5884B-D0D0-F79E-A815-BB0910EE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9CCA-F98F-4981-B99E-9B3B8C6B98E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F2E57-607E-FF4D-8FCA-3F62481BF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95657A-D4C2-B7A0-26A6-92803F01D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CE20-01EC-4F2B-AC3A-093384CC4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B676153D-4165-89EC-EE19-78EE8249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多視点撮影画像からの</a:t>
            </a:r>
            <a:r>
              <a:rPr lang="en-US" altLang="ja-JP" dirty="0"/>
              <a:t>BRDF</a:t>
            </a:r>
            <a:r>
              <a:rPr lang="ja-JP" altLang="en-US" dirty="0"/>
              <a:t>推定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335191D-C632-3210-50EE-4D95EE98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“Mobile Surface Reflectometry”, SIGGRAPH 2014 poster</a:t>
            </a:r>
          </a:p>
          <a:p>
            <a:pPr lvl="1"/>
            <a:r>
              <a:rPr lang="ja-JP" altLang="en-US" dirty="0"/>
              <a:t>照明を</a:t>
            </a:r>
            <a:r>
              <a:rPr lang="en-US" altLang="ja-JP" dirty="0"/>
              <a:t>ON</a:t>
            </a:r>
            <a:r>
              <a:rPr lang="ja-JP" altLang="en-US" dirty="0"/>
              <a:t>にしたタブレットでビデオ撮影（</a:t>
            </a:r>
            <a:r>
              <a:rPr lang="en-US" altLang="ja-JP" dirty="0"/>
              <a:t>15</a:t>
            </a:r>
            <a:r>
              <a:rPr lang="ja-JP" altLang="en-US" dirty="0"/>
              <a:t>秒、</a:t>
            </a:r>
            <a:r>
              <a:rPr lang="en-US" altLang="ja-JP" dirty="0"/>
              <a:t>250</a:t>
            </a:r>
            <a:r>
              <a:rPr lang="ja-JP" altLang="en-US" dirty="0"/>
              <a:t>枚程度の画像を使用）</a:t>
            </a:r>
            <a:endParaRPr lang="en-US" altLang="ja-JP" dirty="0"/>
          </a:p>
          <a:p>
            <a:pPr lvl="1"/>
            <a:r>
              <a:rPr lang="ja-JP" altLang="en-US" dirty="0"/>
              <a:t>被写体の特徴点を用いてカメラ・照明の向きを推定したのち、</a:t>
            </a:r>
            <a:r>
              <a:rPr lang="en-US" altLang="ja-JP" dirty="0"/>
              <a:t>BRDF</a:t>
            </a:r>
            <a:r>
              <a:rPr lang="ja-JP" altLang="en-US" dirty="0"/>
              <a:t>パラメータを推定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DB351B-1E08-FF55-894C-DDBDFDA7585D}"/>
              </a:ext>
            </a:extLst>
          </p:cNvPr>
          <p:cNvGrpSpPr/>
          <p:nvPr/>
        </p:nvGrpSpPr>
        <p:grpSpPr>
          <a:xfrm>
            <a:off x="5396752" y="3283507"/>
            <a:ext cx="6373147" cy="2737014"/>
            <a:chOff x="7135906" y="1290098"/>
            <a:chExt cx="6326841" cy="271712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6A85812-C148-B932-F374-91BF89FC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76"/>
            <a:stretch/>
          </p:blipFill>
          <p:spPr>
            <a:xfrm>
              <a:off x="10231993" y="1360972"/>
              <a:ext cx="3230754" cy="2646254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3442045-AA16-20CE-7F16-206F989E9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923"/>
            <a:stretch/>
          </p:blipFill>
          <p:spPr>
            <a:xfrm>
              <a:off x="7135906" y="1290098"/>
              <a:ext cx="3230754" cy="2654373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F4088D8E-E7E8-39EB-835E-3AA5F0BF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98" y="3356229"/>
            <a:ext cx="1546554" cy="2345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C98F66D-F526-37B0-6F55-656E3471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00" y="2806070"/>
            <a:ext cx="2778005" cy="204511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3E4A9D8-0984-F4B0-DF51-10F1D0083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01" y="4880754"/>
            <a:ext cx="3033023" cy="16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92368-DB9A-C0DD-8D56-11BA8AC5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撮影枚数の削減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70D81-CDD7-213C-722D-43ED275E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</a:t>
            </a:r>
            <a:r>
              <a:rPr kumimoji="1" lang="en-US" altLang="ja-JP" dirty="0"/>
              <a:t>Two-Shot SVBRDF Capture for Stationary Materials</a:t>
            </a:r>
            <a:r>
              <a:rPr kumimoji="1" lang="ja-JP" altLang="en-US" dirty="0"/>
              <a:t>”</a:t>
            </a:r>
            <a:r>
              <a:rPr kumimoji="1" lang="en-US" altLang="ja-JP" dirty="0"/>
              <a:t>,</a:t>
            </a:r>
            <a:br>
              <a:rPr kumimoji="1" lang="en-US" altLang="ja-JP" dirty="0"/>
            </a:br>
            <a:r>
              <a:rPr lang="fr-FR" altLang="ja-JP" dirty="0"/>
              <a:t>ACM Transactions on Graphics 34(4) (Proc. SIGGRAPH 2015)</a:t>
            </a:r>
          </a:p>
          <a:p>
            <a:pPr lvl="1"/>
            <a:r>
              <a:rPr kumimoji="1" lang="ja-JP" altLang="en-US" dirty="0"/>
              <a:t>フラッシュあり・なしの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枚の画像から</a:t>
            </a:r>
            <a:r>
              <a:rPr kumimoji="1" lang="en-US" altLang="ja-JP" dirty="0"/>
              <a:t>SVBRDF</a:t>
            </a:r>
            <a:r>
              <a:rPr kumimoji="1" lang="ja-JP" altLang="en-US" dirty="0"/>
              <a:t>を推定</a:t>
            </a:r>
            <a:endParaRPr kumimoji="1" lang="en-US" altLang="ja-JP" dirty="0"/>
          </a:p>
          <a:p>
            <a:pPr lvl="1"/>
            <a:r>
              <a:rPr lang="ja-JP" altLang="en-US" dirty="0"/>
              <a:t>被写体全体は同じ素材で、法線のみが異なるものを前提</a:t>
            </a:r>
            <a:endParaRPr lang="en-US" altLang="ja-JP" dirty="0"/>
          </a:p>
          <a:p>
            <a:pPr lvl="1"/>
            <a:r>
              <a:rPr kumimoji="1" lang="ja-JP" altLang="en-US" dirty="0"/>
              <a:t>法線が似ている（＝同じ幾何条件で撮影されている）画素の値を活用して、</a:t>
            </a:r>
            <a:br>
              <a:rPr kumimoji="1" lang="en-US" altLang="ja-JP" dirty="0"/>
            </a:br>
            <a:r>
              <a:rPr kumimoji="1" lang="ja-JP" altLang="en-US" dirty="0"/>
              <a:t>推定に用いる観測値を増やす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E44A7B-7D68-EFEF-8EA7-8D6C53E5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" y="3329815"/>
            <a:ext cx="1218543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8B3B5-A855-2B8F-97FA-FFAA86F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B100B-4A7B-9FDE-2C25-C82E4B9F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BA5F67-4AE4-5069-A693-99D2CCDE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8316"/>
            <a:ext cx="9480358" cy="566696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9FEFA1-D601-58E0-D2E4-DCF90FB1F09A}"/>
              </a:ext>
            </a:extLst>
          </p:cNvPr>
          <p:cNvSpPr/>
          <p:nvPr/>
        </p:nvSpPr>
        <p:spPr>
          <a:xfrm>
            <a:off x="3078480" y="281303"/>
            <a:ext cx="1361440" cy="650854"/>
          </a:xfrm>
          <a:prstGeom prst="wedgeRectCallout">
            <a:avLst>
              <a:gd name="adj1" fmla="val -46952"/>
              <a:gd name="adj2" fmla="val 88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分割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1591265-5002-7A35-9501-79D4EC63EEEE}"/>
              </a:ext>
            </a:extLst>
          </p:cNvPr>
          <p:cNvSpPr/>
          <p:nvPr/>
        </p:nvSpPr>
        <p:spPr>
          <a:xfrm>
            <a:off x="6858000" y="281303"/>
            <a:ext cx="2265680" cy="650854"/>
          </a:xfrm>
          <a:prstGeom prst="wedgeRectCallout">
            <a:avLst>
              <a:gd name="adj1" fmla="val -46952"/>
              <a:gd name="adj2" fmla="val 88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Master</a:t>
            </a:r>
            <a:r>
              <a:rPr lang="ja-JP" altLang="en-US" dirty="0"/>
              <a:t>に合わせて</a:t>
            </a:r>
            <a:endParaRPr lang="en-US" altLang="ja-JP" dirty="0"/>
          </a:p>
          <a:p>
            <a:pPr algn="ctr"/>
            <a:r>
              <a:rPr lang="ja-JP" altLang="en-US" dirty="0"/>
              <a:t>画素位置を入れ替え</a:t>
            </a:r>
            <a:endParaRPr kumimoji="1" lang="en-US" altLang="ja-JP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E744070-D024-17AB-178F-2E3FD1CA3084}"/>
              </a:ext>
            </a:extLst>
          </p:cNvPr>
          <p:cNvSpPr/>
          <p:nvPr/>
        </p:nvSpPr>
        <p:spPr>
          <a:xfrm>
            <a:off x="10017760" y="281303"/>
            <a:ext cx="1849120" cy="650854"/>
          </a:xfrm>
          <a:prstGeom prst="wedgeRectCallout">
            <a:avLst>
              <a:gd name="adj1" fmla="val -54790"/>
              <a:gd name="adj2" fmla="val 1599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BRDF</a:t>
            </a:r>
            <a:r>
              <a:rPr lang="ja-JP" altLang="en-US" dirty="0"/>
              <a:t>を推定</a:t>
            </a:r>
            <a:endParaRPr kumimoji="1" lang="en-US" altLang="ja-JP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8DB4571-44F1-80EF-751A-B38A27CA8D7A}"/>
              </a:ext>
            </a:extLst>
          </p:cNvPr>
          <p:cNvSpPr/>
          <p:nvPr/>
        </p:nvSpPr>
        <p:spPr>
          <a:xfrm>
            <a:off x="10017760" y="3288663"/>
            <a:ext cx="1849120" cy="650854"/>
          </a:xfrm>
          <a:prstGeom prst="wedgeRectCallout">
            <a:avLst>
              <a:gd name="adj1" fmla="val -40504"/>
              <a:gd name="adj2" fmla="val 912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推定した</a:t>
            </a:r>
            <a:r>
              <a:rPr kumimoji="1" lang="en-US" altLang="ja-JP" dirty="0"/>
              <a:t>BRDF</a:t>
            </a:r>
            <a:r>
              <a:rPr lang="ja-JP" altLang="en-US" dirty="0"/>
              <a:t>で</a:t>
            </a:r>
            <a:endParaRPr lang="en-US" altLang="ja-JP" dirty="0"/>
          </a:p>
          <a:p>
            <a:pPr algn="ctr"/>
            <a:r>
              <a:rPr lang="ja-JP" altLang="en-US" dirty="0"/>
              <a:t>レンダリング</a:t>
            </a:r>
            <a:endParaRPr kumimoji="1" lang="en-US" altLang="ja-JP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2A856181-7AAE-EBB7-D232-649F66718944}"/>
              </a:ext>
            </a:extLst>
          </p:cNvPr>
          <p:cNvSpPr/>
          <p:nvPr/>
        </p:nvSpPr>
        <p:spPr>
          <a:xfrm>
            <a:off x="6543040" y="3315965"/>
            <a:ext cx="1849120" cy="650854"/>
          </a:xfrm>
          <a:prstGeom prst="wedgeRectCallout">
            <a:avLst>
              <a:gd name="adj1" fmla="val -40504"/>
              <a:gd name="adj2" fmla="val 912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高周波成分を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復元</a:t>
            </a:r>
            <a:endParaRPr kumimoji="1" lang="en-US" altLang="ja-JP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4A1C8CE-2128-2845-3279-BB39BE50ED83}"/>
              </a:ext>
            </a:extLst>
          </p:cNvPr>
          <p:cNvSpPr/>
          <p:nvPr/>
        </p:nvSpPr>
        <p:spPr>
          <a:xfrm>
            <a:off x="2974340" y="3842880"/>
            <a:ext cx="1432560" cy="650854"/>
          </a:xfrm>
          <a:prstGeom prst="wedgeRectCallout">
            <a:avLst>
              <a:gd name="adj1" fmla="val -40504"/>
              <a:gd name="adj2" fmla="val 912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再推定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9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FD183-1AE8-A655-E320-30481B71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</a:t>
            </a:r>
            <a:r>
              <a:rPr lang="ja-JP" altLang="en-US" dirty="0"/>
              <a:t>年～は深層学習を用いた</a:t>
            </a:r>
            <a:r>
              <a:rPr lang="en-US" altLang="ja-JP" dirty="0"/>
              <a:t>BRDF</a:t>
            </a:r>
            <a:r>
              <a:rPr lang="ja-JP" altLang="en-US" dirty="0"/>
              <a:t>推定が増加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89BB7-0B90-2452-21AA-C9F20B39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“Reflectance Modeling by Neural Texture Synthesis”, SIGGRAPH 2016</a:t>
            </a:r>
          </a:p>
          <a:p>
            <a:r>
              <a:rPr kumimoji="1" lang="ja-JP" altLang="en-US" dirty="0"/>
              <a:t>“</a:t>
            </a:r>
            <a:r>
              <a:rPr kumimoji="1" lang="en-US" altLang="ja-JP" dirty="0"/>
              <a:t>Modeling Surface Appearance from a Single Photograph using Self-augmented Convolutional Neural Networks</a:t>
            </a:r>
            <a:r>
              <a:rPr kumimoji="1" lang="ja-JP" altLang="en-US" dirty="0"/>
              <a:t>”</a:t>
            </a:r>
            <a:r>
              <a:rPr kumimoji="1" lang="en-US" altLang="ja-JP" dirty="0"/>
              <a:t>, SIGGRAPH 2017</a:t>
            </a:r>
          </a:p>
          <a:p>
            <a:r>
              <a:rPr lang="en-US" altLang="ja-JP" dirty="0"/>
              <a:t>“”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1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C7CBC-3AE3-BF52-709D-A4D8F793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19EA65-0452-6E36-9389-9EA34142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7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303</Words>
  <Application>Microsoft Office PowerPoint</Application>
  <PresentationFormat>ワイド画面</PresentationFormat>
  <Paragraphs>36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Arial</vt:lpstr>
      <vt:lpstr>Wingdings</vt:lpstr>
      <vt:lpstr>Office テーマ</vt:lpstr>
      <vt:lpstr>多視点撮影画像からのBRDF推定</vt:lpstr>
      <vt:lpstr>撮影枚数の削減</vt:lpstr>
      <vt:lpstr>推定の流れ</vt:lpstr>
      <vt:lpstr>2016年～は深層学習を用いたBRDF推定が増加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Chika Chika</dc:creator>
  <cp:lastModifiedBy>Chika Chika</cp:lastModifiedBy>
  <cp:revision>3</cp:revision>
  <dcterms:created xsi:type="dcterms:W3CDTF">2023-12-09T16:52:02Z</dcterms:created>
  <dcterms:modified xsi:type="dcterms:W3CDTF">2023-12-10T15:20:28Z</dcterms:modified>
</cp:coreProperties>
</file>