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61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3126D-936F-42CB-8207-4C5076B50C3B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7D45F-E0AB-4E9B-BFF1-E9D1456E6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28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12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3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90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7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91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81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7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38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6284"/>
            <a:ext cx="7886700" cy="523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130A-55B3-44E5-817F-338DEA660F08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E66C-D45F-46AC-AE55-54F8AC99A7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16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7-06-21-overview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5667D-EFBA-8B78-7B2B-7A3B9D56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SimpleConvNet</a:t>
            </a:r>
            <a:r>
              <a:rPr kumimoji="1" lang="ja-JP" altLang="en-US" dirty="0"/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CEEC5-D334-54D1-D4AA-383E2AB6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0450E54-B6EA-80FA-BFEB-374B391D5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3501"/>
              </p:ext>
            </p:extLst>
          </p:nvPr>
        </p:nvGraphicFramePr>
        <p:xfrm>
          <a:off x="783771" y="1620202"/>
          <a:ext cx="7576457" cy="4593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6457">
                  <a:extLst>
                    <a:ext uri="{9D8B030D-6E8A-4147-A177-3AD203B41FA5}">
                      <a16:colId xmlns:a16="http://schemas.microsoft.com/office/drawing/2014/main" val="2110230935"/>
                    </a:ext>
                  </a:extLst>
                </a:gridCol>
              </a:tblGrid>
              <a:tr h="4652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SimpleConvNet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12420"/>
                  </a:ext>
                </a:extLst>
              </a:tr>
              <a:tr h="102954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params …</a:t>
                      </a:r>
                      <a:r>
                        <a:rPr kumimoji="1" lang="ja-JP" altLang="en-US" dirty="0"/>
                        <a:t> 重みパラメータ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layers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… </a:t>
                      </a:r>
                      <a:r>
                        <a:rPr kumimoji="1" lang="ja-JP" altLang="en-US" dirty="0"/>
                        <a:t>ネットワーク構造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last_layer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 最終層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97222"/>
                  </a:ext>
                </a:extLst>
              </a:tr>
              <a:tr h="309917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__</a:t>
                      </a:r>
                      <a:r>
                        <a:rPr kumimoji="1" lang="en-US" altLang="ja-JP" sz="1600" dirty="0" err="1"/>
                        <a:t>init</a:t>
                      </a:r>
                      <a:r>
                        <a:rPr kumimoji="1" lang="en-US" altLang="ja-JP" sz="1600" dirty="0"/>
                        <a:t>__(</a:t>
                      </a:r>
                      <a:r>
                        <a:rPr kumimoji="1" lang="en-US" altLang="ja-JP" sz="1600" dirty="0" err="1"/>
                        <a:t>input_dim</a:t>
                      </a:r>
                      <a:r>
                        <a:rPr kumimoji="1" lang="en-US" altLang="ja-JP" sz="1600" dirty="0"/>
                        <a:t>=(1, 28, 28), </a:t>
                      </a:r>
                    </a:p>
                    <a:p>
                      <a:r>
                        <a:rPr kumimoji="1" lang="en-US" altLang="ja-JP" sz="1600" dirty="0"/>
                        <a:t>             </a:t>
                      </a:r>
                      <a:r>
                        <a:rPr kumimoji="1" lang="en-US" altLang="ja-JP" sz="1600" dirty="0" err="1"/>
                        <a:t>conv_param</a:t>
                      </a:r>
                      <a:r>
                        <a:rPr kumimoji="1" lang="en-US" altLang="ja-JP" sz="1600" dirty="0"/>
                        <a:t>={'filter_num':30, 'filter_size':5, 'pad':0, 'stride':1},</a:t>
                      </a:r>
                    </a:p>
                    <a:p>
                      <a:r>
                        <a:rPr kumimoji="1" lang="en-US" altLang="ja-JP" sz="1600" dirty="0"/>
                        <a:t>             </a:t>
                      </a:r>
                      <a:r>
                        <a:rPr kumimoji="1" lang="en-US" altLang="ja-JP" sz="1600" dirty="0" err="1"/>
                        <a:t>hidden_size</a:t>
                      </a:r>
                      <a:r>
                        <a:rPr kumimoji="1" lang="en-US" altLang="ja-JP" sz="1600" dirty="0"/>
                        <a:t>=100,</a:t>
                      </a:r>
                    </a:p>
                    <a:p>
                      <a:r>
                        <a:rPr kumimoji="1" lang="en-US" altLang="ja-JP" sz="1600" dirty="0"/>
                        <a:t>             </a:t>
                      </a:r>
                      <a:r>
                        <a:rPr kumimoji="1" lang="en-US" altLang="ja-JP" sz="1600" dirty="0" err="1"/>
                        <a:t>output_size</a:t>
                      </a:r>
                      <a:r>
                        <a:rPr kumimoji="1" lang="en-US" altLang="ja-JP" sz="1600" dirty="0"/>
                        <a:t>=10,</a:t>
                      </a:r>
                    </a:p>
                    <a:p>
                      <a:r>
                        <a:rPr kumimoji="1" lang="en-US" altLang="ja-JP" sz="1600" dirty="0"/>
                        <a:t>             </a:t>
                      </a:r>
                      <a:r>
                        <a:rPr kumimoji="1" lang="en-US" altLang="ja-JP" sz="1600" dirty="0" err="1"/>
                        <a:t>weight_init_std</a:t>
                      </a:r>
                      <a:r>
                        <a:rPr kumimoji="1" lang="en-US" altLang="ja-JP" sz="1600" dirty="0"/>
                        <a:t>=0.01)</a:t>
                      </a:r>
                    </a:p>
                    <a:p>
                      <a:r>
                        <a:rPr kumimoji="1" lang="en-US" altLang="ja-JP" sz="1600" dirty="0"/>
                        <a:t>predict(x)</a:t>
                      </a:r>
                    </a:p>
                    <a:p>
                      <a:r>
                        <a:rPr kumimoji="1" lang="en-US" altLang="ja-JP" sz="1600" dirty="0"/>
                        <a:t>loss(x, t)</a:t>
                      </a:r>
                    </a:p>
                    <a:p>
                      <a:r>
                        <a:rPr kumimoji="1" lang="en-US" altLang="ja-JP" sz="1600" dirty="0"/>
                        <a:t>accuracy(x, t, </a:t>
                      </a:r>
                      <a:r>
                        <a:rPr kumimoji="1" lang="en-US" altLang="ja-JP" sz="1600" dirty="0" err="1"/>
                        <a:t>batch_size</a:t>
                      </a:r>
                      <a:r>
                        <a:rPr kumimoji="1" lang="en-US" altLang="ja-JP" sz="1600" dirty="0"/>
                        <a:t>=100)</a:t>
                      </a:r>
                    </a:p>
                    <a:p>
                      <a:r>
                        <a:rPr kumimoji="1" lang="en-US" altLang="ja-JP" sz="1600" dirty="0" err="1"/>
                        <a:t>numerical_gradient</a:t>
                      </a:r>
                      <a:r>
                        <a:rPr kumimoji="1" lang="en-US" altLang="ja-JP" sz="1600" dirty="0"/>
                        <a:t>(x, t)</a:t>
                      </a:r>
                    </a:p>
                    <a:p>
                      <a:r>
                        <a:rPr kumimoji="1" lang="en-US" altLang="ja-JP" sz="1600" dirty="0"/>
                        <a:t>gradient(x, t)</a:t>
                      </a:r>
                    </a:p>
                    <a:p>
                      <a:r>
                        <a:rPr kumimoji="1" lang="en-US" altLang="ja-JP" sz="1600" dirty="0" err="1"/>
                        <a:t>save_params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600" dirty="0" err="1"/>
                        <a:t>file_name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r>
                        <a:rPr kumimoji="1" lang="en-US" altLang="ja-JP" sz="1600" dirty="0" err="1"/>
                        <a:t>load_params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600" dirty="0" err="1"/>
                        <a:t>file_name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1568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AC1D8A-ABBF-BF99-C4BD-54EC4E875E93}"/>
              </a:ext>
            </a:extLst>
          </p:cNvPr>
          <p:cNvSpPr/>
          <p:nvPr/>
        </p:nvSpPr>
        <p:spPr>
          <a:xfrm>
            <a:off x="821094" y="3172408"/>
            <a:ext cx="7483151" cy="1166327"/>
          </a:xfrm>
          <a:prstGeom prst="rect">
            <a:avLst/>
          </a:prstGeom>
          <a:solidFill>
            <a:schemeClr val="accent2">
              <a:alpha val="20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13F511A-BB5C-9F3F-AF65-E14EF4A19DF0}"/>
              </a:ext>
            </a:extLst>
          </p:cNvPr>
          <p:cNvSpPr/>
          <p:nvPr/>
        </p:nvSpPr>
        <p:spPr>
          <a:xfrm>
            <a:off x="821094" y="4417864"/>
            <a:ext cx="7483151" cy="228781"/>
          </a:xfrm>
          <a:prstGeom prst="rect">
            <a:avLst/>
          </a:prstGeom>
          <a:solidFill>
            <a:schemeClr val="accent2">
              <a:alpha val="20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92370F-596A-06BC-8DF0-A51C79321FEA}"/>
              </a:ext>
            </a:extLst>
          </p:cNvPr>
          <p:cNvSpPr/>
          <p:nvPr/>
        </p:nvSpPr>
        <p:spPr>
          <a:xfrm>
            <a:off x="821094" y="4711597"/>
            <a:ext cx="7483151" cy="228781"/>
          </a:xfrm>
          <a:prstGeom prst="rect">
            <a:avLst/>
          </a:prstGeom>
          <a:solidFill>
            <a:schemeClr val="accent2">
              <a:alpha val="20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C2B3FF-47FF-D675-2EB4-FB79FE7055CC}"/>
              </a:ext>
            </a:extLst>
          </p:cNvPr>
          <p:cNvSpPr/>
          <p:nvPr/>
        </p:nvSpPr>
        <p:spPr>
          <a:xfrm>
            <a:off x="821094" y="5348501"/>
            <a:ext cx="7483151" cy="313605"/>
          </a:xfrm>
          <a:prstGeom prst="rect">
            <a:avLst/>
          </a:prstGeom>
          <a:solidFill>
            <a:schemeClr val="accent2">
              <a:alpha val="20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A1E5255-DB5F-CB23-F800-F643B1CF5819}"/>
              </a:ext>
            </a:extLst>
          </p:cNvPr>
          <p:cNvSpPr/>
          <p:nvPr/>
        </p:nvSpPr>
        <p:spPr>
          <a:xfrm>
            <a:off x="6699504" y="3946377"/>
            <a:ext cx="1970967" cy="32791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dk1"/>
                </a:solidFill>
              </a:rPr>
              <a:t>初期化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AD2E10-7E04-1A66-172F-565C288513B1}"/>
              </a:ext>
            </a:extLst>
          </p:cNvPr>
          <p:cNvSpPr/>
          <p:nvPr/>
        </p:nvSpPr>
        <p:spPr>
          <a:xfrm>
            <a:off x="6699504" y="4367917"/>
            <a:ext cx="1970967" cy="32791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dk1"/>
                </a:solidFill>
              </a:rPr>
              <a:t>推論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A3E286-DEE2-4816-A805-107134727D99}"/>
              </a:ext>
            </a:extLst>
          </p:cNvPr>
          <p:cNvSpPr/>
          <p:nvPr/>
        </p:nvSpPr>
        <p:spPr>
          <a:xfrm>
            <a:off x="6699504" y="4760272"/>
            <a:ext cx="1970967" cy="32791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dk1"/>
                </a:solidFill>
              </a:rPr>
              <a:t>損失関数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0A69AF-9E14-5B6C-A589-55A4B69A570D}"/>
              </a:ext>
            </a:extLst>
          </p:cNvPr>
          <p:cNvSpPr/>
          <p:nvPr/>
        </p:nvSpPr>
        <p:spPr>
          <a:xfrm>
            <a:off x="6699504" y="5207734"/>
            <a:ext cx="1970967" cy="51031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dk1"/>
                </a:solidFill>
              </a:rPr>
              <a:t>勾配</a:t>
            </a:r>
            <a:endParaRPr kumimoji="1" lang="en-US" altLang="ja-JP" sz="1600" dirty="0">
              <a:solidFill>
                <a:schemeClr val="dk1"/>
              </a:solidFill>
            </a:endParaRPr>
          </a:p>
          <a:p>
            <a:pPr algn="ctr"/>
            <a:r>
              <a:rPr kumimoji="1" lang="ja-JP" altLang="en-US" sz="1600" dirty="0"/>
              <a:t>（</a:t>
            </a:r>
            <a:r>
              <a:rPr kumimoji="1" lang="ja-JP" altLang="en-US" sz="1600" dirty="0">
                <a:solidFill>
                  <a:schemeClr val="dk1"/>
                </a:solidFill>
              </a:rPr>
              <a:t>誤差逆伝播法）</a:t>
            </a:r>
          </a:p>
        </p:txBody>
      </p:sp>
    </p:spTree>
    <p:extLst>
      <p:ext uri="{BB962C8B-B14F-4D97-AF65-F5344CB8AC3E}">
        <p14:creationId xmlns:p14="http://schemas.microsoft.com/office/powerpoint/2010/main" val="314177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49BB3-8B1C-FA84-3A6F-1F15BDE1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初期化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5D3141-1B44-FCA7-F797-090350512641}"/>
              </a:ext>
            </a:extLst>
          </p:cNvPr>
          <p:cNvSpPr txBox="1"/>
          <p:nvPr/>
        </p:nvSpPr>
        <p:spPr>
          <a:xfrm>
            <a:off x="0" y="1062421"/>
            <a:ext cx="8228065" cy="541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=(1, 28, 28), 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={'filter_num':30, 'filter_size':5, 'pad':0, 'stride':1},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=100,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=10,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=0.01):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filter_pad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['pad']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filter_stride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['stride']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[1]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+ 2*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filter_pad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 /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filter_stride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+ 1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int(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/2) * 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/2))</a:t>
            </a:r>
          </a:p>
          <a:p>
            <a:pPr>
              <a:lnSpc>
                <a:spcPct val="90000"/>
              </a:lnSpc>
            </a:pPr>
            <a:br>
              <a:rPr lang="en-US" altLang="ja-JP" sz="1200" b="0" dirty="0"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{}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['W1']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\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np.random.randn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[0],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['b1']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['W2']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\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np.random.randn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['b2']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['W3']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\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np.random.randn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['b3']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US" altLang="ja-JP" sz="1200" b="0" dirty="0"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OrderedDict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['Conv1'] = Convolution(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['W1'],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['b1'],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               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['stride'],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['pad'])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['Relu1']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Relu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['Pool1'] = Pooling(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pool_h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=2,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pool_w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=2, stride=2)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['Affine1'] = Affine(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['W2'],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['b2'])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['Relu2']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Relu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['Affine2'] = Affine(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['W3'],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['b3'])</a:t>
            </a:r>
          </a:p>
          <a:p>
            <a:pPr>
              <a:lnSpc>
                <a:spcPct val="90000"/>
              </a:lnSpc>
            </a:pPr>
            <a:br>
              <a:rPr lang="en-US" altLang="ja-JP" sz="1200" b="0" dirty="0"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self.last_layer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SoftmaxWithLoss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598BC3D-B960-5995-658A-642D3F3F8CEF}"/>
              </a:ext>
            </a:extLst>
          </p:cNvPr>
          <p:cNvSpPr/>
          <p:nvPr/>
        </p:nvSpPr>
        <p:spPr>
          <a:xfrm>
            <a:off x="737118" y="1586204"/>
            <a:ext cx="7778232" cy="124097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DB2F520-5EE8-FDD1-3E64-610FF3549C7B}"/>
              </a:ext>
            </a:extLst>
          </p:cNvPr>
          <p:cNvSpPr/>
          <p:nvPr/>
        </p:nvSpPr>
        <p:spPr>
          <a:xfrm>
            <a:off x="737118" y="2905361"/>
            <a:ext cx="7778232" cy="1685299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1D2A90-F769-6DFA-0E3C-EE3BCED3108E}"/>
              </a:ext>
            </a:extLst>
          </p:cNvPr>
          <p:cNvSpPr/>
          <p:nvPr/>
        </p:nvSpPr>
        <p:spPr>
          <a:xfrm>
            <a:off x="737118" y="4700142"/>
            <a:ext cx="7778232" cy="1700658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E684BE-1542-CEBD-63F7-215CCFE6B18D}"/>
              </a:ext>
            </a:extLst>
          </p:cNvPr>
          <p:cNvSpPr txBox="1"/>
          <p:nvPr/>
        </p:nvSpPr>
        <p:spPr>
          <a:xfrm>
            <a:off x="6084254" y="1716478"/>
            <a:ext cx="234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ハイパーパラメータの取得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CF4E2F-3C83-87A1-622D-BC678FD80536}"/>
              </a:ext>
            </a:extLst>
          </p:cNvPr>
          <p:cNvSpPr txBox="1"/>
          <p:nvPr/>
        </p:nvSpPr>
        <p:spPr>
          <a:xfrm>
            <a:off x="6162801" y="4189280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重みパラメータの初期化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9AA04-E55E-4CC6-A4A7-BCF343E4E5D0}"/>
              </a:ext>
            </a:extLst>
          </p:cNvPr>
          <p:cNvSpPr txBox="1"/>
          <p:nvPr/>
        </p:nvSpPr>
        <p:spPr>
          <a:xfrm>
            <a:off x="7161472" y="6015591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レイヤの生成</a:t>
            </a:r>
          </a:p>
        </p:txBody>
      </p:sp>
    </p:spTree>
    <p:extLst>
      <p:ext uri="{BB962C8B-B14F-4D97-AF65-F5344CB8AC3E}">
        <p14:creationId xmlns:p14="http://schemas.microsoft.com/office/powerpoint/2010/main" val="309953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49BB3-8B1C-FA84-3A6F-1F15BDE1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初期化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5D3141-1B44-FCA7-F797-090350512641}"/>
              </a:ext>
            </a:extLst>
          </p:cNvPr>
          <p:cNvSpPr txBox="1"/>
          <p:nvPr/>
        </p:nvSpPr>
        <p:spPr>
          <a:xfrm>
            <a:off x="0" y="1062421"/>
            <a:ext cx="8228065" cy="541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=(1, 28, 28), 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={'filter_num':30, 'filter_size':5, 'pad':0, 'stride':1},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=100,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=10,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=0.01):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filter_pad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['pad']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filter_stride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['stride']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[1]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+ 2*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filter_pad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 /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filter_stride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+ 1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int(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/2) * 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/2))</a:t>
            </a:r>
          </a:p>
          <a:p>
            <a:pPr>
              <a:lnSpc>
                <a:spcPct val="90000"/>
              </a:lnSpc>
            </a:pPr>
            <a:br>
              <a:rPr lang="en-US" altLang="ja-JP" sz="1200" b="0" dirty="0"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{}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['W1']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\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np.random.randn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[0],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['b1']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['W2']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\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np.random.randn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['b2']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['W3']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* \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np.random.randn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['b3']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np.zeros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output_size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US" altLang="ja-JP" sz="1200" b="0" dirty="0"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OrderedDict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['Conv1'] = Convolution(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['W1'],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['b1'],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                                   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['stride'],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['pad'])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['Relu1']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Relu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['Pool1'] = Pooling(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pool_h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=2,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pool_w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=2, stride=2)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['Affine1'] = Affine(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['W2'],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['b2'])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['Relu2']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Relu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['Affine2'] = Affine(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['W3'],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self.params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['b3'])</a:t>
            </a:r>
          </a:p>
          <a:p>
            <a:pPr>
              <a:lnSpc>
                <a:spcPct val="90000"/>
              </a:lnSpc>
            </a:pPr>
            <a:br>
              <a:rPr lang="en-US" altLang="ja-JP" sz="1200" b="0" dirty="0"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self.last_layer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effectLst/>
                <a:latin typeface="Consolas" panose="020B0609020204030204" pitchFamily="49" charset="0"/>
              </a:rPr>
              <a:t>SoftmaxWithLoss</a:t>
            </a:r>
            <a:r>
              <a:rPr lang="en-US" altLang="ja-JP" sz="12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5ADFC18-906A-326A-0C35-42AA5FCC1057}"/>
              </a:ext>
            </a:extLst>
          </p:cNvPr>
          <p:cNvSpPr/>
          <p:nvPr/>
        </p:nvSpPr>
        <p:spPr>
          <a:xfrm>
            <a:off x="737118" y="2905361"/>
            <a:ext cx="7778232" cy="1685299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BD69AB-D454-44D7-F909-63134CED5B3C}"/>
              </a:ext>
            </a:extLst>
          </p:cNvPr>
          <p:cNvSpPr/>
          <p:nvPr/>
        </p:nvSpPr>
        <p:spPr>
          <a:xfrm>
            <a:off x="737118" y="4700142"/>
            <a:ext cx="7778232" cy="1700658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FE8BCC-6E16-D472-6597-CDB39C629DEC}"/>
              </a:ext>
            </a:extLst>
          </p:cNvPr>
          <p:cNvSpPr txBox="1"/>
          <p:nvPr/>
        </p:nvSpPr>
        <p:spPr>
          <a:xfrm>
            <a:off x="6162801" y="4189280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重みパラメータの初期化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9D457A7-2FFD-7219-83E4-694A975ADE7B}"/>
              </a:ext>
            </a:extLst>
          </p:cNvPr>
          <p:cNvSpPr txBox="1"/>
          <p:nvPr/>
        </p:nvSpPr>
        <p:spPr>
          <a:xfrm>
            <a:off x="7161472" y="6015591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レイヤの生成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522FA49-0D4F-4FB0-0B1B-465DAE91480E}"/>
              </a:ext>
            </a:extLst>
          </p:cNvPr>
          <p:cNvSpPr/>
          <p:nvPr/>
        </p:nvSpPr>
        <p:spPr>
          <a:xfrm>
            <a:off x="6410129" y="3665852"/>
            <a:ext cx="2341986" cy="718457"/>
          </a:xfrm>
          <a:prstGeom prst="wedgeRectCallout">
            <a:avLst>
              <a:gd name="adj1" fmla="val -65470"/>
              <a:gd name="adj2" fmla="val 1461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バイアスには</a:t>
            </a:r>
            <a:r>
              <a:rPr kumimoji="1" lang="en-US" altLang="ja-JP" sz="1600" dirty="0"/>
              <a:t>0</a:t>
            </a:r>
          </a:p>
          <a:p>
            <a:pPr algn="ctr"/>
            <a:r>
              <a:rPr kumimoji="1" lang="ja-JP" altLang="en-US" sz="1600" dirty="0"/>
              <a:t>重みはランダム値を設定</a:t>
            </a:r>
            <a:endParaRPr kumimoji="1" lang="en-US" altLang="ja-JP" sz="1600" dirty="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0B1736A-34D5-89D8-8229-B76880D8473E}"/>
              </a:ext>
            </a:extLst>
          </p:cNvPr>
          <p:cNvSpPr/>
          <p:nvPr/>
        </p:nvSpPr>
        <p:spPr>
          <a:xfrm>
            <a:off x="6802014" y="5436350"/>
            <a:ext cx="1950101" cy="718457"/>
          </a:xfrm>
          <a:prstGeom prst="wedgeRectCallout">
            <a:avLst>
              <a:gd name="adj1" fmla="val -192297"/>
              <a:gd name="adj2" fmla="val 67695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最後の層のみ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別の変数に追加</a:t>
            </a:r>
            <a:endParaRPr kumimoji="1" lang="en-US" altLang="ja-JP" sz="1600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A6ACC98E-7ED7-3A59-6B89-2F7CD86639D1}"/>
              </a:ext>
            </a:extLst>
          </p:cNvPr>
          <p:cNvSpPr/>
          <p:nvPr/>
        </p:nvSpPr>
        <p:spPr>
          <a:xfrm>
            <a:off x="7157034" y="4668845"/>
            <a:ext cx="1595081" cy="682306"/>
          </a:xfrm>
          <a:prstGeom prst="wedgeRectCallout">
            <a:avLst>
              <a:gd name="adj1" fmla="val -303440"/>
              <a:gd name="adj2" fmla="val -32133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順序保存の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 err="1"/>
              <a:t>dict</a:t>
            </a:r>
            <a:r>
              <a:rPr kumimoji="1" lang="ja-JP" altLang="en-US" sz="1600" dirty="0"/>
              <a:t>型</a:t>
            </a:r>
            <a:endParaRPr kumimoji="1" lang="en-US" altLang="ja-JP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3FA7ED4-5AD8-6C93-AC97-F0E513EA7D76}"/>
              </a:ext>
            </a:extLst>
          </p:cNvPr>
          <p:cNvSpPr/>
          <p:nvPr/>
        </p:nvSpPr>
        <p:spPr>
          <a:xfrm>
            <a:off x="737118" y="1586204"/>
            <a:ext cx="7778232" cy="124097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FC6AA9-17D7-C46F-EF0A-77EE3CAD1804}"/>
              </a:ext>
            </a:extLst>
          </p:cNvPr>
          <p:cNvSpPr txBox="1"/>
          <p:nvPr/>
        </p:nvSpPr>
        <p:spPr>
          <a:xfrm>
            <a:off x="6084254" y="1716478"/>
            <a:ext cx="234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ハイパーパラメータの取得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E4DC73B9-2CF5-8AB4-75F0-683E14305845}"/>
              </a:ext>
            </a:extLst>
          </p:cNvPr>
          <p:cNvSpPr/>
          <p:nvPr/>
        </p:nvSpPr>
        <p:spPr>
          <a:xfrm>
            <a:off x="6410129" y="1498845"/>
            <a:ext cx="2341986" cy="718457"/>
          </a:xfrm>
          <a:prstGeom prst="wedgeRectCallout">
            <a:avLst>
              <a:gd name="adj1" fmla="val -25277"/>
              <a:gd name="adj2" fmla="val 70292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畳み込み層・プーリング層の出力サイズの計算</a:t>
            </a:r>
          </a:p>
        </p:txBody>
      </p:sp>
    </p:spTree>
    <p:extLst>
      <p:ext uri="{BB962C8B-B14F-4D97-AF65-F5344CB8AC3E}">
        <p14:creationId xmlns:p14="http://schemas.microsoft.com/office/powerpoint/2010/main" val="32176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00FB0-F2D9-FD1C-C4F2-D52B5A00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89B17-5334-30A7-6DC4-6E378D10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推論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損失関数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95C38A-3A4E-87C8-CC0E-65C4F7B2F537}"/>
              </a:ext>
            </a:extLst>
          </p:cNvPr>
          <p:cNvSpPr txBox="1"/>
          <p:nvPr/>
        </p:nvSpPr>
        <p:spPr>
          <a:xfrm>
            <a:off x="884657" y="1603034"/>
            <a:ext cx="63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def predict(self, x):</a:t>
            </a:r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    for layer in </a:t>
            </a:r>
            <a:r>
              <a:rPr lang="en-US" altLang="ja-JP" b="0" dirty="0" err="1">
                <a:effectLst/>
                <a:latin typeface="Consolas" panose="020B0609020204030204" pitchFamily="49" charset="0"/>
              </a:rPr>
              <a:t>self.layers.values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US" altLang="ja-JP" b="0" dirty="0" err="1">
                <a:effectLst/>
                <a:latin typeface="Consolas" panose="020B0609020204030204" pitchFamily="49" charset="0"/>
              </a:rPr>
              <a:t>layer.forward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(x)</a:t>
            </a:r>
            <a:br>
              <a:rPr lang="en-US" altLang="ja-JP" b="0" dirty="0"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effectLst/>
                <a:latin typeface="Consolas" panose="020B0609020204030204" pitchFamily="49" charset="0"/>
              </a:rPr>
              <a:t>    return x</a:t>
            </a:r>
          </a:p>
          <a:p>
            <a:br>
              <a:rPr lang="en-US" altLang="ja-JP" b="0" dirty="0">
                <a:effectLst/>
                <a:latin typeface="Consolas" panose="020B0609020204030204" pitchFamily="49" charset="0"/>
              </a:rPr>
            </a:br>
            <a:endParaRPr lang="en-US" altLang="ja-JP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D52AB1-7982-A77E-294F-4C08D1FA4161}"/>
              </a:ext>
            </a:extLst>
          </p:cNvPr>
          <p:cNvSpPr txBox="1"/>
          <p:nvPr/>
        </p:nvSpPr>
        <p:spPr>
          <a:xfrm>
            <a:off x="884657" y="4174217"/>
            <a:ext cx="66264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def loss(self, x, t):</a:t>
            </a: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y = </a:t>
            </a:r>
            <a:r>
              <a:rPr lang="en-US" altLang="ja-JP" b="0" dirty="0" err="1">
                <a:effectLst/>
                <a:latin typeface="Consolas" panose="020B0609020204030204" pitchFamily="49" charset="0"/>
              </a:rPr>
              <a:t>self.predict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ja-JP" b="0" dirty="0" err="1">
                <a:effectLst/>
                <a:latin typeface="Consolas" panose="020B0609020204030204" pitchFamily="49" charset="0"/>
              </a:rPr>
              <a:t>self.last_layer.forward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(y, t)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52A5C6C-EEB3-3D9F-7074-1D5EFFBE2EE8}"/>
              </a:ext>
            </a:extLst>
          </p:cNvPr>
          <p:cNvSpPr/>
          <p:nvPr/>
        </p:nvSpPr>
        <p:spPr>
          <a:xfrm>
            <a:off x="5910356" y="1965326"/>
            <a:ext cx="2716962" cy="718457"/>
          </a:xfrm>
          <a:prstGeom prst="wedgeRectCallout">
            <a:avLst>
              <a:gd name="adj1" fmla="val -88179"/>
              <a:gd name="adj2" fmla="val 162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層目から最終層手前まで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順伝播</a:t>
            </a:r>
            <a:endParaRPr kumimoji="1" lang="en-US" altLang="ja-JP" sz="1600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174CAFFE-B4AB-DB24-7268-4513C8749094}"/>
              </a:ext>
            </a:extLst>
          </p:cNvPr>
          <p:cNvSpPr/>
          <p:nvPr/>
        </p:nvSpPr>
        <p:spPr>
          <a:xfrm>
            <a:off x="5910356" y="5223541"/>
            <a:ext cx="2716962" cy="718457"/>
          </a:xfrm>
          <a:prstGeom prst="wedgeRectCallout">
            <a:avLst>
              <a:gd name="adj1" fmla="val -76846"/>
              <a:gd name="adj2" fmla="val -62176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推論＋最終層のレイヤまで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順伝播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40147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462FA-A98F-58E9-D2EA-138CA8EA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ABBAD3-6562-7F8C-8A1A-F03D2E5F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誤差逆伝播法による勾配計算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998D77-40C2-45AF-A3C7-5D2B4F7428E7}"/>
              </a:ext>
            </a:extLst>
          </p:cNvPr>
          <p:cNvSpPr txBox="1"/>
          <p:nvPr/>
        </p:nvSpPr>
        <p:spPr>
          <a:xfrm>
            <a:off x="235040" y="1662949"/>
            <a:ext cx="85154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def gradient(self, x, t):</a:t>
            </a:r>
          </a:p>
          <a:p>
            <a:r>
              <a:rPr lang="ja-JP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# forward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self.loss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(x, t)</a:t>
            </a:r>
          </a:p>
          <a:p>
            <a:br>
              <a:rPr lang="en-US" altLang="ja-JP" sz="1400" b="0" dirty="0"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# backward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dout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 = 1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dout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self.last_layer.backward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dout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1400" b="0" dirty="0"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layers = list(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self.layers.values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layers.reverse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for layer in layers: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dout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layer.backward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dout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1400" b="0" dirty="0"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# </a:t>
            </a:r>
            <a:r>
              <a:rPr lang="ja-JP" altLang="en-US" sz="1400" b="0" dirty="0">
                <a:effectLst/>
                <a:latin typeface="Consolas" panose="020B0609020204030204" pitchFamily="49" charset="0"/>
              </a:rPr>
              <a:t>設定</a:t>
            </a:r>
          </a:p>
          <a:p>
            <a:r>
              <a:rPr lang="ja-JP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grads = {}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grads['W1'], grads['b1'] =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['Conv1'].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dW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['Conv1'].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db</a:t>
            </a:r>
            <a:endParaRPr lang="en-US" altLang="ja-JP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grads['W2'], grads['b2'] =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['Affine1'].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dW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['Affine1'].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db</a:t>
            </a:r>
            <a:endParaRPr lang="en-US" altLang="ja-JP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grads['W3'], grads['b3'] =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['Affine2'].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dW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self.layers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['Affine2'].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db</a:t>
            </a:r>
            <a:endParaRPr lang="en-US" altLang="ja-JP" sz="1400" b="0" dirty="0">
              <a:effectLst/>
              <a:latin typeface="Consolas" panose="020B0609020204030204" pitchFamily="49" charset="0"/>
            </a:endParaRPr>
          </a:p>
          <a:p>
            <a:br>
              <a:rPr lang="en-US" altLang="ja-JP" sz="1400" b="0" dirty="0"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return grads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046B1BB-F601-B2E5-8563-40FF9438FAD5}"/>
              </a:ext>
            </a:extLst>
          </p:cNvPr>
          <p:cNvSpPr/>
          <p:nvPr/>
        </p:nvSpPr>
        <p:spPr>
          <a:xfrm>
            <a:off x="5654351" y="3498981"/>
            <a:ext cx="2972967" cy="950120"/>
          </a:xfrm>
          <a:prstGeom prst="wedgeRectCallout">
            <a:avLst>
              <a:gd name="adj1" fmla="val -132670"/>
              <a:gd name="adj2" fmla="val 94173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各レイヤが保持する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パラメータの勾配を取得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4294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58F6B-E639-E977-9447-3AEAB00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学習結果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65551-B407-EEC0-3470-8134E9A2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MNIST</a:t>
            </a:r>
            <a:r>
              <a:rPr kumimoji="1" lang="ja-JP" altLang="en-US" dirty="0"/>
              <a:t>データを用いたクラス分類問題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BB89EC-84E0-FA69-9F05-2DEA955495BC}"/>
              </a:ext>
            </a:extLst>
          </p:cNvPr>
          <p:cNvSpPr txBox="1"/>
          <p:nvPr/>
        </p:nvSpPr>
        <p:spPr>
          <a:xfrm>
            <a:off x="460844" y="1619265"/>
            <a:ext cx="8433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Network1: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input_dim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=(1,28,28), 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conv_param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 = {'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filter_num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': 30, '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filter_size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': 5, 'pad': 0, 'stride': 1},</a:t>
            </a: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=100,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output_size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=10,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weight_init_std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=0.01</a:t>
            </a:r>
          </a:p>
          <a:p>
            <a:r>
              <a:rPr lang="en-US" altLang="ja-JP" sz="1400" dirty="0">
                <a:latin typeface="Consolas" panose="020B0609020204030204" pitchFamily="49" charset="0"/>
              </a:rPr>
              <a:t>Network2: </a:t>
            </a:r>
            <a:r>
              <a:rPr lang="en-US" altLang="ja-JP" sz="1400" dirty="0" err="1">
                <a:latin typeface="Consolas" panose="020B0609020204030204" pitchFamily="49" charset="0"/>
              </a:rPr>
              <a:t>filter_num</a:t>
            </a:r>
            <a:r>
              <a:rPr lang="en-US" altLang="ja-JP" sz="1400" dirty="0">
                <a:latin typeface="Consolas" panose="020B0609020204030204" pitchFamily="49" charset="0"/>
              </a:rPr>
              <a:t>=50 </a:t>
            </a:r>
            <a:r>
              <a:rPr lang="ja-JP" altLang="en-US" sz="1400" dirty="0">
                <a:latin typeface="Consolas" panose="020B0609020204030204" pitchFamily="49" charset="0"/>
              </a:rPr>
              <a:t>に変更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effectLst/>
                <a:latin typeface="Consolas" panose="020B0609020204030204" pitchFamily="49" charset="0"/>
              </a:rPr>
              <a:t>Network3: </a:t>
            </a:r>
            <a:r>
              <a:rPr lang="en-US" altLang="ja-JP" sz="1400" b="0" dirty="0" err="1">
                <a:effectLst/>
                <a:latin typeface="Consolas" panose="020B0609020204030204" pitchFamily="49" charset="0"/>
              </a:rPr>
              <a:t>hidden_size</a:t>
            </a:r>
            <a:r>
              <a:rPr lang="en-US" altLang="ja-JP" sz="1400" b="0" dirty="0">
                <a:effectLst/>
                <a:latin typeface="Consolas" panose="020B0609020204030204" pitchFamily="49" charset="0"/>
              </a:rPr>
              <a:t>=50</a:t>
            </a:r>
            <a:r>
              <a:rPr lang="ja-JP" altLang="en-US" sz="1400" b="0" dirty="0">
                <a:effectLst/>
                <a:latin typeface="Consolas" panose="020B0609020204030204" pitchFamily="49" charset="0"/>
              </a:rPr>
              <a:t> に変更</a:t>
            </a:r>
            <a:endParaRPr lang="en-US" altLang="ja-JP" sz="1400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DCD57D9-BABB-D6FB-17FD-013BD836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79827"/>
              </p:ext>
            </p:extLst>
          </p:nvPr>
        </p:nvGraphicFramePr>
        <p:xfrm>
          <a:off x="4779766" y="3279351"/>
          <a:ext cx="4114797" cy="1274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512">
                  <a:extLst>
                    <a:ext uri="{9D8B030D-6E8A-4147-A177-3AD203B41FA5}">
                      <a16:colId xmlns:a16="http://schemas.microsoft.com/office/drawing/2014/main" val="1551633012"/>
                    </a:ext>
                  </a:extLst>
                </a:gridCol>
                <a:gridCol w="1616686">
                  <a:extLst>
                    <a:ext uri="{9D8B030D-6E8A-4147-A177-3AD203B41FA5}">
                      <a16:colId xmlns:a16="http://schemas.microsoft.com/office/drawing/2014/main" val="63986231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331179886"/>
                    </a:ext>
                  </a:extLst>
                </a:gridCol>
              </a:tblGrid>
              <a:tr h="35980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Train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accuracy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Test accuracy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92322"/>
                  </a:ext>
                </a:extLst>
              </a:tr>
              <a:tr h="2083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Network1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0.998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93773"/>
                  </a:ext>
                </a:extLst>
              </a:tr>
              <a:tr h="2083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Network2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0.998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0.983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70187"/>
                  </a:ext>
                </a:extLst>
              </a:tr>
              <a:tr h="2083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Network3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0.998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0.99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9571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BB643B-F44C-DFC2-D520-45BC77ED84C5}"/>
              </a:ext>
            </a:extLst>
          </p:cNvPr>
          <p:cNvSpPr txBox="1"/>
          <p:nvPr/>
        </p:nvSpPr>
        <p:spPr>
          <a:xfrm>
            <a:off x="5103845" y="4889241"/>
            <a:ext cx="3629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精度はどのネットワークでもほとんど同じ</a:t>
            </a:r>
            <a:endParaRPr kumimoji="1" lang="en-US" altLang="ja-JP" dirty="0"/>
          </a:p>
          <a:p>
            <a:r>
              <a:rPr kumimoji="1" lang="ja-JP" altLang="en-US" dirty="0"/>
              <a:t>フィルタ数を増やした</a:t>
            </a:r>
            <a:r>
              <a:rPr kumimoji="1" lang="en-US" altLang="ja-JP" dirty="0"/>
              <a:t>network2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ja-JP" altLang="en-US" dirty="0"/>
              <a:t>学習時間が倍増した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EF1F85-2DDF-8B2A-CF2B-5BF542789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 t="8154" r="7678" b="2895"/>
          <a:stretch/>
        </p:blipFill>
        <p:spPr>
          <a:xfrm>
            <a:off x="544675" y="2788816"/>
            <a:ext cx="4027326" cy="37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D1ABF-D2CD-DA86-2028-2CE77979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D2DD77C4-4346-F69F-418F-E80766ED6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8" y="2499690"/>
            <a:ext cx="3803963" cy="3993183"/>
          </a:xfr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634B633-BE9C-7DD7-35EC-FE27FA7E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7" y="2499690"/>
            <a:ext cx="3716963" cy="39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2721A-D92E-38E8-BA17-AB78FE13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5E5445-B773-56F5-6640-127FEEFF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フィルター適用結果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3B0D7F0-DCF9-BEB2-47B4-F6140A79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1634144"/>
            <a:ext cx="1615693" cy="16156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6C621B-E63D-B077-4344-A2EDFB08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12" y="1650734"/>
            <a:ext cx="1615693" cy="157833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3D689D-A8A1-2DEF-6103-5036A7BB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99" y="3298535"/>
            <a:ext cx="1531640" cy="15316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602E9D2-4898-AAEE-29E0-B5BE40601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98" y="4949207"/>
            <a:ext cx="1550319" cy="15316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EF4FFD-DECD-9249-78D1-86BC3962697E}"/>
              </a:ext>
            </a:extLst>
          </p:cNvPr>
          <p:cNvSpPr txBox="1"/>
          <p:nvPr/>
        </p:nvSpPr>
        <p:spPr>
          <a:xfrm>
            <a:off x="3298542" y="6243074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フィルタ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07B3C9-08D5-D0DA-7B45-9EF8C65FE639}"/>
              </a:ext>
            </a:extLst>
          </p:cNvPr>
          <p:cNvSpPr txBox="1"/>
          <p:nvPr/>
        </p:nvSpPr>
        <p:spPr>
          <a:xfrm>
            <a:off x="6549473" y="225523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縦のエッジが強調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2D8FE47-FF98-E29D-2367-730F89C54D00}"/>
              </a:ext>
            </a:extLst>
          </p:cNvPr>
          <p:cNvSpPr txBox="1"/>
          <p:nvPr/>
        </p:nvSpPr>
        <p:spPr>
          <a:xfrm>
            <a:off x="6549473" y="376679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横のエッジが強調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A69BEB-4096-DAD6-6E62-56104DB47AD8}"/>
              </a:ext>
            </a:extLst>
          </p:cNvPr>
          <p:cNvSpPr txBox="1"/>
          <p:nvPr/>
        </p:nvSpPr>
        <p:spPr>
          <a:xfrm>
            <a:off x="6549473" y="5448942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斜めのエッジが強調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1425C6-F13A-8D79-DB74-CA13C251B1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83383" y="2439903"/>
            <a:ext cx="2540129" cy="208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7FFACB36-41BD-1431-C619-3DFD3268A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679" y="1990283"/>
            <a:ext cx="944962" cy="899238"/>
          </a:xfrm>
          <a:prstGeom prst="rect">
            <a:avLst/>
          </a:prstGeom>
        </p:spPr>
      </p:pic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43FF12DB-F4A9-3081-48EF-242F215D186D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2183383" y="2441991"/>
            <a:ext cx="2608716" cy="1622364"/>
          </a:xfrm>
          <a:prstGeom prst="bentConnector3">
            <a:avLst>
              <a:gd name="adj1" fmla="val 18167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91D6624D-4639-2C5D-B56B-922D4D8A1D6F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183383" y="2441991"/>
            <a:ext cx="2608715" cy="3273036"/>
          </a:xfrm>
          <a:prstGeom prst="bentConnector3">
            <a:avLst>
              <a:gd name="adj1" fmla="val 1781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6AF56CCA-F30A-B50B-43E3-CC435666F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490" y="3614736"/>
            <a:ext cx="937341" cy="89923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1496F35-225D-A6E8-F008-88D2B3BD2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6300" y="5257788"/>
            <a:ext cx="92972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DAB18-8CB6-FE9A-3A22-5C415ED1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332E7F-B9AE-74AA-BBD2-EC0AB6DD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9" y="1461551"/>
            <a:ext cx="8192643" cy="350568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660832-2660-5050-AFB8-233C4BBF1518}"/>
              </a:ext>
            </a:extLst>
          </p:cNvPr>
          <p:cNvSpPr txBox="1"/>
          <p:nvPr/>
        </p:nvSpPr>
        <p:spPr>
          <a:xfrm>
            <a:off x="1283279" y="5561045"/>
            <a:ext cx="6577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脳における視覚情報処理でも、</a:t>
            </a:r>
            <a:r>
              <a:rPr kumimoji="1" lang="en-US" altLang="ja-JP" sz="2000" dirty="0"/>
              <a:t> </a:t>
            </a:r>
          </a:p>
          <a:p>
            <a:r>
              <a:rPr kumimoji="1" lang="en-US" altLang="ja-JP" sz="2000" dirty="0"/>
              <a:t>Deep Leaning</a:t>
            </a:r>
            <a:r>
              <a:rPr kumimoji="1" lang="ja-JP" altLang="en-US" sz="2000" dirty="0"/>
              <a:t>で学習されたモデルと類似した階層構造を持つ</a:t>
            </a:r>
            <a:endParaRPr kumimoji="1"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A7E5DF-C8E1-7DB6-4890-D9615AEFAEB9}"/>
              </a:ext>
            </a:extLst>
          </p:cNvPr>
          <p:cNvSpPr txBox="1"/>
          <p:nvPr/>
        </p:nvSpPr>
        <p:spPr>
          <a:xfrm>
            <a:off x="1754156" y="4946263"/>
            <a:ext cx="563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hlinkClick r:id="rId3"/>
              </a:rPr>
              <a:t>https://lilianweng.github.io/posts/2017-06-21-overview/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68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1295</TotalTime>
  <Words>1582</Words>
  <Application>Microsoft Office PowerPoint</Application>
  <PresentationFormat>画面に合わせる (4:3)</PresentationFormat>
  <Paragraphs>161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游ゴシック</vt:lpstr>
      <vt:lpstr>Arial</vt:lpstr>
      <vt:lpstr>Consolas</vt:lpstr>
      <vt:lpstr>Office テーマ</vt:lpstr>
      <vt:lpstr>SimpleConvNetの実装</vt:lpstr>
      <vt:lpstr>初期化</vt:lpstr>
      <vt:lpstr>初期化</vt:lpstr>
      <vt:lpstr>PowerPoint プレゼンテーション</vt:lpstr>
      <vt:lpstr>PowerPoint プレゼンテーション</vt:lpstr>
      <vt:lpstr>学習結果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勾配</dc:title>
  <dc:creator>Chika Chika</dc:creator>
  <cp:lastModifiedBy>Chika Chika</cp:lastModifiedBy>
  <cp:revision>13</cp:revision>
  <dcterms:created xsi:type="dcterms:W3CDTF">2023-04-30T13:52:35Z</dcterms:created>
  <dcterms:modified xsi:type="dcterms:W3CDTF">2023-06-18T11:24:39Z</dcterms:modified>
</cp:coreProperties>
</file>