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126D-936F-42CB-8207-4C5076B50C3B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D45F-E0AB-4E9B-BFF1-E9D1456E6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https://www.dragonarrow.work/articles/227#google_vignette</a:t>
            </a:r>
          </a:p>
          <a:p>
            <a:r>
              <a:rPr kumimoji="1" lang="ja-JP" altLang="en-US" dirty="0"/>
              <a:t>局所最適解が沢山あるというよりは、鞍点の場合が多いらしい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7D45F-E0AB-4E9B-BFF1-E9D1456E6A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29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28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12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3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90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91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8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7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3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6284"/>
            <a:ext cx="7886700" cy="523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130A-55B3-44E5-817F-338DEA660F08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16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9%9E%8D%E7%82%B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838F4BA-92A1-8DF8-7501-1E3B71F6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勾配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DEA9CB7-9B66-8135-14AE-8F562913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勾配とは</a:t>
            </a:r>
            <a:endParaRPr lang="en-US" altLang="ja-JP" dirty="0"/>
          </a:p>
          <a:p>
            <a:pPr lvl="1"/>
            <a:r>
              <a:rPr lang="ja-JP" altLang="en-US" dirty="0"/>
              <a:t>関数のすべての変数の偏微分をベクトルにまとめたもの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図で表すと</a:t>
            </a:r>
            <a:endParaRPr lang="en-US" altLang="ja-JP" dirty="0"/>
          </a:p>
          <a:p>
            <a:pPr lvl="1"/>
            <a:r>
              <a:rPr lang="ja-JP" altLang="en-US" dirty="0"/>
              <a:t>勾配を負にしたものを図示すると、勾配が示す方向が関数の値を最も減らす方向であることがわかる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F8A393-91E5-E92F-9DD2-0B9454C33FC0}"/>
                  </a:ext>
                </a:extLst>
              </p:cNvPr>
              <p:cNvSpPr txBox="1"/>
              <p:nvPr/>
            </p:nvSpPr>
            <p:spPr>
              <a:xfrm>
                <a:off x="1258413" y="2019118"/>
                <a:ext cx="4696094" cy="515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1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1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100" dirty="0"/>
                  <a:t>  の場合は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F8A393-91E5-E92F-9DD2-0B9454C33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13" y="2019118"/>
                <a:ext cx="4696094" cy="515847"/>
              </a:xfrm>
              <a:prstGeom prst="rect">
                <a:avLst/>
              </a:prstGeom>
              <a:blipFill>
                <a:blip r:embed="rId2"/>
                <a:stretch>
                  <a:fillRect t="-3529" b="-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B3F9F7-BA7B-33D0-9C56-8585909EE9CB}"/>
                  </a:ext>
                </a:extLst>
              </p:cNvPr>
              <p:cNvSpPr txBox="1"/>
              <p:nvPr/>
            </p:nvSpPr>
            <p:spPr>
              <a:xfrm>
                <a:off x="6008932" y="4299646"/>
                <a:ext cx="2251386" cy="25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600" dirty="0"/>
                  <a:t>関数</a:t>
                </a:r>
                <a14:m>
                  <m:oMath xmlns:m="http://schemas.openxmlformats.org/officeDocument/2006/math">
                    <m:r>
                      <a:rPr lang="en-US" altLang="ja-JP" sz="160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B3F9F7-BA7B-33D0-9C56-8585909E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32" y="4299646"/>
                <a:ext cx="2251386" cy="251094"/>
              </a:xfrm>
              <a:prstGeom prst="rect">
                <a:avLst/>
              </a:prstGeom>
              <a:blipFill>
                <a:blip r:embed="rId3"/>
                <a:stretch>
                  <a:fillRect l="-5691" t="-23810" r="-813" b="-452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6D9613-0C22-F924-4E07-2E4A6EBCD6E7}"/>
              </a:ext>
            </a:extLst>
          </p:cNvPr>
          <p:cNvSpPr/>
          <p:nvPr/>
        </p:nvSpPr>
        <p:spPr>
          <a:xfrm>
            <a:off x="742801" y="3875995"/>
            <a:ext cx="3829199" cy="284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1" name="思考の吹き出し: 雲形 10">
            <a:extLst>
              <a:ext uri="{FF2B5EF4-FFF2-40B4-BE49-F238E27FC236}">
                <a16:creationId xmlns:a16="http://schemas.microsoft.com/office/drawing/2014/main" id="{806F35C5-8C98-D1F3-C5D3-29E33B1FE577}"/>
              </a:ext>
            </a:extLst>
          </p:cNvPr>
          <p:cNvSpPr/>
          <p:nvPr/>
        </p:nvSpPr>
        <p:spPr>
          <a:xfrm>
            <a:off x="5504522" y="3746953"/>
            <a:ext cx="3124979" cy="3111047"/>
          </a:xfrm>
          <a:prstGeom prst="cloudCallout">
            <a:avLst>
              <a:gd name="adj1" fmla="val -80700"/>
              <a:gd name="adj2" fmla="val 7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3472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E7F9B-9AFE-E922-3626-9EBF7156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勾配法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CC772-481D-6EB5-293C-B69723D7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勾配を利用して関数の最小値を探す方法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1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89A00-7FD7-D2BF-21F2-475BC2DB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勾配法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035AF-032F-C2D9-D58B-6E955835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勾配法の注意点</a:t>
            </a:r>
            <a:endParaRPr kumimoji="1" lang="en-US" altLang="ja-JP" dirty="0"/>
          </a:p>
          <a:p>
            <a:pPr lvl="1"/>
            <a:r>
              <a:rPr lang="ja-JP" altLang="en-US" dirty="0"/>
              <a:t>勾配の示す先が最小値を示すとは限らない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C5733A-8F52-4EB7-98DA-17A5313680CE}"/>
              </a:ext>
            </a:extLst>
          </p:cNvPr>
          <p:cNvSpPr txBox="1"/>
          <p:nvPr/>
        </p:nvSpPr>
        <p:spPr>
          <a:xfrm>
            <a:off x="628650" y="24058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例）鞍点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213027-54E3-9E3B-59C6-A44978E5721B}"/>
              </a:ext>
            </a:extLst>
          </p:cNvPr>
          <p:cNvSpPr txBox="1"/>
          <p:nvPr/>
        </p:nvSpPr>
        <p:spPr>
          <a:xfrm>
            <a:off x="600690" y="6093040"/>
            <a:ext cx="354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hlinkClick r:id="rId3"/>
              </a:rPr>
              <a:t>https://ja.wikipedia.org/wiki/%E9%9E%8D%E7%82%B9</a:t>
            </a:r>
            <a:endParaRPr lang="en-US" altLang="ja-JP" sz="900" dirty="0"/>
          </a:p>
          <a:p>
            <a:endParaRPr lang="ja-JP" altLang="en-US" sz="9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5AEF840-F7EE-7C3D-14F8-D9CE3F190AD6}"/>
              </a:ext>
            </a:extLst>
          </p:cNvPr>
          <p:cNvCxnSpPr>
            <a:cxnSpLocks/>
          </p:cNvCxnSpPr>
          <p:nvPr/>
        </p:nvCxnSpPr>
        <p:spPr>
          <a:xfrm>
            <a:off x="2085419" y="5374433"/>
            <a:ext cx="4250067" cy="903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6A44D8F-5F16-C13E-AC49-F0166C591320}"/>
              </a:ext>
            </a:extLst>
          </p:cNvPr>
          <p:cNvCxnSpPr>
            <a:cxnSpLocks/>
          </p:cNvCxnSpPr>
          <p:nvPr/>
        </p:nvCxnSpPr>
        <p:spPr>
          <a:xfrm flipV="1">
            <a:off x="2085419" y="2635433"/>
            <a:ext cx="2324694" cy="2844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ACB167B-48F0-8DFC-1F35-942230683BC4}"/>
                  </a:ext>
                </a:extLst>
              </p:cNvPr>
              <p:cNvSpPr txBox="1"/>
              <p:nvPr/>
            </p:nvSpPr>
            <p:spPr>
              <a:xfrm>
                <a:off x="6304908" y="6093040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ACB167B-48F0-8DFC-1F35-94223068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08" y="6093040"/>
                <a:ext cx="3936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6E4F9EB-C346-E2C1-1443-E4CC91E65B30}"/>
                  </a:ext>
                </a:extLst>
              </p:cNvPr>
              <p:cNvSpPr txBox="1"/>
              <p:nvPr/>
            </p:nvSpPr>
            <p:spPr>
              <a:xfrm>
                <a:off x="3983057" y="2481723"/>
                <a:ext cx="39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6E4F9EB-C346-E2C1-1443-E4CC91E6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57" y="2481723"/>
                <a:ext cx="39703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E1B8097-B592-BBF6-F83E-DFA8D370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19" y="2283806"/>
            <a:ext cx="4582543" cy="380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E26972CE-BF93-18B3-68F1-9633436EE3EA}"/>
              </a:ext>
            </a:extLst>
          </p:cNvPr>
          <p:cNvSpPr/>
          <p:nvPr/>
        </p:nvSpPr>
        <p:spPr>
          <a:xfrm>
            <a:off x="5887616" y="2118049"/>
            <a:ext cx="2873915" cy="1231641"/>
          </a:xfrm>
          <a:prstGeom prst="wedgeRectCallout">
            <a:avLst>
              <a:gd name="adj1" fmla="val -97129"/>
              <a:gd name="adj2" fmla="val 1094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0" i="1" dirty="0">
                <a:latin typeface="Cambria Math" panose="02040503050406030204" pitchFamily="18" charset="0"/>
              </a:rPr>
              <a:t>勾配が</a:t>
            </a:r>
            <a:r>
              <a:rPr kumimoji="1" lang="en-US" altLang="ja-JP" sz="1600" dirty="0">
                <a:latin typeface="Cambria Math" panose="02040503050406030204" pitchFamily="18" charset="0"/>
              </a:rPr>
              <a:t>0</a:t>
            </a:r>
            <a:r>
              <a:rPr kumimoji="1" lang="ja-JP" altLang="en-US" sz="1600" b="0" i="1" dirty="0">
                <a:latin typeface="Cambria Math" panose="02040503050406030204" pitchFamily="18" charset="0"/>
              </a:rPr>
              <a:t>となるところが</a:t>
            </a:r>
            <a:endParaRPr kumimoji="1" lang="en-US" altLang="ja-JP" sz="1600" b="0" i="1" dirty="0">
              <a:latin typeface="Cambria Math" panose="02040503050406030204" pitchFamily="18" charset="0"/>
            </a:endParaRPr>
          </a:p>
          <a:p>
            <a:pPr algn="ctr"/>
            <a:r>
              <a:rPr kumimoji="1" lang="ja-JP" altLang="en-US" sz="1600" i="1" dirty="0">
                <a:latin typeface="Cambria Math" panose="02040503050406030204" pitchFamily="18" charset="0"/>
              </a:rPr>
              <a:t>関数の最小値ではない</a:t>
            </a:r>
            <a:endParaRPr kumimoji="1" lang="en-US" altLang="ja-JP" sz="1600" i="1" dirty="0">
              <a:latin typeface="Cambria Math" panose="02040503050406030204" pitchFamily="18" charset="0"/>
            </a:endParaRPr>
          </a:p>
          <a:p>
            <a:pPr algn="ctr"/>
            <a:r>
              <a:rPr kumimoji="1" lang="ja-JP" altLang="en-US" sz="1600" i="1" dirty="0">
                <a:latin typeface="Cambria Math" panose="02040503050406030204" pitchFamily="18" charset="0"/>
              </a:rPr>
              <a:t>（</a:t>
            </a:r>
            <a:r>
              <a:rPr kumimoji="1" lang="en-US" altLang="ja-JP" sz="1600" i="1" dirty="0">
                <a:latin typeface="Cambria Math" panose="02040503050406030204" pitchFamily="18" charset="0"/>
              </a:rPr>
              <a:t>x</a:t>
            </a:r>
            <a:r>
              <a:rPr kumimoji="1" lang="ja-JP" altLang="en-US" sz="1600" i="1" dirty="0">
                <a:latin typeface="Cambria Math" panose="02040503050406030204" pitchFamily="18" charset="0"/>
              </a:rPr>
              <a:t>軸に対しては極小値をとるが、</a:t>
            </a:r>
            <a:r>
              <a:rPr kumimoji="1" lang="en-US" altLang="ja-JP" sz="1600" i="1" dirty="0">
                <a:latin typeface="Cambria Math" panose="02040503050406030204" pitchFamily="18" charset="0"/>
              </a:rPr>
              <a:t>y</a:t>
            </a:r>
            <a:r>
              <a:rPr kumimoji="1" lang="ja-JP" altLang="en-US" sz="1600" i="1" dirty="0">
                <a:latin typeface="Cambria Math" panose="02040503050406030204" pitchFamily="18" charset="0"/>
              </a:rPr>
              <a:t>軸に対しては極大値を取る）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98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3A3E7-E5AA-18ED-AE81-7B5B0760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勾配法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A31E64D-4B07-E919-3AE8-42B00482B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数式で表すと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上式を繰り返し計算しながら変数の更新を行う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lang="ja-JP" altLang="en-US" dirty="0"/>
                  <a:t>学習率であり人の手で設定しなければならないハイパーパラメータである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A31E64D-4B07-E919-3AE8-42B00482B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BD2A35-FD50-8730-26D3-772298339411}"/>
                  </a:ext>
                </a:extLst>
              </p:cNvPr>
              <p:cNvSpPr txBox="1"/>
              <p:nvPr/>
            </p:nvSpPr>
            <p:spPr>
              <a:xfrm>
                <a:off x="1326101" y="1730718"/>
                <a:ext cx="2680414" cy="892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BD2A35-FD50-8730-26D3-77229833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01" y="1730718"/>
                <a:ext cx="2680414" cy="892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612B0E0-48B6-5A1D-B854-467D5FF7ADD3}"/>
                  </a:ext>
                </a:extLst>
              </p:cNvPr>
              <p:cNvSpPr txBox="1"/>
              <p:nvPr/>
            </p:nvSpPr>
            <p:spPr>
              <a:xfrm>
                <a:off x="4477674" y="1733411"/>
                <a:ext cx="2522037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612B0E0-48B6-5A1D-B854-467D5FF7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74" y="1733411"/>
                <a:ext cx="2522037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28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738D4-03F0-E91C-FD00-C2C6A3E2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勾配法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DE900-C42E-E14C-1DEA-4A7C9092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更新プロセスと学習率</a:t>
            </a:r>
          </a:p>
        </p:txBody>
      </p:sp>
    </p:spTree>
    <p:extLst>
      <p:ext uri="{BB962C8B-B14F-4D97-AF65-F5344CB8AC3E}">
        <p14:creationId xmlns:p14="http://schemas.microsoft.com/office/powerpoint/2010/main" val="18306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5667D-EFBA-8B78-7B2B-7A3B9D56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ニューラルネットワークに対する勾配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CEEC5-D334-54D1-D4AA-383E2AB6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77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</TotalTime>
  <Words>231</Words>
  <Application>Microsoft Office PowerPoint</Application>
  <PresentationFormat>画面に合わせる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Arial</vt:lpstr>
      <vt:lpstr>Cambria Math</vt:lpstr>
      <vt:lpstr>Office テーマ</vt:lpstr>
      <vt:lpstr>勾配</vt:lpstr>
      <vt:lpstr>勾配法</vt:lpstr>
      <vt:lpstr>勾配法</vt:lpstr>
      <vt:lpstr>勾配法</vt:lpstr>
      <vt:lpstr>勾配法</vt:lpstr>
      <vt:lpstr>ニューラルネットワークに対する勾配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勾配</dc:title>
  <dc:creator>Chika Chika</dc:creator>
  <cp:lastModifiedBy>Chika Chika</cp:lastModifiedBy>
  <cp:revision>1</cp:revision>
  <dcterms:created xsi:type="dcterms:W3CDTF">2023-04-30T13:52:35Z</dcterms:created>
  <dcterms:modified xsi:type="dcterms:W3CDTF">2023-04-30T15:08:12Z</dcterms:modified>
</cp:coreProperties>
</file>