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8" r:id="rId5"/>
    <p:sldId id="260" r:id="rId6"/>
    <p:sldId id="272" r:id="rId7"/>
    <p:sldId id="266" r:id="rId8"/>
    <p:sldId id="276" r:id="rId9"/>
    <p:sldId id="258" r:id="rId10"/>
    <p:sldId id="262" r:id="rId11"/>
    <p:sldId id="273" r:id="rId12"/>
    <p:sldId id="263" r:id="rId13"/>
    <p:sldId id="267" r:id="rId14"/>
    <p:sldId id="274" r:id="rId15"/>
    <p:sldId id="271" r:id="rId16"/>
    <p:sldId id="269" r:id="rId17"/>
    <p:sldId id="275" r:id="rId18"/>
    <p:sldId id="270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C5C46-9412-4C48-A869-01860F54E569}" type="datetimeFigureOut">
              <a:rPr lang="zh-CN" altLang="en-US" smtClean="0"/>
              <a:t>2021/5/17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9D7F6-645A-4B92-93C2-40D875372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9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9D7F6-645A-4B92-93C2-40D875372D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2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9D7F6-645A-4B92-93C2-40D875372D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9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9D7F6-645A-4B92-93C2-40D875372DC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2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9DDA-78DD-4312-B0B5-760F95115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D2C25E-E05F-496B-8AC7-FCDB7216D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64C2B-81BC-46C6-84E7-2FCEA0C9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5532-16A1-4E90-989A-E054A3FE6840}" type="datetimeFigureOut">
              <a:rPr lang="zh-CN" altLang="en-US" smtClean="0"/>
              <a:t>2021/5/17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3233D-4F71-496A-80BA-1BEA7D81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2D78C-960A-463F-B66D-F5845AF7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DC5E-6E91-4FB4-B645-06372DE9B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AF004-D136-4EB5-81CC-E1CE18AB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97F84-FBF0-4B5A-8006-11AE59C18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FE279-FB80-4FA4-8FD7-490DD8F2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5532-16A1-4E90-989A-E054A3FE6840}" type="datetimeFigureOut">
              <a:rPr lang="zh-CN" altLang="en-US" smtClean="0"/>
              <a:t>2021/5/17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F915E-DCBC-4EDC-B9D2-9DD4C2B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12E23-74BE-49DA-9300-FB41D48E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DC5E-6E91-4FB4-B645-06372DE9B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6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CE33BC-58C9-4687-81DE-1F8F71280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B06F1D-FFA9-4A13-B2AE-80D42270C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67CB2-1400-4F3B-9F7C-3A92A202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5532-16A1-4E90-989A-E054A3FE6840}" type="datetimeFigureOut">
              <a:rPr lang="zh-CN" altLang="en-US" smtClean="0"/>
              <a:t>2021/5/17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B3D28-5583-4668-AFCB-E5488DB7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28387-0B6F-4EE0-BEE0-539B6C5D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DC5E-6E91-4FB4-B645-06372DE9B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9F215-84C5-4ABB-BFDF-6468DE2B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E8532-5171-40C1-A45F-DC66D46D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8CE1F-7157-4866-8FD1-06F748B8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5532-16A1-4E90-989A-E054A3FE6840}" type="datetimeFigureOut">
              <a:rPr lang="zh-CN" altLang="en-US" smtClean="0"/>
              <a:t>2021/5/17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253A4-8029-4E1C-B4FC-90A92F4D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44DA1-41F7-447E-948C-456E5E03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DC5E-6E91-4FB4-B645-06372DE9B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3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A14D5-AC61-45B6-971B-8E255D76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1509A-FACA-48E8-B16D-4F70E1F3B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33BB7-4DF3-4F28-93F8-AC4A585B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5532-16A1-4E90-989A-E054A3FE6840}" type="datetimeFigureOut">
              <a:rPr lang="zh-CN" altLang="en-US" smtClean="0"/>
              <a:t>2021/5/17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2D790-6838-4AD4-800A-3103B84A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D2287-DDE4-49A8-BD46-36F9E8C8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DC5E-6E91-4FB4-B645-06372DE9B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2FD8A-2B95-4C83-8AAF-EABD043E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E7907-F312-489D-BEA1-186DEA59B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89651-E31B-4F98-9702-BBA820C4B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715495-C44D-4CBF-9358-0D716227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5532-16A1-4E90-989A-E054A3FE6840}" type="datetimeFigureOut">
              <a:rPr lang="zh-CN" altLang="en-US" smtClean="0"/>
              <a:t>2021/5/17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4C097-1E71-4438-B743-412B93A6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B1391-6A55-4036-A284-9B466D58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DC5E-6E91-4FB4-B645-06372DE9B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5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5568F-8A11-4165-88CB-1A2501F0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CC199-8EA9-412D-8E96-DB2C51F0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D3237E-A6EF-4B54-9F16-682ACE642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49C688-1F46-48C5-A025-1232354BC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FB3F5D-88DA-4E2D-8391-6693AC432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3CC9A3-DB59-4BBA-90ED-6E998F9C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5532-16A1-4E90-989A-E054A3FE6840}" type="datetimeFigureOut">
              <a:rPr lang="zh-CN" altLang="en-US" smtClean="0"/>
              <a:t>2021/5/17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3D9D6B-D881-46CF-B4EC-A4CB6F97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D1ECEE-9296-4D03-8AEA-B10C9957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DC5E-6E91-4FB4-B645-06372DE9B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3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9D312-7607-4397-A1A4-E9E20EF6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90886C-FEC9-4A41-9341-91253670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5532-16A1-4E90-989A-E054A3FE6840}" type="datetimeFigureOut">
              <a:rPr lang="zh-CN" altLang="en-US" smtClean="0"/>
              <a:t>2021/5/17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649A5-A7A6-4357-828A-E3EBE641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371241-64FA-450C-9EFC-48B032B5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DC5E-6E91-4FB4-B645-06372DE9B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8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0EFEF3-048A-4EE7-9101-CE641571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5532-16A1-4E90-989A-E054A3FE6840}" type="datetimeFigureOut">
              <a:rPr lang="zh-CN" altLang="en-US" smtClean="0"/>
              <a:t>2021/5/17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CAD7F1-D283-4067-B8B3-7852F63F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FAAB58-AD44-48EC-8317-1427FEDC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DC5E-6E91-4FB4-B645-06372DE9B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3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4328C-7790-43DB-A355-9B371B47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B7754-ECE0-48B7-978C-F4A181B1B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E0C967-5D61-4C1F-9410-0C99E7CE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48FCA-F739-40D9-A00D-EE18BE62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5532-16A1-4E90-989A-E054A3FE6840}" type="datetimeFigureOut">
              <a:rPr lang="zh-CN" altLang="en-US" smtClean="0"/>
              <a:t>2021/5/17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277C9-8D54-40D9-885E-CBE78129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FDE57-2BA4-44FE-8938-24EB9653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DC5E-6E91-4FB4-B645-06372DE9B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9BCEB-393F-41EB-A6A4-2B972004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3A4D3F-E56E-4C08-9FDB-563ACA934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A864EB-0D1A-4F2F-A809-77D440770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1C6F31-32C2-4A08-8398-C85E3BD8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5532-16A1-4E90-989A-E054A3FE6840}" type="datetimeFigureOut">
              <a:rPr lang="zh-CN" altLang="en-US" smtClean="0"/>
              <a:t>2021/5/17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7E16D0-73E5-47C3-9E83-035EB9BB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3ED8A-0317-4F3A-83CB-CA422A45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DC5E-6E91-4FB4-B645-06372DE9B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9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E0F3DF-396F-41B8-8C1D-C6AD8503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036AE-D1C0-48E7-BBE9-2B1CA8D32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33E91-8EA5-4A5C-9E88-70D6A02BF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E5532-16A1-4E90-989A-E054A3FE6840}" type="datetimeFigureOut">
              <a:rPr lang="zh-CN" altLang="en-US" smtClean="0"/>
              <a:t>2021/5/17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FBC49-548C-4EBA-8A78-B20297430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622EF-73D3-40EB-8952-54913BAF0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DC5E-6E91-4FB4-B645-06372DE9B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3.07788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55022C-3E32-4193-AC5F-9E1F50551711}"/>
              </a:ext>
            </a:extLst>
          </p:cNvPr>
          <p:cNvSpPr/>
          <p:nvPr/>
        </p:nvSpPr>
        <p:spPr>
          <a:xfrm>
            <a:off x="2364048" y="1839845"/>
            <a:ext cx="74639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449 Final Presentation</a:t>
            </a:r>
            <a:endParaRPr lang="zh-CN" alt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9FB986-90A1-4282-BDBC-FB1E35562604}"/>
              </a:ext>
            </a:extLst>
          </p:cNvPr>
          <p:cNvSpPr/>
          <p:nvPr/>
        </p:nvSpPr>
        <p:spPr>
          <a:xfrm>
            <a:off x="6582067" y="5573875"/>
            <a:ext cx="57672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 </a:t>
            </a:r>
            <a:r>
              <a:rPr lang="en-US" altLang="zh-CN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Yichen</a:t>
            </a:r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Xiao Xichu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3259B5-B55A-44F8-AEB2-5C7D053FFF09}"/>
              </a:ext>
            </a:extLst>
          </p:cNvPr>
          <p:cNvSpPr/>
          <p:nvPr/>
        </p:nvSpPr>
        <p:spPr>
          <a:xfrm>
            <a:off x="2776019" y="2855508"/>
            <a:ext cx="66399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/>
              <a:t>Noisy CIFAR-10 Classification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567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B9D7041-5C78-4A98-B1B4-39DCB0A3291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7" name="标题 9">
            <a:extLst>
              <a:ext uri="{FF2B5EF4-FFF2-40B4-BE49-F238E27FC236}">
                <a16:creationId xmlns:a16="http://schemas.microsoft.com/office/drawing/2014/main" id="{7E640386-AE9A-4A37-B238-A6FA8283FB28}"/>
              </a:ext>
            </a:extLst>
          </p:cNvPr>
          <p:cNvSpPr txBox="1">
            <a:spLocks/>
          </p:cNvSpPr>
          <p:nvPr/>
        </p:nvSpPr>
        <p:spPr>
          <a:xfrm>
            <a:off x="838200" y="3740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Experiment Results (try with RESNET32)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479520-41D0-4F10-B5B4-5D8F931A0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92"/>
          <a:stretch/>
        </p:blipFill>
        <p:spPr>
          <a:xfrm>
            <a:off x="910027" y="4874875"/>
            <a:ext cx="6119993" cy="61402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4128286B-1C9C-4066-8BF6-BB31FDCB7CAC}"/>
              </a:ext>
            </a:extLst>
          </p:cNvPr>
          <p:cNvSpPr txBox="1">
            <a:spLocks/>
          </p:cNvSpPr>
          <p:nvPr/>
        </p:nvSpPr>
        <p:spPr>
          <a:xfrm>
            <a:off x="7338608" y="2464225"/>
            <a:ext cx="4477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+mn-lt"/>
              </a:rPr>
              <a:t>CIFAR10 Toronto dataset-RESNET32</a:t>
            </a:r>
          </a:p>
          <a:p>
            <a:r>
              <a:rPr lang="en-US" altLang="zh-CN" sz="2000" b="1" dirty="0">
                <a:latin typeface="+mn-lt"/>
              </a:rPr>
              <a:t>for training(SGD)- 100 epochs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990D16-F132-4C0E-B507-2D3A5425721B}"/>
              </a:ext>
            </a:extLst>
          </p:cNvPr>
          <p:cNvSpPr txBox="1"/>
          <p:nvPr/>
        </p:nvSpPr>
        <p:spPr>
          <a:xfrm>
            <a:off x="7338608" y="4781144"/>
            <a:ext cx="4039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CIFAR10 given dataset with 10% error</a:t>
            </a:r>
          </a:p>
          <a:p>
            <a:r>
              <a:rPr lang="en-US" altLang="zh-CN" b="1" dirty="0"/>
              <a:t>for training</a:t>
            </a:r>
            <a:r>
              <a:rPr lang="zh-CN" altLang="en-US" b="1" dirty="0"/>
              <a:t>（</a:t>
            </a:r>
            <a:r>
              <a:rPr lang="en-US" altLang="zh-CN" b="1" dirty="0"/>
              <a:t>SGD</a:t>
            </a:r>
            <a:r>
              <a:rPr lang="zh-CN" altLang="en-US" b="1" dirty="0"/>
              <a:t>）</a:t>
            </a:r>
            <a:endParaRPr lang="zh-CN" altLang="en-US" sz="18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BA76628-B84D-45BB-B409-3F9589618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69" y="3889476"/>
            <a:ext cx="6253520" cy="44077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F729370-E49E-4692-9925-6D974B901D67}"/>
              </a:ext>
            </a:extLst>
          </p:cNvPr>
          <p:cNvSpPr txBox="1"/>
          <p:nvPr/>
        </p:nvSpPr>
        <p:spPr>
          <a:xfrm>
            <a:off x="7314467" y="3786698"/>
            <a:ext cx="4039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CIFAR10 given dataset with 10% error</a:t>
            </a:r>
          </a:p>
          <a:p>
            <a:r>
              <a:rPr lang="en-US" altLang="zh-CN" b="1" dirty="0"/>
              <a:t>for training</a:t>
            </a:r>
            <a:r>
              <a:rPr lang="zh-CN" altLang="en-US" b="1" dirty="0"/>
              <a:t>（</a:t>
            </a:r>
            <a:r>
              <a:rPr lang="en-US" altLang="zh-CN" b="1" dirty="0"/>
              <a:t>Adam</a:t>
            </a:r>
            <a:r>
              <a:rPr lang="zh-CN" altLang="en-US" b="1" dirty="0"/>
              <a:t>）</a:t>
            </a:r>
            <a:endParaRPr lang="zh-CN" altLang="en-US" sz="18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C674031-3531-4D03-8694-87BCE3D69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7" y="2968524"/>
            <a:ext cx="5268602" cy="376329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36A86645-0B2A-4040-B478-E675330B06FA}"/>
              </a:ext>
            </a:extLst>
          </p:cNvPr>
          <p:cNvSpPr txBox="1">
            <a:spLocks/>
          </p:cNvSpPr>
          <p:nvPr/>
        </p:nvSpPr>
        <p:spPr>
          <a:xfrm>
            <a:off x="7338608" y="1597331"/>
            <a:ext cx="4477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+mn-lt"/>
              </a:rPr>
              <a:t>CIFAR10 Toronto dataset-RESNET32</a:t>
            </a:r>
          </a:p>
          <a:p>
            <a:r>
              <a:rPr lang="en-US" altLang="zh-CN" sz="2000" b="1" dirty="0">
                <a:latin typeface="+mn-lt"/>
              </a:rPr>
              <a:t>for training(Adam) – 150 epochs</a:t>
            </a:r>
            <a:endParaRPr lang="zh-CN" altLang="en-US" sz="2000" b="1" dirty="0">
              <a:latin typeface="+mn-l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4165C6D-E220-4AE9-9188-D9F41F471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877" y="2042901"/>
            <a:ext cx="5219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B9D7041-5C78-4A98-B1B4-39DCB0A3291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7" name="标题 9">
            <a:extLst>
              <a:ext uri="{FF2B5EF4-FFF2-40B4-BE49-F238E27FC236}">
                <a16:creationId xmlns:a16="http://schemas.microsoft.com/office/drawing/2014/main" id="{7E640386-AE9A-4A37-B238-A6FA8283FB28}"/>
              </a:ext>
            </a:extLst>
          </p:cNvPr>
          <p:cNvSpPr txBox="1">
            <a:spLocks/>
          </p:cNvSpPr>
          <p:nvPr/>
        </p:nvSpPr>
        <p:spPr>
          <a:xfrm>
            <a:off x="838200" y="3740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Experiment Results (with new process)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B1C097-FE5F-47F0-993B-32F32C09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57" y="3859727"/>
            <a:ext cx="6851227" cy="491715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886E5C6B-D264-4F26-8513-0C2CCB5EECBC}"/>
              </a:ext>
            </a:extLst>
          </p:cNvPr>
          <p:cNvSpPr txBox="1">
            <a:spLocks/>
          </p:cNvSpPr>
          <p:nvPr/>
        </p:nvSpPr>
        <p:spPr>
          <a:xfrm>
            <a:off x="1162957" y="4351442"/>
            <a:ext cx="75145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+mn-lt"/>
              </a:rPr>
              <a:t>CIFAR10 Toronto dataset-Pencil </a:t>
            </a:r>
          </a:p>
          <a:p>
            <a:r>
              <a:rPr lang="en-US" altLang="zh-CN" sz="2000" b="1" dirty="0">
                <a:latin typeface="+mn-lt"/>
              </a:rPr>
              <a:t>for training (without Pencil but new process)</a:t>
            </a:r>
            <a:endParaRPr lang="zh-CN" altLang="en-US" sz="2000" b="1" dirty="0">
              <a:latin typeface="+mn-lt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F808825-34B9-46B8-A0FB-6398B07FA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73452"/>
              </p:ext>
            </p:extLst>
          </p:nvPr>
        </p:nvGraphicFramePr>
        <p:xfrm>
          <a:off x="1044606" y="1815103"/>
          <a:ext cx="10102788" cy="170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992">
                  <a:extLst>
                    <a:ext uri="{9D8B030D-6E8A-4147-A177-3AD203B41FA5}">
                      <a16:colId xmlns:a16="http://schemas.microsoft.com/office/drawing/2014/main" val="176621228"/>
                    </a:ext>
                  </a:extLst>
                </a:gridCol>
                <a:gridCol w="2082833">
                  <a:extLst>
                    <a:ext uri="{9D8B030D-6E8A-4147-A177-3AD203B41FA5}">
                      <a16:colId xmlns:a16="http://schemas.microsoft.com/office/drawing/2014/main" val="532901973"/>
                    </a:ext>
                  </a:extLst>
                </a:gridCol>
                <a:gridCol w="2111234">
                  <a:extLst>
                    <a:ext uri="{9D8B030D-6E8A-4147-A177-3AD203B41FA5}">
                      <a16:colId xmlns:a16="http://schemas.microsoft.com/office/drawing/2014/main" val="3467715186"/>
                    </a:ext>
                  </a:extLst>
                </a:gridCol>
                <a:gridCol w="2063897">
                  <a:extLst>
                    <a:ext uri="{9D8B030D-6E8A-4147-A177-3AD203B41FA5}">
                      <a16:colId xmlns:a16="http://schemas.microsoft.com/office/drawing/2014/main" val="435018028"/>
                    </a:ext>
                  </a:extLst>
                </a:gridCol>
                <a:gridCol w="2082832">
                  <a:extLst>
                    <a:ext uri="{9D8B030D-6E8A-4147-A177-3AD203B41FA5}">
                      <a16:colId xmlns:a16="http://schemas.microsoft.com/office/drawing/2014/main" val="2450925436"/>
                    </a:ext>
                  </a:extLst>
                </a:gridCol>
              </a:tblGrid>
              <a:tr h="390058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70 epochs</a:t>
                      </a:r>
                      <a:endParaRPr lang="zh-CN" altLang="en-US" sz="1900" dirty="0"/>
                    </a:p>
                  </a:txBody>
                  <a:tcPr marL="97514" marR="97514" marT="48757" marB="48757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70 ~ 200 epochs</a:t>
                      </a:r>
                      <a:endParaRPr lang="zh-CN" altLang="en-US" sz="1900" dirty="0"/>
                    </a:p>
                  </a:txBody>
                  <a:tcPr marL="97514" marR="97514" marT="48757" marB="48757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200~240 epochs</a:t>
                      </a:r>
                      <a:endParaRPr lang="zh-CN" altLang="en-US" sz="1900" dirty="0"/>
                    </a:p>
                  </a:txBody>
                  <a:tcPr marL="97514" marR="97514" marT="48757" marB="48757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240~280 epochs</a:t>
                      </a:r>
                      <a:endParaRPr lang="zh-CN" altLang="en-US" sz="1900" dirty="0"/>
                    </a:p>
                  </a:txBody>
                  <a:tcPr marL="97514" marR="97514" marT="48757" marB="48757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280~320 epochs</a:t>
                      </a:r>
                      <a:endParaRPr lang="zh-CN" altLang="en-US" sz="1900" dirty="0"/>
                    </a:p>
                  </a:txBody>
                  <a:tcPr marL="97514" marR="97514" marT="48757" marB="48757"/>
                </a:tc>
                <a:extLst>
                  <a:ext uri="{0D108BD9-81ED-4DB2-BD59-A6C34878D82A}">
                    <a16:rowId xmlns:a16="http://schemas.microsoft.com/office/drawing/2014/main" val="2962289031"/>
                  </a:ext>
                </a:extLst>
              </a:tr>
              <a:tr h="682601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Update Resnet only</a:t>
                      </a:r>
                      <a:endParaRPr lang="zh-CN" altLang="en-US" sz="1900" dirty="0"/>
                    </a:p>
                  </a:txBody>
                  <a:tcPr marL="97514" marR="97514" marT="48757" marB="48757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Update </a:t>
                      </a:r>
                      <a:r>
                        <a:rPr lang="en-US" altLang="zh-CN" sz="1900" dirty="0" err="1"/>
                        <a:t>Y_tilde</a:t>
                      </a:r>
                      <a:r>
                        <a:rPr lang="en-US" altLang="zh-CN" sz="1900" dirty="0"/>
                        <a:t> also</a:t>
                      </a:r>
                      <a:endParaRPr lang="zh-CN" altLang="en-US" sz="1900" dirty="0"/>
                    </a:p>
                  </a:txBody>
                  <a:tcPr marL="97514" marR="97514" marT="48757" marB="48757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Update Resnet only</a:t>
                      </a:r>
                      <a:endParaRPr lang="zh-CN" altLang="en-US" sz="1900" dirty="0"/>
                    </a:p>
                  </a:txBody>
                  <a:tcPr marL="97514" marR="97514" marT="48757" marB="48757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Update Resnet only</a:t>
                      </a:r>
                      <a:endParaRPr lang="zh-CN" altLang="en-US" sz="1900" dirty="0"/>
                    </a:p>
                  </a:txBody>
                  <a:tcPr marL="97514" marR="97514" marT="48757" marB="48757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Update Resnet only</a:t>
                      </a:r>
                      <a:endParaRPr lang="zh-CN" altLang="en-US" sz="1900" dirty="0"/>
                    </a:p>
                  </a:txBody>
                  <a:tcPr marL="97514" marR="97514" marT="48757" marB="48757"/>
                </a:tc>
                <a:extLst>
                  <a:ext uri="{0D108BD9-81ED-4DB2-BD59-A6C34878D82A}">
                    <a16:rowId xmlns:a16="http://schemas.microsoft.com/office/drawing/2014/main" val="4226474150"/>
                  </a:ext>
                </a:extLst>
              </a:tr>
              <a:tr h="635322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Lr: α</a:t>
                      </a:r>
                      <a:endParaRPr lang="zh-CN" altLang="en-US" sz="1900" dirty="0"/>
                    </a:p>
                  </a:txBody>
                  <a:tcPr marL="97514" marR="97514" marT="48757" marB="487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/>
                        <a:t>Lr: α</a:t>
                      </a:r>
                      <a:endParaRPr lang="zh-CN" altLang="en-US" sz="1900" dirty="0"/>
                    </a:p>
                  </a:txBody>
                  <a:tcPr marL="97514" marR="97514" marT="48757" marB="487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/>
                        <a:t>Lr: α</a:t>
                      </a:r>
                      <a:endParaRPr lang="zh-CN" altLang="en-US" sz="1900" dirty="0"/>
                    </a:p>
                  </a:txBody>
                  <a:tcPr marL="97514" marR="97514" marT="48757" marB="487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/>
                        <a:t>Lr: α/10</a:t>
                      </a:r>
                      <a:endParaRPr lang="zh-CN" altLang="en-US" sz="1900" dirty="0"/>
                    </a:p>
                  </a:txBody>
                  <a:tcPr marL="97514" marR="97514" marT="48757" marB="487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/>
                        <a:t>Lr: α/100</a:t>
                      </a:r>
                      <a:endParaRPr lang="zh-CN" altLang="en-US" sz="1900" dirty="0"/>
                    </a:p>
                  </a:txBody>
                  <a:tcPr marL="97514" marR="97514" marT="48757" marB="48757"/>
                </a:tc>
                <a:extLst>
                  <a:ext uri="{0D108BD9-81ED-4DB2-BD59-A6C34878D82A}">
                    <a16:rowId xmlns:a16="http://schemas.microsoft.com/office/drawing/2014/main" val="218747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34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9">
            <a:extLst>
              <a:ext uri="{FF2B5EF4-FFF2-40B4-BE49-F238E27FC236}">
                <a16:creationId xmlns:a16="http://schemas.microsoft.com/office/drawing/2014/main" id="{239CF1C6-895C-4EB8-ACD5-A8F50D5F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 Results (add with Pencil)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810AE74-95F4-4DF8-8119-0C3264273BE9}"/>
              </a:ext>
            </a:extLst>
          </p:cNvPr>
          <p:cNvSpPr txBox="1">
            <a:spLocks/>
          </p:cNvSpPr>
          <p:nvPr/>
        </p:nvSpPr>
        <p:spPr>
          <a:xfrm>
            <a:off x="7186209" y="3547931"/>
            <a:ext cx="4477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+mn-lt"/>
              </a:rPr>
              <a:t>CIFAR10 Toronto dataset-Pencil </a:t>
            </a:r>
          </a:p>
          <a:p>
            <a:r>
              <a:rPr lang="en-US" altLang="zh-CN" sz="2000" b="1" dirty="0">
                <a:latin typeface="+mn-lt"/>
              </a:rPr>
              <a:t>for training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EE4D58-5703-4E23-BD43-E514B41C6D68}"/>
              </a:ext>
            </a:extLst>
          </p:cNvPr>
          <p:cNvSpPr txBox="1"/>
          <p:nvPr/>
        </p:nvSpPr>
        <p:spPr>
          <a:xfrm>
            <a:off x="7186209" y="5206491"/>
            <a:ext cx="4039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CIFAR10 given dataset with 10% error</a:t>
            </a:r>
          </a:p>
          <a:p>
            <a:r>
              <a:rPr lang="en-US" altLang="zh-CN" b="1" dirty="0"/>
              <a:t>for training</a:t>
            </a:r>
            <a:endParaRPr lang="zh-CN" altLang="en-US" sz="1800" b="1" dirty="0"/>
          </a:p>
        </p:txBody>
      </p:sp>
      <p:sp>
        <p:nvSpPr>
          <p:cNvPr id="11" name="标题 9">
            <a:extLst>
              <a:ext uri="{FF2B5EF4-FFF2-40B4-BE49-F238E27FC236}">
                <a16:creationId xmlns:a16="http://schemas.microsoft.com/office/drawing/2014/main" id="{2D82CBF7-E551-43FB-878C-7B7674CF9B44}"/>
              </a:ext>
            </a:extLst>
          </p:cNvPr>
          <p:cNvSpPr txBox="1">
            <a:spLocks/>
          </p:cNvSpPr>
          <p:nvPr/>
        </p:nvSpPr>
        <p:spPr>
          <a:xfrm>
            <a:off x="786104" y="1660873"/>
            <a:ext cx="10619792" cy="135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After utilizing Pencil, we trained this model with 320 epochs and check with standard </a:t>
            </a:r>
            <a:r>
              <a:rPr lang="en-US" altLang="zh-CN" sz="3600" b="1" dirty="0" err="1"/>
              <a:t>test_bench</a:t>
            </a:r>
            <a:endParaRPr lang="zh-CN" altLang="en-US" sz="3600" b="1" dirty="0"/>
          </a:p>
        </p:txBody>
      </p:sp>
      <p:sp>
        <p:nvSpPr>
          <p:cNvPr id="12" name="标题 9">
            <a:extLst>
              <a:ext uri="{FF2B5EF4-FFF2-40B4-BE49-F238E27FC236}">
                <a16:creationId xmlns:a16="http://schemas.microsoft.com/office/drawing/2014/main" id="{868CAE7D-A211-4DFD-85E8-55F2D369ABD3}"/>
              </a:ext>
            </a:extLst>
          </p:cNvPr>
          <p:cNvSpPr txBox="1">
            <a:spLocks/>
          </p:cNvSpPr>
          <p:nvPr/>
        </p:nvSpPr>
        <p:spPr>
          <a:xfrm>
            <a:off x="838200" y="2631230"/>
            <a:ext cx="10619792" cy="135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ABF549-DBF9-4AB2-83C8-C35D530A2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8" r="6078"/>
          <a:stretch/>
        </p:blipFill>
        <p:spPr>
          <a:xfrm>
            <a:off x="425840" y="3913069"/>
            <a:ext cx="6554189" cy="5952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9B7107-C99D-43FE-8857-F006A7A0DABA}"/>
              </a:ext>
            </a:extLst>
          </p:cNvPr>
          <p:cNvPicPr/>
          <p:nvPr/>
        </p:nvPicPr>
        <p:blipFill rotWithShape="1">
          <a:blip r:embed="rId4"/>
          <a:srcRect r="3050"/>
          <a:stretch/>
        </p:blipFill>
        <p:spPr>
          <a:xfrm>
            <a:off x="425839" y="5091394"/>
            <a:ext cx="6554189" cy="5952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392977-444E-4462-9AED-03125D368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39" y="3105687"/>
            <a:ext cx="6851227" cy="491715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ACCCD94C-FFB0-4554-9425-2B16319CFD24}"/>
              </a:ext>
            </a:extLst>
          </p:cNvPr>
          <p:cNvSpPr txBox="1">
            <a:spLocks/>
          </p:cNvSpPr>
          <p:nvPr/>
        </p:nvSpPr>
        <p:spPr>
          <a:xfrm>
            <a:off x="7277066" y="2688762"/>
            <a:ext cx="4477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+mn-lt"/>
              </a:rPr>
              <a:t>(Reference from previous page)</a:t>
            </a:r>
            <a:endParaRPr lang="zh-CN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390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74B693AC-051F-4488-9362-A2E0DC166A98}"/>
              </a:ext>
            </a:extLst>
          </p:cNvPr>
          <p:cNvSpPr/>
          <p:nvPr/>
        </p:nvSpPr>
        <p:spPr>
          <a:xfrm>
            <a:off x="2638443" y="5055135"/>
            <a:ext cx="71593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 label increases from epoch 70 but </a:t>
            </a:r>
          </a:p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decreases after about epoch 90 </a:t>
            </a:r>
          </a:p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remains same after epoch 200 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A60BDC-0784-4AE2-A1CE-339E9E747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9" y="939231"/>
            <a:ext cx="3952875" cy="24479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3C7AEE-A465-4ED4-929C-0C206099F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59" y="3481218"/>
            <a:ext cx="3629025" cy="1333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FBB2DE-8F14-4740-9E05-3E469C902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911" y="3481218"/>
            <a:ext cx="3781425" cy="12668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CAEFBA3-40F5-4FD9-935E-E211B2EE30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965"/>
          <a:stretch/>
        </p:blipFill>
        <p:spPr>
          <a:xfrm>
            <a:off x="4385912" y="2130465"/>
            <a:ext cx="3664394" cy="10953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54A3510-B508-4499-809F-D0EA71099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4852"/>
          <a:stretch/>
        </p:blipFill>
        <p:spPr>
          <a:xfrm>
            <a:off x="4385911" y="888405"/>
            <a:ext cx="3790950" cy="120032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FCE1B3B-A04C-441C-999A-CF7AB8C6B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3263" y="888405"/>
            <a:ext cx="3629025" cy="11239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A4ABF00-0A87-4526-B40B-E3A60CE47FB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846"/>
          <a:stretch/>
        </p:blipFill>
        <p:spPr>
          <a:xfrm>
            <a:off x="7983264" y="2159020"/>
            <a:ext cx="3744940" cy="139065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6A12671-472C-461B-8A30-9B02F22FC38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6158"/>
          <a:stretch/>
        </p:blipFill>
        <p:spPr>
          <a:xfrm>
            <a:off x="8099179" y="3481218"/>
            <a:ext cx="3629025" cy="11144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62C4D86-B831-4106-AC97-F5EBE642AD3F}"/>
              </a:ext>
            </a:extLst>
          </p:cNvPr>
          <p:cNvSpPr txBox="1"/>
          <p:nvPr/>
        </p:nvSpPr>
        <p:spPr>
          <a:xfrm>
            <a:off x="277749" y="306531"/>
            <a:ext cx="7093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Experiment Results (with noise made by ourselves)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803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D799CEE-0CDD-4340-A3FA-48F8B230DEAB}"/>
              </a:ext>
            </a:extLst>
          </p:cNvPr>
          <p:cNvSpPr txBox="1"/>
          <p:nvPr/>
        </p:nvSpPr>
        <p:spPr>
          <a:xfrm>
            <a:off x="508520" y="1243693"/>
            <a:ext cx="612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[0, 0, 1, 0, 0, 0, 0, 0, 0, 0] Noise label 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BDEDDB-E501-4828-B254-002EF68CBDA9}"/>
              </a:ext>
            </a:extLst>
          </p:cNvPr>
          <p:cNvSpPr txBox="1"/>
          <p:nvPr/>
        </p:nvSpPr>
        <p:spPr>
          <a:xfrm>
            <a:off x="5907833" y="1281396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[0, 0, 0, 0, 0, 0, 0, 1, 0, 0] True label 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241DE2-BD7E-4599-AEBB-7C9850B8EA24}"/>
              </a:ext>
            </a:extLst>
          </p:cNvPr>
          <p:cNvSpPr txBox="1"/>
          <p:nvPr/>
        </p:nvSpPr>
        <p:spPr>
          <a:xfrm>
            <a:off x="508520" y="1811289"/>
            <a:ext cx="8679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[0, 0, 0.2, 0, 0, 0, 0, 0.8, 0, 0] f(x; θ) (ideal)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6615A0-56BE-45BB-BC0E-3B9B169C93E7}"/>
              </a:ext>
            </a:extLst>
          </p:cNvPr>
          <p:cNvSpPr txBox="1"/>
          <p:nvPr/>
        </p:nvSpPr>
        <p:spPr>
          <a:xfrm>
            <a:off x="485191" y="2362329"/>
            <a:ext cx="11066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[0.08, 0.08, 0.23, 0.08, 0.08, 0.08, 0.08, 0.08, 0.08, 0.08]  </a:t>
            </a:r>
            <a:r>
              <a:rPr lang="en-US" altLang="zh-CN" sz="2400" dirty="0" err="1"/>
              <a:t>y_d</a:t>
            </a:r>
            <a:r>
              <a:rPr lang="en-US" altLang="zh-CN" sz="2400" dirty="0"/>
              <a:t> (initial, after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)  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76A868-C336-4977-883D-7DE23A634828}"/>
              </a:ext>
            </a:extLst>
          </p:cNvPr>
          <p:cNvSpPr/>
          <p:nvPr/>
        </p:nvSpPr>
        <p:spPr>
          <a:xfrm>
            <a:off x="130628" y="284677"/>
            <a:ext cx="50478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to update </a:t>
            </a:r>
            <a:r>
              <a:rPr lang="en-US" altLang="zh-CN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y_tilda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F9C5E66-9C15-493A-BFA6-E4FBBD7A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1" y="3704275"/>
            <a:ext cx="2943636" cy="10193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AC7705-BFF0-4C15-A8D6-0BC4332C6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1" y="4718927"/>
            <a:ext cx="4838700" cy="10287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261C7EB-0D9C-48F2-A45E-BFCE3B1AC9D9}"/>
              </a:ext>
            </a:extLst>
          </p:cNvPr>
          <p:cNvSpPr txBox="1"/>
          <p:nvPr/>
        </p:nvSpPr>
        <p:spPr>
          <a:xfrm>
            <a:off x="5910867" y="1830326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(will also be updated)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138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0D3A9-8906-4D65-926A-16F28547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Symmetric &amp; Asymmetric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56134C-C9DB-4A1A-86EC-B7353F6C8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3587"/>
            <a:ext cx="4086225" cy="2790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E529F7-EF95-4B77-9C7F-A6C2133E3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125" y="2754567"/>
            <a:ext cx="5447515" cy="36484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800289D-C9AE-42F4-9421-AE9B43F04503}"/>
              </a:ext>
            </a:extLst>
          </p:cNvPr>
          <p:cNvSpPr txBox="1">
            <a:spLocks/>
          </p:cNvSpPr>
          <p:nvPr/>
        </p:nvSpPr>
        <p:spPr>
          <a:xfrm>
            <a:off x="5827126" y="3327691"/>
            <a:ext cx="4477963" cy="949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+mn-lt"/>
              </a:rPr>
              <a:t>Asymmetric noise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507D7F1-50CF-4BFC-9D13-8BBB7C9FCE1D}"/>
              </a:ext>
            </a:extLst>
          </p:cNvPr>
          <p:cNvSpPr txBox="1">
            <a:spLocks/>
          </p:cNvSpPr>
          <p:nvPr/>
        </p:nvSpPr>
        <p:spPr>
          <a:xfrm>
            <a:off x="5827125" y="1988646"/>
            <a:ext cx="4477963" cy="949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+mn-lt"/>
              </a:rPr>
              <a:t>Symmetric noise</a:t>
            </a:r>
            <a:endParaRPr lang="zh-CN" altLang="en-US" sz="2000" b="1" dirty="0">
              <a:latin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4058C4-0FDF-4A72-A737-A8E8A076D1FC}"/>
              </a:ext>
            </a:extLst>
          </p:cNvPr>
          <p:cNvPicPr/>
          <p:nvPr/>
        </p:nvPicPr>
        <p:blipFill rotWithShape="1">
          <a:blip r:embed="rId5"/>
          <a:srcRect r="3050"/>
          <a:stretch/>
        </p:blipFill>
        <p:spPr>
          <a:xfrm>
            <a:off x="5827125" y="4103433"/>
            <a:ext cx="5903939" cy="536227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6F45B9F4-0349-48FD-AD4E-A6C277AFAAA3}"/>
              </a:ext>
            </a:extLst>
          </p:cNvPr>
          <p:cNvSpPr txBox="1">
            <a:spLocks/>
          </p:cNvSpPr>
          <p:nvPr/>
        </p:nvSpPr>
        <p:spPr>
          <a:xfrm>
            <a:off x="838200" y="5301496"/>
            <a:ext cx="5997606" cy="949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+mn-lt"/>
              </a:rPr>
              <a:t>Symmetric: [0.9, 0.01, 0.01, 0.01, 0.01, …]</a:t>
            </a:r>
          </a:p>
          <a:p>
            <a:r>
              <a:rPr lang="en-US" altLang="zh-CN" sz="2000" b="1" dirty="0">
                <a:latin typeface="+mn-lt"/>
              </a:rPr>
              <a:t>Asymmetric: [0, 0.9, 0.1, 0, 0, 0, 0, 0, 0, 0]</a:t>
            </a:r>
            <a:endParaRPr lang="zh-CN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540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A7FE1-9641-4CBC-A2B1-B9BF0236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Our thoughts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BEC7E-ACB7-42BE-8C38-F585F8B4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promote accuracy of current application, we try to replace the comparison between </a:t>
            </a:r>
            <a:r>
              <a:rPr lang="en-US" altLang="zh-CN" dirty="0" err="1"/>
              <a:t>Yhat</a:t>
            </a:r>
            <a:r>
              <a:rPr lang="en-US" altLang="zh-CN" dirty="0"/>
              <a:t> and Yd in compatibility loss, with Yd and itself, so labels can be one-hot distribution, and only point to most likely result.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21F253-0F1A-4D34-8D95-435B4404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3727095"/>
            <a:ext cx="6486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0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0D3A9-8906-4D65-926A-16F28547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800289D-C9AE-42F4-9421-AE9B43F04503}"/>
              </a:ext>
            </a:extLst>
          </p:cNvPr>
          <p:cNvSpPr txBox="1">
            <a:spLocks/>
          </p:cNvSpPr>
          <p:nvPr/>
        </p:nvSpPr>
        <p:spPr>
          <a:xfrm>
            <a:off x="1219616" y="3247792"/>
            <a:ext cx="4477963" cy="949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+mn-lt"/>
              </a:rPr>
              <a:t>Parameters for symmetric noise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507D7F1-50CF-4BFC-9D13-8BBB7C9FCE1D}"/>
              </a:ext>
            </a:extLst>
          </p:cNvPr>
          <p:cNvSpPr txBox="1">
            <a:spLocks/>
          </p:cNvSpPr>
          <p:nvPr/>
        </p:nvSpPr>
        <p:spPr>
          <a:xfrm>
            <a:off x="1219615" y="1908747"/>
            <a:ext cx="4477963" cy="949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+mn-lt"/>
              </a:rPr>
              <a:t>Parameters for symmetric noise</a:t>
            </a:r>
            <a:endParaRPr lang="zh-CN" altLang="en-US" sz="2000" b="1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35DD57-70A5-426B-91E9-2EB13C1D7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614" y="4197356"/>
            <a:ext cx="8164082" cy="3296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8CE0967-B5A3-4BBC-9769-FA9938356E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60"/>
          <a:stretch/>
        </p:blipFill>
        <p:spPr>
          <a:xfrm>
            <a:off x="1219614" y="2858311"/>
            <a:ext cx="7279047" cy="2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60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948FE-6A77-45B3-B4A0-8F9BDCD3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thoughts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5E917-B850-40C3-B8B9-E674E2F9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use larger convolution channel (16 to 32, 32 to 64, 64 to 128) to enlarge parameter number (0.47M to 7.43M)</a:t>
            </a:r>
          </a:p>
          <a:p>
            <a:r>
              <a:rPr lang="en-US" altLang="zh-CN" dirty="0"/>
              <a:t>This method works in Resnet32 model with correct labels for training and may be feasible in other trainings.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717C51-EE5E-4696-8295-9A6A2F77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80419"/>
            <a:ext cx="6352713" cy="4331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383186-AFDD-44E8-B4D6-F3BF98989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6252091" cy="45635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E7092CE-F4BF-497F-927B-DC0DF17AF9A0}"/>
              </a:ext>
            </a:extLst>
          </p:cNvPr>
          <p:cNvSpPr txBox="1">
            <a:spLocks/>
          </p:cNvSpPr>
          <p:nvPr/>
        </p:nvSpPr>
        <p:spPr>
          <a:xfrm>
            <a:off x="7452539" y="3566690"/>
            <a:ext cx="4477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+mn-lt"/>
              </a:rPr>
              <a:t>Original (100 epochs)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FDA4E6C-D393-4F16-998A-6A76D22F5714}"/>
              </a:ext>
            </a:extLst>
          </p:cNvPr>
          <p:cNvSpPr txBox="1">
            <a:spLocks/>
          </p:cNvSpPr>
          <p:nvPr/>
        </p:nvSpPr>
        <p:spPr>
          <a:xfrm>
            <a:off x="7452539" y="4534207"/>
            <a:ext cx="4477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+mn-lt"/>
              </a:rPr>
              <a:t>Improved (100 epochs)</a:t>
            </a:r>
            <a:endParaRPr lang="zh-CN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377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7BD122-EBE8-40A4-BE50-FC23E4F39555}"/>
              </a:ext>
            </a:extLst>
          </p:cNvPr>
          <p:cNvSpPr/>
          <p:nvPr/>
        </p:nvSpPr>
        <p:spPr>
          <a:xfrm>
            <a:off x="1765327" y="2551837"/>
            <a:ext cx="866134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That’s all!</a:t>
            </a:r>
          </a:p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your Listening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877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D28BC-E4AD-4A9B-B00D-1F12BFCA6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Our design is roughly divided into two parts, including a basic resnet32 method to classify images into ten classifications and a noisy-elimination method called PENCIL to improve noisy labels in provided dataset.</a:t>
            </a:r>
          </a:p>
          <a:p>
            <a:r>
              <a:rPr lang="en-US" altLang="zh-CN" dirty="0"/>
              <a:t>PENCIL is independent of the backbone network structure and does not need an auxiliary clean dataset or prior information about noise, thus it is easy and robust to apply</a:t>
            </a:r>
          </a:p>
          <a:p>
            <a:endParaRPr lang="en-US" altLang="zh-CN" dirty="0"/>
          </a:p>
          <a:p>
            <a:r>
              <a:rPr lang="en-US" altLang="zh-CN" dirty="0"/>
              <a:t>Acknowledgement: </a:t>
            </a:r>
          </a:p>
          <a:p>
            <a:pPr marL="0" indent="0">
              <a:buNone/>
            </a:pPr>
            <a:r>
              <a:rPr lang="en-US" altLang="zh-CN" dirty="0"/>
              <a:t>“Probabilistic End-to-end Noise Correction for Learning with Noisy Labels”. </a:t>
            </a:r>
            <a:r>
              <a:rPr lang="en-US" altLang="zh-CN" dirty="0" err="1"/>
              <a:t>Kun</a:t>
            </a:r>
            <a:r>
              <a:rPr lang="en-US" altLang="zh-CN" dirty="0"/>
              <a:t> Yi, </a:t>
            </a:r>
            <a:r>
              <a:rPr lang="en-US" altLang="zh-CN" dirty="0" err="1"/>
              <a:t>Jianxin</a:t>
            </a:r>
            <a:r>
              <a:rPr lang="en-US" altLang="zh-CN" dirty="0"/>
              <a:t> Wu. </a:t>
            </a:r>
            <a:r>
              <a:rPr lang="en-US" altLang="zh-CN" dirty="0">
                <a:hlinkClick r:id="rId2"/>
              </a:rPr>
              <a:t>1903.07788.pdf (arxiv.org)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A8A0012-D50C-4567-ADF5-015545DC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76821" cy="1028669"/>
          </a:xfrm>
        </p:spPr>
        <p:txBody>
          <a:bodyPr>
            <a:normAutofit fontScale="90000"/>
          </a:bodyPr>
          <a:lstStyle/>
          <a:p>
            <a:r>
              <a:rPr lang="en-US" altLang="zh-CN" sz="4800" b="1" dirty="0"/>
              <a:t>Classification Implement Overview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34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1F6A8-177B-4424-83C6-1CC1D47A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281150"/>
            <a:ext cx="10515600" cy="1325563"/>
          </a:xfrm>
        </p:spPr>
        <p:txBody>
          <a:bodyPr/>
          <a:lstStyle/>
          <a:p>
            <a:r>
              <a:rPr lang="en-US" altLang="zh-CN" dirty="0"/>
              <a:t>PENCIL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A924E4-92CF-47CC-9F8B-C25BBCC3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606713"/>
            <a:ext cx="78867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4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69A66D-9E50-49CF-84DE-0F4046BB8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32" y="551428"/>
            <a:ext cx="6241742" cy="57716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427DE66-850A-4470-B912-367421731541}"/>
              </a:ext>
            </a:extLst>
          </p:cNvPr>
          <p:cNvSpPr/>
          <p:nvPr/>
        </p:nvSpPr>
        <p:spPr>
          <a:xfrm>
            <a:off x="143150" y="441327"/>
            <a:ext cx="34267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New parameter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288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9840461-719E-41A8-AEF4-341027F2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2" y="4331929"/>
            <a:ext cx="4838700" cy="1028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C808EE-56F6-488A-9369-E696F4AEC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2"/>
          <a:stretch/>
        </p:blipFill>
        <p:spPr>
          <a:xfrm>
            <a:off x="5576681" y="1090744"/>
            <a:ext cx="6600825" cy="3209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20B542-D66F-461D-BFAE-92A628B7C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69" y="5617693"/>
            <a:ext cx="6600825" cy="98107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468B9E7-C687-4C81-A1EB-2876930FDC6F}"/>
              </a:ext>
            </a:extLst>
          </p:cNvPr>
          <p:cNvSpPr/>
          <p:nvPr/>
        </p:nvSpPr>
        <p:spPr>
          <a:xfrm>
            <a:off x="-1" y="228263"/>
            <a:ext cx="290040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Specifically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63816F-6E4C-43EE-A16C-074131581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52" y="874594"/>
            <a:ext cx="5220429" cy="15146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4CE4EE-54BE-4E44-8D0E-FE27F7D557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86" t="5297" b="7992"/>
          <a:stretch/>
        </p:blipFill>
        <p:spPr>
          <a:xfrm>
            <a:off x="136269" y="2502765"/>
            <a:ext cx="5352551" cy="1726163"/>
          </a:xfrm>
          <a:prstGeom prst="rect">
            <a:avLst/>
          </a:prstGeom>
        </p:spPr>
      </p:pic>
      <p:sp>
        <p:nvSpPr>
          <p:cNvPr id="5" name="图文框 4">
            <a:extLst>
              <a:ext uri="{FF2B5EF4-FFF2-40B4-BE49-F238E27FC236}">
                <a16:creationId xmlns:a16="http://schemas.microsoft.com/office/drawing/2014/main" id="{6C0621E9-D9E6-459F-AF05-4A74C3FD2F54}"/>
              </a:ext>
            </a:extLst>
          </p:cNvPr>
          <p:cNvSpPr/>
          <p:nvPr/>
        </p:nvSpPr>
        <p:spPr>
          <a:xfrm>
            <a:off x="640108" y="2398111"/>
            <a:ext cx="4287914" cy="94103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图文框 11">
            <a:extLst>
              <a:ext uri="{FF2B5EF4-FFF2-40B4-BE49-F238E27FC236}">
                <a16:creationId xmlns:a16="http://schemas.microsoft.com/office/drawing/2014/main" id="{C6652B3E-954E-47FB-A52F-A720D9595760}"/>
              </a:ext>
            </a:extLst>
          </p:cNvPr>
          <p:cNvSpPr/>
          <p:nvPr/>
        </p:nvSpPr>
        <p:spPr>
          <a:xfrm>
            <a:off x="409518" y="4268583"/>
            <a:ext cx="5352550" cy="115539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图文框 12">
            <a:extLst>
              <a:ext uri="{FF2B5EF4-FFF2-40B4-BE49-F238E27FC236}">
                <a16:creationId xmlns:a16="http://schemas.microsoft.com/office/drawing/2014/main" id="{E1659B56-6CBD-4DE8-9CEF-8C43D2BD3054}"/>
              </a:ext>
            </a:extLst>
          </p:cNvPr>
          <p:cNvSpPr/>
          <p:nvPr/>
        </p:nvSpPr>
        <p:spPr>
          <a:xfrm>
            <a:off x="400640" y="5547225"/>
            <a:ext cx="6248734" cy="10515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4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D799CEE-0CDD-4340-A3FA-48F8B230DEAB}"/>
              </a:ext>
            </a:extLst>
          </p:cNvPr>
          <p:cNvSpPr txBox="1"/>
          <p:nvPr/>
        </p:nvSpPr>
        <p:spPr>
          <a:xfrm>
            <a:off x="508520" y="1243693"/>
            <a:ext cx="612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[0, 0, 1, 0, 0, 0, 0, 0, 0, 0] Noise label 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BDEDDB-E501-4828-B254-002EF68CBDA9}"/>
              </a:ext>
            </a:extLst>
          </p:cNvPr>
          <p:cNvSpPr txBox="1"/>
          <p:nvPr/>
        </p:nvSpPr>
        <p:spPr>
          <a:xfrm>
            <a:off x="5907833" y="1281396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[0, 0, 0, 0, 0, 0, 0, 1, 0, 0] True label 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241DE2-BD7E-4599-AEBB-7C9850B8EA24}"/>
              </a:ext>
            </a:extLst>
          </p:cNvPr>
          <p:cNvSpPr txBox="1"/>
          <p:nvPr/>
        </p:nvSpPr>
        <p:spPr>
          <a:xfrm>
            <a:off x="508520" y="1811289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[0, 0, 0.2, 0, 0, 0, 0, 0.8, 0, 0] f(x; θ) (ideal)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6615A0-56BE-45BB-BC0E-3B9B169C93E7}"/>
              </a:ext>
            </a:extLst>
          </p:cNvPr>
          <p:cNvSpPr txBox="1"/>
          <p:nvPr/>
        </p:nvSpPr>
        <p:spPr>
          <a:xfrm>
            <a:off x="485191" y="2362329"/>
            <a:ext cx="11066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[0.08, 0.08, 0.23, 0.08, 0.08, 0.08, 0.08, 0.08, 0.08, 0.08]  </a:t>
            </a:r>
            <a:r>
              <a:rPr lang="en-US" altLang="zh-CN" sz="2400" dirty="0" err="1"/>
              <a:t>y_d</a:t>
            </a:r>
            <a:r>
              <a:rPr lang="en-US" altLang="zh-CN" sz="2400" dirty="0"/>
              <a:t> (initial, after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)  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4FA904-F831-49F2-A621-0F7DAE41C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99" y="3174382"/>
            <a:ext cx="3391373" cy="90500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C76A868-C336-4977-883D-7DE23A634828}"/>
              </a:ext>
            </a:extLst>
          </p:cNvPr>
          <p:cNvSpPr/>
          <p:nvPr/>
        </p:nvSpPr>
        <p:spPr>
          <a:xfrm>
            <a:off x="130628" y="284677"/>
            <a:ext cx="50478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to update </a:t>
            </a:r>
            <a:r>
              <a:rPr lang="en-US" altLang="zh-CN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y_tilda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F9C5E66-9C15-493A-BFA6-E4FBBD7A4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527" y="4358224"/>
            <a:ext cx="2943636" cy="1019317"/>
          </a:xfrm>
          <a:prstGeom prst="rect">
            <a:avLst/>
          </a:prstGeom>
        </p:spPr>
      </p:pic>
      <p:sp>
        <p:nvSpPr>
          <p:cNvPr id="10" name="图文框 9">
            <a:extLst>
              <a:ext uri="{FF2B5EF4-FFF2-40B4-BE49-F238E27FC236}">
                <a16:creationId xmlns:a16="http://schemas.microsoft.com/office/drawing/2014/main" id="{7E8BFE32-CA0A-495E-8E3A-AF55C7469B25}"/>
              </a:ext>
            </a:extLst>
          </p:cNvPr>
          <p:cNvSpPr/>
          <p:nvPr/>
        </p:nvSpPr>
        <p:spPr>
          <a:xfrm>
            <a:off x="3230999" y="4238373"/>
            <a:ext cx="3894981" cy="12590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0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F21E4-9A78-429F-B93B-70F2A13F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 Short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04CCA-B092-4B8B-A9F6-A8BDA38E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define a new loss function combining Lo, Le, Lc together to update label distribution and net parameter θ</a:t>
            </a:r>
          </a:p>
          <a:p>
            <a:r>
              <a:rPr lang="en-US" altLang="zh-CN" dirty="0"/>
              <a:t>We try to make  training labels closer to true labels to improve accuracy.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AA6AE4-B47C-4C66-9A6E-D2DC608B2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4001294"/>
            <a:ext cx="66484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8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DBAEE4-B7F7-4A9E-AEB2-0F941DE38054}"/>
              </a:ext>
            </a:extLst>
          </p:cNvPr>
          <p:cNvSpPr/>
          <p:nvPr/>
        </p:nvSpPr>
        <p:spPr>
          <a:xfrm>
            <a:off x="2068295" y="2967335"/>
            <a:ext cx="80554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Next, we try to experiment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981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540771C-035A-4599-B84D-5EC471A5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940" y="0"/>
            <a:ext cx="3829050" cy="67341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0BACD54-F906-4468-8BA9-DFEF8C5E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276225"/>
            <a:ext cx="10515600" cy="1325563"/>
          </a:xfrm>
        </p:spPr>
        <p:txBody>
          <a:bodyPr/>
          <a:lstStyle/>
          <a:p>
            <a:r>
              <a:rPr lang="en-US" altLang="zh-CN" dirty="0"/>
              <a:t>Resnet32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3451D3-368A-49A9-8C46-683522E6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13" y="228161"/>
            <a:ext cx="2543530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7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740</Words>
  <Application>Microsoft Office PowerPoint</Application>
  <PresentationFormat>宽屏</PresentationFormat>
  <Paragraphs>86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Classification Implement Overview</vt:lpstr>
      <vt:lpstr>PENCIL</vt:lpstr>
      <vt:lpstr>PowerPoint 演示文稿</vt:lpstr>
      <vt:lpstr>PowerPoint 演示文稿</vt:lpstr>
      <vt:lpstr>PowerPoint 演示文稿</vt:lpstr>
      <vt:lpstr>In Short</vt:lpstr>
      <vt:lpstr>PowerPoint 演示文稿</vt:lpstr>
      <vt:lpstr>Resnet32</vt:lpstr>
      <vt:lpstr>PowerPoint 演示文稿</vt:lpstr>
      <vt:lpstr>PowerPoint 演示文稿</vt:lpstr>
      <vt:lpstr>Experiment Results (add with Pencil)</vt:lpstr>
      <vt:lpstr>PowerPoint 演示文稿</vt:lpstr>
      <vt:lpstr>PowerPoint 演示文稿</vt:lpstr>
      <vt:lpstr>Symmetric &amp; Asymmetric</vt:lpstr>
      <vt:lpstr>Our thoughts</vt:lpstr>
      <vt:lpstr>Results</vt:lpstr>
      <vt:lpstr>Another thoughts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Xiao, Xichu</dc:creator>
  <cp:lastModifiedBy>Xiao, Xichu</cp:lastModifiedBy>
  <cp:revision>47</cp:revision>
  <dcterms:created xsi:type="dcterms:W3CDTF">2021-05-16T04:43:37Z</dcterms:created>
  <dcterms:modified xsi:type="dcterms:W3CDTF">2021-05-17T06:21:00Z</dcterms:modified>
</cp:coreProperties>
</file>