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9" r:id="rId4"/>
    <p:sldId id="280" r:id="rId5"/>
    <p:sldId id="286" r:id="rId6"/>
    <p:sldId id="288" r:id="rId7"/>
    <p:sldId id="282" r:id="rId8"/>
    <p:sldId id="287" r:id="rId9"/>
    <p:sldId id="281" r:id="rId10"/>
    <p:sldId id="283" r:id="rId11"/>
    <p:sldId id="284" r:id="rId1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4CC"/>
    <a:srgbClr val="03136A"/>
    <a:srgbClr val="35759D"/>
    <a:srgbClr val="35B19D"/>
    <a:srgbClr val="000000"/>
    <a:srgbClr val="FFFF00"/>
    <a:srgbClr val="282828"/>
    <a:srgbClr val="0808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610" autoAdjust="0"/>
    <p:restoredTop sz="95596" autoAdjust="0"/>
  </p:normalViewPr>
  <p:slideViewPr>
    <p:cSldViewPr>
      <p:cViewPr>
        <p:scale>
          <a:sx n="60" d="100"/>
          <a:sy n="60" d="100"/>
        </p:scale>
        <p:origin x="-1410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42B055-8889-46BB-A49F-3ACDA83807AE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76640E-8CC8-4278-8A71-6D96231766E1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CCFB1-2F0F-4CDC-A016-767C6895DC49}" type="slidenum">
              <a:rPr lang="en-US"/>
              <a:pPr/>
              <a:t>10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CCFB1-2F0F-4CDC-A016-767C6895DC49}" type="slidenum">
              <a:rPr lang="en-US"/>
              <a:pPr/>
              <a:t>11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CCFB1-2F0F-4CDC-A016-767C6895DC49}" type="slidenum">
              <a:rPr lang="en-US"/>
              <a:pPr/>
              <a:t>2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B6AB3-CD92-4DCA-9FCB-71137AA0857E}" type="slidenum">
              <a:rPr lang="en-US"/>
              <a:pPr/>
              <a:t>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CCFB1-2F0F-4CDC-A016-767C6895DC49}" type="slidenum">
              <a:rPr lang="en-US"/>
              <a:pPr/>
              <a:t>4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B6AB3-CD92-4DCA-9FCB-71137AA0857E}" type="slidenum">
              <a:rPr lang="en-US"/>
              <a:pPr/>
              <a:t>5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B6AB3-CD92-4DCA-9FCB-71137AA0857E}" type="slidenum">
              <a:rPr lang="en-US"/>
              <a:pPr/>
              <a:t>6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CCFB1-2F0F-4CDC-A016-767C6895DC49}" type="slidenum">
              <a:rPr lang="en-US"/>
              <a:pPr/>
              <a:t>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B6AB3-CD92-4DCA-9FCB-71137AA0857E}" type="slidenum">
              <a:rPr lang="en-US"/>
              <a:pPr/>
              <a:t>8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CCFB1-2F0F-4CDC-A016-767C6895DC49}" type="slidenum">
              <a:rPr lang="en-US"/>
              <a:pPr/>
              <a:t>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295275"/>
            <a:ext cx="8382000" cy="704850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1057275"/>
            <a:ext cx="8382000" cy="4572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0350" y="122238"/>
            <a:ext cx="2152650" cy="56530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" y="122238"/>
            <a:ext cx="6305550" cy="56530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905000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8610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05000"/>
            <a:ext cx="7315200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Progressão UFBA</a:t>
            </a:r>
            <a:endParaRPr lang="ru-RU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Engenharia de Software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Engenharia de </a:t>
            </a:r>
            <a:r>
              <a:rPr lang="en-US" dirty="0" err="1" smtClean="0"/>
              <a:t>Requisitos</a:t>
            </a:r>
            <a:endParaRPr lang="ru-RU" dirty="0"/>
          </a:p>
        </p:txBody>
      </p:sp>
      <p:pic>
        <p:nvPicPr>
          <p:cNvPr id="8" name="Imagem 7" descr="requisi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932723"/>
            <a:ext cx="4443958" cy="5925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Verificação</a:t>
            </a:r>
            <a:r>
              <a:rPr lang="en-US" dirty="0" smtClean="0"/>
              <a:t> e </a:t>
            </a:r>
            <a:r>
              <a:rPr lang="en-US" dirty="0" err="1" smtClean="0"/>
              <a:t>Validação</a:t>
            </a:r>
            <a:endParaRPr lang="ru-RU" dirty="0"/>
          </a:p>
        </p:txBody>
      </p:sp>
      <p:pic>
        <p:nvPicPr>
          <p:cNvPr id="5" name="Imagem 4" descr="lupa_azu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1700808"/>
            <a:ext cx="4869160" cy="48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ru-RU" dirty="0"/>
          </a:p>
        </p:txBody>
      </p:sp>
      <p:pic>
        <p:nvPicPr>
          <p:cNvPr id="5" name="Imagem 4" descr="introduçã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3131" y="2060848"/>
            <a:ext cx="6169309" cy="395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pt-BR" dirty="0" smtClean="0">
                <a:solidFill>
                  <a:schemeClr val="tx2"/>
                </a:solidFill>
              </a:rPr>
              <a:t>Introdução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6263208" cy="42672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	</a:t>
            </a:r>
          </a:p>
          <a:p>
            <a:pPr algn="just">
              <a:lnSpc>
                <a:spcPct val="80000"/>
              </a:lnSpc>
            </a:pPr>
            <a:r>
              <a:rPr lang="pt-BR" sz="2400" dirty="0" smtClean="0">
                <a:solidFill>
                  <a:schemeClr val="tx1"/>
                </a:solidFill>
              </a:rPr>
              <a:t>Progressão Acadêmica</a:t>
            </a:r>
            <a:endParaRPr lang="pt-BR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pt-BR" sz="2400" dirty="0" smtClean="0">
                <a:solidFill>
                  <a:schemeClr val="tx1"/>
                </a:solidFill>
              </a:rPr>
              <a:t>Projeto Progressão UFBA</a:t>
            </a:r>
          </a:p>
          <a:p>
            <a:pPr algn="just">
              <a:lnSpc>
                <a:spcPct val="80000"/>
              </a:lnSpc>
            </a:pPr>
            <a:r>
              <a:rPr lang="pt-BR" sz="2400" dirty="0" smtClean="0">
                <a:solidFill>
                  <a:schemeClr val="tx1"/>
                </a:solidFill>
              </a:rPr>
              <a:t>Beneficio</a:t>
            </a:r>
          </a:p>
          <a:p>
            <a:pPr algn="just">
              <a:lnSpc>
                <a:spcPct val="80000"/>
              </a:lnSpc>
              <a:buNone/>
            </a:pPr>
            <a:r>
              <a:rPr lang="pt-BR" sz="1800" dirty="0" smtClean="0"/>
              <a:t>. 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Plano de </a:t>
            </a:r>
            <a:r>
              <a:rPr lang="en-US" dirty="0" err="1" smtClean="0"/>
              <a:t>Projeto</a:t>
            </a:r>
            <a:endParaRPr lang="ru-RU" dirty="0"/>
          </a:p>
        </p:txBody>
      </p:sp>
      <p:pic>
        <p:nvPicPr>
          <p:cNvPr id="6" name="Imagem 5" descr="Projet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1556792"/>
            <a:ext cx="4675584" cy="4675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Objetivo</a:t>
            </a:r>
            <a:r>
              <a:rPr lang="en-US" dirty="0" smtClean="0">
                <a:solidFill>
                  <a:schemeClr val="tx2"/>
                </a:solidFill>
              </a:rPr>
              <a:t> do </a:t>
            </a:r>
            <a:r>
              <a:rPr lang="en-US" dirty="0" err="1">
                <a:solidFill>
                  <a:schemeClr val="tx2"/>
                </a:solidFill>
              </a:rPr>
              <a:t>P</a:t>
            </a:r>
            <a:r>
              <a:rPr lang="en-US" dirty="0" err="1" smtClean="0">
                <a:solidFill>
                  <a:schemeClr val="tx2"/>
                </a:solidFill>
              </a:rPr>
              <a:t>rojeto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6934200" cy="4688160"/>
          </a:xfrm>
        </p:spPr>
        <p:txBody>
          <a:bodyPr/>
          <a:lstStyle/>
          <a:p>
            <a:r>
              <a:rPr lang="pt-BR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 sistema que irá minerar informações em outros sistemas web, e essas informações serão válidas e consistentes</a:t>
            </a:r>
            <a:r>
              <a:rPr lang="pt-B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B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informações adquiridas pelo sistema passarão por um processo de tratamento, onde o será aplicado as regras estabelecidas pelos regulamentos fornecidos pela UFBA e pelo DCC</a:t>
            </a:r>
            <a:r>
              <a:rPr lang="pt-B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B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Será retornado do sistema as informações explícitas das atividades do docente juntamente com o sua pontuação</a:t>
            </a:r>
            <a:r>
              <a:rPr lang="pt-B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t-B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sistema irá preencher um formulário com os dados adquiridos e irá gerar PDF do mesmo, como também envia-lo por e-mail se solicitado, juntamente com os documentos que comprovem sua validade.</a:t>
            </a:r>
          </a:p>
          <a:p>
            <a:pPr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Benefícios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Esperado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6934200" cy="4688160"/>
          </a:xfrm>
        </p:spPr>
        <p:txBody>
          <a:bodyPr/>
          <a:lstStyle/>
          <a:p>
            <a:pPr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Evitar o trabalho manual e a perda de tempo dos docentes no </a:t>
            </a:r>
            <a:r>
              <a:rPr lang="pt-BR" sz="1800" dirty="0" smtClean="0">
                <a:solidFill>
                  <a:schemeClr val="tx1"/>
                </a:solidFill>
              </a:rPr>
              <a:t>final</a:t>
            </a:r>
          </a:p>
          <a:p>
            <a:pPr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do </a:t>
            </a:r>
            <a:r>
              <a:rPr lang="pt-BR" sz="1800" dirty="0" smtClean="0">
                <a:solidFill>
                  <a:schemeClr val="tx1"/>
                </a:solidFill>
              </a:rPr>
              <a:t>semestre, ao ter que minerar e preencher informações </a:t>
            </a:r>
            <a:r>
              <a:rPr lang="pt-BR" sz="1800" dirty="0" smtClean="0">
                <a:solidFill>
                  <a:schemeClr val="tx1"/>
                </a:solidFill>
              </a:rPr>
              <a:t>em</a:t>
            </a:r>
          </a:p>
          <a:p>
            <a:pPr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formulários</a:t>
            </a:r>
            <a:r>
              <a:rPr lang="pt-BR" sz="1800" dirty="0" smtClean="0">
                <a:solidFill>
                  <a:schemeClr val="tx1"/>
                </a:solidFill>
              </a:rPr>
              <a:t>. O software além de minerar as informações </a:t>
            </a:r>
            <a:r>
              <a:rPr lang="pt-BR" sz="1800" dirty="0" smtClean="0">
                <a:solidFill>
                  <a:schemeClr val="tx1"/>
                </a:solidFill>
              </a:rPr>
              <a:t>também</a:t>
            </a:r>
          </a:p>
          <a:p>
            <a:pPr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mostrará </a:t>
            </a:r>
            <a:r>
              <a:rPr lang="pt-BR" sz="1800" dirty="0" smtClean="0">
                <a:solidFill>
                  <a:schemeClr val="tx1"/>
                </a:solidFill>
              </a:rPr>
              <a:t>a previa dos dados antes de devolvê-los </a:t>
            </a:r>
            <a:r>
              <a:rPr lang="pt-BR" sz="1800" dirty="0" smtClean="0">
                <a:solidFill>
                  <a:schemeClr val="tx1"/>
                </a:solidFill>
              </a:rPr>
              <a:t>devidamente</a:t>
            </a:r>
          </a:p>
          <a:p>
            <a:pPr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tratados</a:t>
            </a:r>
            <a:r>
              <a:rPr lang="pt-BR" sz="1800" dirty="0" smtClean="0">
                <a:solidFill>
                  <a:schemeClr val="tx1"/>
                </a:solidFill>
              </a:rPr>
              <a:t>. 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Gerência</a:t>
            </a:r>
            <a:r>
              <a:rPr lang="en-US" dirty="0" smtClean="0"/>
              <a:t> de </a:t>
            </a:r>
            <a:r>
              <a:rPr lang="en-US" dirty="0" err="1" smtClean="0"/>
              <a:t>Riscos</a:t>
            </a:r>
            <a:endParaRPr lang="ru-RU" dirty="0"/>
          </a:p>
        </p:txBody>
      </p:sp>
      <p:pic>
        <p:nvPicPr>
          <p:cNvPr id="5" name="Imagem 4" descr="rs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1052736"/>
            <a:ext cx="4896544" cy="4896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Riscos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Imagem 5" descr="tabela risco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1680" y="2780928"/>
            <a:ext cx="7452320" cy="2648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Gerência</a:t>
            </a:r>
            <a:r>
              <a:rPr lang="en-US" dirty="0" smtClean="0"/>
              <a:t> de </a:t>
            </a:r>
            <a:r>
              <a:rPr lang="en-US" dirty="0" err="1" smtClean="0"/>
              <a:t>Configuração</a:t>
            </a:r>
            <a:endParaRPr lang="ru-RU" dirty="0"/>
          </a:p>
        </p:txBody>
      </p:sp>
      <p:pic>
        <p:nvPicPr>
          <p:cNvPr id="9" name="Imagem 8" descr="Configuration_icon_by_obsil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5" y="1444139"/>
            <a:ext cx="4873367" cy="4797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">
      <a:dk1>
        <a:srgbClr val="4D4D4D"/>
      </a:dk1>
      <a:lt1>
        <a:srgbClr val="FFFFFF"/>
      </a:lt1>
      <a:dk2>
        <a:srgbClr val="4D4D4D"/>
      </a:dk2>
      <a:lt2>
        <a:srgbClr val="0C209B"/>
      </a:lt2>
      <a:accent1>
        <a:srgbClr val="2167BF"/>
      </a:accent1>
      <a:accent2>
        <a:srgbClr val="C60C0D"/>
      </a:accent2>
      <a:accent3>
        <a:srgbClr val="FFFFFF"/>
      </a:accent3>
      <a:accent4>
        <a:srgbClr val="404040"/>
      </a:accent4>
      <a:accent5>
        <a:srgbClr val="ABB8DC"/>
      </a:accent5>
      <a:accent6>
        <a:srgbClr val="B30A0B"/>
      </a:accent6>
      <a:hlink>
        <a:srgbClr val="4793C7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EAEAEA"/>
        </a:dk1>
        <a:lt1>
          <a:srgbClr val="FFFFFF"/>
        </a:lt1>
        <a:dk2>
          <a:srgbClr val="4D4D4D"/>
        </a:dk2>
        <a:lt2>
          <a:srgbClr val="000000"/>
        </a:lt2>
        <a:accent1>
          <a:srgbClr val="171525"/>
        </a:accent1>
        <a:accent2>
          <a:srgbClr val="313040"/>
        </a:accent2>
        <a:accent3>
          <a:srgbClr val="FFFFFF"/>
        </a:accent3>
        <a:accent4>
          <a:srgbClr val="C8C8C8"/>
        </a:accent4>
        <a:accent5>
          <a:srgbClr val="ABAAAC"/>
        </a:accent5>
        <a:accent6>
          <a:srgbClr val="2B2A39"/>
        </a:accent6>
        <a:hlink>
          <a:srgbClr val="3E3E5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EAEAEA"/>
        </a:dk1>
        <a:lt1>
          <a:srgbClr val="FFFFFF"/>
        </a:lt1>
        <a:dk2>
          <a:srgbClr val="4D4D4D"/>
        </a:dk2>
        <a:lt2>
          <a:srgbClr val="000000"/>
        </a:lt2>
        <a:accent1>
          <a:srgbClr val="262626"/>
        </a:accent1>
        <a:accent2>
          <a:srgbClr val="383838"/>
        </a:accent2>
        <a:accent3>
          <a:srgbClr val="FFFFFF"/>
        </a:accent3>
        <a:accent4>
          <a:srgbClr val="C8C8C8"/>
        </a:accent4>
        <a:accent5>
          <a:srgbClr val="ACACAC"/>
        </a:accent5>
        <a:accent6>
          <a:srgbClr val="323232"/>
        </a:accent6>
        <a:hlink>
          <a:srgbClr val="474747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EAEAEA"/>
        </a:dk1>
        <a:lt1>
          <a:srgbClr val="FFFFFF"/>
        </a:lt1>
        <a:dk2>
          <a:srgbClr val="4D4D4D"/>
        </a:dk2>
        <a:lt2>
          <a:srgbClr val="363636"/>
        </a:lt2>
        <a:accent1>
          <a:srgbClr val="696969"/>
        </a:accent1>
        <a:accent2>
          <a:srgbClr val="828282"/>
        </a:accent2>
        <a:accent3>
          <a:srgbClr val="FFFFFF"/>
        </a:accent3>
        <a:accent4>
          <a:srgbClr val="C8C8C8"/>
        </a:accent4>
        <a:accent5>
          <a:srgbClr val="B9B9B9"/>
        </a:accent5>
        <a:accent6>
          <a:srgbClr val="757575"/>
        </a:accent6>
        <a:hlink>
          <a:srgbClr val="80808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EAEAEA"/>
        </a:dk1>
        <a:lt1>
          <a:srgbClr val="FFFFFF"/>
        </a:lt1>
        <a:dk2>
          <a:srgbClr val="4D4D4D"/>
        </a:dk2>
        <a:lt2>
          <a:srgbClr val="363636"/>
        </a:lt2>
        <a:accent1>
          <a:srgbClr val="696969"/>
        </a:accent1>
        <a:accent2>
          <a:srgbClr val="828282"/>
        </a:accent2>
        <a:accent3>
          <a:srgbClr val="FFFFFF"/>
        </a:accent3>
        <a:accent4>
          <a:srgbClr val="C8C8C8"/>
        </a:accent4>
        <a:accent5>
          <a:srgbClr val="B9B9B9"/>
        </a:accent5>
        <a:accent6>
          <a:srgbClr val="757575"/>
        </a:accent6>
        <a:hlink>
          <a:srgbClr val="AEAEAE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EAEAEA"/>
        </a:dk1>
        <a:lt1>
          <a:srgbClr val="FFFFFF"/>
        </a:lt1>
        <a:dk2>
          <a:srgbClr val="4D4D4D"/>
        </a:dk2>
        <a:lt2>
          <a:srgbClr val="363636"/>
        </a:lt2>
        <a:accent1>
          <a:srgbClr val="696969"/>
        </a:accent1>
        <a:accent2>
          <a:srgbClr val="828282"/>
        </a:accent2>
        <a:accent3>
          <a:srgbClr val="FFFFFF"/>
        </a:accent3>
        <a:accent4>
          <a:srgbClr val="C8C8C8"/>
        </a:accent4>
        <a:accent5>
          <a:srgbClr val="B9B9B9"/>
        </a:accent5>
        <a:accent6>
          <a:srgbClr val="757575"/>
        </a:accent6>
        <a:hlink>
          <a:srgbClr val="CD6D25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EAEAEA"/>
        </a:dk1>
        <a:lt1>
          <a:srgbClr val="FFFFFF"/>
        </a:lt1>
        <a:dk2>
          <a:srgbClr val="4D4D4D"/>
        </a:dk2>
        <a:lt2>
          <a:srgbClr val="363636"/>
        </a:lt2>
        <a:accent1>
          <a:srgbClr val="696969"/>
        </a:accent1>
        <a:accent2>
          <a:srgbClr val="828282"/>
        </a:accent2>
        <a:accent3>
          <a:srgbClr val="FFFFFF"/>
        </a:accent3>
        <a:accent4>
          <a:srgbClr val="C8C8C8"/>
        </a:accent4>
        <a:accent5>
          <a:srgbClr val="B9B9B9"/>
        </a:accent5>
        <a:accent6>
          <a:srgbClr val="757575"/>
        </a:accent6>
        <a:hlink>
          <a:srgbClr val="A75629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182</Words>
  <Application>Microsoft Office PowerPoint</Application>
  <PresentationFormat>Apresentação na tela (4:3)</PresentationFormat>
  <Paragraphs>40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powerpoint-template</vt:lpstr>
      <vt:lpstr>Progressão UFBA</vt:lpstr>
      <vt:lpstr>Introdução</vt:lpstr>
      <vt:lpstr>Introdução</vt:lpstr>
      <vt:lpstr>Plano de Projeto</vt:lpstr>
      <vt:lpstr>Objetivo do Projeto</vt:lpstr>
      <vt:lpstr>Benefícios Esperado</vt:lpstr>
      <vt:lpstr>Gerência de Riscos</vt:lpstr>
      <vt:lpstr>Riscos</vt:lpstr>
      <vt:lpstr>Gerência de Configuração</vt:lpstr>
      <vt:lpstr>Engenharia de Requisitos</vt:lpstr>
      <vt:lpstr>Verificação e Validação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Progressão UFBA</dc:title>
  <dc:creator>Rafael</dc:creator>
  <cp:lastModifiedBy>Rafael</cp:lastModifiedBy>
  <cp:revision>23</cp:revision>
  <dcterms:created xsi:type="dcterms:W3CDTF">2015-05-17T18:09:24Z</dcterms:created>
  <dcterms:modified xsi:type="dcterms:W3CDTF">2015-05-18T02:05:11Z</dcterms:modified>
</cp:coreProperties>
</file>