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9" r:id="rId11"/>
    <p:sldId id="266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7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6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9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8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13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5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1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5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4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32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5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11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3FECF7E-4289-8F15-06B3-15F1DC818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tr-TR"/>
              <a:t>Matching Co-Founders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FDB628A-560D-159A-83F0-58B1F0952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92500" lnSpcReduction="10000"/>
          </a:bodyPr>
          <a:lstStyle/>
          <a:p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Ml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Approach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problem</a:t>
            </a:r>
          </a:p>
          <a:p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Ali Cihan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Isikal</a:t>
            </a:r>
            <a:endParaRPr lang="tr-T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tr-T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B290A-0949-B947-7552-C9E6D0835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15" r="24649" b="1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678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bstract blurred public library with bookshelves">
            <a:extLst>
              <a:ext uri="{FF2B5EF4-FFF2-40B4-BE49-F238E27FC236}">
                <a16:creationId xmlns:a16="http://schemas.microsoft.com/office/drawing/2014/main" id="{FD487F0B-03AB-BCB2-11D3-715ADDD46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7" r="24389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4108F38-90F0-EC10-0F17-E9D7C964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939" y="640080"/>
            <a:ext cx="3659246" cy="285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>
                <a:solidFill>
                  <a:srgbClr val="FFFFFF"/>
                </a:solidFill>
              </a:rPr>
              <a:t>Failing is some part of learning (maybe more for a beginner like me </a:t>
            </a:r>
            <a:r>
              <a:rPr lang="en-US" sz="380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r>
              <a:rPr lang="en-US" sz="3800">
                <a:solidFill>
                  <a:srgbClr val="FFFFFF"/>
                </a:solidFill>
              </a:rPr>
              <a:t>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17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5" descr="diyagram içeren bir resim&#10;&#10;Açıklama otomatik olarak oluşturuldu">
            <a:extLst>
              <a:ext uri="{FF2B5EF4-FFF2-40B4-BE49-F238E27FC236}">
                <a16:creationId xmlns:a16="http://schemas.microsoft.com/office/drawing/2014/main" id="{EAC6316F-BE3B-A239-82AB-BC2F9843F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86" y="643538"/>
            <a:ext cx="8772328" cy="3618586"/>
          </a:xfrm>
          <a:prstGeom prst="rect">
            <a:avLst/>
          </a:prstGeom>
        </p:spPr>
      </p:pic>
      <p:sp>
        <p:nvSpPr>
          <p:cNvPr id="27" name="Rectangle 21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A4F5EAB-1E03-D9A3-BBAF-B0B4876A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dirty="0">
                <a:solidFill>
                  <a:srgbClr val="FFFFFF"/>
                </a:solidFill>
              </a:rPr>
              <a:t>Cosine Similarity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90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aşlık 1">
            <a:extLst>
              <a:ext uri="{FF2B5EF4-FFF2-40B4-BE49-F238E27FC236}">
                <a16:creationId xmlns:a16="http://schemas.microsoft.com/office/drawing/2014/main" id="{9E3FA425-D842-2350-4655-96C931EE8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endParaRPr lang="tr-TR" sz="40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0257898E-7E33-2C2B-560D-0F4FC1B14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74B66030-3FCF-63AF-D11C-E23C35A3A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63" y="-383469"/>
            <a:ext cx="10854832" cy="678426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88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Many question marks on black background">
            <a:extLst>
              <a:ext uri="{FF2B5EF4-FFF2-40B4-BE49-F238E27FC236}">
                <a16:creationId xmlns:a16="http://schemas.microsoft.com/office/drawing/2014/main" id="{8FCF53AD-2212-4C84-D699-EE80EA7B5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83" r="2" b="2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DEDC0D3-576C-A83E-F9C2-E0A60D504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939" y="640080"/>
            <a:ext cx="3659246" cy="285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Problems: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-Code is %100 </a:t>
            </a:r>
            <a:r>
              <a:rPr lang="en-US" sz="2200">
                <a:solidFill>
                  <a:srgbClr val="FFFFFF"/>
                </a:solidFill>
              </a:rPr>
              <a:t>ChatGpt</a:t>
            </a:r>
            <a:r>
              <a:rPr lang="en-US" sz="2200" dirty="0">
                <a:solidFill>
                  <a:srgbClr val="FFFFFF"/>
                </a:solidFill>
              </a:rPr>
              <a:t> made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-No evaluation/test for model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-Not sure if cosine similarity was the correct pick for the occasion</a:t>
            </a:r>
            <a:br>
              <a:rPr lang="en-US" sz="2200">
                <a:solidFill>
                  <a:srgbClr val="FFFFFF"/>
                </a:solidFill>
              </a:rPr>
            </a:br>
            <a:r>
              <a:rPr lang="en-US" sz="2200">
                <a:solidFill>
                  <a:srgbClr val="FFFFFF"/>
                </a:solidFill>
              </a:rPr>
              <a:t>-Can say model pick people with similar skills and experiences.</a:t>
            </a:r>
            <a:endParaRPr lang="en-US" sz="2200" dirty="0">
              <a:solidFill>
                <a:srgbClr val="FFFFFF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782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Top vide of a white alarm clock on a yellow and orange surface">
            <a:extLst>
              <a:ext uri="{FF2B5EF4-FFF2-40B4-BE49-F238E27FC236}">
                <a16:creationId xmlns:a16="http://schemas.microsoft.com/office/drawing/2014/main" id="{11A01377-06C1-3245-FC57-EEBF64923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9" r="16644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E51B579-8D46-FDC4-EDE5-BB15DFE7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939" y="640080"/>
            <a:ext cx="3659246" cy="285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solidFill>
                  <a:srgbClr val="FFFFFF"/>
                </a:solidFill>
              </a:rPr>
              <a:t>Thanks for your time, let’s look at the demo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200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3231093-911C-7FF5-E876-E8B97285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22561"/>
            <a:ext cx="4150265" cy="28503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tr-TR" dirty="0" err="1">
                <a:solidFill>
                  <a:srgbClr val="FFFFFF"/>
                </a:solidFill>
              </a:rPr>
              <a:t>Alright</a:t>
            </a:r>
            <a:r>
              <a:rPr lang="tr-TR" dirty="0">
                <a:solidFill>
                  <a:srgbClr val="FFFFFF"/>
                </a:solidFill>
              </a:rPr>
              <a:t>, </a:t>
            </a:r>
            <a:r>
              <a:rPr lang="tr-TR" dirty="0" err="1">
                <a:solidFill>
                  <a:srgbClr val="FFFFFF"/>
                </a:solidFill>
              </a:rPr>
              <a:t>you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need</a:t>
            </a:r>
            <a:r>
              <a:rPr lang="tr-TR" dirty="0">
                <a:solidFill>
                  <a:srgbClr val="FFFFFF"/>
                </a:solidFill>
              </a:rPr>
              <a:t> a </a:t>
            </a:r>
            <a:r>
              <a:rPr lang="tr-TR" dirty="0" err="1">
                <a:solidFill>
                  <a:srgbClr val="FFFFFF"/>
                </a:solidFill>
              </a:rPr>
              <a:t>co-founder</a:t>
            </a:r>
            <a:r>
              <a:rPr lang="tr-TR" dirty="0">
                <a:solidFill>
                  <a:srgbClr val="FFFFFF"/>
                </a:solidFill>
              </a:rPr>
              <a:t>.</a:t>
            </a:r>
            <a:br>
              <a:rPr lang="tr-TR" dirty="0">
                <a:solidFill>
                  <a:srgbClr val="FFFFFF"/>
                </a:solidFill>
              </a:rPr>
            </a:br>
            <a:r>
              <a:rPr lang="tr-TR" dirty="0">
                <a:solidFill>
                  <a:srgbClr val="FFFFFF"/>
                </a:solidFill>
              </a:rPr>
              <a:t>But </a:t>
            </a:r>
            <a:r>
              <a:rPr lang="tr-TR" dirty="0" err="1">
                <a:solidFill>
                  <a:srgbClr val="FFFFFF"/>
                </a:solidFill>
              </a:rPr>
              <a:t>who</a:t>
            </a:r>
            <a:r>
              <a:rPr lang="tr-TR" dirty="0">
                <a:solidFill>
                  <a:srgbClr val="FFFFFF"/>
                </a:solidFill>
              </a:rPr>
              <a:t>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5B1FBE-E838-883E-2B3E-D7BB9174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14" y="3812134"/>
            <a:ext cx="3659246" cy="23498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1800" cap="all" spc="200" dirty="0">
                <a:solidFill>
                  <a:srgbClr val="FFFFFF"/>
                </a:solidFill>
              </a:rPr>
              <a:t>-Someone </a:t>
            </a:r>
            <a:r>
              <a:rPr lang="tr-TR" sz="1800" cap="all" spc="200" dirty="0" err="1">
                <a:solidFill>
                  <a:srgbClr val="FFFFFF"/>
                </a:solidFill>
              </a:rPr>
              <a:t>wıth</a:t>
            </a:r>
            <a:r>
              <a:rPr lang="tr-TR" sz="1800" cap="all" spc="200" dirty="0">
                <a:solidFill>
                  <a:srgbClr val="FFFFFF"/>
                </a:solidFill>
              </a:rPr>
              <a:t> </a:t>
            </a:r>
            <a:r>
              <a:rPr lang="tr-TR" sz="1800" cap="all" spc="200" dirty="0" err="1">
                <a:solidFill>
                  <a:srgbClr val="FFFFFF"/>
                </a:solidFill>
              </a:rPr>
              <a:t>superıor</a:t>
            </a:r>
            <a:r>
              <a:rPr lang="tr-TR" sz="1800" cap="all" spc="200" dirty="0">
                <a:solidFill>
                  <a:srgbClr val="FFFFFF"/>
                </a:solidFill>
              </a:rPr>
              <a:t> </a:t>
            </a:r>
            <a:r>
              <a:rPr lang="tr-TR" sz="1800" cap="all" spc="200" dirty="0" err="1">
                <a:solidFill>
                  <a:srgbClr val="FFFFFF"/>
                </a:solidFill>
              </a:rPr>
              <a:t>buıldıng</a:t>
            </a:r>
            <a:r>
              <a:rPr lang="tr-TR" sz="1800" cap="all" spc="200" dirty="0">
                <a:solidFill>
                  <a:srgbClr val="FFFFFF"/>
                </a:solidFill>
              </a:rPr>
              <a:t> </a:t>
            </a:r>
            <a:r>
              <a:rPr lang="tr-TR" sz="1800" cap="all" spc="200" dirty="0" err="1">
                <a:solidFill>
                  <a:srgbClr val="FFFFFF"/>
                </a:solidFill>
              </a:rPr>
              <a:t>skılls</a:t>
            </a:r>
            <a:r>
              <a:rPr lang="tr-TR" sz="1800" cap="all" spc="200" dirty="0">
                <a:solidFill>
                  <a:srgbClr val="FFFFFF"/>
                </a:solidFill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cap="all" spc="200" dirty="0">
                <a:solidFill>
                  <a:srgbClr val="FFFFFF"/>
                </a:solidFill>
              </a:rPr>
              <a:t>-</a:t>
            </a:r>
            <a:r>
              <a:rPr lang="tr-TR" sz="1800" cap="all" spc="200" dirty="0" err="1">
                <a:solidFill>
                  <a:srgbClr val="FFFFFF"/>
                </a:solidFill>
              </a:rPr>
              <a:t>someone</a:t>
            </a:r>
            <a:r>
              <a:rPr lang="tr-TR" sz="1800" cap="all" spc="200" dirty="0">
                <a:solidFill>
                  <a:srgbClr val="FFFFFF"/>
                </a:solidFill>
              </a:rPr>
              <a:t> </a:t>
            </a:r>
            <a:r>
              <a:rPr lang="tr-TR" sz="1800" cap="all" spc="200" dirty="0" err="1">
                <a:solidFill>
                  <a:srgbClr val="FFFFFF"/>
                </a:solidFill>
              </a:rPr>
              <a:t>great</a:t>
            </a:r>
            <a:r>
              <a:rPr lang="tr-TR" sz="1800" cap="all" spc="200" dirty="0">
                <a:solidFill>
                  <a:srgbClr val="FFFFFF"/>
                </a:solidFill>
              </a:rPr>
              <a:t> at </a:t>
            </a:r>
            <a:r>
              <a:rPr lang="tr-TR" sz="1800" cap="all" spc="200" dirty="0" err="1">
                <a:solidFill>
                  <a:srgbClr val="FFFFFF"/>
                </a:solidFill>
              </a:rPr>
              <a:t>marketıng&amp;sellıng</a:t>
            </a:r>
            <a:r>
              <a:rPr lang="tr-TR" sz="1800" cap="all" spc="200" dirty="0">
                <a:solidFill>
                  <a:srgbClr val="FFFFFF"/>
                </a:solidFill>
              </a:rPr>
              <a:t> </a:t>
            </a:r>
            <a:r>
              <a:rPr lang="tr-TR" sz="1800" cap="all" spc="200" dirty="0" err="1">
                <a:solidFill>
                  <a:srgbClr val="FFFFFF"/>
                </a:solidFill>
              </a:rPr>
              <a:t>and</a:t>
            </a:r>
            <a:r>
              <a:rPr lang="tr-TR" sz="1800" cap="all" spc="200" dirty="0">
                <a:solidFill>
                  <a:srgbClr val="FFFFFF"/>
                </a:solidFill>
              </a:rPr>
              <a:t> a </a:t>
            </a:r>
            <a:r>
              <a:rPr lang="tr-TR" sz="1800" cap="all" spc="200" dirty="0" err="1">
                <a:solidFill>
                  <a:srgbClr val="FFFFFF"/>
                </a:solidFill>
              </a:rPr>
              <a:t>great</a:t>
            </a:r>
            <a:r>
              <a:rPr lang="tr-TR" sz="1800" cap="all" spc="200" dirty="0">
                <a:solidFill>
                  <a:srgbClr val="FFFFFF"/>
                </a:solidFill>
              </a:rPr>
              <a:t> </a:t>
            </a:r>
            <a:r>
              <a:rPr lang="tr-TR" sz="1800" cap="all" spc="200" dirty="0" err="1">
                <a:solidFill>
                  <a:srgbClr val="FFFFFF"/>
                </a:solidFill>
              </a:rPr>
              <a:t>communıcator</a:t>
            </a:r>
            <a:r>
              <a:rPr lang="tr-TR" sz="1800" cap="all" spc="200" dirty="0">
                <a:solidFill>
                  <a:srgbClr val="FFFFFF"/>
                </a:solidFill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cap="all" spc="200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Empty speech bubbles">
            <a:extLst>
              <a:ext uri="{FF2B5EF4-FFF2-40B4-BE49-F238E27FC236}">
                <a16:creationId xmlns:a16="http://schemas.microsoft.com/office/drawing/2014/main" id="{FE049312-34A9-3700-5295-79BDAE172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1" r="8976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60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891D033-1B52-52CC-E048-66F78DA3E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tr-TR" sz="5000" dirty="0"/>
              <a:t>Optimal </a:t>
            </a:r>
            <a:r>
              <a:rPr lang="tr-TR" sz="5000" dirty="0" err="1"/>
              <a:t>scenario</a:t>
            </a:r>
            <a:r>
              <a:rPr lang="tr-TR" sz="5000" dirty="0"/>
              <a:t> </a:t>
            </a:r>
            <a:r>
              <a:rPr lang="tr-TR" sz="5000" dirty="0" err="1"/>
              <a:t>for</a:t>
            </a:r>
            <a:r>
              <a:rPr lang="tr-TR" sz="5000" dirty="0"/>
              <a:t> a </a:t>
            </a:r>
            <a:r>
              <a:rPr lang="tr-TR" sz="5000" dirty="0" err="1"/>
              <a:t>co-founder</a:t>
            </a:r>
            <a:endParaRPr lang="tr-TR" sz="5000" dirty="0"/>
          </a:p>
        </p:txBody>
      </p:sp>
      <p:pic>
        <p:nvPicPr>
          <p:cNvPr id="7" name="Graphic 6" descr="Cycle with People">
            <a:extLst>
              <a:ext uri="{FF2B5EF4-FFF2-40B4-BE49-F238E27FC236}">
                <a16:creationId xmlns:a16="http://schemas.microsoft.com/office/drawing/2014/main" id="{B2534C35-32E8-1CBE-7D4C-4F764824F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711306"/>
            <a:ext cx="5115347" cy="51153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741C75-4318-E716-F41F-75EBDA24D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r>
              <a:rPr lang="tr-TR" b="1" i="0" dirty="0">
                <a:effectLst/>
                <a:latin typeface="Tiempos Text"/>
              </a:rPr>
              <a:t>1. A </a:t>
            </a:r>
            <a:r>
              <a:rPr lang="tr-TR" b="1" i="0" dirty="0" err="1">
                <a:effectLst/>
                <a:latin typeface="Tiempos Text"/>
              </a:rPr>
              <a:t>complementary</a:t>
            </a:r>
            <a:r>
              <a:rPr lang="tr-TR" b="1" i="0" dirty="0">
                <a:effectLst/>
                <a:latin typeface="Tiempos Text"/>
              </a:rPr>
              <a:t> </a:t>
            </a:r>
            <a:r>
              <a:rPr lang="tr-TR" b="1" dirty="0" err="1">
                <a:latin typeface="Tiempos Text"/>
              </a:rPr>
              <a:t>character</a:t>
            </a:r>
            <a:r>
              <a:rPr lang="tr-TR" b="1" dirty="0">
                <a:latin typeface="Tiempos Text"/>
              </a:rPr>
              <a:t>.</a:t>
            </a:r>
          </a:p>
          <a:p>
            <a:r>
              <a:rPr lang="tr-TR" b="1" i="0" dirty="0">
                <a:effectLst/>
                <a:latin typeface="Tiempos Text"/>
              </a:rPr>
              <a:t>2. </a:t>
            </a:r>
            <a:r>
              <a:rPr lang="tr-TR" b="1" i="0" dirty="0" err="1">
                <a:effectLst/>
                <a:latin typeface="Tiempos Text"/>
              </a:rPr>
              <a:t>Different</a:t>
            </a:r>
            <a:r>
              <a:rPr lang="tr-TR" b="1" i="0" dirty="0">
                <a:effectLst/>
                <a:latin typeface="Tiempos Text"/>
              </a:rPr>
              <a:t> </a:t>
            </a:r>
            <a:r>
              <a:rPr lang="tr-TR" b="1" i="0" dirty="0" err="1">
                <a:effectLst/>
                <a:latin typeface="Tiempos Text"/>
              </a:rPr>
              <a:t>operational</a:t>
            </a:r>
            <a:r>
              <a:rPr lang="tr-TR" b="1" i="0" dirty="0">
                <a:effectLst/>
                <a:latin typeface="Tiempos Text"/>
              </a:rPr>
              <a:t> </a:t>
            </a:r>
            <a:r>
              <a:rPr lang="tr-TR" b="1" i="0" dirty="0" err="1">
                <a:effectLst/>
                <a:latin typeface="Tiempos Text"/>
              </a:rPr>
              <a:t>skills</a:t>
            </a:r>
            <a:endParaRPr lang="tr-TR" b="1" dirty="0">
              <a:latin typeface="Tiempos Text"/>
            </a:endParaRPr>
          </a:p>
          <a:p>
            <a:r>
              <a:rPr lang="tr-TR" b="1" i="0" dirty="0">
                <a:effectLst/>
                <a:latin typeface="Tiempos Text"/>
              </a:rPr>
              <a:t>3. </a:t>
            </a:r>
            <a:r>
              <a:rPr lang="tr-TR" b="1" i="0" dirty="0" err="1">
                <a:effectLst/>
                <a:latin typeface="Tiempos Text"/>
              </a:rPr>
              <a:t>Similar</a:t>
            </a:r>
            <a:r>
              <a:rPr lang="tr-TR" b="1" i="0" dirty="0">
                <a:effectLst/>
                <a:latin typeface="Tiempos Text"/>
              </a:rPr>
              <a:t> </a:t>
            </a:r>
            <a:r>
              <a:rPr lang="tr-TR" b="1" i="0" dirty="0" err="1">
                <a:effectLst/>
                <a:latin typeface="Tiempos Text"/>
              </a:rPr>
              <a:t>work</a:t>
            </a:r>
            <a:r>
              <a:rPr lang="tr-TR" b="1" i="0" dirty="0">
                <a:effectLst/>
                <a:latin typeface="Tiempos Text"/>
              </a:rPr>
              <a:t> </a:t>
            </a:r>
            <a:r>
              <a:rPr lang="tr-TR" b="1" i="0" dirty="0" err="1">
                <a:effectLst/>
                <a:latin typeface="Tiempos Text"/>
              </a:rPr>
              <a:t>habits</a:t>
            </a:r>
            <a:r>
              <a:rPr lang="tr-TR" b="1" i="0" dirty="0">
                <a:effectLst/>
                <a:latin typeface="Tiempos Text"/>
              </a:rPr>
              <a:t>.</a:t>
            </a:r>
          </a:p>
          <a:p>
            <a:r>
              <a:rPr lang="tr-TR" b="1" i="0" dirty="0">
                <a:effectLst/>
                <a:latin typeface="Tiempos Text"/>
              </a:rPr>
              <a:t>4. Self-</a:t>
            </a:r>
            <a:r>
              <a:rPr lang="tr-TR" b="1" i="0" dirty="0" err="1">
                <a:effectLst/>
                <a:latin typeface="Tiempos Text"/>
              </a:rPr>
              <a:t>sufficiency</a:t>
            </a:r>
            <a:r>
              <a:rPr lang="tr-TR" b="1" i="0" dirty="0">
                <a:effectLst/>
                <a:latin typeface="Tiempos Text"/>
              </a:rPr>
              <a:t>.</a:t>
            </a:r>
            <a:endParaRPr lang="tr-T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4D0104A-7E62-DF24-B975-7FABDCFBA86E}"/>
              </a:ext>
            </a:extLst>
          </p:cNvPr>
          <p:cNvSpPr txBox="1"/>
          <p:nvPr/>
        </p:nvSpPr>
        <p:spPr>
          <a:xfrm>
            <a:off x="3157906" y="6011336"/>
            <a:ext cx="520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Source: hbr.org/2011/02/how-to-pick-a-co-founder</a:t>
            </a:r>
          </a:p>
        </p:txBody>
      </p:sp>
    </p:spTree>
    <p:extLst>
      <p:ext uri="{BB962C8B-B14F-4D97-AF65-F5344CB8AC3E}">
        <p14:creationId xmlns:p14="http://schemas.microsoft.com/office/powerpoint/2010/main" val="368007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3028E34-E7FC-E016-A432-7CBC472B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</a:rPr>
              <a:t>Alright, we have a roadmap.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etin kutusu 3">
            <a:extLst>
              <a:ext uri="{FF2B5EF4-FFF2-40B4-BE49-F238E27FC236}">
                <a16:creationId xmlns:a16="http://schemas.microsoft.com/office/drawing/2014/main" id="{B2011D50-6320-C522-A885-83A3A69759BE}"/>
              </a:ext>
            </a:extLst>
          </p:cNvPr>
          <p:cNvSpPr txBox="1"/>
          <p:nvPr/>
        </p:nvSpPr>
        <p:spPr>
          <a:xfrm>
            <a:off x="643467" y="2546224"/>
            <a:ext cx="3448259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rgbClr val="FFFFFF"/>
                </a:solidFill>
              </a:rPr>
              <a:t>-Potential co-founders could be people who share same values and motivations.</a:t>
            </a:r>
          </a:p>
          <a:p>
            <a:pPr defTabSz="914400"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rgbClr val="FFFFFF"/>
                </a:solidFill>
              </a:rPr>
              <a:t>-And who share different complimentary skills, which is needed to build a robust company.</a:t>
            </a:r>
          </a:p>
        </p:txBody>
      </p:sp>
      <p:pic>
        <p:nvPicPr>
          <p:cNvPr id="5" name="Picture 4" descr="Wide view of a road">
            <a:extLst>
              <a:ext uri="{FF2B5EF4-FFF2-40B4-BE49-F238E27FC236}">
                <a16:creationId xmlns:a16="http://schemas.microsoft.com/office/drawing/2014/main" id="{B0E92DB9-38FE-D70A-3A8B-E17C0789BD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20" r="19414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65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twork connection abstract against a white background">
            <a:extLst>
              <a:ext uri="{FF2B5EF4-FFF2-40B4-BE49-F238E27FC236}">
                <a16:creationId xmlns:a16="http://schemas.microsoft.com/office/drawing/2014/main" id="{E935C7FE-109C-2B04-3F20-1637E241E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A10A085-049B-34AB-0AFB-6894AA99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517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>
                <a:solidFill>
                  <a:schemeClr val="tx1"/>
                </a:solidFill>
              </a:rPr>
              <a:t>Let’s try to build ML Model that can help us for </a:t>
            </a:r>
            <a:r>
              <a:rPr lang="en-US" sz="3800">
                <a:solidFill>
                  <a:schemeClr val="tx1"/>
                </a:solidFill>
              </a:rPr>
              <a:t>this problem.</a:t>
            </a:r>
            <a:r>
              <a:rPr lang="en-US" sz="38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4696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F4D57EE-27BD-40E2-1F72-0D45A323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How ML pipeline generally works</a:t>
            </a:r>
          </a:p>
        </p:txBody>
      </p:sp>
      <p:pic>
        <p:nvPicPr>
          <p:cNvPr id="5" name="Picture 4" descr="Pipette filling tray with sample">
            <a:extLst>
              <a:ext uri="{FF2B5EF4-FFF2-40B4-BE49-F238E27FC236}">
                <a16:creationId xmlns:a16="http://schemas.microsoft.com/office/drawing/2014/main" id="{B6696363-C18D-4CA7-95A9-01D494168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76" r="38045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BED8E6-5456-AC5C-907F-FD5B6A3DE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r>
              <a:rPr lang="tr-TR" sz="1800" dirty="0">
                <a:solidFill>
                  <a:srgbClr val="FFFFFF"/>
                </a:solidFill>
              </a:rPr>
              <a:t>-</a:t>
            </a:r>
            <a:r>
              <a:rPr lang="tr-TR" sz="1800" dirty="0" err="1">
                <a:solidFill>
                  <a:srgbClr val="FFFFFF"/>
                </a:solidFill>
              </a:rPr>
              <a:t>Gathering</a:t>
            </a:r>
            <a:r>
              <a:rPr lang="tr-TR" sz="1800" dirty="0">
                <a:solidFill>
                  <a:srgbClr val="FFFFFF"/>
                </a:solidFill>
              </a:rPr>
              <a:t> data</a:t>
            </a:r>
          </a:p>
          <a:p>
            <a:r>
              <a:rPr lang="tr-TR" sz="1800" dirty="0">
                <a:solidFill>
                  <a:srgbClr val="FFFFFF"/>
                </a:solidFill>
              </a:rPr>
              <a:t>-</a:t>
            </a:r>
            <a:r>
              <a:rPr lang="tr-TR" sz="1800" dirty="0" err="1">
                <a:solidFill>
                  <a:srgbClr val="FFFFFF"/>
                </a:solidFill>
              </a:rPr>
              <a:t>Preprocess</a:t>
            </a:r>
            <a:r>
              <a:rPr lang="tr-TR" sz="1800" dirty="0">
                <a:solidFill>
                  <a:srgbClr val="FFFFFF"/>
                </a:solidFill>
              </a:rPr>
              <a:t> </a:t>
            </a:r>
            <a:r>
              <a:rPr lang="tr-TR" sz="1800" dirty="0" err="1">
                <a:solidFill>
                  <a:srgbClr val="FFFFFF"/>
                </a:solidFill>
              </a:rPr>
              <a:t>the</a:t>
            </a:r>
            <a:r>
              <a:rPr lang="tr-TR" sz="1800" dirty="0">
                <a:solidFill>
                  <a:srgbClr val="FFFFFF"/>
                </a:solidFill>
              </a:rPr>
              <a:t> data </a:t>
            </a:r>
            <a:r>
              <a:rPr lang="tr-TR" sz="1800" dirty="0" err="1">
                <a:solidFill>
                  <a:srgbClr val="FFFFFF"/>
                </a:solidFill>
              </a:rPr>
              <a:t>for</a:t>
            </a:r>
            <a:r>
              <a:rPr lang="tr-TR" sz="1800" dirty="0">
                <a:solidFill>
                  <a:srgbClr val="FFFFFF"/>
                </a:solidFill>
              </a:rPr>
              <a:t> </a:t>
            </a:r>
            <a:r>
              <a:rPr lang="tr-TR" sz="1800" dirty="0" err="1">
                <a:solidFill>
                  <a:srgbClr val="FFFFFF"/>
                </a:solidFill>
              </a:rPr>
              <a:t>your</a:t>
            </a:r>
            <a:r>
              <a:rPr lang="tr-TR" sz="1800" dirty="0">
                <a:solidFill>
                  <a:srgbClr val="FFFFFF"/>
                </a:solidFill>
              </a:rPr>
              <a:t> </a:t>
            </a:r>
            <a:r>
              <a:rPr lang="tr-TR" sz="1800" dirty="0" err="1">
                <a:solidFill>
                  <a:srgbClr val="FFFFFF"/>
                </a:solidFill>
              </a:rPr>
              <a:t>specific</a:t>
            </a:r>
            <a:r>
              <a:rPr lang="tr-TR" sz="1800" dirty="0">
                <a:solidFill>
                  <a:srgbClr val="FFFFFF"/>
                </a:solidFill>
              </a:rPr>
              <a:t> </a:t>
            </a:r>
            <a:r>
              <a:rPr lang="tr-TR" sz="1800" dirty="0" err="1">
                <a:solidFill>
                  <a:srgbClr val="FFFFFF"/>
                </a:solidFill>
              </a:rPr>
              <a:t>purpose</a:t>
            </a:r>
            <a:endParaRPr lang="tr-TR" sz="1800" dirty="0">
              <a:solidFill>
                <a:srgbClr val="FFFFFF"/>
              </a:solidFill>
            </a:endParaRPr>
          </a:p>
          <a:p>
            <a:r>
              <a:rPr lang="tr-TR" sz="1800" dirty="0">
                <a:solidFill>
                  <a:srgbClr val="FFFFFF"/>
                </a:solidFill>
              </a:rPr>
              <a:t>-Train</a:t>
            </a:r>
          </a:p>
          <a:p>
            <a:r>
              <a:rPr lang="tr-TR" sz="1800" dirty="0">
                <a:solidFill>
                  <a:srgbClr val="FFFFFF"/>
                </a:solidFill>
              </a:rPr>
              <a:t>-Test</a:t>
            </a:r>
          </a:p>
          <a:p>
            <a:r>
              <a:rPr lang="tr-TR" sz="1800" dirty="0">
                <a:solidFill>
                  <a:srgbClr val="FFFFFF"/>
                </a:solidFill>
              </a:rPr>
              <a:t>-</a:t>
            </a:r>
            <a:r>
              <a:rPr lang="tr-TR" sz="1800" dirty="0" err="1">
                <a:solidFill>
                  <a:srgbClr val="FFFFFF"/>
                </a:solidFill>
              </a:rPr>
              <a:t>Deploy</a:t>
            </a:r>
            <a:r>
              <a:rPr lang="tr-TR" sz="1800" dirty="0">
                <a:solidFill>
                  <a:srgbClr val="FFFFFF"/>
                </a:solidFill>
              </a:rPr>
              <a:t> </a:t>
            </a:r>
            <a:r>
              <a:rPr lang="tr-TR" sz="1800" dirty="0" err="1">
                <a:solidFill>
                  <a:srgbClr val="FFFFFF"/>
                </a:solidFill>
              </a:rPr>
              <a:t>the</a:t>
            </a:r>
            <a:r>
              <a:rPr lang="tr-TR" sz="1800" dirty="0">
                <a:solidFill>
                  <a:srgbClr val="FFFFFF"/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123987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4191427-699D-4289-A374-ACF61895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FFFFFF"/>
                </a:solidFill>
              </a:rPr>
              <a:t>Data </a:t>
            </a:r>
            <a:r>
              <a:rPr lang="tr-TR" sz="4000" dirty="0" err="1">
                <a:solidFill>
                  <a:srgbClr val="FFFFFF"/>
                </a:solidFill>
              </a:rPr>
              <a:t>we</a:t>
            </a:r>
            <a:r>
              <a:rPr lang="tr-TR" sz="4000" dirty="0">
                <a:solidFill>
                  <a:srgbClr val="FFFFFF"/>
                </a:solidFill>
              </a:rPr>
              <a:t> </a:t>
            </a:r>
            <a:r>
              <a:rPr lang="tr-TR" sz="4000" dirty="0" err="1">
                <a:solidFill>
                  <a:srgbClr val="FFFFFF"/>
                </a:solidFill>
              </a:rPr>
              <a:t>need</a:t>
            </a:r>
            <a:endParaRPr lang="tr-TR" sz="4000" dirty="0">
              <a:solidFill>
                <a:srgbClr val="FFFFFF"/>
              </a:solidFill>
            </a:endParaRPr>
          </a:p>
        </p:txBody>
      </p:sp>
      <p:pic>
        <p:nvPicPr>
          <p:cNvPr id="5" name="Picture 4" descr="White paper ships being led by a yellow ship">
            <a:extLst>
              <a:ext uri="{FF2B5EF4-FFF2-40B4-BE49-F238E27FC236}">
                <a16:creationId xmlns:a16="http://schemas.microsoft.com/office/drawing/2014/main" id="{940658FC-D166-589F-89B1-11135AB4E9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91" r="13929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EDB9E4-C079-351C-6ED7-ABDB6A93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r>
              <a:rPr lang="tr-TR" sz="1800" dirty="0" err="1">
                <a:solidFill>
                  <a:srgbClr val="FFFFFF"/>
                </a:solidFill>
              </a:rPr>
              <a:t>Entrepreneurs</a:t>
            </a:r>
            <a:r>
              <a:rPr lang="tr-TR" sz="1800" dirty="0">
                <a:solidFill>
                  <a:srgbClr val="FFFFFF"/>
                </a:solidFill>
              </a:rPr>
              <a:t> </a:t>
            </a:r>
            <a:r>
              <a:rPr lang="tr-TR" sz="1800" dirty="0" err="1">
                <a:solidFill>
                  <a:srgbClr val="FFFFFF"/>
                </a:solidFill>
              </a:rPr>
              <a:t>with</a:t>
            </a:r>
            <a:r>
              <a:rPr lang="tr-TR" sz="1800" dirty="0">
                <a:solidFill>
                  <a:srgbClr val="FFFFFF"/>
                </a:solidFill>
              </a:rPr>
              <a:t> </a:t>
            </a:r>
            <a:r>
              <a:rPr lang="tr-TR" sz="1800" dirty="0" err="1">
                <a:solidFill>
                  <a:srgbClr val="FFFFFF"/>
                </a:solidFill>
              </a:rPr>
              <a:t>successful</a:t>
            </a:r>
            <a:r>
              <a:rPr lang="tr-TR" sz="1800" dirty="0">
                <a:solidFill>
                  <a:srgbClr val="FFFFFF"/>
                </a:solidFill>
              </a:rPr>
              <a:t>/</a:t>
            </a:r>
            <a:r>
              <a:rPr lang="tr-TR" sz="1800" dirty="0" err="1">
                <a:solidFill>
                  <a:srgbClr val="FFFFFF"/>
                </a:solidFill>
              </a:rPr>
              <a:t>unsuccesful</a:t>
            </a:r>
            <a:r>
              <a:rPr lang="tr-TR" sz="1800" dirty="0">
                <a:solidFill>
                  <a:srgbClr val="FFFFFF"/>
                </a:solidFill>
              </a:rPr>
              <a:t> </a:t>
            </a:r>
            <a:r>
              <a:rPr lang="tr-TR" sz="1800" dirty="0" err="1">
                <a:solidFill>
                  <a:srgbClr val="FFFFFF"/>
                </a:solidFill>
              </a:rPr>
              <a:t>ventures</a:t>
            </a:r>
            <a:r>
              <a:rPr lang="tr-TR" sz="1800" dirty="0">
                <a:solidFill>
                  <a:srgbClr val="FFFFFF"/>
                </a:solidFill>
              </a:rPr>
              <a:t>.</a:t>
            </a:r>
          </a:p>
          <a:p>
            <a:r>
              <a:rPr lang="tr-TR" sz="1800" dirty="0" err="1">
                <a:solidFill>
                  <a:srgbClr val="FFFFFF"/>
                </a:solidFill>
              </a:rPr>
              <a:t>Their</a:t>
            </a:r>
            <a:r>
              <a:rPr lang="tr-TR" sz="1800" dirty="0">
                <a:solidFill>
                  <a:srgbClr val="FFFFFF"/>
                </a:solidFill>
              </a:rPr>
              <a:t>: </a:t>
            </a:r>
            <a:r>
              <a:rPr lang="tr-TR" sz="1800" dirty="0" err="1">
                <a:solidFill>
                  <a:srgbClr val="FFFFFF"/>
                </a:solidFill>
              </a:rPr>
              <a:t>Skills</a:t>
            </a:r>
            <a:r>
              <a:rPr lang="tr-TR" sz="1800" dirty="0">
                <a:solidFill>
                  <a:srgbClr val="FFFFFF"/>
                </a:solidFill>
              </a:rPr>
              <a:t>, </a:t>
            </a:r>
            <a:r>
              <a:rPr lang="tr-TR" sz="1800" dirty="0" err="1">
                <a:solidFill>
                  <a:srgbClr val="FFFFFF"/>
                </a:solidFill>
              </a:rPr>
              <a:t>experiences</a:t>
            </a:r>
            <a:r>
              <a:rPr lang="tr-TR" sz="1800" dirty="0">
                <a:solidFill>
                  <a:srgbClr val="FFFFFF"/>
                </a:solidFill>
              </a:rPr>
              <a:t>, </a:t>
            </a:r>
            <a:r>
              <a:rPr lang="tr-TR" sz="1800" dirty="0" err="1">
                <a:solidFill>
                  <a:srgbClr val="FFFFFF"/>
                </a:solidFill>
              </a:rPr>
              <a:t>values</a:t>
            </a:r>
            <a:r>
              <a:rPr lang="tr-TR" sz="1800" dirty="0">
                <a:solidFill>
                  <a:srgbClr val="FFFFFF"/>
                </a:solidFill>
              </a:rPr>
              <a:t>, </a:t>
            </a:r>
            <a:r>
              <a:rPr lang="tr-TR" sz="1800" dirty="0" err="1">
                <a:solidFill>
                  <a:srgbClr val="FFFFFF"/>
                </a:solidFill>
              </a:rPr>
              <a:t>motivation</a:t>
            </a:r>
            <a:r>
              <a:rPr lang="tr-TR" sz="1800" dirty="0">
                <a:solidFill>
                  <a:srgbClr val="FFFFFF"/>
                </a:solidFill>
              </a:rPr>
              <a:t>.</a:t>
            </a:r>
          </a:p>
          <a:p>
            <a:r>
              <a:rPr lang="tr-TR" sz="1800" dirty="0">
                <a:solidFill>
                  <a:srgbClr val="FFFFFF"/>
                </a:solidFill>
              </a:rPr>
              <a:t>Resource: LinkedIn </a:t>
            </a:r>
            <a:r>
              <a:rPr lang="tr-TR" sz="1800" dirty="0" err="1">
                <a:solidFill>
                  <a:srgbClr val="FFFFFF"/>
                </a:solidFill>
              </a:rPr>
              <a:t>profiles</a:t>
            </a:r>
            <a:r>
              <a:rPr lang="tr-TR" sz="1800" dirty="0">
                <a:solidFill>
                  <a:srgbClr val="FFFFFF"/>
                </a:solidFill>
              </a:rPr>
              <a:t>, Y </a:t>
            </a:r>
            <a:r>
              <a:rPr lang="tr-TR" sz="1800" dirty="0" err="1">
                <a:solidFill>
                  <a:srgbClr val="FFFFFF"/>
                </a:solidFill>
              </a:rPr>
              <a:t>Combinator</a:t>
            </a:r>
            <a:r>
              <a:rPr lang="tr-TR" sz="1800" dirty="0">
                <a:solidFill>
                  <a:srgbClr val="FFFFFF"/>
                </a:solidFill>
              </a:rPr>
              <a:t> </a:t>
            </a:r>
            <a:r>
              <a:rPr lang="tr-TR" sz="1800" dirty="0" err="1">
                <a:solidFill>
                  <a:srgbClr val="FFFFFF"/>
                </a:solidFill>
              </a:rPr>
              <a:t>Dataset</a:t>
            </a:r>
            <a:endParaRPr lang="tr-TR" sz="1800" dirty="0">
              <a:solidFill>
                <a:srgbClr val="FFFFFF"/>
              </a:solidFill>
            </a:endParaRPr>
          </a:p>
          <a:p>
            <a:r>
              <a:rPr lang="tr-TR" sz="1800" dirty="0">
                <a:solidFill>
                  <a:srgbClr val="FFFFFF"/>
                </a:solidFill>
              </a:rPr>
              <a:t>(</a:t>
            </a:r>
            <a:r>
              <a:rPr lang="tr-TR" sz="1800" dirty="0" err="1">
                <a:solidFill>
                  <a:srgbClr val="FFFFFF"/>
                </a:solidFill>
              </a:rPr>
              <a:t>Thanks</a:t>
            </a:r>
            <a:r>
              <a:rPr lang="tr-TR" sz="1800" dirty="0">
                <a:solidFill>
                  <a:srgbClr val="FFFFFF"/>
                </a:solidFill>
              </a:rPr>
              <a:t> </a:t>
            </a:r>
            <a:r>
              <a:rPr lang="tr-TR" sz="1800" dirty="0" err="1">
                <a:solidFill>
                  <a:srgbClr val="FFFFFF"/>
                </a:solidFill>
              </a:rPr>
              <a:t>for</a:t>
            </a:r>
            <a:r>
              <a:rPr lang="tr-TR" sz="1800" dirty="0">
                <a:solidFill>
                  <a:srgbClr val="FFFFFF"/>
                </a:solidFill>
              </a:rPr>
              <a:t> </a:t>
            </a:r>
            <a:r>
              <a:rPr lang="tr-TR" sz="1800" dirty="0" err="1">
                <a:solidFill>
                  <a:srgbClr val="FFFFFF"/>
                </a:solidFill>
              </a:rPr>
              <a:t>the</a:t>
            </a:r>
            <a:r>
              <a:rPr lang="tr-TR" sz="1800" dirty="0">
                <a:solidFill>
                  <a:srgbClr val="FFFFFF"/>
                </a:solidFill>
              </a:rPr>
              <a:t> </a:t>
            </a:r>
            <a:r>
              <a:rPr lang="tr-TR" sz="1800" dirty="0" err="1">
                <a:solidFill>
                  <a:srgbClr val="FFFFFF"/>
                </a:solidFill>
              </a:rPr>
              <a:t>advice</a:t>
            </a:r>
            <a:r>
              <a:rPr lang="tr-TR" sz="1800" dirty="0">
                <a:solidFill>
                  <a:srgbClr val="FFFFFF"/>
                </a:solidFill>
              </a:rPr>
              <a:t> of </a:t>
            </a:r>
            <a:r>
              <a:rPr lang="tr-TR" sz="1800" dirty="0" err="1">
                <a:solidFill>
                  <a:srgbClr val="FFFFFF"/>
                </a:solidFill>
              </a:rPr>
              <a:t>course</a:t>
            </a:r>
            <a:r>
              <a:rPr lang="tr-TR" sz="1800" dirty="0">
                <a:solidFill>
                  <a:srgbClr val="FFFFFF"/>
                </a:solidFill>
              </a:rPr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1951308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3D9AAA4-CCA4-DCB9-1441-2502B936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tr-TR" sz="4000" dirty="0" err="1">
                <a:solidFill>
                  <a:srgbClr val="FFFFFF"/>
                </a:solidFill>
              </a:rPr>
              <a:t>Preprocessing</a:t>
            </a:r>
            <a:r>
              <a:rPr lang="tr-TR" sz="4000" dirty="0">
                <a:solidFill>
                  <a:srgbClr val="FFFFFF"/>
                </a:solidFill>
              </a:rPr>
              <a:t> </a:t>
            </a:r>
            <a:r>
              <a:rPr lang="tr-TR" sz="4000" dirty="0" err="1">
                <a:solidFill>
                  <a:srgbClr val="FFFFFF"/>
                </a:solidFill>
              </a:rPr>
              <a:t>the</a:t>
            </a:r>
            <a:r>
              <a:rPr lang="tr-TR" sz="4000" dirty="0">
                <a:solidFill>
                  <a:srgbClr val="FFFFFF"/>
                </a:solidFill>
              </a:rPr>
              <a:t> </a:t>
            </a:r>
            <a:r>
              <a:rPr lang="tr-TR" sz="4000" dirty="0" err="1">
                <a:solidFill>
                  <a:srgbClr val="FFFFFF"/>
                </a:solidFill>
              </a:rPr>
              <a:t>dataset</a:t>
            </a:r>
            <a:endParaRPr lang="tr-TR" sz="4000" dirty="0">
              <a:solidFill>
                <a:srgbClr val="FFFFFF"/>
              </a:solidFill>
            </a:endParaRP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598147E3-06D9-7648-0755-C07EAE98A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60" r="23574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C158C7-DB30-58EE-59B0-423B77784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r>
              <a:rPr lang="tr-TR" sz="1800" dirty="0">
                <a:solidFill>
                  <a:srgbClr val="FFFFFF"/>
                </a:solidFill>
              </a:rPr>
              <a:t>-</a:t>
            </a:r>
            <a:r>
              <a:rPr lang="tr-TR" sz="1800" dirty="0" err="1">
                <a:solidFill>
                  <a:srgbClr val="FFFFFF"/>
                </a:solidFill>
              </a:rPr>
              <a:t>Clearing</a:t>
            </a:r>
            <a:r>
              <a:rPr lang="tr-TR" sz="1800" dirty="0">
                <a:solidFill>
                  <a:srgbClr val="FFFFFF"/>
                </a:solidFill>
              </a:rPr>
              <a:t>, </a:t>
            </a:r>
            <a:r>
              <a:rPr lang="tr-TR" sz="1800" dirty="0" err="1">
                <a:solidFill>
                  <a:srgbClr val="FFFFFF"/>
                </a:solidFill>
              </a:rPr>
              <a:t>gathering</a:t>
            </a:r>
            <a:r>
              <a:rPr lang="tr-TR" sz="1800" dirty="0">
                <a:solidFill>
                  <a:srgbClr val="FFFFFF"/>
                </a:solidFill>
              </a:rPr>
              <a:t>, </a:t>
            </a:r>
            <a:r>
              <a:rPr lang="tr-TR" sz="1800" dirty="0" err="1">
                <a:solidFill>
                  <a:srgbClr val="FFFFFF"/>
                </a:solidFill>
              </a:rPr>
              <a:t>combining</a:t>
            </a:r>
            <a:r>
              <a:rPr lang="tr-TR" sz="1800" dirty="0">
                <a:solidFill>
                  <a:srgbClr val="FFFFFF"/>
                </a:solidFill>
              </a:rPr>
              <a:t> data </a:t>
            </a:r>
          </a:p>
        </p:txBody>
      </p:sp>
    </p:spTree>
    <p:extLst>
      <p:ext uri="{BB962C8B-B14F-4D97-AF65-F5344CB8AC3E}">
        <p14:creationId xmlns:p14="http://schemas.microsoft.com/office/powerpoint/2010/main" val="4212059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471A237-101D-1285-36EA-0A21959A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tr-TR" dirty="0" err="1"/>
              <a:t>Approaches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problem</a:t>
            </a:r>
            <a:endParaRPr lang="en-US" dirty="0"/>
          </a:p>
        </p:txBody>
      </p:sp>
      <p:pic>
        <p:nvPicPr>
          <p:cNvPr id="5" name="Picture 4" descr="Blurred financial stock market data and graph">
            <a:extLst>
              <a:ext uri="{FF2B5EF4-FFF2-40B4-BE49-F238E27FC236}">
                <a16:creationId xmlns:a16="http://schemas.microsoft.com/office/drawing/2014/main" id="{39B1D5C2-E873-BE9F-6779-88A92C18D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38" r="19483" b="-1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22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17353F-9F67-796F-C062-227E1A494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tr-TR" cap="all" spc="200" dirty="0"/>
              <a:t>-</a:t>
            </a:r>
            <a:r>
              <a:rPr lang="tr-TR" cap="all" spc="200" dirty="0" err="1"/>
              <a:t>Collaboratıve</a:t>
            </a:r>
            <a:r>
              <a:rPr lang="tr-TR" cap="all" spc="200" dirty="0"/>
              <a:t> </a:t>
            </a:r>
            <a:r>
              <a:rPr lang="tr-TR" cap="all" spc="200" dirty="0" err="1"/>
              <a:t>fılterıng</a:t>
            </a:r>
            <a:endParaRPr lang="tr-TR" cap="all" spc="200" dirty="0"/>
          </a:p>
          <a:p>
            <a:pPr marL="0" indent="0">
              <a:buNone/>
            </a:pPr>
            <a:r>
              <a:rPr lang="tr-TR" cap="all" spc="200" dirty="0"/>
              <a:t>-</a:t>
            </a:r>
            <a:r>
              <a:rPr lang="tr-TR" cap="all" spc="200" dirty="0" err="1"/>
              <a:t>clusterıng</a:t>
            </a:r>
            <a:endParaRPr lang="tr-TR" cap="all" spc="200" dirty="0"/>
          </a:p>
          <a:p>
            <a:pPr marL="0" indent="0">
              <a:buNone/>
            </a:pPr>
            <a:r>
              <a:rPr lang="tr-TR" cap="all" spc="200" dirty="0"/>
              <a:t>-</a:t>
            </a:r>
            <a:r>
              <a:rPr lang="en-US" cap="all" spc="200" dirty="0"/>
              <a:t>Cosine similarity</a:t>
            </a:r>
            <a:endParaRPr lang="tr-TR" cap="all" spc="200" dirty="0"/>
          </a:p>
          <a:p>
            <a:pPr marL="0" indent="0">
              <a:buNone/>
            </a:pPr>
            <a:r>
              <a:rPr lang="tr-TR" cap="all" spc="200" dirty="0"/>
              <a:t>-</a:t>
            </a:r>
            <a:r>
              <a:rPr lang="tr-TR" cap="all" spc="200" dirty="0" err="1"/>
              <a:t>Neural</a:t>
            </a:r>
            <a:r>
              <a:rPr lang="tr-TR" cap="all" spc="200" dirty="0"/>
              <a:t> </a:t>
            </a:r>
            <a:r>
              <a:rPr lang="tr-TR" cap="all" spc="200" dirty="0" err="1"/>
              <a:t>networks</a:t>
            </a:r>
            <a:endParaRPr lang="tr-TR" cap="all" spc="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7695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E1B30"/>
      </a:dk2>
      <a:lt2>
        <a:srgbClr val="F0F3F3"/>
      </a:lt2>
      <a:accent1>
        <a:srgbClr val="D5503B"/>
      </a:accent1>
      <a:accent2>
        <a:srgbClr val="C32953"/>
      </a:accent2>
      <a:accent3>
        <a:srgbClr val="D53BA6"/>
      </a:accent3>
      <a:accent4>
        <a:srgbClr val="B229C3"/>
      </a:accent4>
      <a:accent5>
        <a:srgbClr val="843BD5"/>
      </a:accent5>
      <a:accent6>
        <a:srgbClr val="433BC8"/>
      </a:accent6>
      <a:hlink>
        <a:srgbClr val="913F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285</Words>
  <Application>Microsoft Office PowerPoint</Application>
  <PresentationFormat>Geniş ekran</PresentationFormat>
  <Paragraphs>38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Calibri</vt:lpstr>
      <vt:lpstr>Tiempos Text</vt:lpstr>
      <vt:lpstr>Tw Cen MT</vt:lpstr>
      <vt:lpstr>RetrospectVTI</vt:lpstr>
      <vt:lpstr>Matching Co-Founders</vt:lpstr>
      <vt:lpstr>Alright, you need a co-founder. But who?</vt:lpstr>
      <vt:lpstr>Optimal scenario for a co-founder</vt:lpstr>
      <vt:lpstr>Alright, we have a roadmap.</vt:lpstr>
      <vt:lpstr>Let’s try to build ML Model that can help us for this problem. </vt:lpstr>
      <vt:lpstr>How ML pipeline generally works</vt:lpstr>
      <vt:lpstr>Data we need</vt:lpstr>
      <vt:lpstr>Preprocessing the dataset</vt:lpstr>
      <vt:lpstr>Approaches to the problem</vt:lpstr>
      <vt:lpstr>Failing is some part of learning (maybe more for a beginner like me )</vt:lpstr>
      <vt:lpstr>Cosine Similarity</vt:lpstr>
      <vt:lpstr>PowerPoint Sunusu</vt:lpstr>
      <vt:lpstr>Problems: -Code is %100 ChatGpt made -No evaluation/test for model -Not sure if cosine similarity was the correct pick for the occasion -Can say model pick people with similar skills and experiences.</vt:lpstr>
      <vt:lpstr>Thanks for your time, let’s look at the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Matching Co-Founders</dc:title>
  <dc:creator>Alicihan Işıkal</dc:creator>
  <cp:lastModifiedBy>Alicihan Işıkal</cp:lastModifiedBy>
  <cp:revision>6</cp:revision>
  <dcterms:created xsi:type="dcterms:W3CDTF">2023-04-26T18:00:39Z</dcterms:created>
  <dcterms:modified xsi:type="dcterms:W3CDTF">2023-04-26T19:23:38Z</dcterms:modified>
</cp:coreProperties>
</file>