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AF3778-C19A-4228-B60E-53CF0CF8CCEE}">
  <a:tblStyle styleId="{33AF3778-C19A-4228-B60E-53CF0CF8CC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88a6c15c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88a6c15c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88a6c15c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88a6c15c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88a6c15c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488a6c15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88a6c15c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488a6c15c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불꺼라 IOT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 turn off IOT)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팀원: 전동현, 심명기, 배준상, 최수길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57225" y="401400"/>
            <a:ext cx="7950900" cy="1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4200">
                <a:solidFill>
                  <a:schemeClr val="dk1"/>
                </a:solidFill>
              </a:rPr>
              <a:t>Academic Project mission</a:t>
            </a:r>
            <a:endParaRPr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1527575" y="1403950"/>
            <a:ext cx="5722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rabicPeriod"/>
            </a:pPr>
            <a:r>
              <a:rPr b="0" lang="ko" sz="2500">
                <a:latin typeface="Lato"/>
                <a:ea typeface="Lato"/>
                <a:cs typeface="Lato"/>
                <a:sym typeface="Lato"/>
              </a:rPr>
              <a:t>아두이노 센서 조작 - 초음파 </a:t>
            </a:r>
            <a:endParaRPr b="0"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Lato"/>
              <a:buAutoNum type="arabicPeriod"/>
            </a:pPr>
            <a:r>
              <a:rPr b="0" lang="ko" sz="2500">
                <a:latin typeface="Lato"/>
                <a:ea typeface="Lato"/>
                <a:cs typeface="Lato"/>
                <a:sym typeface="Lato"/>
              </a:rPr>
              <a:t>아두이노 - 서버 와이파이 통신</a:t>
            </a:r>
            <a:endParaRPr b="0"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Lato"/>
              <a:buAutoNum type="arabicPeriod"/>
            </a:pPr>
            <a:r>
              <a:rPr b="0" lang="ko" sz="2500">
                <a:latin typeface="Lato"/>
                <a:ea typeface="Lato"/>
                <a:cs typeface="Lato"/>
                <a:sym typeface="Lato"/>
              </a:rPr>
              <a:t>아두이노 - 아두이노 블루투스 통신</a:t>
            </a:r>
            <a:endParaRPr b="0"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Lato"/>
              <a:buAutoNum type="arabicPeriod"/>
            </a:pPr>
            <a:r>
              <a:rPr b="0" lang="ko" sz="2500">
                <a:latin typeface="Lato"/>
                <a:ea typeface="Lato"/>
                <a:cs typeface="Lato"/>
                <a:sym typeface="Lato"/>
              </a:rPr>
              <a:t>쓰레드 서버 클라이언트 통신</a:t>
            </a:r>
            <a:endParaRPr b="0"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Lato"/>
              <a:buAutoNum type="arabicPeriod"/>
            </a:pPr>
            <a:r>
              <a:rPr b="0" lang="ko" sz="2500">
                <a:latin typeface="Lato"/>
                <a:ea typeface="Lato"/>
                <a:cs typeface="Lato"/>
                <a:sym typeface="Lato"/>
              </a:rPr>
              <a:t>구름IDE 를 통한 클라우드 서버 </a:t>
            </a:r>
            <a:endParaRPr b="0" sz="2500">
              <a:latin typeface="Lato"/>
              <a:ea typeface="Lato"/>
              <a:cs typeface="Lato"/>
              <a:sym typeface="Lat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Lato"/>
              <a:buAutoNum type="arabicPeriod"/>
            </a:pPr>
            <a:r>
              <a:rPr b="0" lang="ko" sz="2500">
                <a:latin typeface="Lato"/>
                <a:ea typeface="Lato"/>
                <a:cs typeface="Lato"/>
                <a:sym typeface="Lato"/>
              </a:rPr>
              <a:t>Qt 클래스 상속 어플 개발.</a:t>
            </a:r>
            <a:endParaRPr b="0" sz="25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57225" y="401400"/>
            <a:ext cx="7950900" cy="1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4100">
                <a:solidFill>
                  <a:schemeClr val="dk1"/>
                </a:solidFill>
              </a:rPr>
              <a:t>Performance Project Mission</a:t>
            </a:r>
            <a:endParaRPr sz="470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1527575" y="1403950"/>
            <a:ext cx="6519900" cy="23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rabicPeriod"/>
            </a:pPr>
            <a:r>
              <a:rPr b="0" lang="ko" sz="2200">
                <a:latin typeface="Lato"/>
                <a:ea typeface="Lato"/>
                <a:cs typeface="Lato"/>
                <a:sym typeface="Lato"/>
              </a:rPr>
              <a:t>무드등 기능( 사람이 움직이면 10초간 불켜짐)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rabicPeriod"/>
            </a:pPr>
            <a:r>
              <a:rPr b="0" lang="ko" sz="2200">
                <a:latin typeface="Lato"/>
                <a:ea typeface="Lato"/>
                <a:cs typeface="Lato"/>
                <a:sym typeface="Lato"/>
              </a:rPr>
              <a:t>인원 체크 기능 ( 방안에 인원 카운트)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rabicPeriod"/>
            </a:pPr>
            <a:r>
              <a:rPr b="0" lang="ko" sz="2200">
                <a:latin typeface="Lato"/>
                <a:ea typeface="Lato"/>
                <a:cs typeface="Lato"/>
                <a:sym typeface="Lato"/>
              </a:rPr>
              <a:t>불끄기 알람 기능(마지막 사람 나가면 꺼짐)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rabicPeriod"/>
            </a:pPr>
            <a:r>
              <a:rPr b="0" lang="ko" sz="2200">
                <a:latin typeface="Lato"/>
                <a:ea typeface="Lato"/>
                <a:cs typeface="Lato"/>
                <a:sym typeface="Lato"/>
              </a:rPr>
              <a:t>조도량에 따른 커튼 조절.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rabicPeriod"/>
            </a:pPr>
            <a:r>
              <a:rPr b="0" lang="ko" sz="2200">
                <a:latin typeface="Lato"/>
                <a:ea typeface="Lato"/>
                <a:cs typeface="Lato"/>
                <a:sym typeface="Lato"/>
              </a:rPr>
              <a:t>IOT 통합 시스템 GUI 구현( c++ Qt)</a:t>
            </a:r>
            <a:endParaRPr b="0" sz="2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54450"/>
            <a:ext cx="1638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2"/>
                </a:solidFill>
              </a:rPr>
              <a:t>계획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2469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{33AF3778-C19A-4228-B60E-53CF0CF8CCEE}</a:tableStyleId>
              </a:tblPr>
              <a:tblGrid>
                <a:gridCol w="2144250"/>
                <a:gridCol w="2144250"/>
                <a:gridCol w="2144250"/>
                <a:gridCol w="2144250"/>
              </a:tblGrid>
              <a:tr h="71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cxnSp>
        <p:nvCxnSpPr>
          <p:cNvPr id="92" name="Google Shape;92;p16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3" name="Google Shape;93;p16"/>
          <p:cNvSpPr txBox="1"/>
          <p:nvPr>
            <p:ph type="title"/>
          </p:nvPr>
        </p:nvSpPr>
        <p:spPr>
          <a:xfrm>
            <a:off x="646175" y="1235062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월요일 8/29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 txBox="1"/>
          <p:nvPr>
            <p:ph idx="4294967295" type="body"/>
          </p:nvPr>
        </p:nvSpPr>
        <p:spPr>
          <a:xfrm>
            <a:off x="646175" y="1560476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목표 및 세부계획 설정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/>
              <a:t>자료 조사</a:t>
            </a:r>
            <a:endParaRPr sz="1400"/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1928878" y="3993762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화요일 8/30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1928869" y="4319175"/>
            <a:ext cx="2266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실험적 환경에서 제작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/>
              <a:t>테스트 및 디버깅</a:t>
            </a:r>
            <a:endParaRPr sz="1400"/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4608829" y="851650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수요일 8/31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8" name="Google Shape;98;p16"/>
          <p:cNvSpPr txBox="1"/>
          <p:nvPr>
            <p:ph idx="4294967295" type="body"/>
          </p:nvPr>
        </p:nvSpPr>
        <p:spPr>
          <a:xfrm>
            <a:off x="4608821" y="1177063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최종 점검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/>
              <a:t>발표준비</a:t>
            </a:r>
            <a:endParaRPr sz="1400"/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6748406" y="4239387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목요일 9/1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00" name="Google Shape;100;p16"/>
          <p:cNvSpPr txBox="1"/>
          <p:nvPr>
            <p:ph idx="4294967295" type="body"/>
          </p:nvPr>
        </p:nvSpPr>
        <p:spPr>
          <a:xfrm>
            <a:off x="6748409" y="4564800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발표</a:t>
            </a:r>
            <a:endParaRPr sz="1400"/>
          </a:p>
        </p:txBody>
      </p:sp>
      <p:cxnSp>
        <p:nvCxnSpPr>
          <p:cNvPr id="101" name="Google Shape;101;p16"/>
          <p:cNvCxnSpPr/>
          <p:nvPr/>
        </p:nvCxnSpPr>
        <p:spPr>
          <a:xfrm>
            <a:off x="2382494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2" name="Google Shape;102;p16"/>
          <p:cNvCxnSpPr/>
          <p:nvPr/>
        </p:nvCxnSpPr>
        <p:spPr>
          <a:xfrm rot="10800000">
            <a:off x="4515397" y="1055825"/>
            <a:ext cx="6600" cy="13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6665109" y="3139675"/>
            <a:ext cx="7200" cy="13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데이타 처리 흐름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2499125" y="3500450"/>
            <a:ext cx="1832400" cy="102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서버(구름IDE):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신호 처리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 저장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출력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66675" y="1264475"/>
            <a:ext cx="1660800" cy="1028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아두이노1: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1번 방 - 초음파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2607475" y="1264475"/>
            <a:ext cx="1660800" cy="1028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아두이노2: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1번 방- 커튼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4452925" y="1264475"/>
            <a:ext cx="1660800" cy="1028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아두이노3: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3번 방 - 초음파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6425800" y="1264475"/>
            <a:ext cx="1660800" cy="10287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아두이노4: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4번 방 - 초음파</a:t>
            </a:r>
            <a:endParaRPr/>
          </a:p>
        </p:txBody>
      </p:sp>
      <p:cxnSp>
        <p:nvCxnSpPr>
          <p:cNvPr id="114" name="Google Shape;114;p17"/>
          <p:cNvCxnSpPr>
            <a:stCxn id="110" idx="2"/>
            <a:endCxn id="109" idx="0"/>
          </p:cNvCxnSpPr>
          <p:nvPr/>
        </p:nvCxnSpPr>
        <p:spPr>
          <a:xfrm>
            <a:off x="897075" y="2293175"/>
            <a:ext cx="2518200" cy="12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>
            <a:stCxn id="111" idx="2"/>
            <a:endCxn id="109" idx="0"/>
          </p:cNvCxnSpPr>
          <p:nvPr/>
        </p:nvCxnSpPr>
        <p:spPr>
          <a:xfrm flipH="1">
            <a:off x="3415375" y="2293175"/>
            <a:ext cx="22500" cy="12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>
            <a:stCxn id="112" idx="2"/>
            <a:endCxn id="109" idx="0"/>
          </p:cNvCxnSpPr>
          <p:nvPr/>
        </p:nvCxnSpPr>
        <p:spPr>
          <a:xfrm flipH="1">
            <a:off x="3415225" y="2293175"/>
            <a:ext cx="1868100" cy="12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>
            <a:stCxn id="113" idx="2"/>
            <a:endCxn id="109" idx="0"/>
          </p:cNvCxnSpPr>
          <p:nvPr/>
        </p:nvCxnSpPr>
        <p:spPr>
          <a:xfrm flipH="1">
            <a:off x="3415300" y="2293175"/>
            <a:ext cx="3840900" cy="12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7"/>
          <p:cNvSpPr/>
          <p:nvPr/>
        </p:nvSpPr>
        <p:spPr>
          <a:xfrm>
            <a:off x="6204350" y="3257550"/>
            <a:ext cx="2035962" cy="1135836"/>
          </a:xfrm>
          <a:prstGeom prst="flowChartDocumen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요청 및 출력</a:t>
            </a:r>
            <a:endParaRPr/>
          </a:p>
        </p:txBody>
      </p:sp>
      <p:cxnSp>
        <p:nvCxnSpPr>
          <p:cNvPr id="119" name="Google Shape;119;p17"/>
          <p:cNvCxnSpPr>
            <a:stCxn id="109" idx="3"/>
            <a:endCxn id="118" idx="1"/>
          </p:cNvCxnSpPr>
          <p:nvPr/>
        </p:nvCxnSpPr>
        <p:spPr>
          <a:xfrm flipH="1" rot="10800000">
            <a:off x="4331525" y="3825500"/>
            <a:ext cx="1872900" cy="1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7"/>
          <p:cNvCxnSpPr>
            <a:stCxn id="110" idx="3"/>
            <a:endCxn id="111" idx="1"/>
          </p:cNvCxnSpPr>
          <p:nvPr/>
        </p:nvCxnSpPr>
        <p:spPr>
          <a:xfrm>
            <a:off x="1727475" y="1778825"/>
            <a:ext cx="8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7"/>
          <p:cNvSpPr txBox="1"/>
          <p:nvPr/>
        </p:nvSpPr>
        <p:spPr>
          <a:xfrm>
            <a:off x="1430925" y="2625575"/>
            <a:ext cx="6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Wifi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3369250" y="2371650"/>
            <a:ext cx="6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Wifi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4354325" y="2295450"/>
            <a:ext cx="6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Wifi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018400" y="2506475"/>
            <a:ext cx="6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Wifi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690325" y="1752575"/>
            <a:ext cx="11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Bluetooth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5168300" y="3549163"/>
            <a:ext cx="6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Wifi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기대 효과</a:t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371775" y="1988900"/>
            <a:ext cx="19857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2448426" y="1988900"/>
            <a:ext cx="22533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4829898" y="1988900"/>
            <a:ext cx="22104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type="title"/>
          </p:nvPr>
        </p:nvSpPr>
        <p:spPr>
          <a:xfrm>
            <a:off x="48298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Qt 라이브러리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100"/>
              <a:t> Qt 라이브러리를 활용한 GUI 어플 개발.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447975" y="2061900"/>
            <a:ext cx="19095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복습과 응용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100"/>
              <a:t>아두이노 센서.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100"/>
              <a:t>와이파이 사용.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100"/>
              <a:t>블루투스 사용.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24484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협업 및 문서 작성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100"/>
              <a:t>git 및 github 를 사용한 version control.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7192100" y="1988900"/>
            <a:ext cx="18639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7192075" y="2061900"/>
            <a:ext cx="17877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웹 서버 작동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100"/>
              <a:t>IOT 를 위한 웹 서버 동작</a:t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325" y="162725"/>
            <a:ext cx="682585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4074750" y="3825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화이팅!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19"/>
          <p:cNvSpPr txBox="1"/>
          <p:nvPr>
            <p:ph idx="4294967295" type="body"/>
          </p:nvPr>
        </p:nvSpPr>
        <p:spPr>
          <a:xfrm>
            <a:off x="3922350" y="996478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200">
                <a:latin typeface="Raleway"/>
                <a:ea typeface="Raleway"/>
                <a:cs typeface="Raleway"/>
                <a:sym typeface="Raleway"/>
              </a:rPr>
              <a:t>열심히 하겠습니다!</a:t>
            </a: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3300" y="1309800"/>
            <a:ext cx="4263900" cy="31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 b="20780" l="22317" r="23841" t="25566"/>
          <a:stretch/>
        </p:blipFill>
        <p:spPr>
          <a:xfrm>
            <a:off x="2072026" y="1389475"/>
            <a:ext cx="4631602" cy="2596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>
            <p:ph idx="4294967295" type="title"/>
          </p:nvPr>
        </p:nvSpPr>
        <p:spPr>
          <a:xfrm>
            <a:off x="557225" y="401400"/>
            <a:ext cx="7950900" cy="1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4100">
                <a:solidFill>
                  <a:schemeClr val="dk1"/>
                </a:solidFill>
              </a:rPr>
              <a:t>협업 을 위한 git flow</a:t>
            </a:r>
            <a:endParaRPr sz="4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idx="4294967295" type="title"/>
          </p:nvPr>
        </p:nvSpPr>
        <p:spPr>
          <a:xfrm>
            <a:off x="557225" y="401400"/>
            <a:ext cx="7950900" cy="1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4100">
                <a:solidFill>
                  <a:schemeClr val="dk1"/>
                </a:solidFill>
              </a:rPr>
              <a:t>협업 틀</a:t>
            </a:r>
            <a:endParaRPr sz="4700">
              <a:solidFill>
                <a:schemeClr val="dk1"/>
              </a:solidFill>
            </a:endParaRPr>
          </a:p>
        </p:txBody>
      </p:sp>
      <p:sp>
        <p:nvSpPr>
          <p:cNvPr id="161" name="Google Shape;161;p21"/>
          <p:cNvSpPr txBox="1"/>
          <p:nvPr>
            <p:ph idx="4294967295" type="title"/>
          </p:nvPr>
        </p:nvSpPr>
        <p:spPr>
          <a:xfrm>
            <a:off x="814375" y="1480200"/>
            <a:ext cx="7361700" cy="30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200">
                <a:latin typeface="Lato"/>
                <a:ea typeface="Lato"/>
                <a:cs typeface="Lato"/>
                <a:sym typeface="Lato"/>
              </a:rPr>
              <a:t>소스 코드 git github - Sublime-Merge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ko" sz="2200">
                <a:latin typeface="Lato"/>
                <a:ea typeface="Lato"/>
                <a:cs typeface="Lato"/>
                <a:sym typeface="Lato"/>
              </a:rPr>
              <a:t>자료 및 문서 - google presentation 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ko" sz="2200">
                <a:latin typeface="Lato"/>
                <a:ea typeface="Lato"/>
                <a:cs typeface="Lato"/>
                <a:sym typeface="Lato"/>
              </a:rPr>
              <a:t>구름IDE : https://ide.goorm.io/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ko" sz="2200">
                <a:latin typeface="Lato"/>
                <a:ea typeface="Lato"/>
                <a:cs typeface="Lato"/>
                <a:sym typeface="Lato"/>
              </a:rPr>
              <a:t>github 주소  :  https://github.com/prohectJackson/proj</a:t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