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oppins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Poppins SemiBold"/>
      <p:regular r:id="rId37"/>
      <p:bold r:id="rId38"/>
      <p:italic r:id="rId39"/>
      <p:boldItalic r:id="rId40"/>
    </p:embeddedFont>
    <p:embeddedFont>
      <p:font typeface="Poppins Extra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6">
          <p15:clr>
            <a:srgbClr val="A4A3A4"/>
          </p15:clr>
        </p15:guide>
        <p15:guide id="2" pos="461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721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jdjapYQ6ytVcseKUdqU/m3Z7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6" orient="horz"/>
        <p:guide pos="461"/>
        <p:guide pos="3974" orient="horz"/>
        <p:guide pos="72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ExtraLight-bold.fntdata"/><Relationship Id="rId41" Type="http://schemas.openxmlformats.org/officeDocument/2006/relationships/font" Target="fonts/PoppinsExtraLight-regular.fntdata"/><Relationship Id="rId22" Type="http://schemas.openxmlformats.org/officeDocument/2006/relationships/slide" Target="slides/slide17.xml"/><Relationship Id="rId44" Type="http://schemas.openxmlformats.org/officeDocument/2006/relationships/font" Target="fonts/PoppinsExtraLight-boldItalic.fntdata"/><Relationship Id="rId21" Type="http://schemas.openxmlformats.org/officeDocument/2006/relationships/slide" Target="slides/slide16.xml"/><Relationship Id="rId43" Type="http://schemas.openxmlformats.org/officeDocument/2006/relationships/font" Target="fonts/PoppinsExtraLigh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Medium-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Poppins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Poppins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951610431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95161043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4951610431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996abe804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996abe804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4996abe804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951610431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4951610431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4951610431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951610431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951610431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4951610431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4996abe804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4996abe804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4996abe804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996abe804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4996abe804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4996abe804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4996abe804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4996abe804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4996abe804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996abe804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4996abe804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4996abe804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996abe80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4996abe80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4996abe80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495161043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1495161043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4996abe804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4996abe804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4996abe804_0_2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95161043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95161043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495161043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951610431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1495161043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14951610431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996abe80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4996abe80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4996abe80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996abe804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996abe804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4996abe804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996abe804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996abe804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4996abe804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996abe80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4996abe80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4996abe80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커버 슬라이드">
  <p:cSld name="커버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">
  <p:cSld name="본문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2" type="sldNum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477446" y="549275"/>
            <a:ext cx="0" cy="5759450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6"/>
          <p:cNvSpPr txBox="1"/>
          <p:nvPr/>
        </p:nvSpPr>
        <p:spPr>
          <a:xfrm rot="-5400000">
            <a:off x="-526169" y="1342620"/>
            <a:ext cx="1749234" cy="162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2021 Business plan</a:t>
            </a:r>
            <a:endParaRPr b="0" i="0" sz="8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 txBox="1"/>
          <p:nvPr/>
        </p:nvSpPr>
        <p:spPr>
          <a:xfrm rot="-5400000">
            <a:off x="-526168" y="5352834"/>
            <a:ext cx="1749234" cy="162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Sandoll cloud</a:t>
            </a:r>
            <a:endParaRPr b="0" i="0" sz="8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Ff6j8i3KeQE_nIvzghFdcctZ4UsesGU6/view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S7-9vOwRlO4i4g66MNSqxtnXPjh8LTUR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pjlh1IUJHXNsUtM2GZeA-voXVTUyPr7x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BcV0JHCtsnIZn6Z2opMxmWODepbetKmW/view" TargetMode="External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CFg370PnU0rGlF1mLQSTFUlJXFsltIgo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2437450" y="1285875"/>
            <a:ext cx="7120800" cy="14775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chemeClr val="lt1"/>
                </a:solidFill>
              </a:rPr>
              <a:t>ProJect</a:t>
            </a:r>
            <a:r>
              <a:rPr b="1" i="0" lang="ko-K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978775" y="3397151"/>
            <a:ext cx="104814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1148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92DF6"/>
                </a:solidFill>
              </a:rPr>
              <a:t> </a:t>
            </a:r>
            <a:r>
              <a:rPr b="1" lang="ko-KR">
                <a:solidFill>
                  <a:srgbClr val="392DF6"/>
                </a:solidFill>
              </a:rPr>
              <a:t>발표자 : 심명기</a:t>
            </a:r>
            <a:endParaRPr b="1">
              <a:solidFill>
                <a:srgbClr val="392DF6"/>
              </a:solidFill>
            </a:endParaRPr>
          </a:p>
          <a:p>
            <a:pPr indent="0" lvl="0" marL="457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92DF6"/>
                </a:solidFill>
              </a:rPr>
              <a:t>    					   조장 : 최수길</a:t>
            </a:r>
            <a:endParaRPr b="1">
              <a:solidFill>
                <a:srgbClr val="392DF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92DF6"/>
                </a:solidFill>
              </a:rPr>
              <a:t>   									             조원 : 전동현</a:t>
            </a:r>
            <a:endParaRPr b="1">
              <a:solidFill>
                <a:srgbClr val="392DF6"/>
              </a:solidFill>
            </a:endParaRPr>
          </a:p>
          <a:p>
            <a:pPr indent="0" lvl="0" marL="685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392DF6"/>
                </a:solidFill>
              </a:rPr>
              <a:t>   조원 : 배준상</a:t>
            </a:r>
            <a:endParaRPr b="1">
              <a:solidFill>
                <a:srgbClr val="392DF6"/>
              </a:solidFill>
            </a:endParaRPr>
          </a:p>
        </p:txBody>
      </p:sp>
      <p:sp>
        <p:nvSpPr>
          <p:cNvPr id="27" name="Google Shape;27;p1"/>
          <p:cNvSpPr txBox="1"/>
          <p:nvPr/>
        </p:nvSpPr>
        <p:spPr>
          <a:xfrm rot="-5400000">
            <a:off x="-545974" y="1362360"/>
            <a:ext cx="174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ko-KR" sz="800">
                <a:solidFill>
                  <a:srgbClr val="392DF6"/>
                </a:solidFill>
              </a:rPr>
              <a:t>2</a:t>
            </a:r>
            <a:r>
              <a:rPr lang="ko-KR" sz="8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>
                <a:solidFill>
                  <a:srgbClr val="392DF6"/>
                </a:solidFill>
              </a:rPr>
              <a:t>Project</a:t>
            </a:r>
            <a:r>
              <a:rPr lang="ko-KR" sz="8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8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951610431_0_112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sp>
        <p:nvSpPr>
          <p:cNvPr id="344" name="Google Shape;344;g14951610431_0_112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lt1"/>
                </a:solidFill>
              </a:rPr>
              <a:t>아두이노 회로도</a:t>
            </a:r>
            <a:endParaRPr sz="39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345" name="Google Shape;345;g14951610431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23" y="915356"/>
            <a:ext cx="63817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996abe804_2_1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pic>
        <p:nvPicPr>
          <p:cNvPr id="352" name="Google Shape;352;g14996abe804_2_1" title="KakaoTalk_20220830_2025480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25" y="1004625"/>
            <a:ext cx="8143824" cy="45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4996abe804_2_1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아두이노 개발 과정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354" name="Google Shape;354;g14996abe804_2_1"/>
          <p:cNvSpPr txBox="1"/>
          <p:nvPr/>
        </p:nvSpPr>
        <p:spPr>
          <a:xfrm>
            <a:off x="882175" y="1802775"/>
            <a:ext cx="2797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초음파 및 LED사용</a:t>
            </a:r>
            <a:endParaRPr sz="20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초기 파일 저장 신호처리</a:t>
            </a:r>
            <a:endParaRPr sz="2000">
              <a:solidFill>
                <a:srgbClr val="4D9ACE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hercules Setup Utility 를 이용한 아두이노 작동 확인</a:t>
            </a:r>
            <a:endParaRPr sz="20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9ACE"/>
                </a:solidFill>
              </a:rPr>
              <a:t>      </a:t>
            </a:r>
            <a:endParaRPr sz="2000">
              <a:solidFill>
                <a:srgbClr val="4D9AC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951610431_0_76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951610431_0_76"/>
          <p:cNvSpPr/>
          <p:nvPr/>
        </p:nvSpPr>
        <p:spPr>
          <a:xfrm>
            <a:off x="882174" y="2095174"/>
            <a:ext cx="2378100" cy="36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</a:rPr>
              <a:t>서버 접속</a:t>
            </a:r>
            <a:endParaRPr b="1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951610431_0_76"/>
          <p:cNvSpPr/>
          <p:nvPr/>
        </p:nvSpPr>
        <p:spPr>
          <a:xfrm>
            <a:off x="5538386" y="1655825"/>
            <a:ext cx="9903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/ Service</a:t>
            </a:r>
            <a:endParaRPr/>
          </a:p>
        </p:txBody>
      </p:sp>
      <p:sp>
        <p:nvSpPr>
          <p:cNvPr id="363" name="Google Shape;363;g14951610431_0_76"/>
          <p:cNvSpPr txBox="1"/>
          <p:nvPr/>
        </p:nvSpPr>
        <p:spPr>
          <a:xfrm>
            <a:off x="1343351" y="1655825"/>
            <a:ext cx="15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F7F7F"/>
                </a:solidFill>
              </a:rPr>
              <a:t>어플(앱인벤터)</a:t>
            </a:r>
            <a:endParaRPr b="1"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951610431_0_76"/>
          <p:cNvSpPr/>
          <p:nvPr/>
        </p:nvSpPr>
        <p:spPr>
          <a:xfrm>
            <a:off x="882174" y="2551173"/>
            <a:ext cx="2378100" cy="36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</a:rPr>
              <a:t>원격제어</a:t>
            </a:r>
            <a:endParaRPr b="1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951610431_0_76"/>
          <p:cNvSpPr/>
          <p:nvPr/>
        </p:nvSpPr>
        <p:spPr>
          <a:xfrm>
            <a:off x="4844538" y="3566672"/>
            <a:ext cx="2378100" cy="8169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아두이노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6" name="Google Shape;366;g14951610431_0_76"/>
          <p:cNvSpPr/>
          <p:nvPr/>
        </p:nvSpPr>
        <p:spPr>
          <a:xfrm>
            <a:off x="4844477" y="2095174"/>
            <a:ext cx="2378100" cy="8169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sever</a:t>
            </a:r>
            <a:endParaRPr sz="1800"/>
          </a:p>
        </p:txBody>
      </p:sp>
      <p:sp>
        <p:nvSpPr>
          <p:cNvPr id="367" name="Google Shape;367;g14951610431_0_76"/>
          <p:cNvSpPr txBox="1"/>
          <p:nvPr/>
        </p:nvSpPr>
        <p:spPr>
          <a:xfrm>
            <a:off x="5305645" y="1655825"/>
            <a:ext cx="145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솔루션</a:t>
            </a:r>
            <a:endParaRPr b="1" sz="16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951610431_0_76"/>
          <p:cNvSpPr/>
          <p:nvPr/>
        </p:nvSpPr>
        <p:spPr>
          <a:xfrm rot="5400000">
            <a:off x="3102617" y="2438515"/>
            <a:ext cx="451689" cy="136690"/>
          </a:xfrm>
          <a:custGeom>
            <a:rect b="b" l="l" r="r" t="t"/>
            <a:pathLst>
              <a:path extrusionOk="0" h="607512" w="3764071">
                <a:moveTo>
                  <a:pt x="0" y="601249"/>
                </a:moveTo>
                <a:lnTo>
                  <a:pt x="0" y="0"/>
                </a:lnTo>
                <a:lnTo>
                  <a:pt x="3764071" y="0"/>
                </a:lnTo>
                <a:lnTo>
                  <a:pt x="3764071" y="607512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g14951610431_0_76"/>
          <p:cNvCxnSpPr/>
          <p:nvPr/>
        </p:nvCxnSpPr>
        <p:spPr>
          <a:xfrm rot="10800000">
            <a:off x="3396931" y="2503619"/>
            <a:ext cx="13356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med" w="med" type="stealth"/>
            <a:tailEnd len="sm" w="sm" type="none"/>
          </a:ln>
        </p:spPr>
      </p:cxnSp>
      <p:cxnSp>
        <p:nvCxnSpPr>
          <p:cNvPr id="370" name="Google Shape;370;g14951610431_0_76"/>
          <p:cNvCxnSpPr/>
          <p:nvPr/>
        </p:nvCxnSpPr>
        <p:spPr>
          <a:xfrm rot="10800000">
            <a:off x="6190776" y="3047706"/>
            <a:ext cx="0" cy="3834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371" name="Google Shape;371;g14951610431_0_76"/>
          <p:cNvSpPr/>
          <p:nvPr/>
        </p:nvSpPr>
        <p:spPr>
          <a:xfrm>
            <a:off x="1938606" y="4566647"/>
            <a:ext cx="4252200" cy="575100"/>
          </a:xfrm>
          <a:prstGeom prst="rect">
            <a:avLst/>
          </a:prstGeom>
          <a:noFill/>
          <a:ln cap="flat" cmpd="sng" w="1905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392DF6"/>
                </a:solidFill>
              </a:rPr>
              <a:t>어플을 사용해 사용자가 어디에 있든 서버에 접속하여 원격으로 제어가 가능하다.</a:t>
            </a:r>
            <a:endParaRPr b="1" sz="11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4951610431_0_76"/>
          <p:cNvSpPr txBox="1"/>
          <p:nvPr/>
        </p:nvSpPr>
        <p:spPr>
          <a:xfrm>
            <a:off x="1889985" y="5324647"/>
            <a:ext cx="43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92DF6"/>
                </a:solidFill>
              </a:rPr>
              <a:t>어플을 통해 핸드폰으로 멀리서 있어도 서버에 접속을 하여 현재 방에 몇명이 있는지 원격으로 사람을 인,아웃 시킬수 있으며 방 불을 끌수 있게 서버를 통해 신호를 주고받는다,</a:t>
            </a:r>
            <a:endParaRPr sz="9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4951610431_0_76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어플 개발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cxnSp>
        <p:nvCxnSpPr>
          <p:cNvPr id="374" name="Google Shape;374;g14951610431_0_76"/>
          <p:cNvCxnSpPr/>
          <p:nvPr/>
        </p:nvCxnSpPr>
        <p:spPr>
          <a:xfrm>
            <a:off x="5648407" y="3006650"/>
            <a:ext cx="0" cy="4656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med" w="med" type="stealth"/>
            <a:tailEnd len="sm" w="sm" type="none"/>
          </a:ln>
        </p:spPr>
      </p:cxnSp>
      <p:pic>
        <p:nvPicPr>
          <p:cNvPr id="375" name="Google Shape;375;g14951610431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88" y="152400"/>
            <a:ext cx="387554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14951610431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04" y="3436300"/>
            <a:ext cx="5432847" cy="16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4951610431_0_120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sp>
        <p:nvSpPr>
          <p:cNvPr id="383" name="Google Shape;383;g14951610431_0_120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어플</a:t>
            </a:r>
            <a:endParaRPr b="1" sz="3300">
              <a:solidFill>
                <a:schemeClr val="lt1"/>
              </a:solidFill>
            </a:endParaRPr>
          </a:p>
        </p:txBody>
      </p:sp>
      <p:sp>
        <p:nvSpPr>
          <p:cNvPr id="384" name="Google Shape;384;g14951610431_0_120"/>
          <p:cNvSpPr txBox="1"/>
          <p:nvPr/>
        </p:nvSpPr>
        <p:spPr>
          <a:xfrm>
            <a:off x="926004" y="1539600"/>
            <a:ext cx="300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62626"/>
                </a:solidFill>
              </a:rPr>
              <a:t>앱 인벤터 사용</a:t>
            </a:r>
            <a:endParaRPr baseline="30000" sz="3300"/>
          </a:p>
        </p:txBody>
      </p:sp>
      <p:sp>
        <p:nvSpPr>
          <p:cNvPr id="385" name="Google Shape;385;g14951610431_0_120"/>
          <p:cNvSpPr txBox="1"/>
          <p:nvPr/>
        </p:nvSpPr>
        <p:spPr>
          <a:xfrm>
            <a:off x="731850" y="2181225"/>
            <a:ext cx="5040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서버의 IP값을 어플에 넣어 어플 실행시 서버와 연결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서버에 값을 보내 각방에 있는 아두이노 통제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서버에서 특정 데이터값을 받으면 아두이노를 통제함.</a:t>
            </a:r>
            <a:endParaRPr sz="2000"/>
          </a:p>
        </p:txBody>
      </p:sp>
      <p:pic>
        <p:nvPicPr>
          <p:cNvPr id="386" name="Google Shape;386;g14951610431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875" y="2632225"/>
            <a:ext cx="4800600" cy="106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g14951610431_0_120"/>
          <p:cNvGrpSpPr/>
          <p:nvPr/>
        </p:nvGrpSpPr>
        <p:grpSpPr>
          <a:xfrm>
            <a:off x="5577443" y="331302"/>
            <a:ext cx="2339280" cy="1784963"/>
            <a:chOff x="8697300" y="1866900"/>
            <a:chExt cx="3418500" cy="3569925"/>
          </a:xfrm>
        </p:grpSpPr>
        <p:sp>
          <p:nvSpPr>
            <p:cNvPr id="388" name="Google Shape;388;g14951610431_0_120"/>
            <p:cNvSpPr/>
            <p:nvPr/>
          </p:nvSpPr>
          <p:spPr>
            <a:xfrm>
              <a:off x="8697300" y="1866900"/>
              <a:ext cx="3418500" cy="356992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14951610431_0_120"/>
            <p:cNvSpPr/>
            <p:nvPr/>
          </p:nvSpPr>
          <p:spPr>
            <a:xfrm>
              <a:off x="8931773" y="2385413"/>
              <a:ext cx="3005700" cy="2937000"/>
            </a:xfrm>
            <a:prstGeom prst="ellipse">
              <a:avLst/>
            </a:prstGeom>
            <a:solidFill>
              <a:srgbClr val="392DF6"/>
            </a:solidFill>
            <a:ln>
              <a:noFill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Echo SerVer</a:t>
              </a:r>
              <a:endParaRPr b="1" sz="1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90" name="Google Shape;390;g14951610431_0_120"/>
            <p:cNvSpPr/>
            <p:nvPr/>
          </p:nvSpPr>
          <p:spPr>
            <a:xfrm>
              <a:off x="9434402" y="2731313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14951610431_0_120"/>
            <p:cNvSpPr/>
            <p:nvPr/>
          </p:nvSpPr>
          <p:spPr>
            <a:xfrm>
              <a:off x="9236650" y="2903150"/>
              <a:ext cx="11757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Socket Connection</a:t>
              </a:r>
              <a:endParaRPr b="1" sz="800">
                <a:solidFill>
                  <a:srgbClr val="FF0000"/>
                </a:solidFill>
              </a:endParaRPr>
            </a:p>
          </p:txBody>
        </p:sp>
        <p:sp>
          <p:nvSpPr>
            <p:cNvPr id="392" name="Google Shape;392;g14951610431_0_120"/>
            <p:cNvSpPr/>
            <p:nvPr/>
          </p:nvSpPr>
          <p:spPr>
            <a:xfrm>
              <a:off x="10501202" y="2731313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14951610431_0_120"/>
            <p:cNvSpPr/>
            <p:nvPr/>
          </p:nvSpPr>
          <p:spPr>
            <a:xfrm>
              <a:off x="10517650" y="2903151"/>
              <a:ext cx="7743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FILE</a:t>
              </a:r>
              <a:endParaRPr b="1" sz="900">
                <a:solidFill>
                  <a:srgbClr val="FF0000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InOut</a:t>
              </a:r>
              <a:endParaRPr b="1" sz="900">
                <a:solidFill>
                  <a:srgbClr val="FF0000"/>
                </a:solidFill>
              </a:endParaRPr>
            </a:p>
          </p:txBody>
        </p:sp>
        <p:sp>
          <p:nvSpPr>
            <p:cNvPr id="394" name="Google Shape;394;g14951610431_0_120"/>
            <p:cNvSpPr/>
            <p:nvPr/>
          </p:nvSpPr>
          <p:spPr>
            <a:xfrm>
              <a:off x="9442627" y="4093388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14951610431_0_120"/>
            <p:cNvSpPr/>
            <p:nvPr/>
          </p:nvSpPr>
          <p:spPr>
            <a:xfrm>
              <a:off x="9292388" y="4246175"/>
              <a:ext cx="1119900" cy="51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Command Process</a:t>
              </a:r>
              <a:endParaRPr b="1" sz="800">
                <a:solidFill>
                  <a:srgbClr val="FF0000"/>
                </a:solidFill>
              </a:endParaRPr>
            </a:p>
          </p:txBody>
        </p:sp>
        <p:sp>
          <p:nvSpPr>
            <p:cNvPr id="396" name="Google Shape;396;g14951610431_0_120"/>
            <p:cNvSpPr/>
            <p:nvPr/>
          </p:nvSpPr>
          <p:spPr>
            <a:xfrm>
              <a:off x="10729802" y="4102913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14951610431_0_120"/>
            <p:cNvSpPr/>
            <p:nvPr/>
          </p:nvSpPr>
          <p:spPr>
            <a:xfrm>
              <a:off x="10746250" y="4274751"/>
              <a:ext cx="7743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</a:rPr>
                <a:t>Thread</a:t>
              </a:r>
              <a:endParaRPr b="1" sz="700">
                <a:solidFill>
                  <a:srgbClr val="FF0000"/>
                </a:solidFill>
              </a:endParaRPr>
            </a:p>
          </p:txBody>
        </p:sp>
        <p:sp>
          <p:nvSpPr>
            <p:cNvPr id="398" name="Google Shape;398;g14951610431_0_120"/>
            <p:cNvSpPr txBox="1"/>
            <p:nvPr/>
          </p:nvSpPr>
          <p:spPr>
            <a:xfrm>
              <a:off x="9753608" y="1917339"/>
              <a:ext cx="1402200" cy="64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latin typeface="Malgun Gothic"/>
                  <a:ea typeface="Malgun Gothic"/>
                  <a:cs typeface="Malgun Gothic"/>
                  <a:sym typeface="Malgun Gothic"/>
                </a:rPr>
                <a:t>구름IDE웹서버</a:t>
              </a:r>
              <a:endParaRPr b="1" sz="9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14951610431_0_120"/>
            <p:cNvSpPr/>
            <p:nvPr/>
          </p:nvSpPr>
          <p:spPr>
            <a:xfrm>
              <a:off x="9160375" y="5032650"/>
              <a:ext cx="774300" cy="330000"/>
            </a:xfrm>
            <a:prstGeom prst="snip1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/>
                <a:t>log.dat</a:t>
              </a:r>
              <a:endParaRPr sz="800"/>
            </a:p>
          </p:txBody>
        </p:sp>
        <p:sp>
          <p:nvSpPr>
            <p:cNvPr id="400" name="Google Shape;400;g14951610431_0_120"/>
            <p:cNvSpPr/>
            <p:nvPr/>
          </p:nvSpPr>
          <p:spPr>
            <a:xfrm>
              <a:off x="10912975" y="5032650"/>
              <a:ext cx="1119900" cy="330000"/>
            </a:xfrm>
            <a:prstGeom prst="snip1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/>
                <a:t>person.dat</a:t>
              </a:r>
              <a:endParaRPr sz="900"/>
            </a:p>
          </p:txBody>
        </p:sp>
      </p:grpSp>
      <p:pic>
        <p:nvPicPr>
          <p:cNvPr id="401" name="Google Shape;401;g14951610431_0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7000" y="395313"/>
            <a:ext cx="2339275" cy="1656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g14951610431_0_120"/>
          <p:cNvCxnSpPr/>
          <p:nvPr/>
        </p:nvCxnSpPr>
        <p:spPr>
          <a:xfrm rot="10800000">
            <a:off x="6744688" y="2181225"/>
            <a:ext cx="4800" cy="58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03" name="Google Shape;403;g14951610431_0_120"/>
          <p:cNvCxnSpPr/>
          <p:nvPr/>
        </p:nvCxnSpPr>
        <p:spPr>
          <a:xfrm flipH="1" rot="10800000">
            <a:off x="10554900" y="2277125"/>
            <a:ext cx="241200" cy="159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404" name="Google Shape;404;g14951610431_0_120"/>
          <p:cNvCxnSpPr/>
          <p:nvPr/>
        </p:nvCxnSpPr>
        <p:spPr>
          <a:xfrm>
            <a:off x="8165899" y="1344547"/>
            <a:ext cx="103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"/>
          <p:cNvSpPr txBox="1"/>
          <p:nvPr>
            <p:ph idx="12" type="sldNum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"/>
          <p:cNvSpPr txBox="1"/>
          <p:nvPr/>
        </p:nvSpPr>
        <p:spPr>
          <a:xfrm>
            <a:off x="3017679" y="1206173"/>
            <a:ext cx="61566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Sever</a:t>
            </a:r>
            <a:endParaRPr sz="2400">
              <a:solidFill>
                <a:srgbClr val="392DF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12" name="Google Shape;412;p5"/>
          <p:cNvCxnSpPr/>
          <p:nvPr/>
        </p:nvCxnSpPr>
        <p:spPr>
          <a:xfrm>
            <a:off x="6096000" y="1801528"/>
            <a:ext cx="0" cy="519831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5"/>
          <p:cNvSpPr/>
          <p:nvPr/>
        </p:nvSpPr>
        <p:spPr>
          <a:xfrm>
            <a:off x="4213964" y="2321359"/>
            <a:ext cx="3764071" cy="607512"/>
          </a:xfrm>
          <a:custGeom>
            <a:rect b="b" l="l" r="r" t="t"/>
            <a:pathLst>
              <a:path extrusionOk="0" h="607512" w="3764071">
                <a:moveTo>
                  <a:pt x="0" y="601249"/>
                </a:moveTo>
                <a:lnTo>
                  <a:pt x="0" y="0"/>
                </a:lnTo>
                <a:lnTo>
                  <a:pt x="3764071" y="0"/>
                </a:lnTo>
                <a:lnTo>
                  <a:pt x="3764071" y="607512"/>
                </a:lnTo>
              </a:path>
            </a:pathLst>
          </a:custGeom>
          <a:noFill/>
          <a:ln cap="flat" cmpd="sng" w="9525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2749189" y="2928871"/>
            <a:ext cx="2929550" cy="407096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6513260" y="2928871"/>
            <a:ext cx="2929550" cy="407096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2749189" y="3536383"/>
            <a:ext cx="2929550" cy="35302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>
            <a:off x="6513260" y="3536383"/>
            <a:ext cx="2929550" cy="35302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2749189" y="4410791"/>
            <a:ext cx="2931364" cy="35302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2749189" y="3970871"/>
            <a:ext cx="2931364" cy="35302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"/>
          <p:cNvSpPr/>
          <p:nvPr/>
        </p:nvSpPr>
        <p:spPr>
          <a:xfrm>
            <a:off x="6513260" y="3971404"/>
            <a:ext cx="2929500" cy="35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5"/>
          <p:cNvCxnSpPr>
            <a:stCxn id="416" idx="0"/>
          </p:cNvCxnSpPr>
          <p:nvPr/>
        </p:nvCxnSpPr>
        <p:spPr>
          <a:xfrm rot="10800000">
            <a:off x="4213964" y="3335983"/>
            <a:ext cx="0" cy="2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p5"/>
          <p:cNvCxnSpPr/>
          <p:nvPr/>
        </p:nvCxnSpPr>
        <p:spPr>
          <a:xfrm rot="10800000">
            <a:off x="7976991" y="3335969"/>
            <a:ext cx="0" cy="2004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5"/>
          <p:cNvSpPr/>
          <p:nvPr/>
        </p:nvSpPr>
        <p:spPr>
          <a:xfrm>
            <a:off x="3604023" y="2957153"/>
            <a:ext cx="1219886" cy="29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아두이노</a:t>
            </a:r>
            <a:endParaRPr/>
          </a:p>
        </p:txBody>
      </p:sp>
      <p:sp>
        <p:nvSpPr>
          <p:cNvPr id="424" name="Google Shape;424;p5"/>
          <p:cNvSpPr/>
          <p:nvPr/>
        </p:nvSpPr>
        <p:spPr>
          <a:xfrm>
            <a:off x="7543221" y="2957153"/>
            <a:ext cx="867545" cy="296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핸드폰</a:t>
            </a:r>
            <a:endParaRPr/>
          </a:p>
        </p:txBody>
      </p:sp>
      <p:sp>
        <p:nvSpPr>
          <p:cNvPr id="425" name="Google Shape;425;p5"/>
          <p:cNvSpPr/>
          <p:nvPr/>
        </p:nvSpPr>
        <p:spPr>
          <a:xfrm>
            <a:off x="3317309" y="3545876"/>
            <a:ext cx="1793312" cy="278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</a:rPr>
              <a:t>초음파 센서(HC-SR04)</a:t>
            </a:r>
            <a:endParaRPr b="1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"/>
          <p:cNvSpPr/>
          <p:nvPr/>
        </p:nvSpPr>
        <p:spPr>
          <a:xfrm>
            <a:off x="3317307" y="3978024"/>
            <a:ext cx="1793314" cy="278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92DF6"/>
                </a:solidFill>
              </a:rPr>
              <a:t>WI-FI 모듈</a:t>
            </a:r>
            <a:endParaRPr b="1" sz="9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"/>
          <p:cNvSpPr/>
          <p:nvPr/>
        </p:nvSpPr>
        <p:spPr>
          <a:xfrm>
            <a:off x="3317308" y="4405359"/>
            <a:ext cx="1793312" cy="278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</a:rPr>
              <a:t>LED</a:t>
            </a:r>
            <a:endParaRPr b="1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080336" y="3545876"/>
            <a:ext cx="1793312" cy="278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A5A5A5"/>
                </a:solidFill>
              </a:rPr>
              <a:t>통신</a:t>
            </a:r>
            <a:endParaRPr b="1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"/>
          <p:cNvSpPr/>
          <p:nvPr/>
        </p:nvSpPr>
        <p:spPr>
          <a:xfrm>
            <a:off x="7080334" y="4052975"/>
            <a:ext cx="1793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92DF6"/>
                </a:solidFill>
              </a:rPr>
              <a:t>어플</a:t>
            </a:r>
            <a:endParaRPr b="1" sz="9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"/>
          <p:cNvSpPr/>
          <p:nvPr/>
        </p:nvSpPr>
        <p:spPr>
          <a:xfrm>
            <a:off x="6073140" y="1778668"/>
            <a:ext cx="45720" cy="45720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구성도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996abe804_2_8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g14996abe804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595" y="0"/>
            <a:ext cx="457741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14996abe804_2_8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시연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996abe804_2_16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sp>
        <p:nvSpPr>
          <p:cNvPr id="446" name="Google Shape;446;g14996abe804_2_16"/>
          <p:cNvSpPr txBox="1"/>
          <p:nvPr/>
        </p:nvSpPr>
        <p:spPr>
          <a:xfrm>
            <a:off x="1943100" y="200025"/>
            <a:ext cx="56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핸드폰어플(앱인벤터)로 서버에 신호 보내는 영상 - mp4</a:t>
            </a:r>
            <a:endParaRPr/>
          </a:p>
        </p:txBody>
      </p:sp>
      <p:pic>
        <p:nvPicPr>
          <p:cNvPr id="447" name="Google Shape;447;g14996abe804_2_16" title="핸드폰으로 서버 조작 영상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201" y="968025"/>
            <a:ext cx="7120933" cy="5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4996abe804_3_1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sp>
        <p:nvSpPr>
          <p:cNvPr id="454" name="Google Shape;454;g14996abe804_3_1"/>
          <p:cNvSpPr txBox="1"/>
          <p:nvPr/>
        </p:nvSpPr>
        <p:spPr>
          <a:xfrm>
            <a:off x="731850" y="1752600"/>
            <a:ext cx="383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300"/>
              <a:buChar char="●"/>
            </a:pPr>
            <a:r>
              <a:rPr lang="ko-KR" sz="2300">
                <a:solidFill>
                  <a:srgbClr val="4D9ACE"/>
                </a:solidFill>
              </a:rPr>
              <a:t>핸드폰어플(앱인벤터)로 서버에 신호 보내는 영상</a:t>
            </a:r>
            <a:endParaRPr sz="23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9ACE"/>
                </a:solidFill>
              </a:rPr>
              <a:t>      </a:t>
            </a:r>
            <a:endParaRPr sz="2000">
              <a:solidFill>
                <a:srgbClr val="4D9ACE"/>
              </a:solidFill>
            </a:endParaRPr>
          </a:p>
        </p:txBody>
      </p:sp>
      <p:sp>
        <p:nvSpPr>
          <p:cNvPr id="455" name="Google Shape;455;g14996abe804_3_1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시연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pic>
        <p:nvPicPr>
          <p:cNvPr id="456" name="Google Shape;456;g14996abe804_3_1" title="KakaoTalk_20220831_1655410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650" y="678975"/>
            <a:ext cx="7333475" cy="5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996abe804_2_21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pic>
        <p:nvPicPr>
          <p:cNvPr id="463" name="Google Shape;463;g14996abe804_2_21" title="KakaoTalk_20220831_17030758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75" y="1285213"/>
            <a:ext cx="7067024" cy="42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4996abe804_2_21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100">
                <a:solidFill>
                  <a:schemeClr val="lt1"/>
                </a:solidFill>
              </a:rPr>
              <a:t>아두이노 개발</a:t>
            </a:r>
            <a:endParaRPr sz="44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465" name="Google Shape;465;g14996abe804_2_21"/>
          <p:cNvSpPr txBox="1"/>
          <p:nvPr/>
        </p:nvSpPr>
        <p:spPr>
          <a:xfrm>
            <a:off x="882175" y="1802775"/>
            <a:ext cx="2797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서버와 통신하여</a:t>
            </a:r>
            <a:endParaRPr sz="2000">
              <a:solidFill>
                <a:srgbClr val="4D9ACE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9ACE"/>
                </a:solidFill>
              </a:rPr>
              <a:t>초음파 및 LED사용</a:t>
            </a:r>
            <a:endParaRPr sz="20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서버와 초기 파일 저장 신호처리</a:t>
            </a:r>
            <a:endParaRPr sz="2000">
              <a:solidFill>
                <a:srgbClr val="4D9A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서버를 이용해 아두이노 작동 확인</a:t>
            </a:r>
            <a:endParaRPr sz="20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9ACE"/>
                </a:solidFill>
              </a:rPr>
              <a:t>      </a:t>
            </a:r>
            <a:endParaRPr sz="2000">
              <a:solidFill>
                <a:srgbClr val="4D9AC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4996abe804_0_16"/>
          <p:cNvSpPr txBox="1"/>
          <p:nvPr/>
        </p:nvSpPr>
        <p:spPr>
          <a:xfrm>
            <a:off x="882169" y="1824707"/>
            <a:ext cx="615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92DF6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문제점 및 해결과제</a:t>
            </a:r>
            <a:endParaRPr sz="5000">
              <a:solidFill>
                <a:srgbClr val="392DF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g14996abe804_0_16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14996abe80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595" y="0"/>
            <a:ext cx="457741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4996abe804_0_16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Purpose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951610431_0_13"/>
          <p:cNvSpPr txBox="1"/>
          <p:nvPr/>
        </p:nvSpPr>
        <p:spPr>
          <a:xfrm>
            <a:off x="1647914" y="3222633"/>
            <a:ext cx="18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4D9ACE"/>
                </a:solidFill>
              </a:rPr>
              <a:t>동기</a:t>
            </a:r>
            <a:endParaRPr sz="24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4951610431_0_13"/>
          <p:cNvSpPr/>
          <p:nvPr/>
        </p:nvSpPr>
        <p:spPr>
          <a:xfrm>
            <a:off x="1739850" y="2576322"/>
            <a:ext cx="493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solidFill>
                <a:srgbClr val="392DF6"/>
              </a:solidFill>
            </a:endParaRPr>
          </a:p>
        </p:txBody>
      </p:sp>
      <p:sp>
        <p:nvSpPr>
          <p:cNvPr id="34" name="Google Shape;34;g14951610431_0_13"/>
          <p:cNvSpPr/>
          <p:nvPr/>
        </p:nvSpPr>
        <p:spPr>
          <a:xfrm>
            <a:off x="3308850" y="2576316"/>
            <a:ext cx="493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solidFill>
                <a:srgbClr val="392DF6"/>
              </a:solidFill>
            </a:endParaRPr>
          </a:p>
        </p:txBody>
      </p:sp>
      <p:sp>
        <p:nvSpPr>
          <p:cNvPr id="35" name="Google Shape;35;g14951610431_0_13"/>
          <p:cNvSpPr/>
          <p:nvPr/>
        </p:nvSpPr>
        <p:spPr>
          <a:xfrm>
            <a:off x="4877850" y="2564781"/>
            <a:ext cx="49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>
              <a:solidFill>
                <a:srgbClr val="392DF6"/>
              </a:solidFill>
            </a:endParaRPr>
          </a:p>
        </p:txBody>
      </p:sp>
      <p:sp>
        <p:nvSpPr>
          <p:cNvPr id="36" name="Google Shape;36;g14951610431_0_13"/>
          <p:cNvSpPr/>
          <p:nvPr/>
        </p:nvSpPr>
        <p:spPr>
          <a:xfrm>
            <a:off x="6605425" y="2576316"/>
            <a:ext cx="493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>
              <a:solidFill>
                <a:srgbClr val="392DF6"/>
              </a:solidFill>
            </a:endParaRPr>
          </a:p>
        </p:txBody>
      </p:sp>
      <p:sp>
        <p:nvSpPr>
          <p:cNvPr id="37" name="Google Shape;37;g14951610431_0_13"/>
          <p:cNvSpPr/>
          <p:nvPr/>
        </p:nvSpPr>
        <p:spPr>
          <a:xfrm>
            <a:off x="9299525" y="2576324"/>
            <a:ext cx="493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500">
                <a:solidFill>
                  <a:srgbClr val="392DF6"/>
                </a:solidFill>
              </a:rPr>
              <a:t>6</a:t>
            </a:r>
            <a:endParaRPr sz="2500">
              <a:solidFill>
                <a:srgbClr val="392DF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92DF6"/>
              </a:solidFill>
            </a:endParaRPr>
          </a:p>
        </p:txBody>
      </p:sp>
      <p:sp>
        <p:nvSpPr>
          <p:cNvPr id="38" name="Google Shape;38;g14951610431_0_13"/>
          <p:cNvSpPr/>
          <p:nvPr/>
        </p:nvSpPr>
        <p:spPr>
          <a:xfrm>
            <a:off x="7952475" y="2576316"/>
            <a:ext cx="4932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>
              <a:solidFill>
                <a:srgbClr val="392DF6"/>
              </a:solidFill>
            </a:endParaRPr>
          </a:p>
        </p:txBody>
      </p:sp>
      <p:sp>
        <p:nvSpPr>
          <p:cNvPr id="39" name="Google Shape;39;g14951610431_0_13"/>
          <p:cNvSpPr txBox="1"/>
          <p:nvPr/>
        </p:nvSpPr>
        <p:spPr>
          <a:xfrm>
            <a:off x="3308843" y="3230283"/>
            <a:ext cx="186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4D9ACE"/>
                </a:solidFill>
              </a:rPr>
              <a:t>목적</a:t>
            </a:r>
            <a:endParaRPr sz="23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4951610431_0_13"/>
          <p:cNvSpPr txBox="1"/>
          <p:nvPr/>
        </p:nvSpPr>
        <p:spPr>
          <a:xfrm>
            <a:off x="4640447" y="3204921"/>
            <a:ext cx="186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4D9ACE"/>
                </a:solidFill>
              </a:rPr>
              <a:t>개발 과정</a:t>
            </a:r>
            <a:endParaRPr sz="21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4951610431_0_13"/>
          <p:cNvSpPr txBox="1"/>
          <p:nvPr/>
        </p:nvSpPr>
        <p:spPr>
          <a:xfrm>
            <a:off x="9016150" y="3184050"/>
            <a:ext cx="239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4D9ACE"/>
                </a:solidFill>
              </a:rPr>
              <a:t>문제점 및</a:t>
            </a:r>
            <a:endParaRPr sz="22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4D9ACE"/>
                </a:solidFill>
              </a:rPr>
              <a:t> 해결 과제</a:t>
            </a:r>
            <a:endParaRPr sz="22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4951610431_0_13"/>
          <p:cNvSpPr txBox="1"/>
          <p:nvPr/>
        </p:nvSpPr>
        <p:spPr>
          <a:xfrm>
            <a:off x="7927931" y="3197271"/>
            <a:ext cx="186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4D9ACE"/>
                </a:solidFill>
              </a:rPr>
              <a:t>시연</a:t>
            </a:r>
            <a:endParaRPr sz="22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g14951610431_0_13"/>
          <p:cNvCxnSpPr/>
          <p:nvPr/>
        </p:nvCxnSpPr>
        <p:spPr>
          <a:xfrm>
            <a:off x="0" y="3010594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4D9ACE">
                <a:alpha val="2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g14951610431_0_13"/>
          <p:cNvSpPr txBox="1"/>
          <p:nvPr/>
        </p:nvSpPr>
        <p:spPr>
          <a:xfrm>
            <a:off x="1502442" y="1113276"/>
            <a:ext cx="31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 u="sng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sz="2000" u="sng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4951610431_0_13"/>
          <p:cNvSpPr/>
          <p:nvPr/>
        </p:nvSpPr>
        <p:spPr>
          <a:xfrm>
            <a:off x="587690" y="308614"/>
            <a:ext cx="6534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rgbClr val="4D9ACE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46" name="Google Shape;46;g14951610431_0_13"/>
          <p:cNvSpPr txBox="1"/>
          <p:nvPr/>
        </p:nvSpPr>
        <p:spPr>
          <a:xfrm>
            <a:off x="6331562" y="3197275"/>
            <a:ext cx="961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4D9ACE"/>
                </a:solidFill>
              </a:rPr>
              <a:t>회로도</a:t>
            </a:r>
            <a:endParaRPr sz="22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"/>
          <p:cNvSpPr txBox="1"/>
          <p:nvPr>
            <p:ph idx="12" type="sldNum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"/>
          <p:cNvSpPr/>
          <p:nvPr/>
        </p:nvSpPr>
        <p:spPr>
          <a:xfrm>
            <a:off x="926009" y="5967520"/>
            <a:ext cx="1337293" cy="353022"/>
          </a:xfrm>
          <a:prstGeom prst="roundRect">
            <a:avLst>
              <a:gd fmla="val 16667" name="adj"/>
            </a:avLst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ko-KR" sz="900">
                <a:solidFill>
                  <a:schemeClr val="lt1"/>
                </a:solidFill>
              </a:rPr>
              <a:t>millis()</a:t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"/>
          <p:cNvSpPr/>
          <p:nvPr/>
        </p:nvSpPr>
        <p:spPr>
          <a:xfrm>
            <a:off x="2398127" y="5967520"/>
            <a:ext cx="1337293" cy="353022"/>
          </a:xfrm>
          <a:prstGeom prst="roundRect">
            <a:avLst>
              <a:gd fmla="val 16667" name="adj"/>
            </a:avLst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ko-KR" sz="900">
                <a:solidFill>
                  <a:schemeClr val="lt1"/>
                </a:solidFill>
              </a:rPr>
              <a:t>esp-01</a:t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3870250" y="5949195"/>
            <a:ext cx="1432500" cy="389700"/>
          </a:xfrm>
          <a:prstGeom prst="roundRect">
            <a:avLst>
              <a:gd fmla="val 16667" name="adj"/>
            </a:avLst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ko-KR" sz="900">
                <a:solidFill>
                  <a:schemeClr val="lt1"/>
                </a:solidFill>
              </a:rPr>
              <a:t>HTTP1.1</a:t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"/>
          <p:cNvSpPr/>
          <p:nvPr/>
        </p:nvSpPr>
        <p:spPr>
          <a:xfrm>
            <a:off x="1140303" y="1700200"/>
            <a:ext cx="1161600" cy="855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"/>
          <p:cNvSpPr/>
          <p:nvPr/>
        </p:nvSpPr>
        <p:spPr>
          <a:xfrm>
            <a:off x="1140303" y="3148763"/>
            <a:ext cx="1161600" cy="855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"/>
          <p:cNvSpPr/>
          <p:nvPr/>
        </p:nvSpPr>
        <p:spPr>
          <a:xfrm>
            <a:off x="1140303" y="4597325"/>
            <a:ext cx="1161600" cy="855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"/>
          <p:cNvSpPr txBox="1"/>
          <p:nvPr/>
        </p:nvSpPr>
        <p:spPr>
          <a:xfrm>
            <a:off x="2625632" y="2086516"/>
            <a:ext cx="782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D9ACE"/>
                </a:solidFill>
              </a:rPr>
              <a:t>millis()함수를 사용하여 동작에 지연을 주는 delay() 방식에서 시간을 체크해서 작동하는 방식의 코드로 바꿔사용함.</a:t>
            </a:r>
            <a:endParaRPr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"/>
          <p:cNvSpPr/>
          <p:nvPr/>
        </p:nvSpPr>
        <p:spPr>
          <a:xfrm>
            <a:off x="2625625" y="1700200"/>
            <a:ext cx="5289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392DF6"/>
                </a:solidFill>
              </a:rPr>
              <a:t>delay()가 진행중일때 서버쪽에서 데이터를 받지못함</a:t>
            </a:r>
            <a:endParaRPr b="1" sz="15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"/>
          <p:cNvSpPr txBox="1"/>
          <p:nvPr/>
        </p:nvSpPr>
        <p:spPr>
          <a:xfrm>
            <a:off x="2625632" y="3535104"/>
            <a:ext cx="782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D9ACE"/>
                </a:solidFill>
              </a:rPr>
              <a:t>서버와 연결이 되지않아서 먼저 회로에 문제가있는지 확인하고, 코드에 문제가있는지 확인함. 둘다 문제가없어서 와이파이 모듈에 문제라고 판단. 모듈을 구해 반복적으로 바꿔 되는 모듈을 찾아서씀.</a:t>
            </a:r>
            <a:endParaRPr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"/>
          <p:cNvSpPr/>
          <p:nvPr/>
        </p:nvSpPr>
        <p:spPr>
          <a:xfrm>
            <a:off x="2625625" y="3148775"/>
            <a:ext cx="62184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392DF6"/>
                </a:solidFill>
              </a:rPr>
              <a:t>와이파이 모듈 esp-01이 서버와 연결되지않음</a:t>
            </a:r>
            <a:endParaRPr b="1" sz="15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"/>
          <p:cNvSpPr/>
          <p:nvPr/>
        </p:nvSpPr>
        <p:spPr>
          <a:xfrm>
            <a:off x="2625625" y="4597325"/>
            <a:ext cx="330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392DF6"/>
                </a:solidFill>
              </a:rPr>
              <a:t>앱 인벤터의 HTTP 1.1 메세지 처리</a:t>
            </a:r>
            <a:endParaRPr b="1" sz="15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"/>
          <p:cNvSpPr txBox="1"/>
          <p:nvPr/>
        </p:nvSpPr>
        <p:spPr>
          <a:xfrm>
            <a:off x="2625632" y="4983666"/>
            <a:ext cx="7827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4D9ACE"/>
                </a:solidFill>
              </a:rPr>
              <a:t>간단한 char 배열로 명령어를 처리 하려고 계획을 했지만 앱인벤터를 사용 하면서 HTTP 1.1 표준의 메세지의 처리가 필요하게 됨. —-&gt; strcmp 로 필요한 메세지를 찾아서 처리함. </a:t>
            </a:r>
            <a:endParaRPr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문제점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996abe804_0_241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4996abe804_0_241"/>
          <p:cNvSpPr/>
          <p:nvPr/>
        </p:nvSpPr>
        <p:spPr>
          <a:xfrm>
            <a:off x="1140300" y="1700200"/>
            <a:ext cx="1161600" cy="353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4996abe804_0_241"/>
          <p:cNvSpPr/>
          <p:nvPr/>
        </p:nvSpPr>
        <p:spPr>
          <a:xfrm>
            <a:off x="2509825" y="1814900"/>
            <a:ext cx="5920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보안 문제가 있음.  데이터를 암호화 해서 전송 해야된다.</a:t>
            </a:r>
            <a:endParaRPr b="1" sz="15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4996abe804_0_241"/>
          <p:cNvSpPr/>
          <p:nvPr/>
        </p:nvSpPr>
        <p:spPr>
          <a:xfrm>
            <a:off x="2509819" y="3227885"/>
            <a:ext cx="4785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초음파 센서가 튕기는 값이 있음</a:t>
            </a:r>
            <a:endParaRPr b="1" sz="15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4996abe804_0_241"/>
          <p:cNvSpPr/>
          <p:nvPr/>
        </p:nvSpPr>
        <p:spPr>
          <a:xfrm>
            <a:off x="2567725" y="5367288"/>
            <a:ext cx="8718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초음파 센서대신 이미지 처리를 통해 대상의 ID 까지 인식할 수 있는 시스템이 필요. OpenCV . image recognition(AI).</a:t>
            </a:r>
            <a:endParaRPr b="1" sz="15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4996abe804_0_241"/>
          <p:cNvSpPr/>
          <p:nvPr/>
        </p:nvSpPr>
        <p:spPr>
          <a:xfrm>
            <a:off x="1140300" y="2435360"/>
            <a:ext cx="1161600" cy="353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92DF6"/>
                </a:solidFill>
              </a:rPr>
              <a:t>2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4996abe804_0_241"/>
          <p:cNvSpPr/>
          <p:nvPr/>
        </p:nvSpPr>
        <p:spPr>
          <a:xfrm>
            <a:off x="1140300" y="3170520"/>
            <a:ext cx="1161600" cy="353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92DF6"/>
                </a:solidFill>
              </a:rPr>
              <a:t>3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4996abe804_0_241"/>
          <p:cNvSpPr/>
          <p:nvPr/>
        </p:nvSpPr>
        <p:spPr>
          <a:xfrm>
            <a:off x="1140300" y="3905680"/>
            <a:ext cx="1161600" cy="353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92DF6"/>
                </a:solidFill>
              </a:rPr>
              <a:t>4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4996abe804_0_241"/>
          <p:cNvSpPr/>
          <p:nvPr/>
        </p:nvSpPr>
        <p:spPr>
          <a:xfrm>
            <a:off x="1140300" y="4640840"/>
            <a:ext cx="1161600" cy="353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92DF6"/>
                </a:solidFill>
              </a:rPr>
              <a:t>5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4996abe804_0_241"/>
          <p:cNvSpPr/>
          <p:nvPr/>
        </p:nvSpPr>
        <p:spPr>
          <a:xfrm>
            <a:off x="1140300" y="5376000"/>
            <a:ext cx="1161600" cy="3531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392DF6"/>
                </a:solidFill>
              </a:rPr>
              <a:t>6</a:t>
            </a:r>
            <a:endParaRPr sz="24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4996abe804_0_241"/>
          <p:cNvSpPr/>
          <p:nvPr/>
        </p:nvSpPr>
        <p:spPr>
          <a:xfrm>
            <a:off x="2509825" y="3905678"/>
            <a:ext cx="9826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에코서버를 모델로 해서 각 방에 서버에서 나가는 코드가 모든 방에 나가게 됨. </a:t>
            </a:r>
            <a:endParaRPr b="1" sz="1500">
              <a:solidFill>
                <a:srgbClr val="4D9AC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특정 메시지가 특정 방에만 보내게 변경 해야 함.</a:t>
            </a:r>
            <a:endParaRPr b="1" sz="15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14996abe804_0_241"/>
          <p:cNvSpPr/>
          <p:nvPr/>
        </p:nvSpPr>
        <p:spPr>
          <a:xfrm>
            <a:off x="2509825" y="2479218"/>
            <a:ext cx="810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char형 메세지로 통신하는 것 대신 HTTP 1.1 표준으로 통신할 수 있는 모</a:t>
            </a:r>
            <a:r>
              <a:rPr b="1" lang="ko-KR" sz="1500">
                <a:solidFill>
                  <a:srgbClr val="4D9ACE"/>
                </a:solidFill>
              </a:rPr>
              <a:t>듑</a:t>
            </a:r>
            <a:r>
              <a:rPr b="1" lang="ko-KR" sz="1500">
                <a:solidFill>
                  <a:srgbClr val="4D9ACE"/>
                </a:solidFill>
              </a:rPr>
              <a:t>을 적용 해야함.</a:t>
            </a:r>
            <a:endParaRPr b="1" sz="15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4996abe804_0_241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해결과제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512" name="Google Shape;512;g14996abe804_0_241"/>
          <p:cNvSpPr/>
          <p:nvPr/>
        </p:nvSpPr>
        <p:spPr>
          <a:xfrm>
            <a:off x="2509825" y="4640845"/>
            <a:ext cx="8834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4D9ACE"/>
                </a:solidFill>
              </a:rPr>
              <a:t>어플이 서버에 메시지를 보낼때에만 접속을 하고 보내지 않을 때에는 서버와 연결이 끊긴다.</a:t>
            </a:r>
            <a:endParaRPr b="1" sz="1500">
              <a:solidFill>
                <a:srgbClr val="4D9A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g14951610431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250" y="673275"/>
            <a:ext cx="7628624" cy="53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14951610431_2_0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실패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520" name="Google Shape;520;g14951610431_2_0"/>
          <p:cNvSpPr txBox="1"/>
          <p:nvPr/>
        </p:nvSpPr>
        <p:spPr>
          <a:xfrm>
            <a:off x="882175" y="1802775"/>
            <a:ext cx="2797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D9ACE"/>
              </a:solidFill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1600"/>
              <a:buChar char="●"/>
            </a:pPr>
            <a:r>
              <a:rPr lang="ko-KR" sz="1600">
                <a:solidFill>
                  <a:srgbClr val="4D9ACE"/>
                </a:solidFill>
              </a:rPr>
              <a:t>QT작성-앱인벤터로 대체</a:t>
            </a:r>
            <a:endParaRPr sz="16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9ACE"/>
                </a:solidFill>
              </a:rPr>
              <a:t>      </a:t>
            </a:r>
            <a:endParaRPr sz="2000">
              <a:solidFill>
                <a:srgbClr val="4D9AC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2DF6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"/>
          <p:cNvSpPr txBox="1"/>
          <p:nvPr/>
        </p:nvSpPr>
        <p:spPr>
          <a:xfrm>
            <a:off x="5214026" y="2516165"/>
            <a:ext cx="17639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</a:t>
            </a:r>
            <a:endParaRPr sz="24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7" name="Google Shape;527;p12"/>
          <p:cNvSpPr/>
          <p:nvPr/>
        </p:nvSpPr>
        <p:spPr>
          <a:xfrm>
            <a:off x="5060092" y="3360124"/>
            <a:ext cx="580242" cy="1040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발표자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조장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조원</a:t>
            </a:r>
            <a:endParaRPr b="1"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조원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2"/>
          <p:cNvSpPr/>
          <p:nvPr/>
        </p:nvSpPr>
        <p:spPr>
          <a:xfrm>
            <a:off x="5663207" y="3360124"/>
            <a:ext cx="1468702" cy="104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심명기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최수길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전동현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배준상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951610431_0_51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14951610431_0_51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동기</a:t>
            </a:r>
            <a:endParaRPr sz="46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  <p:sp>
        <p:nvSpPr>
          <p:cNvPr id="54" name="Google Shape;54;g14951610431_0_51"/>
          <p:cNvSpPr txBox="1"/>
          <p:nvPr/>
        </p:nvSpPr>
        <p:spPr>
          <a:xfrm>
            <a:off x="1071575" y="2249375"/>
            <a:ext cx="10029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4D9ACE"/>
                </a:solidFill>
              </a:rPr>
              <a:t>수업이 끝난 뒤 마지막에 나가서 건물 밖에서 불 켜져 있는 교실을 본뒤, </a:t>
            </a:r>
            <a:endParaRPr sz="2400">
              <a:solidFill>
                <a:srgbClr val="4D9AC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4D9ACE"/>
                </a:solidFill>
              </a:rPr>
              <a:t>다시 올라가 불을 꺼야 하는 상황에 </a:t>
            </a:r>
            <a:endParaRPr sz="2400">
              <a:solidFill>
                <a:srgbClr val="4D9AC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400">
                <a:solidFill>
                  <a:srgbClr val="4D9ACE"/>
                </a:solidFill>
              </a:rPr>
              <a:t>불을 자동으로 꺼 주거나 원격에서 제어해주는 아이디어를 생각.</a:t>
            </a:r>
            <a:endParaRPr sz="2400">
              <a:solidFill>
                <a:srgbClr val="4D9AC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4D9ACE"/>
                </a:solidFill>
              </a:rPr>
              <a:t>이를 아두이노, 서버, 스마트폰을 연결해 구현하려 함.</a:t>
            </a:r>
            <a:endParaRPr sz="2400">
              <a:solidFill>
                <a:srgbClr val="4D9AC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2" type="sldNum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375555" y="2666874"/>
            <a:ext cx="2265338" cy="2265336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360947" y="1685692"/>
            <a:ext cx="4294554" cy="4294550"/>
          </a:xfrm>
          <a:prstGeom prst="ellipse">
            <a:avLst/>
          </a:prstGeom>
          <a:noFill/>
          <a:ln cap="flat" cmpd="sng" w="9525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6096000" y="2670230"/>
            <a:ext cx="1263852" cy="1263852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6096000" y="3723864"/>
            <a:ext cx="1263852" cy="1263852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6340821" y="3099631"/>
            <a:ext cx="774210" cy="42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아두이노</a:t>
            </a:r>
            <a:endParaRPr sz="9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6320793" y="4153265"/>
            <a:ext cx="812854" cy="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어플</a:t>
            </a:r>
            <a:endParaRPr sz="9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611567" y="3579403"/>
            <a:ext cx="1793314" cy="50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lt1"/>
                </a:solidFill>
              </a:rPr>
              <a:t>서버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2817439" y="2227044"/>
            <a:ext cx="138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목</a:t>
            </a:r>
            <a:r>
              <a:rPr b="1" lang="ko-KR" sz="1600">
                <a:solidFill>
                  <a:srgbClr val="392DF6"/>
                </a:solidFill>
              </a:rPr>
              <a:t>적</a:t>
            </a:r>
            <a:endParaRPr b="1" sz="1600">
              <a:solidFill>
                <a:srgbClr val="392DF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6704360" y="3806113"/>
            <a:ext cx="45720" cy="45720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7"/>
          <p:cNvCxnSpPr>
            <a:endCxn id="69" idx="2"/>
          </p:cNvCxnSpPr>
          <p:nvPr/>
        </p:nvCxnSpPr>
        <p:spPr>
          <a:xfrm flipH="1" rot="10800000">
            <a:off x="4439060" y="3828973"/>
            <a:ext cx="2265300" cy="1200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7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목적</a:t>
            </a:r>
            <a:endParaRPr b="1" sz="3300">
              <a:solidFill>
                <a:schemeClr val="lt1"/>
              </a:solidFill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7750386" y="3259825"/>
            <a:ext cx="370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1500"/>
              <a:buAutoNum type="arabicPeriod"/>
            </a:pPr>
            <a:r>
              <a:rPr lang="ko-KR" sz="1500">
                <a:solidFill>
                  <a:srgbClr val="4D9ACE"/>
                </a:solidFill>
              </a:rPr>
              <a:t>서버를 구축하여 여러대의 아두이노를 통제 및 정보수집</a:t>
            </a:r>
            <a:endParaRPr sz="1500">
              <a:solidFill>
                <a:srgbClr val="4D9AC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D9AC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1500"/>
              <a:buAutoNum type="arabicPeriod"/>
            </a:pPr>
            <a:r>
              <a:rPr lang="ko-KR" sz="1500">
                <a:solidFill>
                  <a:srgbClr val="4D9ACE"/>
                </a:solidFill>
              </a:rPr>
              <a:t>스마트폰을 사용하여 서버에 접속해 원격으로 서버와 연결되어 있는 아두이노를 통제한다</a:t>
            </a:r>
            <a:endParaRPr sz="1500">
              <a:solidFill>
                <a:srgbClr val="4D9AC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 rot="-5400000">
            <a:off x="-55516" y="3344875"/>
            <a:ext cx="807930" cy="168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0"/>
          <p:cNvCxnSpPr/>
          <p:nvPr/>
        </p:nvCxnSpPr>
        <p:spPr>
          <a:xfrm>
            <a:off x="926009" y="4032575"/>
            <a:ext cx="9975945" cy="0"/>
          </a:xfrm>
          <a:prstGeom prst="straightConnector1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0" name="Google Shape;80;p10"/>
          <p:cNvSpPr/>
          <p:nvPr/>
        </p:nvSpPr>
        <p:spPr>
          <a:xfrm>
            <a:off x="2253198" y="3971546"/>
            <a:ext cx="106424" cy="106424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633599" y="3971546"/>
            <a:ext cx="106424" cy="106424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5014000" y="3971546"/>
            <a:ext cx="106424" cy="106424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6394401" y="3971546"/>
            <a:ext cx="106424" cy="106424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7774802" y="3971546"/>
            <a:ext cx="106424" cy="106424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9155203" y="3971546"/>
            <a:ext cx="106424" cy="106424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812270" y="2206779"/>
            <a:ext cx="990944" cy="990944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서버구축</a:t>
            </a:r>
            <a:endParaRPr b="1" sz="1000">
              <a:solidFill>
                <a:srgbClr val="392DF6"/>
              </a:solidFill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3190008" y="4550272"/>
            <a:ext cx="990944" cy="990944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아두이노 서버연동</a:t>
            </a:r>
            <a:endParaRPr b="1" sz="1000">
              <a:solidFill>
                <a:srgbClr val="392DF6"/>
              </a:solidFill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4573072" y="2206779"/>
            <a:ext cx="990944" cy="990944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어플개발</a:t>
            </a:r>
            <a:endParaRPr b="1" sz="1000">
              <a:solidFill>
                <a:srgbClr val="392DF6"/>
              </a:solidFill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7333885" y="2196274"/>
            <a:ext cx="990900" cy="990900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</a:rPr>
              <a:t>최종결합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5950799" y="4548201"/>
            <a:ext cx="990900" cy="990900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어플과 서버연동</a:t>
            </a:r>
            <a:endParaRPr b="1" sz="10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8711612" y="4548199"/>
            <a:ext cx="990944" cy="990944"/>
          </a:xfrm>
          <a:prstGeom prst="ellipse">
            <a:avLst/>
          </a:prstGeom>
          <a:noFill/>
          <a:ln cap="flat" cmpd="sng" w="12700">
            <a:solidFill>
              <a:srgbClr val="392D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392DF6"/>
                </a:solidFill>
              </a:rPr>
              <a:t>ppt 제작</a:t>
            </a:r>
            <a:endParaRPr b="1" sz="1000">
              <a:solidFill>
                <a:srgbClr val="392D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2010495" y="3655866"/>
            <a:ext cx="591829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ko-KR" sz="900">
                <a:solidFill>
                  <a:srgbClr val="392DF6"/>
                </a:solidFill>
              </a:rPr>
              <a:t>01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3390896" y="3655866"/>
            <a:ext cx="591830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STEP 02</a:t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4771297" y="3655866"/>
            <a:ext cx="591830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STEP 03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6151698" y="3655866"/>
            <a:ext cx="591830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STEP 04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7532099" y="3655866"/>
            <a:ext cx="591830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STEP 05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8912500" y="3655866"/>
            <a:ext cx="591830" cy="27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92DF6"/>
                </a:solidFill>
                <a:latin typeface="Arial"/>
                <a:ea typeface="Arial"/>
                <a:cs typeface="Arial"/>
                <a:sym typeface="Arial"/>
              </a:rPr>
              <a:t>STEP 06</a:t>
            </a:r>
            <a:endParaRPr/>
          </a:p>
        </p:txBody>
      </p:sp>
      <p:cxnSp>
        <p:nvCxnSpPr>
          <p:cNvPr id="98" name="Google Shape;98;p10"/>
          <p:cNvCxnSpPr/>
          <p:nvPr/>
        </p:nvCxnSpPr>
        <p:spPr>
          <a:xfrm>
            <a:off x="2298594" y="3187170"/>
            <a:ext cx="0" cy="468696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0"/>
          <p:cNvCxnSpPr/>
          <p:nvPr/>
        </p:nvCxnSpPr>
        <p:spPr>
          <a:xfrm>
            <a:off x="5074219" y="3187170"/>
            <a:ext cx="0" cy="468696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0"/>
          <p:cNvCxnSpPr/>
          <p:nvPr/>
        </p:nvCxnSpPr>
        <p:spPr>
          <a:xfrm>
            <a:off x="7836874" y="3187170"/>
            <a:ext cx="0" cy="468696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3686406" y="4069891"/>
            <a:ext cx="0" cy="478308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0"/>
          <p:cNvCxnSpPr/>
          <p:nvPr/>
        </p:nvCxnSpPr>
        <p:spPr>
          <a:xfrm>
            <a:off x="6442576" y="4069891"/>
            <a:ext cx="0" cy="478308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0"/>
          <p:cNvCxnSpPr/>
          <p:nvPr/>
        </p:nvCxnSpPr>
        <p:spPr>
          <a:xfrm>
            <a:off x="9211715" y="4069891"/>
            <a:ext cx="0" cy="478308"/>
          </a:xfrm>
          <a:prstGeom prst="straightConnector1">
            <a:avLst/>
          </a:prstGeom>
          <a:noFill/>
          <a:ln cap="flat" cmpd="sng" w="9525">
            <a:solidFill>
              <a:srgbClr val="392DF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0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300">
                <a:solidFill>
                  <a:schemeClr val="lt1"/>
                </a:solidFill>
              </a:rPr>
              <a:t>개발 과정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14996abe804_0_24"/>
          <p:cNvGrpSpPr/>
          <p:nvPr/>
        </p:nvGrpSpPr>
        <p:grpSpPr>
          <a:xfrm>
            <a:off x="5474138" y="968625"/>
            <a:ext cx="6641539" cy="5366475"/>
            <a:chOff x="5574591" y="1522144"/>
            <a:chExt cx="5473947" cy="4452028"/>
          </a:xfrm>
        </p:grpSpPr>
        <p:grpSp>
          <p:nvGrpSpPr>
            <p:cNvPr id="111" name="Google Shape;111;g14996abe804_0_24"/>
            <p:cNvGrpSpPr/>
            <p:nvPr/>
          </p:nvGrpSpPr>
          <p:grpSpPr>
            <a:xfrm>
              <a:off x="5574591" y="1522144"/>
              <a:ext cx="5458800" cy="4452028"/>
              <a:chOff x="5579299" y="1623601"/>
              <a:chExt cx="5458800" cy="4339209"/>
            </a:xfrm>
          </p:grpSpPr>
          <p:cxnSp>
            <p:nvCxnSpPr>
              <p:cNvPr id="112" name="Google Shape;112;g14996abe804_0_24"/>
              <p:cNvCxnSpPr/>
              <p:nvPr/>
            </p:nvCxnSpPr>
            <p:spPr>
              <a:xfrm>
                <a:off x="5579299" y="1623601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g14996abe804_0_24"/>
              <p:cNvCxnSpPr/>
              <p:nvPr/>
            </p:nvCxnSpPr>
            <p:spPr>
              <a:xfrm>
                <a:off x="5579299" y="1706728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g14996abe804_0_24"/>
              <p:cNvCxnSpPr/>
              <p:nvPr/>
            </p:nvCxnSpPr>
            <p:spPr>
              <a:xfrm>
                <a:off x="5579299" y="1789855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g14996abe804_0_24"/>
              <p:cNvCxnSpPr/>
              <p:nvPr/>
            </p:nvCxnSpPr>
            <p:spPr>
              <a:xfrm>
                <a:off x="5579299" y="1872982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g14996abe804_0_24"/>
              <p:cNvCxnSpPr/>
              <p:nvPr/>
            </p:nvCxnSpPr>
            <p:spPr>
              <a:xfrm>
                <a:off x="5579299" y="1956109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g14996abe804_0_24"/>
              <p:cNvCxnSpPr/>
              <p:nvPr/>
            </p:nvCxnSpPr>
            <p:spPr>
              <a:xfrm>
                <a:off x="5579299" y="2039236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g14996abe804_0_24"/>
              <p:cNvCxnSpPr/>
              <p:nvPr/>
            </p:nvCxnSpPr>
            <p:spPr>
              <a:xfrm>
                <a:off x="5579299" y="2122363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g14996abe804_0_24"/>
              <p:cNvCxnSpPr/>
              <p:nvPr/>
            </p:nvCxnSpPr>
            <p:spPr>
              <a:xfrm>
                <a:off x="5579299" y="220549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g14996abe804_0_24"/>
              <p:cNvCxnSpPr/>
              <p:nvPr/>
            </p:nvCxnSpPr>
            <p:spPr>
              <a:xfrm>
                <a:off x="5579299" y="2294763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g14996abe804_0_24"/>
              <p:cNvCxnSpPr/>
              <p:nvPr/>
            </p:nvCxnSpPr>
            <p:spPr>
              <a:xfrm>
                <a:off x="5579299" y="237789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g14996abe804_0_24"/>
              <p:cNvCxnSpPr/>
              <p:nvPr/>
            </p:nvCxnSpPr>
            <p:spPr>
              <a:xfrm>
                <a:off x="5579299" y="2461017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g14996abe804_0_24"/>
              <p:cNvCxnSpPr/>
              <p:nvPr/>
            </p:nvCxnSpPr>
            <p:spPr>
              <a:xfrm>
                <a:off x="5579299" y="2544144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g14996abe804_0_24"/>
              <p:cNvCxnSpPr/>
              <p:nvPr/>
            </p:nvCxnSpPr>
            <p:spPr>
              <a:xfrm>
                <a:off x="5579299" y="2627271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g14996abe804_0_24"/>
              <p:cNvCxnSpPr/>
              <p:nvPr/>
            </p:nvCxnSpPr>
            <p:spPr>
              <a:xfrm>
                <a:off x="5579299" y="2710398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g14996abe804_0_24"/>
              <p:cNvCxnSpPr/>
              <p:nvPr/>
            </p:nvCxnSpPr>
            <p:spPr>
              <a:xfrm>
                <a:off x="5579299" y="2793525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g14996abe804_0_24"/>
              <p:cNvCxnSpPr/>
              <p:nvPr/>
            </p:nvCxnSpPr>
            <p:spPr>
              <a:xfrm>
                <a:off x="5579299" y="2876652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g14996abe804_0_24"/>
              <p:cNvCxnSpPr/>
              <p:nvPr/>
            </p:nvCxnSpPr>
            <p:spPr>
              <a:xfrm>
                <a:off x="5579299" y="2959779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g14996abe804_0_24"/>
              <p:cNvCxnSpPr/>
              <p:nvPr/>
            </p:nvCxnSpPr>
            <p:spPr>
              <a:xfrm>
                <a:off x="5579299" y="3042906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g14996abe804_0_24"/>
              <p:cNvCxnSpPr/>
              <p:nvPr/>
            </p:nvCxnSpPr>
            <p:spPr>
              <a:xfrm>
                <a:off x="5579299" y="3126033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g14996abe804_0_24"/>
              <p:cNvCxnSpPr/>
              <p:nvPr/>
            </p:nvCxnSpPr>
            <p:spPr>
              <a:xfrm>
                <a:off x="5579299" y="320916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g14996abe804_0_24"/>
              <p:cNvCxnSpPr/>
              <p:nvPr/>
            </p:nvCxnSpPr>
            <p:spPr>
              <a:xfrm>
                <a:off x="5579299" y="3292287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g14996abe804_0_24"/>
              <p:cNvCxnSpPr/>
              <p:nvPr/>
            </p:nvCxnSpPr>
            <p:spPr>
              <a:xfrm>
                <a:off x="5579299" y="3375414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g14996abe804_0_24"/>
              <p:cNvCxnSpPr/>
              <p:nvPr/>
            </p:nvCxnSpPr>
            <p:spPr>
              <a:xfrm>
                <a:off x="5579299" y="3458541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g14996abe804_0_24"/>
              <p:cNvCxnSpPr/>
              <p:nvPr/>
            </p:nvCxnSpPr>
            <p:spPr>
              <a:xfrm>
                <a:off x="5579299" y="3541668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g14996abe804_0_24"/>
              <p:cNvCxnSpPr/>
              <p:nvPr/>
            </p:nvCxnSpPr>
            <p:spPr>
              <a:xfrm>
                <a:off x="5579299" y="3630941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g14996abe804_0_24"/>
              <p:cNvCxnSpPr/>
              <p:nvPr/>
            </p:nvCxnSpPr>
            <p:spPr>
              <a:xfrm>
                <a:off x="5579299" y="3714068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g14996abe804_0_24"/>
              <p:cNvCxnSpPr/>
              <p:nvPr/>
            </p:nvCxnSpPr>
            <p:spPr>
              <a:xfrm>
                <a:off x="5579299" y="3797195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g14996abe804_0_24"/>
              <p:cNvCxnSpPr/>
              <p:nvPr/>
            </p:nvCxnSpPr>
            <p:spPr>
              <a:xfrm>
                <a:off x="5579299" y="3880322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g14996abe804_0_24"/>
              <p:cNvCxnSpPr/>
              <p:nvPr/>
            </p:nvCxnSpPr>
            <p:spPr>
              <a:xfrm>
                <a:off x="5579299" y="3963449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g14996abe804_0_24"/>
              <p:cNvCxnSpPr/>
              <p:nvPr/>
            </p:nvCxnSpPr>
            <p:spPr>
              <a:xfrm>
                <a:off x="5579299" y="4046576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g14996abe804_0_24"/>
              <p:cNvCxnSpPr/>
              <p:nvPr/>
            </p:nvCxnSpPr>
            <p:spPr>
              <a:xfrm>
                <a:off x="5579299" y="4129703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g14996abe804_0_24"/>
              <p:cNvCxnSpPr/>
              <p:nvPr/>
            </p:nvCxnSpPr>
            <p:spPr>
              <a:xfrm>
                <a:off x="5579299" y="421283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g14996abe804_0_24"/>
              <p:cNvCxnSpPr/>
              <p:nvPr/>
            </p:nvCxnSpPr>
            <p:spPr>
              <a:xfrm>
                <a:off x="5579299" y="429467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g14996abe804_0_24"/>
              <p:cNvCxnSpPr/>
              <p:nvPr/>
            </p:nvCxnSpPr>
            <p:spPr>
              <a:xfrm>
                <a:off x="5579299" y="4377797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g14996abe804_0_24"/>
              <p:cNvCxnSpPr/>
              <p:nvPr/>
            </p:nvCxnSpPr>
            <p:spPr>
              <a:xfrm>
                <a:off x="5579299" y="4460924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g14996abe804_0_24"/>
              <p:cNvCxnSpPr/>
              <p:nvPr/>
            </p:nvCxnSpPr>
            <p:spPr>
              <a:xfrm>
                <a:off x="5579299" y="4544051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g14996abe804_0_24"/>
              <p:cNvCxnSpPr/>
              <p:nvPr/>
            </p:nvCxnSpPr>
            <p:spPr>
              <a:xfrm>
                <a:off x="5579299" y="4627178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g14996abe804_0_24"/>
              <p:cNvCxnSpPr/>
              <p:nvPr/>
            </p:nvCxnSpPr>
            <p:spPr>
              <a:xfrm>
                <a:off x="5579299" y="4710305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g14996abe804_0_24"/>
              <p:cNvCxnSpPr/>
              <p:nvPr/>
            </p:nvCxnSpPr>
            <p:spPr>
              <a:xfrm>
                <a:off x="5579299" y="4793432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g14996abe804_0_24"/>
              <p:cNvCxnSpPr/>
              <p:nvPr/>
            </p:nvCxnSpPr>
            <p:spPr>
              <a:xfrm>
                <a:off x="5579299" y="4876559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g14996abe804_0_24"/>
              <p:cNvCxnSpPr/>
              <p:nvPr/>
            </p:nvCxnSpPr>
            <p:spPr>
              <a:xfrm>
                <a:off x="5579299" y="4965832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g14996abe804_0_24"/>
              <p:cNvCxnSpPr/>
              <p:nvPr/>
            </p:nvCxnSpPr>
            <p:spPr>
              <a:xfrm>
                <a:off x="5579299" y="5048959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g14996abe804_0_24"/>
              <p:cNvCxnSpPr/>
              <p:nvPr/>
            </p:nvCxnSpPr>
            <p:spPr>
              <a:xfrm>
                <a:off x="5579299" y="5132086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g14996abe804_0_24"/>
              <p:cNvCxnSpPr/>
              <p:nvPr/>
            </p:nvCxnSpPr>
            <p:spPr>
              <a:xfrm>
                <a:off x="5579299" y="5215213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g14996abe804_0_24"/>
              <p:cNvCxnSpPr/>
              <p:nvPr/>
            </p:nvCxnSpPr>
            <p:spPr>
              <a:xfrm>
                <a:off x="5579299" y="529834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g14996abe804_0_24"/>
              <p:cNvCxnSpPr/>
              <p:nvPr/>
            </p:nvCxnSpPr>
            <p:spPr>
              <a:xfrm>
                <a:off x="5579299" y="5381467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g14996abe804_0_24"/>
              <p:cNvCxnSpPr/>
              <p:nvPr/>
            </p:nvCxnSpPr>
            <p:spPr>
              <a:xfrm>
                <a:off x="5579299" y="5464594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g14996abe804_0_24"/>
              <p:cNvCxnSpPr/>
              <p:nvPr/>
            </p:nvCxnSpPr>
            <p:spPr>
              <a:xfrm>
                <a:off x="5579299" y="5547721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g14996abe804_0_24"/>
              <p:cNvCxnSpPr/>
              <p:nvPr/>
            </p:nvCxnSpPr>
            <p:spPr>
              <a:xfrm>
                <a:off x="5579299" y="5630302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g14996abe804_0_24"/>
              <p:cNvCxnSpPr/>
              <p:nvPr/>
            </p:nvCxnSpPr>
            <p:spPr>
              <a:xfrm>
                <a:off x="5579299" y="5713429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g14996abe804_0_24"/>
              <p:cNvCxnSpPr/>
              <p:nvPr/>
            </p:nvCxnSpPr>
            <p:spPr>
              <a:xfrm>
                <a:off x="5579299" y="5796556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g14996abe804_0_24"/>
              <p:cNvCxnSpPr/>
              <p:nvPr/>
            </p:nvCxnSpPr>
            <p:spPr>
              <a:xfrm>
                <a:off x="5579299" y="5879683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g14996abe804_0_24"/>
              <p:cNvCxnSpPr/>
              <p:nvPr/>
            </p:nvCxnSpPr>
            <p:spPr>
              <a:xfrm>
                <a:off x="5579299" y="5962810"/>
                <a:ext cx="5458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5" name="Google Shape;165;g14996abe804_0_24"/>
            <p:cNvGrpSpPr/>
            <p:nvPr/>
          </p:nvGrpSpPr>
          <p:grpSpPr>
            <a:xfrm>
              <a:off x="5579299" y="1526231"/>
              <a:ext cx="5469238" cy="4447804"/>
              <a:chOff x="5579300" y="1627764"/>
              <a:chExt cx="5469238" cy="4447804"/>
            </a:xfrm>
          </p:grpSpPr>
          <p:cxnSp>
            <p:nvCxnSpPr>
              <p:cNvPr id="166" name="Google Shape;166;g14996abe804_0_24"/>
              <p:cNvCxnSpPr/>
              <p:nvPr/>
            </p:nvCxnSpPr>
            <p:spPr>
              <a:xfrm rot="5400000">
                <a:off x="7807226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g14996abe804_0_24"/>
              <p:cNvCxnSpPr/>
              <p:nvPr/>
            </p:nvCxnSpPr>
            <p:spPr>
              <a:xfrm rot="5400000">
                <a:off x="7721942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g14996abe804_0_24"/>
              <p:cNvCxnSpPr/>
              <p:nvPr/>
            </p:nvCxnSpPr>
            <p:spPr>
              <a:xfrm rot="5400000">
                <a:off x="763665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g14996abe804_0_24"/>
              <p:cNvCxnSpPr/>
              <p:nvPr/>
            </p:nvCxnSpPr>
            <p:spPr>
              <a:xfrm rot="5400000">
                <a:off x="7551373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g14996abe804_0_24"/>
              <p:cNvCxnSpPr/>
              <p:nvPr/>
            </p:nvCxnSpPr>
            <p:spPr>
              <a:xfrm rot="5400000">
                <a:off x="746608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g14996abe804_0_24"/>
              <p:cNvCxnSpPr/>
              <p:nvPr/>
            </p:nvCxnSpPr>
            <p:spPr>
              <a:xfrm rot="5400000">
                <a:off x="7380804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g14996abe804_0_24"/>
              <p:cNvCxnSpPr/>
              <p:nvPr/>
            </p:nvCxnSpPr>
            <p:spPr>
              <a:xfrm rot="5400000">
                <a:off x="7295520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g14996abe804_0_24"/>
              <p:cNvCxnSpPr/>
              <p:nvPr/>
            </p:nvCxnSpPr>
            <p:spPr>
              <a:xfrm rot="5400000">
                <a:off x="7210235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g14996abe804_0_24"/>
              <p:cNvCxnSpPr/>
              <p:nvPr/>
            </p:nvCxnSpPr>
            <p:spPr>
              <a:xfrm rot="5400000">
                <a:off x="7118645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g14996abe804_0_24"/>
              <p:cNvCxnSpPr/>
              <p:nvPr/>
            </p:nvCxnSpPr>
            <p:spPr>
              <a:xfrm rot="5400000">
                <a:off x="7033361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g14996abe804_0_24"/>
              <p:cNvCxnSpPr/>
              <p:nvPr/>
            </p:nvCxnSpPr>
            <p:spPr>
              <a:xfrm rot="5400000">
                <a:off x="6948077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g14996abe804_0_24"/>
              <p:cNvCxnSpPr/>
              <p:nvPr/>
            </p:nvCxnSpPr>
            <p:spPr>
              <a:xfrm rot="5400000">
                <a:off x="6862791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g14996abe804_0_24"/>
              <p:cNvCxnSpPr/>
              <p:nvPr/>
            </p:nvCxnSpPr>
            <p:spPr>
              <a:xfrm rot="5400000">
                <a:off x="677750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g14996abe804_0_24"/>
              <p:cNvCxnSpPr/>
              <p:nvPr/>
            </p:nvCxnSpPr>
            <p:spPr>
              <a:xfrm rot="5400000">
                <a:off x="6692223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g14996abe804_0_24"/>
              <p:cNvCxnSpPr/>
              <p:nvPr/>
            </p:nvCxnSpPr>
            <p:spPr>
              <a:xfrm rot="5400000">
                <a:off x="660693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g14996abe804_0_24"/>
              <p:cNvCxnSpPr/>
              <p:nvPr/>
            </p:nvCxnSpPr>
            <p:spPr>
              <a:xfrm rot="5400000">
                <a:off x="6521654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g14996abe804_0_24"/>
              <p:cNvCxnSpPr/>
              <p:nvPr/>
            </p:nvCxnSpPr>
            <p:spPr>
              <a:xfrm rot="5400000">
                <a:off x="6436370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g14996abe804_0_24"/>
              <p:cNvCxnSpPr/>
              <p:nvPr/>
            </p:nvCxnSpPr>
            <p:spPr>
              <a:xfrm rot="5400000">
                <a:off x="6351085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g14996abe804_0_24"/>
              <p:cNvCxnSpPr/>
              <p:nvPr/>
            </p:nvCxnSpPr>
            <p:spPr>
              <a:xfrm rot="5400000">
                <a:off x="6265801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g14996abe804_0_24"/>
              <p:cNvCxnSpPr/>
              <p:nvPr/>
            </p:nvCxnSpPr>
            <p:spPr>
              <a:xfrm rot="5400000">
                <a:off x="6180516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g14996abe804_0_24"/>
              <p:cNvCxnSpPr/>
              <p:nvPr/>
            </p:nvCxnSpPr>
            <p:spPr>
              <a:xfrm rot="5400000">
                <a:off x="6095232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g14996abe804_0_24"/>
              <p:cNvCxnSpPr/>
              <p:nvPr/>
            </p:nvCxnSpPr>
            <p:spPr>
              <a:xfrm rot="5400000">
                <a:off x="600994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g14996abe804_0_24"/>
              <p:cNvCxnSpPr/>
              <p:nvPr/>
            </p:nvCxnSpPr>
            <p:spPr>
              <a:xfrm rot="5400000">
                <a:off x="5924663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g14996abe804_0_24"/>
              <p:cNvCxnSpPr/>
              <p:nvPr/>
            </p:nvCxnSpPr>
            <p:spPr>
              <a:xfrm rot="5400000">
                <a:off x="5839379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g14996abe804_0_24"/>
              <p:cNvCxnSpPr/>
              <p:nvPr/>
            </p:nvCxnSpPr>
            <p:spPr>
              <a:xfrm rot="5400000">
                <a:off x="574778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g14996abe804_0_24"/>
              <p:cNvCxnSpPr/>
              <p:nvPr/>
            </p:nvCxnSpPr>
            <p:spPr>
              <a:xfrm rot="5400000">
                <a:off x="5662504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g14996abe804_0_24"/>
              <p:cNvCxnSpPr/>
              <p:nvPr/>
            </p:nvCxnSpPr>
            <p:spPr>
              <a:xfrm rot="5400000">
                <a:off x="5577220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g14996abe804_0_24"/>
              <p:cNvCxnSpPr/>
              <p:nvPr/>
            </p:nvCxnSpPr>
            <p:spPr>
              <a:xfrm rot="5400000">
                <a:off x="5491936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g14996abe804_0_24"/>
              <p:cNvCxnSpPr/>
              <p:nvPr/>
            </p:nvCxnSpPr>
            <p:spPr>
              <a:xfrm rot="5400000">
                <a:off x="5406651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g14996abe804_0_24"/>
              <p:cNvCxnSpPr/>
              <p:nvPr/>
            </p:nvCxnSpPr>
            <p:spPr>
              <a:xfrm rot="5400000">
                <a:off x="5321366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g14996abe804_0_24"/>
              <p:cNvCxnSpPr/>
              <p:nvPr/>
            </p:nvCxnSpPr>
            <p:spPr>
              <a:xfrm rot="5400000">
                <a:off x="5236082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g14996abe804_0_24"/>
              <p:cNvCxnSpPr/>
              <p:nvPr/>
            </p:nvCxnSpPr>
            <p:spPr>
              <a:xfrm rot="5400000">
                <a:off x="515079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g14996abe804_0_24"/>
              <p:cNvCxnSpPr/>
              <p:nvPr/>
            </p:nvCxnSpPr>
            <p:spPr>
              <a:xfrm rot="5400000">
                <a:off x="5066834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g14996abe804_0_24"/>
              <p:cNvCxnSpPr/>
              <p:nvPr/>
            </p:nvCxnSpPr>
            <p:spPr>
              <a:xfrm rot="5400000">
                <a:off x="4981549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g14996abe804_0_24"/>
              <p:cNvCxnSpPr/>
              <p:nvPr/>
            </p:nvCxnSpPr>
            <p:spPr>
              <a:xfrm rot="5400000">
                <a:off x="4896265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g14996abe804_0_24"/>
              <p:cNvCxnSpPr/>
              <p:nvPr/>
            </p:nvCxnSpPr>
            <p:spPr>
              <a:xfrm rot="5400000">
                <a:off x="4810980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g14996abe804_0_24"/>
              <p:cNvCxnSpPr/>
              <p:nvPr/>
            </p:nvCxnSpPr>
            <p:spPr>
              <a:xfrm rot="5400000">
                <a:off x="4725696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g14996abe804_0_24"/>
              <p:cNvCxnSpPr/>
              <p:nvPr/>
            </p:nvCxnSpPr>
            <p:spPr>
              <a:xfrm rot="5400000">
                <a:off x="4640411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g14996abe804_0_24"/>
              <p:cNvCxnSpPr/>
              <p:nvPr/>
            </p:nvCxnSpPr>
            <p:spPr>
              <a:xfrm rot="5400000">
                <a:off x="4555127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g14996abe804_0_24"/>
              <p:cNvCxnSpPr/>
              <p:nvPr/>
            </p:nvCxnSpPr>
            <p:spPr>
              <a:xfrm rot="5400000">
                <a:off x="4469843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g14996abe804_0_24"/>
              <p:cNvCxnSpPr/>
              <p:nvPr/>
            </p:nvCxnSpPr>
            <p:spPr>
              <a:xfrm rot="5400000">
                <a:off x="4378252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g14996abe804_0_24"/>
              <p:cNvCxnSpPr/>
              <p:nvPr/>
            </p:nvCxnSpPr>
            <p:spPr>
              <a:xfrm rot="5400000">
                <a:off x="429296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g14996abe804_0_24"/>
              <p:cNvCxnSpPr/>
              <p:nvPr/>
            </p:nvCxnSpPr>
            <p:spPr>
              <a:xfrm rot="5400000">
                <a:off x="4207684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g14996abe804_0_24"/>
              <p:cNvCxnSpPr/>
              <p:nvPr/>
            </p:nvCxnSpPr>
            <p:spPr>
              <a:xfrm rot="5400000">
                <a:off x="4122399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g14996abe804_0_24"/>
              <p:cNvCxnSpPr/>
              <p:nvPr/>
            </p:nvCxnSpPr>
            <p:spPr>
              <a:xfrm rot="5400000">
                <a:off x="4037115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g14996abe804_0_24"/>
              <p:cNvCxnSpPr/>
              <p:nvPr/>
            </p:nvCxnSpPr>
            <p:spPr>
              <a:xfrm rot="5400000">
                <a:off x="3951830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g14996abe804_0_24"/>
              <p:cNvCxnSpPr/>
              <p:nvPr/>
            </p:nvCxnSpPr>
            <p:spPr>
              <a:xfrm rot="5400000">
                <a:off x="3866546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g14996abe804_0_24"/>
              <p:cNvCxnSpPr/>
              <p:nvPr/>
            </p:nvCxnSpPr>
            <p:spPr>
              <a:xfrm rot="5400000">
                <a:off x="3781262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g14996abe804_0_24"/>
              <p:cNvCxnSpPr/>
              <p:nvPr/>
            </p:nvCxnSpPr>
            <p:spPr>
              <a:xfrm rot="5400000">
                <a:off x="3696537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g14996abe804_0_24"/>
              <p:cNvCxnSpPr/>
              <p:nvPr/>
            </p:nvCxnSpPr>
            <p:spPr>
              <a:xfrm rot="5400000">
                <a:off x="3611253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g14996abe804_0_24"/>
              <p:cNvCxnSpPr/>
              <p:nvPr/>
            </p:nvCxnSpPr>
            <p:spPr>
              <a:xfrm rot="5400000">
                <a:off x="3525968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g14996abe804_0_24"/>
              <p:cNvCxnSpPr/>
              <p:nvPr/>
            </p:nvCxnSpPr>
            <p:spPr>
              <a:xfrm rot="5400000">
                <a:off x="3440684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g14996abe804_0_24"/>
              <p:cNvCxnSpPr/>
              <p:nvPr/>
            </p:nvCxnSpPr>
            <p:spPr>
              <a:xfrm rot="5400000">
                <a:off x="3355400" y="3851664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g14996abe804_0_24"/>
              <p:cNvCxnSpPr/>
              <p:nvPr/>
            </p:nvCxnSpPr>
            <p:spPr>
              <a:xfrm rot="5400000">
                <a:off x="7892510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g14996abe804_0_24"/>
              <p:cNvCxnSpPr/>
              <p:nvPr/>
            </p:nvCxnSpPr>
            <p:spPr>
              <a:xfrm rot="5400000">
                <a:off x="8746221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g14996abe804_0_24"/>
              <p:cNvCxnSpPr/>
              <p:nvPr/>
            </p:nvCxnSpPr>
            <p:spPr>
              <a:xfrm rot="5400000">
                <a:off x="8660937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g14996abe804_0_24"/>
              <p:cNvCxnSpPr/>
              <p:nvPr/>
            </p:nvCxnSpPr>
            <p:spPr>
              <a:xfrm rot="5400000">
                <a:off x="8575652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g14996abe804_0_24"/>
              <p:cNvCxnSpPr/>
              <p:nvPr/>
            </p:nvCxnSpPr>
            <p:spPr>
              <a:xfrm rot="5400000">
                <a:off x="8490368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g14996abe804_0_24"/>
              <p:cNvCxnSpPr/>
              <p:nvPr/>
            </p:nvCxnSpPr>
            <p:spPr>
              <a:xfrm rot="5400000">
                <a:off x="8405083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g14996abe804_0_24"/>
              <p:cNvCxnSpPr/>
              <p:nvPr/>
            </p:nvCxnSpPr>
            <p:spPr>
              <a:xfrm rot="5400000">
                <a:off x="8319799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g14996abe804_0_24"/>
              <p:cNvCxnSpPr/>
              <p:nvPr/>
            </p:nvCxnSpPr>
            <p:spPr>
              <a:xfrm rot="5400000">
                <a:off x="8234514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g14996abe804_0_24"/>
              <p:cNvCxnSpPr/>
              <p:nvPr/>
            </p:nvCxnSpPr>
            <p:spPr>
              <a:xfrm rot="5400000">
                <a:off x="8142924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g14996abe804_0_24"/>
              <p:cNvCxnSpPr/>
              <p:nvPr/>
            </p:nvCxnSpPr>
            <p:spPr>
              <a:xfrm rot="5400000">
                <a:off x="8057640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g14996abe804_0_24"/>
              <p:cNvCxnSpPr/>
              <p:nvPr/>
            </p:nvCxnSpPr>
            <p:spPr>
              <a:xfrm rot="5400000">
                <a:off x="7972356" y="3851666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g14996abe804_0_24"/>
              <p:cNvCxnSpPr/>
              <p:nvPr/>
            </p:nvCxnSpPr>
            <p:spPr>
              <a:xfrm rot="5400000">
                <a:off x="8824638" y="3851668"/>
                <a:ext cx="4447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31" name="Google Shape;231;g14996abe804_0_24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4996abe804_0_24"/>
          <p:cNvSpPr txBox="1"/>
          <p:nvPr/>
        </p:nvSpPr>
        <p:spPr>
          <a:xfrm>
            <a:off x="925994" y="1539600"/>
            <a:ext cx="190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262626"/>
                </a:solidFill>
              </a:rPr>
              <a:t>서버개발</a:t>
            </a:r>
            <a:endParaRPr baseline="30000" sz="2900"/>
          </a:p>
        </p:txBody>
      </p:sp>
      <p:sp>
        <p:nvSpPr>
          <p:cNvPr id="233" name="Google Shape;233;g14996abe804_0_24"/>
          <p:cNvSpPr txBox="1"/>
          <p:nvPr/>
        </p:nvSpPr>
        <p:spPr>
          <a:xfrm>
            <a:off x="723390" y="1907025"/>
            <a:ext cx="4750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에코 서버를 활용. </a:t>
            </a:r>
            <a:br>
              <a:rPr lang="ko-KR" sz="1600"/>
            </a:br>
            <a:r>
              <a:rPr lang="ko-KR" sz="1600"/>
              <a:t>study23일에 수업에서 배운  </a:t>
            </a:r>
            <a:br>
              <a:rPr lang="ko-KR" sz="1600"/>
            </a:br>
            <a:r>
              <a:rPr lang="ko-KR" sz="1600"/>
              <a:t>C 언어 기반의 다중 접속 Thread 서버.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파일을 다루기 위해서 FILE pointer 를 사용. </a:t>
            </a:r>
            <a:br>
              <a:rPr lang="ko-KR" sz="1600"/>
            </a:br>
            <a:r>
              <a:rPr lang="ko-KR" sz="1600"/>
              <a:t>study12일.</a:t>
            </a:r>
            <a:br>
              <a:rPr lang="ko-KR" sz="1600"/>
            </a:br>
            <a:r>
              <a:rPr lang="ko-KR" sz="1600"/>
              <a:t>-a 옵션을 사용해서 로그 파일을 열어서 사용.</a:t>
            </a:r>
            <a:br>
              <a:rPr lang="ko-KR" sz="1600"/>
            </a:br>
            <a:r>
              <a:rPr lang="ko-KR" sz="1600"/>
              <a:t>w 와 r 옵션을 사용해서 person.dat 파일에 각 방의 인원수를 저장하고 불러옴.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분할 컴파일을 이용해서 command.c 를 만들고 </a:t>
            </a:r>
            <a:br>
              <a:rPr lang="ko-KR" sz="1600"/>
            </a:br>
            <a:r>
              <a:rPr lang="ko-KR" sz="1600"/>
              <a:t>server.c 와 같이 cc로 컴파일.</a:t>
            </a:r>
            <a:br>
              <a:rPr lang="ko-K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HTTP 1.1 메세지를 처리 하기 위해서 문자 찾기와 넣기 string.h 를 이용( strcmp, strcpy)</a:t>
            </a:r>
            <a:br>
              <a:rPr lang="ko-KR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구름 IDE 솔루션을 이용한 </a:t>
            </a:r>
            <a:r>
              <a:rPr lang="ko-KR" sz="1600">
                <a:solidFill>
                  <a:schemeClr val="dk1"/>
                </a:solidFill>
              </a:rPr>
              <a:t>365일  </a:t>
            </a:r>
            <a:r>
              <a:rPr lang="ko-KR" sz="1600"/>
              <a:t>꺼지지 않는 무료 웹서버 구축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4" name="Google Shape;234;g14996abe804_0_24"/>
          <p:cNvSpPr/>
          <p:nvPr/>
        </p:nvSpPr>
        <p:spPr>
          <a:xfrm>
            <a:off x="5948375" y="1375050"/>
            <a:ext cx="1057200" cy="11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4996abe804_0_24"/>
          <p:cNvSpPr txBox="1"/>
          <p:nvPr/>
        </p:nvSpPr>
        <p:spPr>
          <a:xfrm>
            <a:off x="6024575" y="1466700"/>
            <a:ext cx="900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client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14996abe804_0_24"/>
          <p:cNvSpPr/>
          <p:nvPr/>
        </p:nvSpPr>
        <p:spPr>
          <a:xfrm>
            <a:off x="5948375" y="3051450"/>
            <a:ext cx="1057200" cy="11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4996abe804_0_24"/>
          <p:cNvSpPr txBox="1"/>
          <p:nvPr/>
        </p:nvSpPr>
        <p:spPr>
          <a:xfrm>
            <a:off x="6024575" y="3143100"/>
            <a:ext cx="900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client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14996abe804_0_24"/>
          <p:cNvSpPr/>
          <p:nvPr/>
        </p:nvSpPr>
        <p:spPr>
          <a:xfrm>
            <a:off x="5948375" y="4575450"/>
            <a:ext cx="1057200" cy="11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4996abe804_0_24"/>
          <p:cNvSpPr txBox="1"/>
          <p:nvPr/>
        </p:nvSpPr>
        <p:spPr>
          <a:xfrm>
            <a:off x="6024575" y="4667100"/>
            <a:ext cx="900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client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4996abe804_0_24"/>
          <p:cNvSpPr txBox="1"/>
          <p:nvPr/>
        </p:nvSpPr>
        <p:spPr>
          <a:xfrm rot="2444667">
            <a:off x="7599446" y="2435580"/>
            <a:ext cx="586039" cy="400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Wifi</a:t>
            </a:r>
            <a:endParaRPr/>
          </a:p>
        </p:txBody>
      </p:sp>
      <p:sp>
        <p:nvSpPr>
          <p:cNvPr id="241" name="Google Shape;241;g14996abe804_0_24"/>
          <p:cNvSpPr txBox="1"/>
          <p:nvPr/>
        </p:nvSpPr>
        <p:spPr>
          <a:xfrm rot="-2264629">
            <a:off x="7446838" y="4188408"/>
            <a:ext cx="586148" cy="400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Wifi</a:t>
            </a:r>
            <a:endParaRPr/>
          </a:p>
        </p:txBody>
      </p:sp>
      <p:sp>
        <p:nvSpPr>
          <p:cNvPr id="242" name="Google Shape;242;g14996abe804_0_24"/>
          <p:cNvSpPr txBox="1"/>
          <p:nvPr/>
        </p:nvSpPr>
        <p:spPr>
          <a:xfrm>
            <a:off x="7523246" y="3349987"/>
            <a:ext cx="5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Wifi</a:t>
            </a:r>
            <a:endParaRPr/>
          </a:p>
        </p:txBody>
      </p:sp>
      <p:sp>
        <p:nvSpPr>
          <p:cNvPr id="243" name="Google Shape;243;g14996abe804_0_24"/>
          <p:cNvSpPr/>
          <p:nvPr/>
        </p:nvSpPr>
        <p:spPr>
          <a:xfrm>
            <a:off x="8697300" y="1866900"/>
            <a:ext cx="3418500" cy="35699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4996abe804_0_24"/>
          <p:cNvSpPr/>
          <p:nvPr/>
        </p:nvSpPr>
        <p:spPr>
          <a:xfrm>
            <a:off x="8931773" y="2385413"/>
            <a:ext cx="3005700" cy="2937000"/>
          </a:xfrm>
          <a:prstGeom prst="ellipse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Echo SerVer</a:t>
            </a:r>
            <a:endParaRPr b="1" sz="2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5" name="Google Shape;245;g14996abe804_0_24"/>
          <p:cNvSpPr/>
          <p:nvPr/>
        </p:nvSpPr>
        <p:spPr>
          <a:xfrm>
            <a:off x="9434402" y="2731313"/>
            <a:ext cx="775500" cy="7755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4996abe804_0_24"/>
          <p:cNvSpPr/>
          <p:nvPr/>
        </p:nvSpPr>
        <p:spPr>
          <a:xfrm>
            <a:off x="9236650" y="2903150"/>
            <a:ext cx="11757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0000"/>
                </a:solidFill>
              </a:rPr>
              <a:t>Socket Connection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47" name="Google Shape;247;g14996abe804_0_24"/>
          <p:cNvSpPr/>
          <p:nvPr/>
        </p:nvSpPr>
        <p:spPr>
          <a:xfrm>
            <a:off x="10501202" y="2731313"/>
            <a:ext cx="775500" cy="7755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4996abe804_0_24"/>
          <p:cNvSpPr/>
          <p:nvPr/>
        </p:nvSpPr>
        <p:spPr>
          <a:xfrm>
            <a:off x="10517650" y="2903151"/>
            <a:ext cx="7743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0000"/>
                </a:solidFill>
              </a:rPr>
              <a:t>FILE</a:t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0000"/>
                </a:solidFill>
              </a:rPr>
              <a:t>InOut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49" name="Google Shape;249;g14996abe804_0_24"/>
          <p:cNvSpPr/>
          <p:nvPr/>
        </p:nvSpPr>
        <p:spPr>
          <a:xfrm>
            <a:off x="9442627" y="4093388"/>
            <a:ext cx="775500" cy="7755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4996abe804_0_24"/>
          <p:cNvSpPr/>
          <p:nvPr/>
        </p:nvSpPr>
        <p:spPr>
          <a:xfrm>
            <a:off x="9292388" y="4246175"/>
            <a:ext cx="11199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0000"/>
                </a:solidFill>
              </a:rPr>
              <a:t>Command Process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51" name="Google Shape;251;g14996abe804_0_24"/>
          <p:cNvSpPr/>
          <p:nvPr/>
        </p:nvSpPr>
        <p:spPr>
          <a:xfrm>
            <a:off x="10729802" y="4102913"/>
            <a:ext cx="775500" cy="7755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4996abe804_0_24"/>
          <p:cNvSpPr/>
          <p:nvPr/>
        </p:nvSpPr>
        <p:spPr>
          <a:xfrm>
            <a:off x="10746250" y="4274751"/>
            <a:ext cx="7743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>
                <a:solidFill>
                  <a:srgbClr val="FF0000"/>
                </a:solidFill>
              </a:rPr>
              <a:t>Thread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53" name="Google Shape;253;g14996abe804_0_24"/>
          <p:cNvSpPr txBox="1"/>
          <p:nvPr/>
        </p:nvSpPr>
        <p:spPr>
          <a:xfrm>
            <a:off x="9753600" y="1917325"/>
            <a:ext cx="16002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구름 IDE 웹서버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4" name="Google Shape;254;g14996abe804_0_24"/>
          <p:cNvCxnSpPr>
            <a:stCxn id="234" idx="3"/>
            <a:endCxn id="243" idx="1"/>
          </p:cNvCxnSpPr>
          <p:nvPr/>
        </p:nvCxnSpPr>
        <p:spPr>
          <a:xfrm>
            <a:off x="7005575" y="1959150"/>
            <a:ext cx="1691700" cy="169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55" name="Google Shape;255;g14996abe804_0_24"/>
          <p:cNvCxnSpPr>
            <a:stCxn id="236" idx="3"/>
            <a:endCxn id="243" idx="1"/>
          </p:cNvCxnSpPr>
          <p:nvPr/>
        </p:nvCxnSpPr>
        <p:spPr>
          <a:xfrm>
            <a:off x="7005575" y="3635550"/>
            <a:ext cx="16917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256" name="Google Shape;256;g14996abe804_0_24"/>
          <p:cNvCxnSpPr>
            <a:stCxn id="238" idx="3"/>
            <a:endCxn id="243" idx="1"/>
          </p:cNvCxnSpPr>
          <p:nvPr/>
        </p:nvCxnSpPr>
        <p:spPr>
          <a:xfrm flipH="1" rot="10800000">
            <a:off x="7005575" y="3651750"/>
            <a:ext cx="1691700" cy="150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57" name="Google Shape;257;g14996abe804_0_24"/>
          <p:cNvSpPr/>
          <p:nvPr/>
        </p:nvSpPr>
        <p:spPr>
          <a:xfrm>
            <a:off x="9160375" y="5032650"/>
            <a:ext cx="774300" cy="330000"/>
          </a:xfrm>
          <a:prstGeom prst="snip1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log.dat</a:t>
            </a:r>
            <a:endParaRPr/>
          </a:p>
        </p:txBody>
      </p:sp>
      <p:sp>
        <p:nvSpPr>
          <p:cNvPr id="258" name="Google Shape;258;g14996abe804_0_24"/>
          <p:cNvSpPr/>
          <p:nvPr/>
        </p:nvSpPr>
        <p:spPr>
          <a:xfrm>
            <a:off x="10912975" y="5032650"/>
            <a:ext cx="1119900" cy="330000"/>
          </a:xfrm>
          <a:prstGeom prst="snip1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person.dat</a:t>
            </a:r>
            <a:endParaRPr/>
          </a:p>
        </p:txBody>
      </p:sp>
      <p:sp>
        <p:nvSpPr>
          <p:cNvPr id="259" name="Google Shape;259;g14996abe804_0_24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Server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996abe804_0_276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pic>
        <p:nvPicPr>
          <p:cNvPr id="266" name="Google Shape;266;g14996abe804_0_276" title="KakaoTalk_20220831_17492358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000" y="673275"/>
            <a:ext cx="7513933" cy="56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4996abe804_0_276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</a:rPr>
              <a:t>서버 개발 과정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268" name="Google Shape;268;g14996abe804_0_276"/>
          <p:cNvSpPr txBox="1"/>
          <p:nvPr/>
        </p:nvSpPr>
        <p:spPr>
          <a:xfrm>
            <a:off x="882174" y="1802775"/>
            <a:ext cx="3581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4D9ACE"/>
                </a:solidFill>
              </a:rPr>
              <a:t>초기 파일 저장 신호처리</a:t>
            </a:r>
            <a:endParaRPr b="1" sz="2400">
              <a:solidFill>
                <a:srgbClr val="4D9AC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D9ACE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D9ACE"/>
              </a:buClr>
              <a:buSzPts val="2000"/>
              <a:buChar char="●"/>
            </a:pPr>
            <a:r>
              <a:rPr lang="ko-KR" sz="2000">
                <a:solidFill>
                  <a:srgbClr val="4D9ACE"/>
                </a:solidFill>
              </a:rPr>
              <a:t>구름 IDE와 리눅스의 client를 통해서 서버 작동 확인영상 </a:t>
            </a:r>
            <a:endParaRPr sz="2000">
              <a:solidFill>
                <a:srgbClr val="4D9AC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996abe804_0_198"/>
          <p:cNvSpPr/>
          <p:nvPr/>
        </p:nvSpPr>
        <p:spPr>
          <a:xfrm>
            <a:off x="4714875" y="200025"/>
            <a:ext cx="6745200" cy="37149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4996abe804_0_198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/ 10 p</a:t>
            </a:r>
            <a:endParaRPr/>
          </a:p>
        </p:txBody>
      </p:sp>
      <p:sp>
        <p:nvSpPr>
          <p:cNvPr id="276" name="Google Shape;276;g14996abe804_0_198"/>
          <p:cNvSpPr/>
          <p:nvPr/>
        </p:nvSpPr>
        <p:spPr>
          <a:xfrm>
            <a:off x="7753350" y="2461375"/>
            <a:ext cx="2514600" cy="11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func :  theadProc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	</a:t>
            </a:r>
            <a:r>
              <a:rPr lang="ko-K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-Send/Recv</a:t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7" name="Google Shape;277;g14996abe804_0_198"/>
          <p:cNvSpPr/>
          <p:nvPr/>
        </p:nvSpPr>
        <p:spPr>
          <a:xfrm>
            <a:off x="5010150" y="1177000"/>
            <a:ext cx="2514600" cy="24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func :    main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Socket	-Bind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	-Listen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</a:t>
            </a:r>
            <a:r>
              <a:rPr lang="ko-KR" sz="1600">
                <a:solidFill>
                  <a:srgbClr val="FF00FF"/>
                </a:solidFill>
                <a:latin typeface="Impact"/>
                <a:ea typeface="Impact"/>
                <a:cs typeface="Impact"/>
                <a:sym typeface="Impact"/>
              </a:rPr>
              <a:t>Thread</a:t>
            </a:r>
            <a:endParaRPr sz="1600">
              <a:solidFill>
                <a:srgbClr val="FF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	-Accept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	-close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8" name="Google Shape;278;g14996abe804_0_198"/>
          <p:cNvSpPr/>
          <p:nvPr/>
        </p:nvSpPr>
        <p:spPr>
          <a:xfrm>
            <a:off x="7767625" y="1177000"/>
            <a:ext cx="2743200" cy="11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func :  httpToCommand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Http 1.1 문자에서 명령 문자만 빼서 버퍼에 복사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9" name="Google Shape;279;g14996abe804_0_198"/>
          <p:cNvSpPr txBox="1"/>
          <p:nvPr/>
        </p:nvSpPr>
        <p:spPr>
          <a:xfrm>
            <a:off x="7324725" y="314325"/>
            <a:ext cx="1285800" cy="5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Impact"/>
                <a:ea typeface="Impact"/>
                <a:cs typeface="Impact"/>
                <a:sym typeface="Impact"/>
              </a:rPr>
              <a:t>server.c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0" name="Google Shape;280;g14996abe804_0_198"/>
          <p:cNvSpPr/>
          <p:nvPr/>
        </p:nvSpPr>
        <p:spPr>
          <a:xfrm>
            <a:off x="4714875" y="4086225"/>
            <a:ext cx="6745200" cy="2678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4996abe804_0_198"/>
          <p:cNvSpPr/>
          <p:nvPr/>
        </p:nvSpPr>
        <p:spPr>
          <a:xfrm>
            <a:off x="5010150" y="4987000"/>
            <a:ext cx="2833800" cy="12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func :    main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-FILE pointer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	-Input Buf command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2" name="Google Shape;282;g14996abe804_0_198"/>
          <p:cNvSpPr txBox="1"/>
          <p:nvPr/>
        </p:nvSpPr>
        <p:spPr>
          <a:xfrm>
            <a:off x="7248525" y="4124325"/>
            <a:ext cx="1828800" cy="53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Impact"/>
                <a:ea typeface="Impact"/>
                <a:cs typeface="Impact"/>
                <a:sym typeface="Impact"/>
              </a:rPr>
              <a:t>command.</a:t>
            </a:r>
            <a:r>
              <a:rPr lang="ko-KR" sz="2300">
                <a:latin typeface="Impact"/>
                <a:ea typeface="Impact"/>
                <a:cs typeface="Impact"/>
                <a:sym typeface="Impact"/>
              </a:rPr>
              <a:t>c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83" name="Google Shape;283;g14996abe804_0_198"/>
          <p:cNvCxnSpPr/>
          <p:nvPr/>
        </p:nvCxnSpPr>
        <p:spPr>
          <a:xfrm flipH="1" rot="10800000">
            <a:off x="3395675" y="2743775"/>
            <a:ext cx="20430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g14996abe804_0_198"/>
          <p:cNvSpPr txBox="1"/>
          <p:nvPr/>
        </p:nvSpPr>
        <p:spPr>
          <a:xfrm>
            <a:off x="3495675" y="2314575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Signal In</a:t>
            </a:r>
            <a:endParaRPr b="1"/>
          </a:p>
        </p:txBody>
      </p:sp>
      <p:sp>
        <p:nvSpPr>
          <p:cNvPr id="285" name="Google Shape;285;g14996abe804_0_198"/>
          <p:cNvSpPr txBox="1"/>
          <p:nvPr/>
        </p:nvSpPr>
        <p:spPr>
          <a:xfrm>
            <a:off x="9791700" y="3090875"/>
            <a:ext cx="614400" cy="46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Impact"/>
                <a:ea typeface="Impact"/>
                <a:cs typeface="Impact"/>
                <a:sym typeface="Impact"/>
              </a:rPr>
              <a:t>Buf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6" name="Google Shape;286;g14996abe804_0_198"/>
          <p:cNvSpPr/>
          <p:nvPr/>
        </p:nvSpPr>
        <p:spPr>
          <a:xfrm>
            <a:off x="10498375" y="1615899"/>
            <a:ext cx="1171452" cy="1746283"/>
          </a:xfrm>
          <a:custGeom>
            <a:rect b="b" l="l" r="r" t="t"/>
            <a:pathLst>
              <a:path extrusionOk="0" h="68341" w="46362">
                <a:moveTo>
                  <a:pt x="0" y="68341"/>
                </a:moveTo>
                <a:cubicBezTo>
                  <a:pt x="5429" y="67008"/>
                  <a:pt x="24860" y="67198"/>
                  <a:pt x="32575" y="60340"/>
                </a:cubicBezTo>
                <a:cubicBezTo>
                  <a:pt x="40290" y="53482"/>
                  <a:pt x="46005" y="36528"/>
                  <a:pt x="46291" y="27193"/>
                </a:cubicBezTo>
                <a:cubicBezTo>
                  <a:pt x="46577" y="17859"/>
                  <a:pt x="40291" y="8810"/>
                  <a:pt x="34290" y="4333"/>
                </a:cubicBezTo>
                <a:cubicBezTo>
                  <a:pt x="28289" y="-144"/>
                  <a:pt x="15526" y="1000"/>
                  <a:pt x="10287" y="333"/>
                </a:cubicBezTo>
                <a:cubicBezTo>
                  <a:pt x="5048" y="-334"/>
                  <a:pt x="4095" y="333"/>
                  <a:pt x="2857" y="333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7" name="Google Shape;287;g14996abe804_0_198"/>
          <p:cNvSpPr/>
          <p:nvPr/>
        </p:nvSpPr>
        <p:spPr>
          <a:xfrm>
            <a:off x="6486525" y="1828800"/>
            <a:ext cx="1285875" cy="3157550"/>
          </a:xfrm>
          <a:custGeom>
            <a:rect b="b" l="l" r="r" t="t"/>
            <a:pathLst>
              <a:path extrusionOk="0" h="126302" w="51435">
                <a:moveTo>
                  <a:pt x="51435" y="0"/>
                </a:moveTo>
                <a:cubicBezTo>
                  <a:pt x="44387" y="4953"/>
                  <a:pt x="17336" y="17240"/>
                  <a:pt x="9144" y="29718"/>
                </a:cubicBezTo>
                <a:cubicBezTo>
                  <a:pt x="953" y="42196"/>
                  <a:pt x="3810" y="58770"/>
                  <a:pt x="2286" y="74867"/>
                </a:cubicBezTo>
                <a:cubicBezTo>
                  <a:pt x="762" y="90964"/>
                  <a:pt x="381" y="117730"/>
                  <a:pt x="0" y="126302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8" name="Google Shape;288;g14996abe804_0_198"/>
          <p:cNvSpPr/>
          <p:nvPr/>
        </p:nvSpPr>
        <p:spPr>
          <a:xfrm>
            <a:off x="9493650" y="4918350"/>
            <a:ext cx="774300" cy="330000"/>
          </a:xfrm>
          <a:prstGeom prst="snip1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log.dat</a:t>
            </a:r>
            <a:endParaRPr/>
          </a:p>
        </p:txBody>
      </p:sp>
      <p:sp>
        <p:nvSpPr>
          <p:cNvPr id="289" name="Google Shape;289;g14996abe804_0_198"/>
          <p:cNvSpPr/>
          <p:nvPr/>
        </p:nvSpPr>
        <p:spPr>
          <a:xfrm>
            <a:off x="9382125" y="5929900"/>
            <a:ext cx="1119900" cy="330000"/>
          </a:xfrm>
          <a:prstGeom prst="snip1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person.dat</a:t>
            </a:r>
            <a:endParaRPr/>
          </a:p>
        </p:txBody>
      </p:sp>
      <p:cxnSp>
        <p:nvCxnSpPr>
          <p:cNvPr id="290" name="Google Shape;290;g14996abe804_0_198"/>
          <p:cNvCxnSpPr>
            <a:stCxn id="281" idx="3"/>
            <a:endCxn id="288" idx="2"/>
          </p:cNvCxnSpPr>
          <p:nvPr/>
        </p:nvCxnSpPr>
        <p:spPr>
          <a:xfrm flipH="1" rot="10800000">
            <a:off x="7843950" y="5083450"/>
            <a:ext cx="1649700" cy="540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g14996abe804_0_198"/>
          <p:cNvCxnSpPr>
            <a:stCxn id="281" idx="3"/>
            <a:endCxn id="289" idx="2"/>
          </p:cNvCxnSpPr>
          <p:nvPr/>
        </p:nvCxnSpPr>
        <p:spPr>
          <a:xfrm>
            <a:off x="7843950" y="5623450"/>
            <a:ext cx="1538100" cy="471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g14996abe804_0_198"/>
          <p:cNvSpPr/>
          <p:nvPr/>
        </p:nvSpPr>
        <p:spPr>
          <a:xfrm>
            <a:off x="7558100" y="3571875"/>
            <a:ext cx="2071675" cy="2371725"/>
          </a:xfrm>
          <a:custGeom>
            <a:rect b="b" l="l" r="r" t="t"/>
            <a:pathLst>
              <a:path extrusionOk="0" h="94869" w="82867">
                <a:moveTo>
                  <a:pt x="0" y="94869"/>
                </a:moveTo>
                <a:cubicBezTo>
                  <a:pt x="8763" y="93155"/>
                  <a:pt x="40672" y="92488"/>
                  <a:pt x="52578" y="84582"/>
                </a:cubicBezTo>
                <a:cubicBezTo>
                  <a:pt x="64484" y="76676"/>
                  <a:pt x="66389" y="61532"/>
                  <a:pt x="71437" y="47435"/>
                </a:cubicBezTo>
                <a:cubicBezTo>
                  <a:pt x="76485" y="33338"/>
                  <a:pt x="80962" y="7906"/>
                  <a:pt x="82867" y="0"/>
                </a:cubicBez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293" name="Google Shape;293;g14996abe804_0_198"/>
          <p:cNvCxnSpPr/>
          <p:nvPr/>
        </p:nvCxnSpPr>
        <p:spPr>
          <a:xfrm flipH="1" rot="10800000">
            <a:off x="3343275" y="3314675"/>
            <a:ext cx="6336600" cy="4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4" name="Google Shape;294;g14996abe804_0_198"/>
          <p:cNvSpPr txBox="1"/>
          <p:nvPr/>
        </p:nvSpPr>
        <p:spPr>
          <a:xfrm>
            <a:off x="3495675" y="2924175"/>
            <a:ext cx="1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Signal Out</a:t>
            </a:r>
            <a:endParaRPr b="1"/>
          </a:p>
        </p:txBody>
      </p:sp>
      <p:sp>
        <p:nvSpPr>
          <p:cNvPr id="295" name="Google Shape;295;g14996abe804_0_198"/>
          <p:cNvSpPr/>
          <p:nvPr/>
        </p:nvSpPr>
        <p:spPr>
          <a:xfrm>
            <a:off x="1062050" y="1904938"/>
            <a:ext cx="1057200" cy="11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4996abe804_0_198"/>
          <p:cNvSpPr txBox="1"/>
          <p:nvPr/>
        </p:nvSpPr>
        <p:spPr>
          <a:xfrm>
            <a:off x="1138250" y="1996588"/>
            <a:ext cx="900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client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14996abe804_0_198"/>
          <p:cNvSpPr/>
          <p:nvPr/>
        </p:nvSpPr>
        <p:spPr>
          <a:xfrm>
            <a:off x="1059650" y="3438400"/>
            <a:ext cx="1057200" cy="11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4996abe804_0_198"/>
          <p:cNvSpPr txBox="1"/>
          <p:nvPr/>
        </p:nvSpPr>
        <p:spPr>
          <a:xfrm>
            <a:off x="1135850" y="3530050"/>
            <a:ext cx="900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client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14996abe804_0_198"/>
          <p:cNvSpPr/>
          <p:nvPr/>
        </p:nvSpPr>
        <p:spPr>
          <a:xfrm>
            <a:off x="1062050" y="4971850"/>
            <a:ext cx="1057200" cy="11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4996abe804_0_198"/>
          <p:cNvSpPr txBox="1"/>
          <p:nvPr/>
        </p:nvSpPr>
        <p:spPr>
          <a:xfrm>
            <a:off x="1138250" y="5063500"/>
            <a:ext cx="9000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client 1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1" name="Google Shape;301;g14996abe804_0_198"/>
          <p:cNvCxnSpPr>
            <a:stCxn id="295" idx="3"/>
          </p:cNvCxnSpPr>
          <p:nvPr/>
        </p:nvCxnSpPr>
        <p:spPr>
          <a:xfrm>
            <a:off x="2119250" y="2489038"/>
            <a:ext cx="1238400" cy="9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02" name="Google Shape;302;g14996abe804_0_198"/>
          <p:cNvCxnSpPr>
            <a:stCxn id="297" idx="3"/>
          </p:cNvCxnSpPr>
          <p:nvPr/>
        </p:nvCxnSpPr>
        <p:spPr>
          <a:xfrm flipH="1" rot="10800000">
            <a:off x="2116850" y="3443200"/>
            <a:ext cx="1226400" cy="57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03" name="Google Shape;303;g14996abe804_0_198"/>
          <p:cNvCxnSpPr>
            <a:stCxn id="299" idx="3"/>
          </p:cNvCxnSpPr>
          <p:nvPr/>
        </p:nvCxnSpPr>
        <p:spPr>
          <a:xfrm flipH="1" rot="10800000">
            <a:off x="2119250" y="3443350"/>
            <a:ext cx="1252500" cy="21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04" name="Google Shape;304;g14996abe804_0_198"/>
          <p:cNvCxnSpPr>
            <a:endCxn id="276" idx="1"/>
          </p:cNvCxnSpPr>
          <p:nvPr/>
        </p:nvCxnSpPr>
        <p:spPr>
          <a:xfrm>
            <a:off x="6372150" y="2543275"/>
            <a:ext cx="1381200" cy="496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g14996abe804_0_198"/>
          <p:cNvCxnSpPr/>
          <p:nvPr/>
        </p:nvCxnSpPr>
        <p:spPr>
          <a:xfrm flipH="1">
            <a:off x="6786600" y="3057525"/>
            <a:ext cx="985800" cy="42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g14996abe804_0_198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Server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996abe804_1_0"/>
          <p:cNvSpPr txBox="1"/>
          <p:nvPr>
            <p:ph idx="12" type="sldNum"/>
          </p:nvPr>
        </p:nvSpPr>
        <p:spPr>
          <a:xfrm rot="-5400000">
            <a:off x="-55478" y="3344867"/>
            <a:ext cx="8079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>
                <a:latin typeface="Arial"/>
                <a:ea typeface="Arial"/>
                <a:cs typeface="Arial"/>
                <a:sym typeface="Arial"/>
              </a:rPr>
              <a:t> / 10 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996abe804_1_0"/>
          <p:cNvSpPr txBox="1"/>
          <p:nvPr/>
        </p:nvSpPr>
        <p:spPr>
          <a:xfrm>
            <a:off x="926004" y="1539600"/>
            <a:ext cx="300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62626"/>
                </a:solidFill>
              </a:rPr>
              <a:t>아두이노 개발</a:t>
            </a:r>
            <a:endParaRPr baseline="30000" sz="3300"/>
          </a:p>
        </p:txBody>
      </p:sp>
      <p:sp>
        <p:nvSpPr>
          <p:cNvPr id="314" name="Google Shape;314;g14996abe804_1_0"/>
          <p:cNvSpPr txBox="1"/>
          <p:nvPr/>
        </p:nvSpPr>
        <p:spPr>
          <a:xfrm>
            <a:off x="731850" y="2149925"/>
            <a:ext cx="504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아두이노와 서버를 와이파이로 연결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초음파 센서를 통해 받은 데이터값을 판단해 서버로 데이터 송출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서버에서 특정 데이터값을 받으면 아두이노의 led를 끄고 켜는 동작을 함.</a:t>
            </a:r>
            <a:endParaRPr sz="2000"/>
          </a:p>
        </p:txBody>
      </p:sp>
      <p:pic>
        <p:nvPicPr>
          <p:cNvPr id="315" name="Google Shape;315;g14996abe80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934" y="553025"/>
            <a:ext cx="3303132" cy="233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14996abe804_1_0"/>
          <p:cNvCxnSpPr>
            <a:stCxn id="317" idx="3"/>
            <a:endCxn id="315" idx="1"/>
          </p:cNvCxnSpPr>
          <p:nvPr/>
        </p:nvCxnSpPr>
        <p:spPr>
          <a:xfrm>
            <a:off x="7857824" y="1722872"/>
            <a:ext cx="103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grpSp>
        <p:nvGrpSpPr>
          <p:cNvPr id="318" name="Google Shape;318;g14996abe804_1_0"/>
          <p:cNvGrpSpPr/>
          <p:nvPr/>
        </p:nvGrpSpPr>
        <p:grpSpPr>
          <a:xfrm>
            <a:off x="5496666" y="331316"/>
            <a:ext cx="2361158" cy="2783114"/>
            <a:chOff x="8697300" y="1866900"/>
            <a:chExt cx="3418500" cy="3569925"/>
          </a:xfrm>
        </p:grpSpPr>
        <p:sp>
          <p:nvSpPr>
            <p:cNvPr id="317" name="Google Shape;317;g14996abe804_1_0"/>
            <p:cNvSpPr/>
            <p:nvPr/>
          </p:nvSpPr>
          <p:spPr>
            <a:xfrm>
              <a:off x="8697300" y="1866900"/>
              <a:ext cx="3418500" cy="356992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14996abe804_1_0"/>
            <p:cNvSpPr/>
            <p:nvPr/>
          </p:nvSpPr>
          <p:spPr>
            <a:xfrm>
              <a:off x="8931773" y="2385413"/>
              <a:ext cx="3005700" cy="2937000"/>
            </a:xfrm>
            <a:prstGeom prst="ellipse">
              <a:avLst/>
            </a:prstGeom>
            <a:solidFill>
              <a:srgbClr val="392DF6"/>
            </a:solidFill>
            <a:ln>
              <a:noFill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lnSpc>
                  <a:spcPct val="17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0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Echo SerVer</a:t>
              </a:r>
              <a:endParaRPr b="1" sz="1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20" name="Google Shape;320;g14996abe804_1_0"/>
            <p:cNvSpPr/>
            <p:nvPr/>
          </p:nvSpPr>
          <p:spPr>
            <a:xfrm>
              <a:off x="9434402" y="2731313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4996abe804_1_0"/>
            <p:cNvSpPr/>
            <p:nvPr/>
          </p:nvSpPr>
          <p:spPr>
            <a:xfrm>
              <a:off x="9236650" y="2903150"/>
              <a:ext cx="11757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Socket Connection</a:t>
              </a:r>
              <a:endParaRPr b="1" sz="800">
                <a:solidFill>
                  <a:srgbClr val="FF0000"/>
                </a:solidFill>
              </a:endParaRPr>
            </a:p>
          </p:txBody>
        </p:sp>
        <p:sp>
          <p:nvSpPr>
            <p:cNvPr id="322" name="Google Shape;322;g14996abe804_1_0"/>
            <p:cNvSpPr/>
            <p:nvPr/>
          </p:nvSpPr>
          <p:spPr>
            <a:xfrm>
              <a:off x="10501202" y="2731313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14996abe804_1_0"/>
            <p:cNvSpPr/>
            <p:nvPr/>
          </p:nvSpPr>
          <p:spPr>
            <a:xfrm>
              <a:off x="10517650" y="2903151"/>
              <a:ext cx="7743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FILE</a:t>
              </a:r>
              <a:endParaRPr b="1" sz="900">
                <a:solidFill>
                  <a:srgbClr val="FF0000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InOut</a:t>
              </a:r>
              <a:endParaRPr b="1" sz="900">
                <a:solidFill>
                  <a:srgbClr val="FF0000"/>
                </a:solidFill>
              </a:endParaRPr>
            </a:p>
          </p:txBody>
        </p:sp>
        <p:sp>
          <p:nvSpPr>
            <p:cNvPr id="324" name="Google Shape;324;g14996abe804_1_0"/>
            <p:cNvSpPr/>
            <p:nvPr/>
          </p:nvSpPr>
          <p:spPr>
            <a:xfrm>
              <a:off x="9442627" y="4093388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14996abe804_1_0"/>
            <p:cNvSpPr/>
            <p:nvPr/>
          </p:nvSpPr>
          <p:spPr>
            <a:xfrm>
              <a:off x="9292388" y="4246175"/>
              <a:ext cx="1119900" cy="51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0000"/>
                  </a:solidFill>
                </a:rPr>
                <a:t>Command Process</a:t>
              </a:r>
              <a:endParaRPr b="1" sz="800">
                <a:solidFill>
                  <a:srgbClr val="FF0000"/>
                </a:solidFill>
              </a:endParaRPr>
            </a:p>
          </p:txBody>
        </p:sp>
        <p:sp>
          <p:nvSpPr>
            <p:cNvPr id="326" name="Google Shape;326;g14996abe804_1_0"/>
            <p:cNvSpPr/>
            <p:nvPr/>
          </p:nvSpPr>
          <p:spPr>
            <a:xfrm>
              <a:off x="10729802" y="4102913"/>
              <a:ext cx="775500" cy="775500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4996abe804_1_0"/>
            <p:cNvSpPr/>
            <p:nvPr/>
          </p:nvSpPr>
          <p:spPr>
            <a:xfrm>
              <a:off x="10746250" y="4274751"/>
              <a:ext cx="774300" cy="4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800">
                  <a:solidFill>
                    <a:srgbClr val="FF0000"/>
                  </a:solidFill>
                </a:rPr>
                <a:t>Thread</a:t>
              </a:r>
              <a:endParaRPr b="1" sz="700">
                <a:solidFill>
                  <a:srgbClr val="FF0000"/>
                </a:solidFill>
              </a:endParaRPr>
            </a:p>
          </p:txBody>
        </p:sp>
        <p:sp>
          <p:nvSpPr>
            <p:cNvPr id="328" name="Google Shape;328;g14996abe804_1_0"/>
            <p:cNvSpPr txBox="1"/>
            <p:nvPr/>
          </p:nvSpPr>
          <p:spPr>
            <a:xfrm>
              <a:off x="9753600" y="1917325"/>
              <a:ext cx="1600200" cy="78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>
                  <a:latin typeface="Malgun Gothic"/>
                  <a:ea typeface="Malgun Gothic"/>
                  <a:cs typeface="Malgun Gothic"/>
                  <a:sym typeface="Malgun Gothic"/>
                </a:rPr>
                <a:t>구름 IDE 웹서버</a:t>
              </a:r>
              <a:endParaRPr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g14996abe804_1_0"/>
            <p:cNvSpPr/>
            <p:nvPr/>
          </p:nvSpPr>
          <p:spPr>
            <a:xfrm>
              <a:off x="9160375" y="5032650"/>
              <a:ext cx="774300" cy="330000"/>
            </a:xfrm>
            <a:prstGeom prst="snip1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/>
                <a:t>log.dat</a:t>
              </a:r>
              <a:endParaRPr sz="800"/>
            </a:p>
          </p:txBody>
        </p:sp>
        <p:sp>
          <p:nvSpPr>
            <p:cNvPr id="330" name="Google Shape;330;g14996abe804_1_0"/>
            <p:cNvSpPr/>
            <p:nvPr/>
          </p:nvSpPr>
          <p:spPr>
            <a:xfrm>
              <a:off x="10912975" y="5032650"/>
              <a:ext cx="1119900" cy="330000"/>
            </a:xfrm>
            <a:prstGeom prst="snip1Rect">
              <a:avLst>
                <a:gd fmla="val 16667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/>
                <a:t>person.dat</a:t>
              </a:r>
              <a:endParaRPr sz="900"/>
            </a:p>
          </p:txBody>
        </p:sp>
      </p:grpSp>
      <p:pic>
        <p:nvPicPr>
          <p:cNvPr id="331" name="Google Shape;331;g14996abe80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0225" y="4225175"/>
            <a:ext cx="1621275" cy="11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14996abe80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950" y="4225175"/>
            <a:ext cx="1621275" cy="11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4996abe804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049" y="4225175"/>
            <a:ext cx="1515700" cy="113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g14996abe804_1_0"/>
          <p:cNvCxnSpPr/>
          <p:nvPr/>
        </p:nvCxnSpPr>
        <p:spPr>
          <a:xfrm flipH="1" rot="10800000">
            <a:off x="7881825" y="3029075"/>
            <a:ext cx="1176600" cy="11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35" name="Google Shape;335;g14996abe804_1_0"/>
          <p:cNvCxnSpPr/>
          <p:nvPr/>
        </p:nvCxnSpPr>
        <p:spPr>
          <a:xfrm rot="10800000">
            <a:off x="9676688" y="3066050"/>
            <a:ext cx="14400" cy="98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336" name="Google Shape;336;g14996abe804_1_0"/>
          <p:cNvCxnSpPr/>
          <p:nvPr/>
        </p:nvCxnSpPr>
        <p:spPr>
          <a:xfrm rot="10800000">
            <a:off x="11168088" y="3066050"/>
            <a:ext cx="14400" cy="98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37" name="Google Shape;337;g14996abe804_1_0"/>
          <p:cNvSpPr/>
          <p:nvPr/>
        </p:nvSpPr>
        <p:spPr>
          <a:xfrm>
            <a:off x="882169" y="673281"/>
            <a:ext cx="2797800" cy="732600"/>
          </a:xfrm>
          <a:prstGeom prst="rect">
            <a:avLst/>
          </a:prstGeom>
          <a:solidFill>
            <a:srgbClr val="392D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</a:rPr>
              <a:t>Arduino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2021-06-15T03:43:44Z</dcterms:created>
  <dc:creator>한대근</dc:creator>
</cp:coreProperties>
</file>