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6858000" cy="9144000"/>
  <p:embeddedFontLst>
    <p:embeddedFont>
      <p:font typeface="Lora Medium"/>
      <p:regular r:id="rId31"/>
      <p:bold r:id="rId32"/>
      <p:italic r:id="rId33"/>
      <p:boldItalic r:id="rId34"/>
    </p:embeddedFont>
    <p:embeddedFont>
      <p:font typeface="Lora"/>
      <p:regular r:id="rId35"/>
      <p:bold r:id="rId36"/>
      <p:italic r:id="rId37"/>
      <p:boldItalic r:id="rId38"/>
    </p:embeddedFont>
    <p:embeddedFont>
      <p:font typeface="Helvetica Neue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D60EED-0B6E-4799-B82E-03B16F51DA8F}">
  <a:tblStyle styleId="{43D60EED-0B6E-4799-B82E-03B16F51DA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EA5F27D-ED55-46F9-AF67-D2B7F86420AF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4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oraMedium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LoraMedium-italic.fntdata"/><Relationship Id="rId10" Type="http://schemas.openxmlformats.org/officeDocument/2006/relationships/slide" Target="slides/slide4.xml"/><Relationship Id="rId32" Type="http://schemas.openxmlformats.org/officeDocument/2006/relationships/font" Target="fonts/LoraMedium-bold.fntdata"/><Relationship Id="rId13" Type="http://schemas.openxmlformats.org/officeDocument/2006/relationships/slide" Target="slides/slide7.xml"/><Relationship Id="rId35" Type="http://schemas.openxmlformats.org/officeDocument/2006/relationships/font" Target="fonts/Lora-regular.fntdata"/><Relationship Id="rId12" Type="http://schemas.openxmlformats.org/officeDocument/2006/relationships/slide" Target="slides/slide6.xml"/><Relationship Id="rId34" Type="http://schemas.openxmlformats.org/officeDocument/2006/relationships/font" Target="fonts/LoraMedium-boldItalic.fntdata"/><Relationship Id="rId15" Type="http://schemas.openxmlformats.org/officeDocument/2006/relationships/slide" Target="slides/slide9.xml"/><Relationship Id="rId37" Type="http://schemas.openxmlformats.org/officeDocument/2006/relationships/font" Target="fonts/Lora-italic.fntdata"/><Relationship Id="rId14" Type="http://schemas.openxmlformats.org/officeDocument/2006/relationships/slide" Target="slides/slide8.xml"/><Relationship Id="rId36" Type="http://schemas.openxmlformats.org/officeDocument/2006/relationships/font" Target="fonts/Lora-bold.fntdata"/><Relationship Id="rId17" Type="http://schemas.openxmlformats.org/officeDocument/2006/relationships/slide" Target="slides/slide11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10.xml"/><Relationship Id="rId38" Type="http://schemas.openxmlformats.org/officeDocument/2006/relationships/font" Target="fonts/Lora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" name="Google Shape;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a11672169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8" name="Google Shape;98;g16a1167216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a11672169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7" name="Google Shape;107;g16a1167216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a11672169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6" name="Google Shape;116;g16a1167216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0bfca646c_1_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6" name="Google Shape;126;g140bfca646c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9c512001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2" name="Google Shape;132;g169c51200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1467360db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8" name="Google Shape;138;g161467360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fbb6e1478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fbb6e14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ffbb6e1478_0_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fbb6e1478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1" name="Google Shape;151;gffbb6e147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fbb6e1478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1" name="Google Shape;161;gffbb6e147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69374239bb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69374239b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69374239bb_0_1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fbb6e1478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0" name="Google Shape;180;gffbb6e147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69374239b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8" name="Google Shape;188;g169374239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69374239bb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7" name="Google Shape;197;g169374239b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6de0b162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66de0b16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66de0b162a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66de0b162a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5" name="Google Shape;215;g166de0b162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40bfca646c_1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5" name="Google Shape;35;g140bfca646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3" name="Google Shape;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0bfca646c_1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8" name="Google Shape;58;g140bfca646c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a11672169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g16a1167216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0bfca646c_1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3" name="Google Shape;73;g140bfca646c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0bfca646c_1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2" name="Google Shape;82;g140bfca646c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0bfca646c_1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1" name="Google Shape;91;g140bfca646c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542925" y="2914650"/>
            <a:ext cx="8153400" cy="704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542925" y="363855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85725" y="808037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066800" y="2057400"/>
            <a:ext cx="7315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5725" y="808037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066800" y="2057400"/>
            <a:ext cx="7315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17.jpg"/><Relationship Id="rId5" Type="http://schemas.openxmlformats.org/officeDocument/2006/relationships/image" Target="../media/image2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16.jpg"/><Relationship Id="rId5" Type="http://schemas.openxmlformats.org/officeDocument/2006/relationships/image" Target="../media/image18.jpg"/><Relationship Id="rId6" Type="http://schemas.openxmlformats.org/officeDocument/2006/relationships/image" Target="../media/image1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Relationship Id="rId4" Type="http://schemas.openxmlformats.org/officeDocument/2006/relationships/image" Target="../media/image2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Relationship Id="rId4" Type="http://schemas.openxmlformats.org/officeDocument/2006/relationships/image" Target="../media/image3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Relationship Id="rId4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Relationship Id="rId4" Type="http://schemas.openxmlformats.org/officeDocument/2006/relationships/image" Target="../media/image33.jpg"/><Relationship Id="rId5" Type="http://schemas.openxmlformats.org/officeDocument/2006/relationships/image" Target="../media/image24.jpg"/><Relationship Id="rId6" Type="http://schemas.openxmlformats.org/officeDocument/2006/relationships/image" Target="../media/image2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Relationship Id="rId4" Type="http://schemas.openxmlformats.org/officeDocument/2006/relationships/image" Target="../media/image20.png"/><Relationship Id="rId5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jpg"/><Relationship Id="rId4" Type="http://schemas.openxmlformats.org/officeDocument/2006/relationships/image" Target="../media/image3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g"/><Relationship Id="rId4" Type="http://schemas.openxmlformats.org/officeDocument/2006/relationships/image" Target="../media/image2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Relationship Id="rId4" Type="http://schemas.openxmlformats.org/officeDocument/2006/relationships/image" Target="../media/image28.png"/><Relationship Id="rId5" Type="http://schemas.openxmlformats.org/officeDocument/2006/relationships/image" Target="../media/image3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g"/><Relationship Id="rId4" Type="http://schemas.openxmlformats.org/officeDocument/2006/relationships/image" Target="../media/image3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jpg"/><Relationship Id="rId4" Type="http://schemas.openxmlformats.org/officeDocument/2006/relationships/image" Target="../media/image3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7.jpg"/><Relationship Id="rId5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347500" y="445145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lvetica Neue"/>
              <a:buNone/>
            </a:pPr>
            <a:r>
              <a:rPr lang="en-US" sz="2500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Автор: Скребунов Конст</a:t>
            </a:r>
            <a:r>
              <a:rPr lang="en-US" sz="2500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антин</a:t>
            </a:r>
            <a:endParaRPr sz="2500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Google Shape;26;p4"/>
          <p:cNvSpPr txBox="1"/>
          <p:nvPr>
            <p:ph type="ctrTitle"/>
          </p:nvPr>
        </p:nvSpPr>
        <p:spPr>
          <a:xfrm>
            <a:off x="160050" y="2086500"/>
            <a:ext cx="8823900" cy="21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lvetica Neue"/>
              <a:buNone/>
            </a:pPr>
            <a:r>
              <a:rPr lang="en-US" sz="3600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Разработка алгоритма машинного обучения для предсказания поведения клиентов сайта “СберАвтоподписка”</a:t>
            </a:r>
            <a:endParaRPr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/>
        </p:nvSpPr>
        <p:spPr>
          <a:xfrm>
            <a:off x="1876775" y="164350"/>
            <a:ext cx="611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 Распределение ключевых атрибутов:</a:t>
            </a:r>
            <a:endParaRPr sz="20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1" name="Google Shape;10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6775" y="811475"/>
            <a:ext cx="3957115" cy="26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7375" y="4014750"/>
            <a:ext cx="4102275" cy="26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 txBox="1"/>
          <p:nvPr/>
        </p:nvSpPr>
        <p:spPr>
          <a:xfrm>
            <a:off x="6037550" y="742700"/>
            <a:ext cx="2909100" cy="29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chemeClr val="lt2"/>
                </a:solidFill>
                <a:highlight>
                  <a:srgbClr val="FFFFFF"/>
                </a:highlight>
                <a:latin typeface="Lora Medium"/>
                <a:ea typeface="Lora Medium"/>
                <a:cs typeface="Lora Medium"/>
                <a:sym typeface="Lora Medium"/>
              </a:rPr>
              <a:t>Операционная система представлена 4 основными: Android, iOS, Windows, Macintoch. Другие встречаются менее чем в 1% случаев.</a:t>
            </a:r>
            <a:endParaRPr i="1" sz="1300">
              <a:solidFill>
                <a:schemeClr val="lt2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chemeClr val="lt2"/>
                </a:solidFill>
                <a:highlight>
                  <a:srgbClr val="FFFFFF"/>
                </a:highlight>
                <a:latin typeface="Lora Medium"/>
                <a:ea typeface="Lora Medium"/>
                <a:cs typeface="Lora Medium"/>
                <a:sym typeface="Lora Medium"/>
              </a:rPr>
              <a:t>Для определенной категории устройства и бренда характерна единственная операционная система, поэтому корректно восстановление данных об операционной системе модой для соответствующей группы “категория+бренд”.</a:t>
            </a:r>
            <a:endParaRPr i="1" sz="1300">
              <a:solidFill>
                <a:schemeClr val="lt2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1876775" y="4014738"/>
            <a:ext cx="29091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chemeClr val="lt2"/>
                </a:solidFill>
                <a:highlight>
                  <a:srgbClr val="FFFFFF"/>
                </a:highlight>
                <a:latin typeface="Lora Medium"/>
                <a:ea typeface="Lora Medium"/>
                <a:cs typeface="Lora Medium"/>
                <a:sym typeface="Lora Medium"/>
              </a:rPr>
              <a:t>Бренды устройства распределены неравномерно, более 30% представлено одним производителем, еще 4 встречаются примерно в 18,5%, 18,5%, 16% и 11% случаев. Остальные значения встречаются менее чем в 1% случаев.  Восстановление пропущенных значений выполнено аналогично по известной операционной системе.</a:t>
            </a:r>
            <a:endParaRPr i="1" sz="1300">
              <a:solidFill>
                <a:schemeClr val="lt2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/>
        </p:nvSpPr>
        <p:spPr>
          <a:xfrm>
            <a:off x="1876775" y="164350"/>
            <a:ext cx="611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 Распределение ключевых атрибутов:</a:t>
            </a:r>
            <a:endParaRPr sz="20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0" name="Google Shape;11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496" y="723975"/>
            <a:ext cx="4304805" cy="3006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6775" y="3797400"/>
            <a:ext cx="4165099" cy="293536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/>
        </p:nvSpPr>
        <p:spPr>
          <a:xfrm>
            <a:off x="1876775" y="789813"/>
            <a:ext cx="2909100" cy="29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chemeClr val="lt2"/>
                </a:solidFill>
                <a:highlight>
                  <a:srgbClr val="FFFFFF"/>
                </a:highlight>
                <a:latin typeface="Lora Medium"/>
                <a:ea typeface="Lora Medium"/>
                <a:cs typeface="Lora Medium"/>
                <a:sym typeface="Lora Medium"/>
              </a:rPr>
              <a:t>Около 42% клиентов находятся в Москве, 15,5 - в Санкт-Петербурге, для 4,5% город не определен. Остальные города представлены 2% и менее клиентов.</a:t>
            </a:r>
            <a:endParaRPr i="1" sz="1300">
              <a:solidFill>
                <a:schemeClr val="lt2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chemeClr val="lt2"/>
                </a:solidFill>
                <a:highlight>
                  <a:srgbClr val="FFFFFF"/>
                </a:highlight>
                <a:latin typeface="Lora Medium"/>
                <a:ea typeface="Lora Medium"/>
                <a:cs typeface="Lora Medium"/>
                <a:sym typeface="Lora Medium"/>
              </a:rPr>
              <a:t>Для модели возможно более важным окажется близость к городам присутствия или принадлежность определенной области и региону. Эта гипотеза будет проверена позже с помощью API и сервиса GeoNames.</a:t>
            </a:r>
            <a:endParaRPr i="1" sz="1300">
              <a:solidFill>
                <a:schemeClr val="lt2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319300" y="4100550"/>
            <a:ext cx="24867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chemeClr val="lt2"/>
                </a:solidFill>
                <a:highlight>
                  <a:srgbClr val="FFFFFF"/>
                </a:highlight>
                <a:latin typeface="Lora Medium"/>
                <a:ea typeface="Lora Medium"/>
                <a:cs typeface="Lora Medium"/>
                <a:sym typeface="Lora Medium"/>
              </a:rPr>
              <a:t>Как другие признаки, страны местонахождения посетителей распределены неравномерно, что логично.  97% клиентов из России. Остальные страны представлены менее 1% клиентов.</a:t>
            </a:r>
            <a:endParaRPr i="1" sz="1300">
              <a:solidFill>
                <a:schemeClr val="lt2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/>
        </p:nvSpPr>
        <p:spPr>
          <a:xfrm>
            <a:off x="1876775" y="164350"/>
            <a:ext cx="611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 Распределение ключевых атрибутов:</a:t>
            </a:r>
            <a:endParaRPr sz="20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0425" y="3527700"/>
            <a:ext cx="3261625" cy="321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1450" y="737150"/>
            <a:ext cx="4440350" cy="286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5175" y="870925"/>
            <a:ext cx="2032526" cy="1261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/>
        </p:nvSpPr>
        <p:spPr>
          <a:xfrm>
            <a:off x="6211800" y="1299563"/>
            <a:ext cx="29091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chemeClr val="lt2"/>
                </a:solidFill>
                <a:highlight>
                  <a:srgbClr val="FFFFFF"/>
                </a:highlight>
                <a:latin typeface="Lora Medium"/>
                <a:ea typeface="Lora Medium"/>
                <a:cs typeface="Lora Medium"/>
                <a:sym typeface="Lora Medium"/>
              </a:rPr>
              <a:t>Большинство посетителей совершают только один визит на сайт</a:t>
            </a:r>
            <a:r>
              <a:rPr i="1" lang="en-US" sz="1300">
                <a:solidFill>
                  <a:schemeClr val="lt2"/>
                </a:solidFill>
                <a:highlight>
                  <a:srgbClr val="FFFFFF"/>
                </a:highlight>
                <a:latin typeface="Lora Medium"/>
                <a:ea typeface="Lora Medium"/>
                <a:cs typeface="Lora Medium"/>
                <a:sym typeface="Lora Medium"/>
              </a:rPr>
              <a:t>. 97% посетителей делают не более 37 посещений сайта, но отдельные посетители совершили и более 500 визитов (максимум 564).</a:t>
            </a:r>
            <a:endParaRPr i="1" sz="1300">
              <a:solidFill>
                <a:schemeClr val="lt2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2336300" y="4466363"/>
            <a:ext cx="29091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chemeClr val="lt2"/>
                </a:solidFill>
                <a:highlight>
                  <a:srgbClr val="FFFFFF"/>
                </a:highlight>
                <a:latin typeface="Lora Medium"/>
                <a:ea typeface="Lora Medium"/>
                <a:cs typeface="Lora Medium"/>
                <a:sym typeface="Lora Medium"/>
              </a:rPr>
              <a:t>Все устройства представлены 3-мя категориями, распределение устройств по категориям отражено на круговой диаграмме</a:t>
            </a:r>
            <a:endParaRPr i="1" sz="1300">
              <a:solidFill>
                <a:schemeClr val="lt2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7225" y="1027275"/>
            <a:ext cx="6350174" cy="501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 txBox="1"/>
          <p:nvPr/>
        </p:nvSpPr>
        <p:spPr>
          <a:xfrm>
            <a:off x="2027125" y="250100"/>
            <a:ext cx="611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 Основные зависимости:</a:t>
            </a:r>
            <a:endParaRPr sz="20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4700" y="960550"/>
            <a:ext cx="6838624" cy="562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/>
        </p:nvSpPr>
        <p:spPr>
          <a:xfrm>
            <a:off x="2014700" y="295625"/>
            <a:ext cx="635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rPr>
              <a:t>Тепловая карта корреляции признаков:</a:t>
            </a:r>
            <a:endParaRPr i="1" sz="2000">
              <a:solidFill>
                <a:schemeClr val="lt2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/>
        </p:nvSpPr>
        <p:spPr>
          <a:xfrm>
            <a:off x="1885763" y="236475"/>
            <a:ext cx="692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rPr>
              <a:t>Преобразование данных:</a:t>
            </a:r>
            <a:endParaRPr i="1">
              <a:solidFill>
                <a:schemeClr val="lt2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5775" y="866675"/>
            <a:ext cx="7081533" cy="5912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/>
        </p:nvSpPr>
        <p:spPr>
          <a:xfrm>
            <a:off x="566025" y="1079375"/>
            <a:ext cx="637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accent6"/>
                </a:solidFill>
                <a:latin typeface="Lora Medium"/>
                <a:ea typeface="Lora Medium"/>
                <a:cs typeface="Lora Medium"/>
                <a:sym typeface="Lora Medium"/>
              </a:rPr>
              <a:t>Feature </a:t>
            </a:r>
            <a:r>
              <a:rPr i="1" lang="en-US" sz="2000">
                <a:solidFill>
                  <a:schemeClr val="accent6"/>
                </a:solidFill>
                <a:latin typeface="Lora Medium"/>
                <a:ea typeface="Lora Medium"/>
                <a:cs typeface="Lora Medium"/>
                <a:sym typeface="Lora Medium"/>
              </a:rPr>
              <a:t>engineering</a:t>
            </a:r>
            <a:r>
              <a:rPr i="1" lang="en-US" sz="2000">
                <a:solidFill>
                  <a:schemeClr val="accent6"/>
                </a:solidFill>
                <a:latin typeface="Lora Medium"/>
                <a:ea typeface="Lora Medium"/>
                <a:cs typeface="Lora Medium"/>
                <a:sym typeface="Lora Medium"/>
              </a:rPr>
              <a:t>:</a:t>
            </a:r>
            <a:endParaRPr i="1" sz="2000">
              <a:solidFill>
                <a:schemeClr val="accent6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605500" y="1974475"/>
            <a:ext cx="80163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ora Medium"/>
              <a:buChar char="●"/>
            </a:pPr>
            <a:r>
              <a:rPr i="1" lang="en-US" sz="1600">
                <a:solidFill>
                  <a:schemeClr val="lt1"/>
                </a:solidFill>
                <a:latin typeface="Lora Medium"/>
                <a:ea typeface="Lora Medium"/>
                <a:cs typeface="Lora Medium"/>
                <a:sym typeface="Lora Medium"/>
              </a:rPr>
              <a:t>Генерация признаков на основе размера экрана устройства и номера посещения ресурса пользователем с помощью логарифмической функции</a:t>
            </a:r>
            <a:endParaRPr i="1" sz="1600"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ora Medium"/>
              <a:buChar char="●"/>
            </a:pPr>
            <a:r>
              <a:rPr i="1" lang="en-US" sz="1600">
                <a:solidFill>
                  <a:schemeClr val="lt1"/>
                </a:solidFill>
                <a:latin typeface="Lora Medium"/>
                <a:ea typeface="Lora Medium"/>
                <a:cs typeface="Lora Medium"/>
                <a:sym typeface="Lora Medium"/>
              </a:rPr>
              <a:t>Генерация признаков на основе даты и времени: месяц, день недели, час визита и количество дней, прошедших со старта проекта.</a:t>
            </a:r>
            <a:endParaRPr i="1" sz="1600"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ora Medium"/>
              <a:buChar char="●"/>
            </a:pPr>
            <a:r>
              <a:rPr i="1" lang="en-US" sz="1600">
                <a:solidFill>
                  <a:schemeClr val="lt1"/>
                </a:solidFill>
                <a:latin typeface="Lora Medium"/>
                <a:ea typeface="Lora Medium"/>
                <a:cs typeface="Lora Medium"/>
                <a:sym typeface="Lora Medium"/>
              </a:rPr>
              <a:t>Признак на основе комбинации UTM-метки рекламной компании и порядкового номера месяца.</a:t>
            </a:r>
            <a:endParaRPr i="1" sz="1600"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Lora Medium"/>
              <a:buChar char="●"/>
            </a:pPr>
            <a:r>
              <a:rPr i="1" lang="en-US" sz="1600">
                <a:solidFill>
                  <a:schemeClr val="lt1"/>
                </a:solidFill>
                <a:latin typeface="Lora Medium"/>
                <a:ea typeface="Lora Medium"/>
                <a:cs typeface="Lora Medium"/>
                <a:sym typeface="Lora Medium"/>
              </a:rPr>
              <a:t>Генерация признака “категория бренда устройства” на основе данных топ премиальных производителей устройств в 2021 г.</a:t>
            </a:r>
            <a:endParaRPr i="1" sz="1600"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Lora Medium"/>
              <a:buChar char="●"/>
            </a:pPr>
            <a:r>
              <a:rPr i="1" lang="en-US" sz="1600">
                <a:solidFill>
                  <a:schemeClr val="lt1"/>
                </a:solidFill>
                <a:latin typeface="Lora Medium"/>
                <a:ea typeface="Lora Medium"/>
                <a:cs typeface="Lora Medium"/>
                <a:sym typeface="Lora Medium"/>
              </a:rPr>
              <a:t>Признак на основе геокодирования координат города посетителя и дистанции от мегаполисов - Москвы и Санкт-Петербурга.</a:t>
            </a:r>
            <a:endParaRPr i="1" sz="1600"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Lora Medium"/>
              <a:buChar char="●"/>
            </a:pPr>
            <a:r>
              <a:rPr i="1" lang="en-US" sz="1600">
                <a:solidFill>
                  <a:schemeClr val="lt1"/>
                </a:solidFill>
                <a:latin typeface="Lora Medium"/>
                <a:ea typeface="Lora Medium"/>
                <a:cs typeface="Lora Medium"/>
                <a:sym typeface="Lora Medium"/>
              </a:rPr>
              <a:t>Комбинирование (конъюнкция)  UTM-меток с другими признаками - характеристиками устройств и геоданными.</a:t>
            </a:r>
            <a:endParaRPr i="1" sz="1600"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/>
        </p:nvSpPr>
        <p:spPr>
          <a:xfrm>
            <a:off x="1882325" y="105300"/>
            <a:ext cx="7081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rPr>
              <a:t>Признак на основе геокодирования координат города посетителя и дистанции от мегаполисов - Москвы и Санкт-Петербурга</a:t>
            </a:r>
            <a:endParaRPr sz="200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0100" y="2482798"/>
            <a:ext cx="5766274" cy="14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4350" y="4256955"/>
            <a:ext cx="2974850" cy="244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93150" y="1427525"/>
            <a:ext cx="3449550" cy="92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/>
          <p:nvPr/>
        </p:nvSpPr>
        <p:spPr>
          <a:xfrm flipH="1" rot="5400000">
            <a:off x="6002625" y="2685250"/>
            <a:ext cx="4370100" cy="16587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 flipH="1" rot="-5400000">
            <a:off x="526625" y="2783225"/>
            <a:ext cx="4370100" cy="16587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/>
        </p:nvSpPr>
        <p:spPr>
          <a:xfrm>
            <a:off x="2050725" y="257175"/>
            <a:ext cx="6926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rPr>
              <a:t>Проблема дисбаланса классов:</a:t>
            </a:r>
            <a:endParaRPr i="1">
              <a:solidFill>
                <a:schemeClr val="lt2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0000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7875" y="4565575"/>
            <a:ext cx="2461501" cy="76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 txBox="1"/>
          <p:nvPr/>
        </p:nvSpPr>
        <p:spPr>
          <a:xfrm>
            <a:off x="6215825" y="974050"/>
            <a:ext cx="2685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Lora Medium"/>
                <a:ea typeface="Lora Medium"/>
                <a:cs typeface="Lora Medium"/>
                <a:sym typeface="Lora Medium"/>
              </a:rPr>
              <a:t>Для снижения </a:t>
            </a:r>
            <a:r>
              <a:rPr i="1" lang="en-US">
                <a:latin typeface="Lora Medium"/>
                <a:ea typeface="Lora Medium"/>
                <a:cs typeface="Lora Medium"/>
                <a:sym typeface="Lora Medium"/>
              </a:rPr>
              <a:t>влияния </a:t>
            </a:r>
            <a:r>
              <a:rPr i="1" lang="en-US">
                <a:latin typeface="Lora Medium"/>
                <a:ea typeface="Lora Medium"/>
                <a:cs typeface="Lora Medium"/>
                <a:sym typeface="Lora Medium"/>
              </a:rPr>
              <a:t>дисбаланса классов целевой переменной и повышения значения метрик были  протестированы несколько вариантов </a:t>
            </a:r>
            <a:r>
              <a:rPr i="1" lang="en-US">
                <a:highlight>
                  <a:srgbClr val="B6D7A8"/>
                </a:highlight>
                <a:latin typeface="Lora Medium"/>
                <a:ea typeface="Lora Medium"/>
                <a:cs typeface="Lora Medium"/>
                <a:sym typeface="Lora Medium"/>
              </a:rPr>
              <a:t>undersampling</a:t>
            </a:r>
            <a:r>
              <a:rPr i="1" lang="en-US">
                <a:latin typeface="Lora Medium"/>
                <a:ea typeface="Lora Medium"/>
                <a:cs typeface="Lora Medium"/>
                <a:sym typeface="Lora Medium"/>
              </a:rPr>
              <a:t> и </a:t>
            </a:r>
            <a:r>
              <a:rPr i="1" lang="en-US">
                <a:highlight>
                  <a:srgbClr val="F4CCCC"/>
                </a:highlight>
                <a:latin typeface="Lora Medium"/>
                <a:ea typeface="Lora Medium"/>
                <a:cs typeface="Lora Medium"/>
                <a:sym typeface="Lora Medium"/>
              </a:rPr>
              <a:t>oversampling</a:t>
            </a:r>
            <a:r>
              <a:rPr i="1" lang="en-US">
                <a:latin typeface="Lora Medium"/>
                <a:ea typeface="Lora Medium"/>
                <a:cs typeface="Lora Medium"/>
                <a:sym typeface="Lora Medium"/>
              </a:rPr>
              <a:t> </a:t>
            </a:r>
            <a:r>
              <a:rPr i="1" lang="en-US">
                <a:latin typeface="Lora Medium"/>
                <a:ea typeface="Lora Medium"/>
                <a:cs typeface="Lora Medium"/>
                <a:sym typeface="Lora Medium"/>
              </a:rPr>
              <a:t>методов и </a:t>
            </a:r>
            <a:r>
              <a:rPr i="1" lang="en-US">
                <a:highlight>
                  <a:srgbClr val="FFF2CC"/>
                </a:highlight>
                <a:latin typeface="Lora Medium"/>
                <a:ea typeface="Lora Medium"/>
                <a:cs typeface="Lora Medium"/>
                <a:sym typeface="Lora Medium"/>
              </a:rPr>
              <a:t>их комбинации</a:t>
            </a:r>
            <a:r>
              <a:rPr i="1" lang="en-US">
                <a:highlight>
                  <a:schemeClr val="lt1"/>
                </a:highlight>
                <a:latin typeface="Lora Medium"/>
                <a:ea typeface="Lora Medium"/>
                <a:cs typeface="Lora Medium"/>
                <a:sym typeface="Lora Medium"/>
              </a:rPr>
              <a:t> из библиотеки imblearn</a:t>
            </a:r>
            <a:r>
              <a:rPr i="1" lang="en-US">
                <a:latin typeface="Lora Medium"/>
                <a:ea typeface="Lora Medium"/>
                <a:cs typeface="Lora Medium"/>
                <a:sym typeface="Lora Medium"/>
              </a:rPr>
              <a:t>.</a:t>
            </a:r>
            <a:endParaRPr i="1">
              <a:latin typeface="Lora Medium"/>
              <a:ea typeface="Lora Medium"/>
              <a:cs typeface="Lora Medium"/>
              <a:sym typeface="Lora Medium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Lora Medium"/>
                <a:ea typeface="Lora Medium"/>
                <a:cs typeface="Lora Medium"/>
                <a:sym typeface="Lora Medium"/>
              </a:rPr>
              <a:t>В финальной модели применен оптимальный с точки зрения метрики ROC_AUC и ресурсо- затратности (времени выполнения)  алгоритм </a:t>
            </a:r>
            <a:r>
              <a:rPr b="1" i="1" lang="en-US">
                <a:solidFill>
                  <a:srgbClr val="00FF00"/>
                </a:solidFill>
                <a:latin typeface="Lora"/>
                <a:ea typeface="Lora"/>
                <a:cs typeface="Lora"/>
                <a:sym typeface="Lora"/>
              </a:rPr>
              <a:t>TomekLinks</a:t>
            </a:r>
            <a:r>
              <a:rPr i="1" lang="en-US">
                <a:latin typeface="Lora Medium"/>
                <a:ea typeface="Lora Medium"/>
                <a:cs typeface="Lora Medium"/>
                <a:sym typeface="Lora Medium"/>
              </a:rPr>
              <a:t>.</a:t>
            </a:r>
            <a:endParaRPr i="1"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1955775" y="5212625"/>
            <a:ext cx="3540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Lora Medium"/>
                <a:ea typeface="Lora Medium"/>
                <a:cs typeface="Lora Medium"/>
                <a:sym typeface="Lora Medium"/>
              </a:rPr>
              <a:t>Алгоритм реализован путем совместного использования pipeline из библиотек scikit learn и imbalanced learn в связи с невозможностью одновременного использования методов fit_resample и fit_transform.</a:t>
            </a:r>
            <a:endParaRPr i="1"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5775" y="974050"/>
            <a:ext cx="4059802" cy="396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/>
        </p:nvSpPr>
        <p:spPr>
          <a:xfrm>
            <a:off x="6215825" y="6095275"/>
            <a:ext cx="268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-US" sz="1600">
                <a:latin typeface="Lora"/>
                <a:ea typeface="Lora"/>
                <a:cs typeface="Lora"/>
                <a:sym typeface="Lora"/>
              </a:rPr>
              <a:t>Δ</a:t>
            </a:r>
            <a:r>
              <a:rPr b="1" baseline="-25000" i="1" lang="en-US" sz="1600">
                <a:latin typeface="Lora"/>
                <a:ea typeface="Lora"/>
                <a:cs typeface="Lora"/>
                <a:sym typeface="Lora"/>
              </a:rPr>
              <a:t>ROC_AUC_score</a:t>
            </a:r>
            <a:r>
              <a:rPr b="1" i="1" lang="en-US" sz="1600"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i="1" lang="en-US" sz="1600">
                <a:solidFill>
                  <a:srgbClr val="202124"/>
                </a:solidFill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= </a:t>
            </a:r>
            <a:r>
              <a:rPr b="1" i="1" lang="en-US" sz="1600">
                <a:latin typeface="Lora"/>
                <a:ea typeface="Lora"/>
                <a:cs typeface="Lora"/>
                <a:sym typeface="Lora"/>
              </a:rPr>
              <a:t> 0, 01 </a:t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6215825" y="5554400"/>
            <a:ext cx="230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-US" sz="1600">
                <a:latin typeface="Lora"/>
                <a:ea typeface="Lora"/>
                <a:cs typeface="Lora"/>
                <a:sym typeface="Lora"/>
              </a:rPr>
              <a:t>N</a:t>
            </a:r>
            <a:r>
              <a:rPr b="1" baseline="-25000" i="1" lang="en-US" sz="1600">
                <a:latin typeface="Lora"/>
                <a:ea typeface="Lora"/>
                <a:cs typeface="Lora"/>
                <a:sym typeface="Lora"/>
              </a:rPr>
              <a:t>major_class_deleted</a:t>
            </a:r>
            <a:r>
              <a:rPr b="1" i="1" lang="en-US" sz="1600"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i="1" lang="en-US" sz="1600">
                <a:solidFill>
                  <a:srgbClr val="202124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≈  1.4 %</a:t>
            </a:r>
            <a:endParaRPr b="1" i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25" y="1152850"/>
            <a:ext cx="8882876" cy="54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400" y="1584350"/>
            <a:ext cx="8615501" cy="50076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/>
          <p:nvPr/>
        </p:nvSpPr>
        <p:spPr>
          <a:xfrm>
            <a:off x="224088" y="1418275"/>
            <a:ext cx="8695800" cy="4966800"/>
          </a:xfrm>
          <a:prstGeom prst="flowChartAlternateProcess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2494900" y="2226937"/>
            <a:ext cx="86868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Helvetica Neue"/>
              <a:buNone/>
            </a:pP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Задача проекта:</a:t>
            </a:r>
            <a:endParaRPr sz="3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901600" y="3044725"/>
            <a:ext cx="7493700" cy="30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ctr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>
                <a:latin typeface="Georgia"/>
                <a:ea typeface="Georgia"/>
                <a:cs typeface="Georgia"/>
                <a:sym typeface="Georgia"/>
              </a:rPr>
              <a:t>р</a:t>
            </a:r>
            <a:r>
              <a:rPr lang="en-US" sz="2500">
                <a:latin typeface="Georgia"/>
                <a:ea typeface="Georgia"/>
                <a:cs typeface="Georgia"/>
                <a:sym typeface="Georgia"/>
              </a:rPr>
              <a:t>азработка модели машинного обучения, которая предсказывает с заданным значением метрики ROC-AUC не менее 0,65, совершит ли посетитель целевое действие </a:t>
            </a:r>
            <a:r>
              <a:rPr lang="en-US" sz="2500">
                <a:latin typeface="Georgia"/>
                <a:ea typeface="Georgia"/>
                <a:cs typeface="Georgia"/>
                <a:sym typeface="Georgia"/>
              </a:rPr>
              <a:t> на сайте.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  <a:p>
            <a:pPr indent="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</a:pPr>
            <a:r>
              <a:t/>
            </a:r>
            <a:endParaRPr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</a:pPr>
            <a:r>
              <a:t/>
            </a:r>
            <a:endParaRPr i="0" sz="1800" u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/>
        </p:nvSpPr>
        <p:spPr>
          <a:xfrm>
            <a:off x="2050725" y="274525"/>
            <a:ext cx="692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rPr>
              <a:t>Первоначальная оценка и выбор классификаторов:</a:t>
            </a:r>
            <a:endParaRPr i="1">
              <a:solidFill>
                <a:schemeClr val="lt2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2050725" y="708000"/>
            <a:ext cx="6850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Lora Medium"/>
                <a:ea typeface="Lora Medium"/>
                <a:cs typeface="Lora Medium"/>
                <a:sym typeface="Lora Medium"/>
              </a:rPr>
              <a:t>Для первоначальной оценки величины метрики выбрано 8 моделей классификаторов, которые были обучены на выборке 100000 строк датасета. </a:t>
            </a:r>
            <a:endParaRPr i="1"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Lora Medium"/>
                <a:ea typeface="Lora Medium"/>
                <a:cs typeface="Lora Medium"/>
                <a:sym typeface="Lora Medium"/>
              </a:rPr>
              <a:t>Результат первоначальной оценки по метрике ROC_AUC_score:</a:t>
            </a:r>
            <a:endParaRPr i="1"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1971375" y="5876600"/>
            <a:ext cx="708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Lora Medium"/>
                <a:ea typeface="Lora Medium"/>
                <a:cs typeface="Lora Medium"/>
                <a:sym typeface="Lora Medium"/>
              </a:rPr>
              <a:t>Для обучения и теста на всем датасете взяты 6 моделей с лучшими значениями метрики ROC_AUC: </a:t>
            </a:r>
            <a:r>
              <a:rPr b="1" i="1" lang="en-US">
                <a:latin typeface="Lora"/>
                <a:ea typeface="Lora"/>
                <a:cs typeface="Lora"/>
                <a:sym typeface="Lora"/>
              </a:rPr>
              <a:t>CatBoostClassifier, RandomForestClassifier, </a:t>
            </a:r>
            <a:r>
              <a:rPr b="1" i="1" lang="en-US">
                <a:latin typeface="Lora"/>
                <a:ea typeface="Lora"/>
                <a:cs typeface="Lora"/>
                <a:sym typeface="Lora"/>
              </a:rPr>
              <a:t>MLPClassifier, </a:t>
            </a:r>
            <a:r>
              <a:rPr b="1" i="1" lang="en-US">
                <a:latin typeface="Lora"/>
                <a:ea typeface="Lora"/>
                <a:cs typeface="Lora"/>
                <a:sym typeface="Lora"/>
              </a:rPr>
              <a:t>HistGradientBoostingClassifier, LogisticRegression, LGBMClassifier</a:t>
            </a:r>
            <a:endParaRPr b="1" i="1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latin typeface="Lora"/>
                <a:ea typeface="Lora"/>
                <a:cs typeface="Lora"/>
                <a:sym typeface="Lora"/>
              </a:rPr>
              <a:t> </a:t>
            </a:r>
            <a:endParaRPr b="1" i="1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150" y="1970100"/>
            <a:ext cx="4636376" cy="39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/>
        </p:nvSpPr>
        <p:spPr>
          <a:xfrm>
            <a:off x="1924600" y="266025"/>
            <a:ext cx="692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rPr>
              <a:t>Подбор гиперпараметров моделей:</a:t>
            </a:r>
            <a:endParaRPr i="1">
              <a:solidFill>
                <a:schemeClr val="lt2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5154400" y="936850"/>
            <a:ext cx="3918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latin typeface="Lora Medium"/>
                <a:ea typeface="Lora Medium"/>
                <a:cs typeface="Lora Medium"/>
                <a:sym typeface="Lora Medium"/>
              </a:rPr>
              <a:t>Подбор гиперпараметров моделей выполнен с помощью GridSearchCV из библиотеки sklearn.</a:t>
            </a:r>
            <a:endParaRPr i="1" sz="1600"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latin typeface="Lora Medium"/>
                <a:ea typeface="Lora Medium"/>
                <a:cs typeface="Lora Medium"/>
                <a:sym typeface="Lora Medium"/>
              </a:rPr>
              <a:t>Дополнительно подобраны веса для классов целевой переменной с целью повышения метрик на датасете с несбалансированными классами.</a:t>
            </a:r>
            <a:endParaRPr i="1" sz="1600"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4600" y="1055100"/>
            <a:ext cx="3225423" cy="161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3675" y="3322525"/>
            <a:ext cx="6168875" cy="3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4"/>
          <p:cNvSpPr txBox="1"/>
          <p:nvPr/>
        </p:nvSpPr>
        <p:spPr>
          <a:xfrm>
            <a:off x="1924600" y="2779625"/>
            <a:ext cx="71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Lora Medium"/>
                <a:ea typeface="Lora Medium"/>
                <a:cs typeface="Lora Medium"/>
                <a:sym typeface="Lora Medium"/>
              </a:rPr>
              <a:t>Фрагмент </a:t>
            </a:r>
            <a:r>
              <a:rPr i="1" lang="en-US">
                <a:latin typeface="Lora Medium"/>
                <a:ea typeface="Lora Medium"/>
                <a:cs typeface="Lora Medium"/>
                <a:sym typeface="Lora Medium"/>
              </a:rPr>
              <a:t>кода для подбора гиперпараметров для случайного леса:</a:t>
            </a:r>
            <a:endParaRPr i="1">
              <a:solidFill>
                <a:srgbClr val="FF0000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/>
        </p:nvSpPr>
        <p:spPr>
          <a:xfrm>
            <a:off x="2012788" y="304075"/>
            <a:ext cx="692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latin typeface="Lora Medium"/>
                <a:ea typeface="Lora Medium"/>
                <a:cs typeface="Lora Medium"/>
                <a:sym typeface="Lora Medium"/>
              </a:rPr>
              <a:t>Выбор лучшей модели:</a:t>
            </a:r>
            <a:endParaRPr i="1">
              <a:solidFill>
                <a:srgbClr val="FF0000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2088663" y="1210525"/>
            <a:ext cx="6850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Lora Medium"/>
                <a:ea typeface="Lora Medium"/>
                <a:cs typeface="Lora Medium"/>
                <a:sym typeface="Lora Medium"/>
              </a:rPr>
              <a:t>Лучшая модель по </a:t>
            </a:r>
            <a:r>
              <a:rPr i="1" lang="en-US">
                <a:latin typeface="Lora Medium"/>
                <a:ea typeface="Lora Medium"/>
                <a:cs typeface="Lora Medium"/>
                <a:sym typeface="Lora Medium"/>
              </a:rPr>
              <a:t>метрике ROC_AUC_score - StackingClassifier с базовыми оценщиками </a:t>
            </a:r>
            <a:r>
              <a:rPr b="1" i="1" lang="en-US">
                <a:latin typeface="Lora"/>
                <a:ea typeface="Lora"/>
                <a:cs typeface="Lora"/>
                <a:sym typeface="Lora"/>
              </a:rPr>
              <a:t>LogisticRegression, HistGradientBoostingClassifier, LGBMClassifier </a:t>
            </a:r>
            <a:r>
              <a:rPr i="1" lang="en-US">
                <a:latin typeface="Lora Medium"/>
                <a:ea typeface="Lora Medium"/>
                <a:cs typeface="Lora Medium"/>
                <a:sym typeface="Lora Medium"/>
              </a:rPr>
              <a:t>и мета-оценщиком </a:t>
            </a:r>
            <a:r>
              <a:rPr b="1" i="1" lang="en-US">
                <a:solidFill>
                  <a:srgbClr val="202124"/>
                </a:solidFill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RandomForestClassifier </a:t>
            </a:r>
            <a:r>
              <a:rPr i="1" lang="en-US">
                <a:solidFill>
                  <a:srgbClr val="202124"/>
                </a:solidFill>
                <a:highlight>
                  <a:schemeClr val="lt1"/>
                </a:highlight>
                <a:latin typeface="Lora Medium"/>
                <a:ea typeface="Lora Medium"/>
                <a:cs typeface="Lora Medium"/>
                <a:sym typeface="Lora Medium"/>
              </a:rPr>
              <a:t>с установленным гиперпараметром весов классов </a:t>
            </a:r>
            <a:r>
              <a:rPr b="1" i="1" lang="en-US">
                <a:solidFill>
                  <a:srgbClr val="202124"/>
                </a:solidFill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{0: .5, 1: 13}.</a:t>
            </a:r>
            <a:endParaRPr i="1"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1971375" y="5876600"/>
            <a:ext cx="708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02" name="Google Shape;20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0013" y="2971300"/>
            <a:ext cx="6968124" cy="3033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675" y="1489926"/>
            <a:ext cx="3553026" cy="266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/>
          <p:nvPr/>
        </p:nvSpPr>
        <p:spPr>
          <a:xfrm>
            <a:off x="121075" y="918350"/>
            <a:ext cx="722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lt1"/>
                </a:solidFill>
                <a:latin typeface="Lora Medium"/>
                <a:ea typeface="Lora Medium"/>
                <a:cs typeface="Lora Medium"/>
                <a:sym typeface="Lora Medium"/>
              </a:rPr>
              <a:t>Значения метрик для лучшей модели StackClassifier:</a:t>
            </a:r>
            <a:endParaRPr i="1" sz="100"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790325" y="2385125"/>
            <a:ext cx="305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ROC_AUC_score = 0.711</a:t>
            </a:r>
            <a:endParaRPr i="1" sz="20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211" name="Google Shape;211;p26"/>
          <p:cNvGraphicFramePr/>
          <p:nvPr/>
        </p:nvGraphicFramePr>
        <p:xfrm>
          <a:off x="5294500" y="44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{7EA5F27D-ED55-46F9-AF67-D2B7F86420AF}</a:tableStyleId>
              </a:tblPr>
              <a:tblGrid>
                <a:gridCol w="1007775"/>
                <a:gridCol w="1045500"/>
                <a:gridCol w="1040100"/>
              </a:tblGrid>
              <a:tr h="72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>
                          <a:solidFill>
                            <a:schemeClr val="lt1"/>
                          </a:solidFill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 </a:t>
                      </a:r>
                      <a:endParaRPr i="1" sz="1200">
                        <a:solidFill>
                          <a:schemeClr val="lt1"/>
                        </a:solidFill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>
                          <a:solidFill>
                            <a:schemeClr val="lt1"/>
                          </a:solidFill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Класс 0/ negative (pred_label)</a:t>
                      </a:r>
                      <a:endParaRPr i="1" sz="1200">
                        <a:solidFill>
                          <a:schemeClr val="lt1"/>
                        </a:solidFill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>
                          <a:solidFill>
                            <a:schemeClr val="lt1"/>
                          </a:solidFill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Класс 1/ positive (pred_label)</a:t>
                      </a:r>
                      <a:endParaRPr i="1" sz="1200">
                        <a:solidFill>
                          <a:schemeClr val="lt1"/>
                        </a:solidFill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2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>
                          <a:solidFill>
                            <a:schemeClr val="lt1"/>
                          </a:solidFill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Класс 0/ negative (true_label)</a:t>
                      </a:r>
                      <a:endParaRPr i="1" sz="1200">
                        <a:solidFill>
                          <a:schemeClr val="lt1"/>
                        </a:solidFill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200">
                        <a:solidFill>
                          <a:schemeClr val="lt1"/>
                        </a:solidFill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>
                          <a:solidFill>
                            <a:schemeClr val="lt1"/>
                          </a:solidFill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239519</a:t>
                      </a:r>
                      <a:endParaRPr i="1" sz="1200">
                        <a:solidFill>
                          <a:schemeClr val="lt1"/>
                        </a:solidFill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200">
                        <a:solidFill>
                          <a:schemeClr val="lt1"/>
                        </a:solidFill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>
                          <a:solidFill>
                            <a:schemeClr val="lt1"/>
                          </a:solidFill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73540</a:t>
                      </a:r>
                      <a:endParaRPr i="1" sz="1200">
                        <a:solidFill>
                          <a:schemeClr val="lt1"/>
                        </a:solidFill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>
                          <a:solidFill>
                            <a:schemeClr val="lt1"/>
                          </a:solidFill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Класс 1/ positive (true_label)</a:t>
                      </a:r>
                      <a:endParaRPr i="1" sz="1200">
                        <a:solidFill>
                          <a:schemeClr val="lt1"/>
                        </a:solidFill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200">
                        <a:solidFill>
                          <a:schemeClr val="lt1"/>
                        </a:solidFill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>
                          <a:solidFill>
                            <a:schemeClr val="lt1"/>
                          </a:solidFill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4435</a:t>
                      </a:r>
                      <a:endParaRPr i="1" sz="1200">
                        <a:solidFill>
                          <a:schemeClr val="lt1"/>
                        </a:solidFill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200">
                        <a:solidFill>
                          <a:schemeClr val="lt1"/>
                        </a:solidFill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>
                          <a:solidFill>
                            <a:schemeClr val="lt1"/>
                          </a:solidFill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4761</a:t>
                      </a:r>
                      <a:endParaRPr i="1" sz="1200">
                        <a:solidFill>
                          <a:schemeClr val="lt1"/>
                        </a:solidFill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2" name="Google Shape;212;p26"/>
          <p:cNvGraphicFramePr/>
          <p:nvPr/>
        </p:nvGraphicFramePr>
        <p:xfrm>
          <a:off x="504938" y="420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{7EA5F27D-ED55-46F9-AF67-D2B7F86420AF}</a:tableStyleId>
              </a:tblPr>
              <a:tblGrid>
                <a:gridCol w="1111900"/>
                <a:gridCol w="826750"/>
                <a:gridCol w="829850"/>
                <a:gridCol w="860475"/>
              </a:tblGrid>
              <a:tr h="40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>
                          <a:solidFill>
                            <a:schemeClr val="lt1"/>
                          </a:solidFill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 </a:t>
                      </a:r>
                      <a:endParaRPr i="1" sz="1200">
                        <a:solidFill>
                          <a:schemeClr val="lt1"/>
                        </a:solidFill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>
                          <a:solidFill>
                            <a:schemeClr val="lt1"/>
                          </a:solidFill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precision</a:t>
                      </a:r>
                      <a:endParaRPr i="1" sz="1200">
                        <a:solidFill>
                          <a:schemeClr val="lt1"/>
                        </a:solidFill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>
                          <a:solidFill>
                            <a:schemeClr val="lt1"/>
                          </a:solidFill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recall</a:t>
                      </a:r>
                      <a:endParaRPr i="1" sz="1200">
                        <a:solidFill>
                          <a:schemeClr val="lt1"/>
                        </a:solidFill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>
                          <a:solidFill>
                            <a:schemeClr val="lt1"/>
                          </a:solidFill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f1-score </a:t>
                      </a:r>
                      <a:endParaRPr i="1" sz="1200">
                        <a:solidFill>
                          <a:schemeClr val="lt1"/>
                        </a:solidFill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0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>
                          <a:solidFill>
                            <a:schemeClr val="lt1"/>
                          </a:solidFill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0</a:t>
                      </a:r>
                      <a:endParaRPr i="1" sz="1200">
                        <a:solidFill>
                          <a:schemeClr val="lt1"/>
                        </a:solidFill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>
                          <a:solidFill>
                            <a:schemeClr val="lt1"/>
                          </a:solidFill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0.98</a:t>
                      </a:r>
                      <a:endParaRPr i="1" sz="1200">
                        <a:solidFill>
                          <a:schemeClr val="lt1"/>
                        </a:solidFill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>
                          <a:solidFill>
                            <a:schemeClr val="lt1"/>
                          </a:solidFill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0.77</a:t>
                      </a:r>
                      <a:endParaRPr i="1" sz="1200">
                        <a:solidFill>
                          <a:schemeClr val="lt1"/>
                        </a:solidFill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>
                          <a:solidFill>
                            <a:schemeClr val="lt1"/>
                          </a:solidFill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0.86</a:t>
                      </a:r>
                      <a:endParaRPr i="1" sz="1200">
                        <a:solidFill>
                          <a:schemeClr val="lt1"/>
                        </a:solidFill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>
                          <a:solidFill>
                            <a:schemeClr val="lt1"/>
                          </a:solidFill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1</a:t>
                      </a:r>
                      <a:endParaRPr i="1" sz="1200">
                        <a:solidFill>
                          <a:schemeClr val="lt1"/>
                        </a:solidFill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>
                          <a:solidFill>
                            <a:schemeClr val="lt1"/>
                          </a:solidFill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0.06</a:t>
                      </a:r>
                      <a:endParaRPr i="1" sz="1200">
                        <a:solidFill>
                          <a:schemeClr val="lt1"/>
                        </a:solidFill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>
                          <a:solidFill>
                            <a:schemeClr val="lt1"/>
                          </a:solidFill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0.52</a:t>
                      </a:r>
                      <a:endParaRPr i="1" sz="1200">
                        <a:solidFill>
                          <a:schemeClr val="lt1"/>
                        </a:solidFill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>
                          <a:solidFill>
                            <a:schemeClr val="lt1"/>
                          </a:solidFill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0.11</a:t>
                      </a:r>
                      <a:endParaRPr i="1" sz="1200">
                        <a:solidFill>
                          <a:schemeClr val="lt1"/>
                        </a:solidFill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>
                          <a:solidFill>
                            <a:schemeClr val="lt1"/>
                          </a:solidFill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 </a:t>
                      </a:r>
                      <a:endParaRPr i="1" sz="1200">
                        <a:solidFill>
                          <a:schemeClr val="lt1"/>
                        </a:solidFill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>
                          <a:solidFill>
                            <a:schemeClr val="lt1"/>
                          </a:solidFill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 </a:t>
                      </a:r>
                      <a:endParaRPr i="1" sz="1200">
                        <a:solidFill>
                          <a:schemeClr val="lt1"/>
                        </a:solidFill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>
                          <a:solidFill>
                            <a:schemeClr val="lt1"/>
                          </a:solidFill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 </a:t>
                      </a:r>
                      <a:endParaRPr i="1" sz="1200">
                        <a:solidFill>
                          <a:schemeClr val="lt1"/>
                        </a:solidFill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>
                          <a:solidFill>
                            <a:schemeClr val="lt1"/>
                          </a:solidFill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 </a:t>
                      </a:r>
                      <a:endParaRPr i="1" sz="1200">
                        <a:solidFill>
                          <a:schemeClr val="lt1"/>
                        </a:solidFill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>
                          <a:solidFill>
                            <a:schemeClr val="lt1"/>
                          </a:solidFill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accuracy</a:t>
                      </a:r>
                      <a:endParaRPr i="1" sz="1200">
                        <a:solidFill>
                          <a:schemeClr val="lt1"/>
                        </a:solidFill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>
                          <a:solidFill>
                            <a:schemeClr val="lt1"/>
                          </a:solidFill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 </a:t>
                      </a:r>
                      <a:endParaRPr i="1" sz="1200">
                        <a:solidFill>
                          <a:schemeClr val="lt1"/>
                        </a:solidFill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>
                          <a:solidFill>
                            <a:schemeClr val="lt1"/>
                          </a:solidFill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 </a:t>
                      </a:r>
                      <a:endParaRPr i="1" sz="1200">
                        <a:solidFill>
                          <a:schemeClr val="lt1"/>
                        </a:solidFill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>
                          <a:solidFill>
                            <a:schemeClr val="lt1"/>
                          </a:solidFill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0.76</a:t>
                      </a:r>
                      <a:endParaRPr i="1" sz="1200">
                        <a:solidFill>
                          <a:schemeClr val="lt1"/>
                        </a:solidFill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>
                          <a:solidFill>
                            <a:schemeClr val="lt1"/>
                          </a:solidFill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weighted avg</a:t>
                      </a:r>
                      <a:endParaRPr i="1" sz="1200">
                        <a:solidFill>
                          <a:schemeClr val="lt1"/>
                        </a:solidFill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>
                          <a:solidFill>
                            <a:schemeClr val="lt1"/>
                          </a:solidFill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0.96</a:t>
                      </a:r>
                      <a:endParaRPr i="1" sz="1200">
                        <a:solidFill>
                          <a:schemeClr val="lt1"/>
                        </a:solidFill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>
                          <a:solidFill>
                            <a:schemeClr val="lt1"/>
                          </a:solidFill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0.76</a:t>
                      </a:r>
                      <a:endParaRPr i="1" sz="1200">
                        <a:solidFill>
                          <a:schemeClr val="lt1"/>
                        </a:solidFill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>
                          <a:solidFill>
                            <a:schemeClr val="lt1"/>
                          </a:solidFill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0.84</a:t>
                      </a:r>
                      <a:endParaRPr i="1" sz="1200">
                        <a:solidFill>
                          <a:schemeClr val="lt1"/>
                        </a:solidFill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/>
        </p:nvSpPr>
        <p:spPr>
          <a:xfrm>
            <a:off x="2012775" y="266050"/>
            <a:ext cx="6926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rPr>
              <a:t>Feature importance</a:t>
            </a:r>
            <a:r>
              <a:rPr i="1" lang="en-US" sz="20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rPr>
              <a:t>:</a:t>
            </a:r>
            <a:endParaRPr i="1">
              <a:solidFill>
                <a:schemeClr val="lt2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0000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2050725" y="974050"/>
            <a:ext cx="6850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latin typeface="Lora Medium"/>
                <a:ea typeface="Lora Medium"/>
                <a:cs typeface="Lora Medium"/>
                <a:sym typeface="Lora Medium"/>
              </a:rPr>
              <a:t>Значимость итоговых фичей в доле ROC_AUC лучшей модели StackClassifier изображены на диаграмме:</a:t>
            </a:r>
            <a:endParaRPr i="1" sz="1600"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0725" y="1717844"/>
            <a:ext cx="6395875" cy="4796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981200" y="185575"/>
            <a:ext cx="69342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 sz="36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EDA</a:t>
            </a:r>
            <a:endParaRPr sz="36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981200" y="1034600"/>
            <a:ext cx="6934200" cy="42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Georgia"/>
              <a:buChar char="•"/>
            </a:pPr>
            <a:r>
              <a:rPr lang="en-US"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Структура и особенности данных</a:t>
            </a:r>
            <a:endParaRPr sz="20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4700" y="1606550"/>
            <a:ext cx="7147200" cy="364490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/>
        </p:nvSpPr>
        <p:spPr>
          <a:xfrm>
            <a:off x="2167050" y="5251400"/>
            <a:ext cx="6562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Размер датафрейма: 1732266 </a:t>
            </a:r>
            <a:r>
              <a:rPr lang="en-US" sz="16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x </a:t>
            </a:r>
            <a:r>
              <a:rPr i="1" lang="en-US" sz="16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19</a:t>
            </a:r>
            <a:endParaRPr i="1" sz="16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Количество признаков: 16</a:t>
            </a:r>
            <a:endParaRPr i="1" sz="16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Количество категориальных признаков: 15</a:t>
            </a:r>
            <a:endParaRPr i="1" sz="16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Количество числовых признаков: 1</a:t>
            </a:r>
            <a:endParaRPr i="1" sz="16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Целевая переменная: event_action_bin</a:t>
            </a:r>
            <a:endParaRPr i="1" sz="16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2176200" y="552850"/>
            <a:ext cx="6295500" cy="1724400"/>
          </a:xfrm>
          <a:prstGeom prst="roundRect">
            <a:avLst>
              <a:gd fmla="val 16667" name="adj"/>
            </a:avLst>
          </a:prstGeom>
          <a:solidFill>
            <a:srgbClr val="EDF8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" name="Google Shape;46;p7"/>
          <p:cNvSpPr/>
          <p:nvPr/>
        </p:nvSpPr>
        <p:spPr>
          <a:xfrm>
            <a:off x="5870750" y="1040050"/>
            <a:ext cx="2850900" cy="123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13829</a:t>
            </a:r>
            <a:endParaRPr sz="5000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Количество полностью заполненных данных</a:t>
            </a:r>
            <a:endParaRPr>
              <a:highlight>
                <a:schemeClr val="accent2"/>
              </a:highlight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2216325" y="5179700"/>
            <a:ext cx="2850900" cy="1592700"/>
          </a:xfrm>
          <a:prstGeom prst="roundRect">
            <a:avLst>
              <a:gd fmla="val 16667" name="adj"/>
            </a:avLst>
          </a:prstGeom>
          <a:solidFill>
            <a:srgbClr val="EDF8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5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0</a:t>
            </a:r>
            <a:endParaRPr i="1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2"/>
              </a:highlight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2216325" y="2932124"/>
            <a:ext cx="2850900" cy="1462800"/>
          </a:xfrm>
          <a:prstGeom prst="roundRect">
            <a:avLst>
              <a:gd fmla="val 16667" name="adj"/>
            </a:avLst>
          </a:prstGeom>
          <a:solidFill>
            <a:srgbClr val="EDF8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device_model            </a:t>
            </a:r>
            <a:r>
              <a:rPr b="1" i="1" lang="en-US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99.13%</a:t>
            </a:r>
            <a:endParaRPr b="1" i="1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utm_keyword           </a:t>
            </a:r>
            <a:r>
              <a:rPr b="1" i="1" lang="en-US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58.93%</a:t>
            </a:r>
            <a:endParaRPr b="1" i="1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device_os                  </a:t>
            </a:r>
            <a:r>
              <a:rPr b="1" i="1" lang="en-US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58.53%</a:t>
            </a:r>
            <a:endParaRPr b="1" i="1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device_brand            20.04%</a:t>
            </a:r>
            <a:endParaRPr i="1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utm_adcontent         17.56%</a:t>
            </a:r>
            <a:endParaRPr i="1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utm_campaign          11.27%</a:t>
            </a:r>
            <a:endParaRPr>
              <a:solidFill>
                <a:schemeClr val="lt2"/>
              </a:solidFill>
              <a:highlight>
                <a:schemeClr val="accent2"/>
              </a:highlight>
            </a:endParaRPr>
          </a:p>
        </p:txBody>
      </p:sp>
      <p:sp>
        <p:nvSpPr>
          <p:cNvPr id="49" name="Google Shape;49;p7"/>
          <p:cNvSpPr/>
          <p:nvPr/>
        </p:nvSpPr>
        <p:spPr>
          <a:xfrm>
            <a:off x="5396900" y="2932125"/>
            <a:ext cx="3132600" cy="3840300"/>
          </a:xfrm>
          <a:prstGeom prst="roundRect">
            <a:avLst>
              <a:gd fmla="val 16667" name="adj"/>
            </a:avLst>
          </a:prstGeom>
          <a:solidFill>
            <a:srgbClr val="EDF8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session_id                     1732266</a:t>
            </a:r>
            <a:endParaRPr i="1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client_id                       1320704</a:t>
            </a:r>
            <a:endParaRPr i="1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visit_date                             226</a:t>
            </a:r>
            <a:endParaRPr i="1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visit_time                        85032</a:t>
            </a:r>
            <a:endParaRPr i="1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visit_number                       533</a:t>
            </a:r>
            <a:endParaRPr i="1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utm_source                          280</a:t>
            </a:r>
            <a:endParaRPr i="1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utm_medium                         55</a:t>
            </a:r>
            <a:endParaRPr i="1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utm_campaign                    406</a:t>
            </a:r>
            <a:endParaRPr i="1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utm_adcontent                    280</a:t>
            </a:r>
            <a:endParaRPr i="1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utm_keyword                      1192</a:t>
            </a:r>
            <a:endParaRPr i="1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device_category                       3</a:t>
            </a:r>
            <a:endParaRPr i="1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device_os                                 13</a:t>
            </a:r>
            <a:endParaRPr i="1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device_brand                       200</a:t>
            </a:r>
            <a:endParaRPr i="1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device_model                        104</a:t>
            </a:r>
            <a:endParaRPr i="1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device_screen_resolution 4947</a:t>
            </a:r>
            <a:endParaRPr i="1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device_browser                      55</a:t>
            </a:r>
            <a:endParaRPr i="1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geo_country                          159</a:t>
            </a:r>
            <a:endParaRPr i="1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geo_city                              2389</a:t>
            </a:r>
            <a:endParaRPr i="1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2079775" y="0"/>
            <a:ext cx="611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Основные статистики:</a:t>
            </a:r>
            <a:endParaRPr i="1" sz="20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2307825" y="710825"/>
            <a:ext cx="2667900" cy="1316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1732266</a:t>
            </a:r>
            <a:endParaRPr sz="5000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Количество сессий</a:t>
            </a:r>
            <a:endParaRPr>
              <a:highlight>
                <a:schemeClr val="accent2"/>
              </a:highlight>
            </a:endParaRPr>
          </a:p>
        </p:txBody>
      </p:sp>
      <p:cxnSp>
        <p:nvCxnSpPr>
          <p:cNvPr id="52" name="Google Shape;52;p7"/>
          <p:cNvCxnSpPr/>
          <p:nvPr/>
        </p:nvCxnSpPr>
        <p:spPr>
          <a:xfrm flipH="1" rot="10800000">
            <a:off x="2250900" y="605575"/>
            <a:ext cx="6107700" cy="157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7"/>
          <p:cNvSpPr txBox="1"/>
          <p:nvPr/>
        </p:nvSpPr>
        <p:spPr>
          <a:xfrm>
            <a:off x="2250900" y="2296875"/>
            <a:ext cx="266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rPr>
              <a:t>Процент отсутствующих значений в признаках</a:t>
            </a:r>
            <a:endParaRPr i="1">
              <a:solidFill>
                <a:schemeClr val="lt2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2420400" y="4479513"/>
            <a:ext cx="232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rPr>
              <a:t>Количество дублирующих записей</a:t>
            </a:r>
            <a:endParaRPr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5633250" y="2296888"/>
            <a:ext cx="266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rPr>
              <a:t>Количество уникальных значений признаков</a:t>
            </a:r>
            <a:endParaRPr i="1">
              <a:solidFill>
                <a:schemeClr val="lt2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/>
        </p:nvSpPr>
        <p:spPr>
          <a:xfrm>
            <a:off x="2142850" y="129250"/>
            <a:ext cx="692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rPr>
              <a:t>Динамика визитов, событий и конверсии в </a:t>
            </a:r>
            <a:r>
              <a:rPr i="1" lang="en-US" sz="15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rPr>
              <a:t>рассматриваемом</a:t>
            </a:r>
            <a:r>
              <a:rPr i="1" lang="en-US" sz="15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rPr>
              <a:t> периоде:</a:t>
            </a:r>
            <a:endParaRPr i="1" sz="1500">
              <a:solidFill>
                <a:schemeClr val="lt2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61" name="Google Shape;6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2850" y="724775"/>
            <a:ext cx="6744099" cy="613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/>
        </p:nvSpPr>
        <p:spPr>
          <a:xfrm>
            <a:off x="1956450" y="221700"/>
            <a:ext cx="611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 Распределение целевой переменной:</a:t>
            </a:r>
            <a:endParaRPr i="1" sz="20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2035425" y="956300"/>
            <a:ext cx="334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Значения целевой переменной распределены следующим образом:</a:t>
            </a:r>
            <a:endParaRPr sz="16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68" name="Google Shape;68;p9"/>
          <p:cNvGraphicFramePr/>
          <p:nvPr/>
        </p:nvGraphicFramePr>
        <p:xfrm>
          <a:off x="2101300" y="2295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{43D60EED-0B6E-4799-B82E-03B16F51DA8F}</a:tableStyleId>
              </a:tblPr>
              <a:tblGrid>
                <a:gridCol w="782125"/>
                <a:gridCol w="1396375"/>
              </a:tblGrid>
              <a:tr h="76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202124"/>
                          </a:solidFill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Класс</a:t>
                      </a:r>
                      <a:endParaRPr i="1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202124"/>
                          </a:solidFill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Количество значений</a:t>
                      </a:r>
                      <a:endParaRPr i="1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53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0</a:t>
                      </a:r>
                      <a:endParaRPr i="1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202124"/>
                          </a:solidFill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1681952</a:t>
                      </a:r>
                      <a:endParaRPr i="1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3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1</a:t>
                      </a:r>
                      <a:endParaRPr i="1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rgbClr val="202124"/>
                          </a:solidFill>
                          <a:latin typeface="Lora Medium"/>
                          <a:ea typeface="Lora Medium"/>
                          <a:cs typeface="Lora Medium"/>
                          <a:sym typeface="Lora Medium"/>
                        </a:rPr>
                        <a:t>50314</a:t>
                      </a:r>
                      <a:endParaRPr i="1">
                        <a:latin typeface="Lora Medium"/>
                        <a:ea typeface="Lora Medium"/>
                        <a:cs typeface="Lora Medium"/>
                        <a:sym typeface="Lora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69" name="Google Shape;6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5000" y="1879700"/>
            <a:ext cx="4056201" cy="25249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"/>
          <p:cNvSpPr txBox="1"/>
          <p:nvPr/>
        </p:nvSpPr>
        <p:spPr>
          <a:xfrm>
            <a:off x="2035425" y="5044475"/>
            <a:ext cx="6925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Классы целевой переменной не сбалансированы, соотношение значений 0/1 - </a:t>
            </a:r>
            <a:r>
              <a:rPr b="1" i="1" lang="en-US" sz="16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2,9%.</a:t>
            </a:r>
            <a:endParaRPr b="1" i="1" sz="16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Для улучшения предсказательной способности модели будет применено несколько подходов для снижения влияния дисбаланса классов.</a:t>
            </a:r>
            <a:endParaRPr sz="16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/>
        </p:nvSpPr>
        <p:spPr>
          <a:xfrm>
            <a:off x="1837275" y="126950"/>
            <a:ext cx="611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 Распределение ключевых атрибутов</a:t>
            </a:r>
            <a:r>
              <a:rPr lang="en-US"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 sz="20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6" name="Google Shape;76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7275" y="3869975"/>
            <a:ext cx="3909084" cy="289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4769" y="714300"/>
            <a:ext cx="4164180" cy="30609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0"/>
          <p:cNvSpPr txBox="1"/>
          <p:nvPr/>
        </p:nvSpPr>
        <p:spPr>
          <a:xfrm>
            <a:off x="2027125" y="842450"/>
            <a:ext cx="25449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chemeClr val="lt2"/>
                </a:solidFill>
                <a:highlight>
                  <a:srgbClr val="FFFFFF"/>
                </a:highlight>
                <a:latin typeface="Lora Medium"/>
                <a:ea typeface="Lora Medium"/>
                <a:cs typeface="Lora Medium"/>
                <a:sym typeface="Lora Medium"/>
              </a:rPr>
              <a:t>UTM-метки об источнике трафика распределены неравномерно, более 33% представлено одним классом, еще 4 значения встречаются примерно в 18%, 12,5%, 11,5% и 6% случаев. Остальные значения встречаются менее чем в 3% случаев. Каждому ресурсу, в основном, соответствует 1 канал рекламы и одна метка utm-adcontent (239 из 280). </a:t>
            </a:r>
            <a:endParaRPr i="1" sz="1300">
              <a:solidFill>
                <a:schemeClr val="lt2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79" name="Google Shape;79;p10"/>
          <p:cNvSpPr txBox="1"/>
          <p:nvPr/>
        </p:nvSpPr>
        <p:spPr>
          <a:xfrm>
            <a:off x="6107700" y="3943400"/>
            <a:ext cx="27378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chemeClr val="lt2"/>
                </a:solidFill>
                <a:highlight>
                  <a:srgbClr val="FFFFFF"/>
                </a:highlight>
                <a:latin typeface="Lora Medium"/>
                <a:ea typeface="Lora Medium"/>
                <a:cs typeface="Lora Medium"/>
                <a:sym typeface="Lora Medium"/>
              </a:rPr>
              <a:t>UTM-метки с названием рекламной компании распределены неравномерно, более 25% представлено одним классом, еще 4 значения встречаются примерно в 20%, 15%, 9% и примерно 4% случаев. Остальные значения встречаются менее чем в 2% случаев. В 204 кампаниях участвовал только 1 ресурс, в одной из кампаний </a:t>
            </a:r>
            <a:r>
              <a:rPr i="1" lang="en-US" sz="1300">
                <a:solidFill>
                  <a:schemeClr val="lt2"/>
                </a:solidFill>
                <a:highlight>
                  <a:srgbClr val="FFFFFF"/>
                </a:highlight>
                <a:latin typeface="Lora Medium"/>
                <a:ea typeface="Lora Medium"/>
                <a:cs typeface="Lora Medium"/>
                <a:sym typeface="Lora Medium"/>
              </a:rPr>
              <a:t>участвовало</a:t>
            </a:r>
            <a:r>
              <a:rPr i="1" lang="en-US" sz="1300">
                <a:solidFill>
                  <a:schemeClr val="lt2"/>
                </a:solidFill>
                <a:highlight>
                  <a:srgbClr val="FFFFFF"/>
                </a:highlight>
                <a:latin typeface="Lora Medium"/>
                <a:ea typeface="Lora Medium"/>
                <a:cs typeface="Lora Medium"/>
                <a:sym typeface="Lora Medium"/>
              </a:rPr>
              <a:t> 226 ресурсов, в остальных 13 и менее.</a:t>
            </a:r>
            <a:endParaRPr i="1" sz="1300">
              <a:solidFill>
                <a:schemeClr val="lt2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/>
        </p:nvSpPr>
        <p:spPr>
          <a:xfrm>
            <a:off x="1895500" y="141925"/>
            <a:ext cx="611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 Распределение ключевых атрибутов:</a:t>
            </a:r>
            <a:endParaRPr sz="20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5" name="Google Shape;85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5575" y="3816475"/>
            <a:ext cx="4118576" cy="283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5750" y="634525"/>
            <a:ext cx="3781423" cy="27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1"/>
          <p:cNvSpPr txBox="1"/>
          <p:nvPr/>
        </p:nvSpPr>
        <p:spPr>
          <a:xfrm>
            <a:off x="6106350" y="719488"/>
            <a:ext cx="2737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chemeClr val="lt2"/>
                </a:solidFill>
                <a:highlight>
                  <a:srgbClr val="FFFFFF"/>
                </a:highlight>
                <a:latin typeface="Lora Medium"/>
                <a:ea typeface="Lora Medium"/>
                <a:cs typeface="Lora Medium"/>
                <a:sym typeface="Lora Medium"/>
              </a:rPr>
              <a:t>UTM-метки с доп.информацией распределены неравномерно, более 60% представлено одним классом, еще 4 значения встречаются в 12,5%, 7,5%, 7,5% и примерно 4% случаев. Остальные значения встречаются в 1% случаев и менее. </a:t>
            </a:r>
            <a:r>
              <a:rPr i="1" lang="en-US" sz="1300">
                <a:solidFill>
                  <a:schemeClr val="lt2"/>
                </a:solidFill>
                <a:highlight>
                  <a:srgbClr val="FFFFFF"/>
                </a:highlight>
                <a:latin typeface="Lora Medium"/>
                <a:ea typeface="Lora Medium"/>
                <a:cs typeface="Lora Medium"/>
                <a:sym typeface="Lora Medium"/>
              </a:rPr>
              <a:t>В основном одно значение utm-adcontent соответствует utm-source, в редких и единичных случаях 245, 185, 56, 35, 21 и менее.</a:t>
            </a:r>
            <a:endParaRPr i="1" sz="1300">
              <a:solidFill>
                <a:schemeClr val="lt2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88" name="Google Shape;88;p11"/>
          <p:cNvSpPr txBox="1"/>
          <p:nvPr/>
        </p:nvSpPr>
        <p:spPr>
          <a:xfrm>
            <a:off x="1955750" y="3936838"/>
            <a:ext cx="27378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chemeClr val="lt2"/>
                </a:solidFill>
                <a:highlight>
                  <a:srgbClr val="FFFFFF"/>
                </a:highlight>
                <a:latin typeface="Lora Medium"/>
                <a:ea typeface="Lora Medium"/>
                <a:cs typeface="Lora Medium"/>
                <a:sym typeface="Lora Medium"/>
              </a:rPr>
              <a:t>UTM-метки о типе канала также распределены неравномерно, более 33% представлено одним классом, еще 7 значения встречаются примерно в 18%, 17.5%, 15%, 7,5%, 4% и 4% случаев. Остальные значения встречаются в 1% и менее случаев</a:t>
            </a:r>
            <a:r>
              <a:rPr i="1" lang="en-US" sz="1300">
                <a:solidFill>
                  <a:schemeClr val="lt2"/>
                </a:solidFill>
                <a:highlight>
                  <a:srgbClr val="FFFFFF"/>
                </a:highlight>
                <a:latin typeface="Lora Medium"/>
                <a:ea typeface="Lora Medium"/>
                <a:cs typeface="Lora Medium"/>
                <a:sym typeface="Lora Medium"/>
              </a:rPr>
              <a:t>. В основном 1 канал соответствует 1 ресурсу, некоторые каналы есть у нескольких ресурсов(7, 21, 22 источника трафика).</a:t>
            </a:r>
            <a:endParaRPr i="1" sz="1300">
              <a:solidFill>
                <a:schemeClr val="lt2"/>
              </a:solidFill>
              <a:highlight>
                <a:srgbClr val="FFFFFF"/>
              </a:highlight>
              <a:latin typeface="Lora Medium"/>
              <a:ea typeface="Lora Medium"/>
              <a:cs typeface="Lora Medium"/>
              <a:sym typeface="Lora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/>
        </p:nvSpPr>
        <p:spPr>
          <a:xfrm>
            <a:off x="1876775" y="164350"/>
            <a:ext cx="611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 Распределение ключевых атрибутов:</a:t>
            </a:r>
            <a:endParaRPr sz="20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4" name="Google Shape;9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275" y="1249300"/>
            <a:ext cx="3936626" cy="288392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2"/>
          <p:cNvSpPr txBox="1"/>
          <p:nvPr/>
        </p:nvSpPr>
        <p:spPr>
          <a:xfrm>
            <a:off x="2027125" y="1249300"/>
            <a:ext cx="29091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chemeClr val="lt2"/>
                </a:solidFill>
                <a:highlight>
                  <a:srgbClr val="FFFFFF"/>
                </a:highlight>
                <a:latin typeface="Lora Medium"/>
                <a:ea typeface="Lora Medium"/>
                <a:cs typeface="Lora Medium"/>
                <a:sym typeface="Lora Medium"/>
              </a:rPr>
              <a:t>UTM-метки с ключевым словом распределены неравномерно, около 3/4 представлены одним значением. Остальные значения встречаются в 2,5% случаев и менее (в разрезе отдельных значений). UTM-метки с ключевым словом появились с 22.09.21г. Вероятнее всего, ранее эти необязательные метки не были настроены и корректным будет восстановить их модой для соответствующей группы utm_source+utm_campaing+ +utm_medium.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werpoint-template-24">
  <a:themeElements>
    <a:clrScheme name="default">
      <a:dk1>
        <a:srgbClr val="4D4D4D"/>
      </a:dk1>
      <a:lt1>
        <a:srgbClr val="FFFFFF"/>
      </a:lt1>
      <a:dk2>
        <a:srgbClr val="4D4D4D"/>
      </a:dk2>
      <a:lt2>
        <a:srgbClr val="285E80"/>
      </a:lt2>
      <a:accent1>
        <a:srgbClr val="3E7A98"/>
      </a:accent1>
      <a:accent2>
        <a:srgbClr val="5A91AC"/>
      </a:accent2>
      <a:accent3>
        <a:srgbClr val="FFFFFF"/>
      </a:accent3>
      <a:accent4>
        <a:srgbClr val="3E7A98"/>
      </a:accent4>
      <a:accent5>
        <a:srgbClr val="5A91AC"/>
      </a:accent5>
      <a:accent6>
        <a:srgbClr val="FFFFFF"/>
      </a:accent6>
      <a:hlink>
        <a:srgbClr val="6C9FB8"/>
      </a:hlink>
      <a:folHlink>
        <a:srgbClr val="DDDDD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