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6" r:id="rId9"/>
    <p:sldId id="264" r:id="rId10"/>
    <p:sldId id="267" r:id="rId11"/>
    <p:sldId id="268" r:id="rId12"/>
    <p:sldId id="269" r:id="rId13"/>
    <p:sldId id="265" r:id="rId14"/>
    <p:sldId id="270" r:id="rId15"/>
    <p:sldId id="271" r:id="rId16"/>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82" autoAdjust="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ro-RO" smtClean="0"/>
              <a:t>IP Workshop </a:t>
            </a:r>
            <a:endParaRPr lang="ro-RO"/>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091CAF-52EB-4628-9493-8A013D1CAE3A}" type="datetimeFigureOut">
              <a:rPr lang="ro-RO" smtClean="0"/>
              <a:t>15.08.2015</a:t>
            </a:fld>
            <a:endParaRPr lang="ro-RO"/>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B26E7F-C67B-42E9-913F-D4CE11A33ED5}" type="slidenum">
              <a:rPr lang="ro-RO" smtClean="0"/>
              <a:t>‹#›</a:t>
            </a:fld>
            <a:endParaRPr lang="ro-RO"/>
          </a:p>
        </p:txBody>
      </p:sp>
    </p:spTree>
    <p:extLst>
      <p:ext uri="{BB962C8B-B14F-4D97-AF65-F5344CB8AC3E}">
        <p14:creationId xmlns:p14="http://schemas.microsoft.com/office/powerpoint/2010/main" val="26298140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ro-RO" smtClean="0"/>
              <a:t>IP Workshop </a:t>
            </a:r>
            <a:endParaRPr lang="ro-R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9963FF-DCD9-4449-BA07-318F98B5CFE8}" type="datetimeFigureOut">
              <a:rPr lang="ro-RO" smtClean="0"/>
              <a:t>15.08.2015</a:t>
            </a:fld>
            <a:endParaRPr lang="ro-RO"/>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117120-5BDF-4EBA-A45D-0D4D572BDA0F}" type="slidenum">
              <a:rPr lang="ro-RO" smtClean="0"/>
              <a:t>‹#›</a:t>
            </a:fld>
            <a:endParaRPr lang="ro-RO"/>
          </a:p>
        </p:txBody>
      </p:sp>
    </p:spTree>
    <p:extLst>
      <p:ext uri="{BB962C8B-B14F-4D97-AF65-F5344CB8AC3E}">
        <p14:creationId xmlns:p14="http://schemas.microsoft.com/office/powerpoint/2010/main" val="271705153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FF117120-5BDF-4EBA-A45D-0D4D572BDA0F}" type="slidenum">
              <a:rPr lang="ro-RO" smtClean="0"/>
              <a:t>1</a:t>
            </a:fld>
            <a:endParaRPr lang="ro-RO"/>
          </a:p>
        </p:txBody>
      </p:sp>
      <p:sp>
        <p:nvSpPr>
          <p:cNvPr id="5" name="Header Placeholder 4"/>
          <p:cNvSpPr>
            <a:spLocks noGrp="1"/>
          </p:cNvSpPr>
          <p:nvPr>
            <p:ph type="hdr" sz="quarter" idx="11"/>
          </p:nvPr>
        </p:nvSpPr>
        <p:spPr/>
        <p:txBody>
          <a:bodyPr/>
          <a:lstStyle/>
          <a:p>
            <a:r>
              <a:rPr lang="ro-RO" smtClean="0"/>
              <a:t>IP Workshop </a:t>
            </a:r>
            <a:endParaRPr lang="ro-RO"/>
          </a:p>
        </p:txBody>
      </p:sp>
    </p:spTree>
    <p:extLst>
      <p:ext uri="{BB962C8B-B14F-4D97-AF65-F5344CB8AC3E}">
        <p14:creationId xmlns:p14="http://schemas.microsoft.com/office/powerpoint/2010/main" val="3293920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3DA0F8-49FE-45E9-B1F3-AB7531211402}" type="datetimeFigureOut">
              <a:rPr lang="ro-RO" smtClean="0"/>
              <a:t>15.08.2015</a:t>
            </a:fld>
            <a:endParaRPr lang="ro-RO"/>
          </a:p>
        </p:txBody>
      </p:sp>
      <p:sp>
        <p:nvSpPr>
          <p:cNvPr id="5" name="Footer Placeholder 4"/>
          <p:cNvSpPr>
            <a:spLocks noGrp="1"/>
          </p:cNvSpPr>
          <p:nvPr>
            <p:ph type="ftr" sz="quarter" idx="11"/>
          </p:nvPr>
        </p:nvSpPr>
        <p:spPr/>
        <p:txBody>
          <a:bodyPr/>
          <a:lstStyle/>
          <a:p>
            <a:endParaRPr lang="ro-R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834138E-5DEC-4946-9074-E6D28FFAE79F}" type="slidenum">
              <a:rPr lang="ro-RO" smtClean="0"/>
              <a:t>‹#›</a:t>
            </a:fld>
            <a:endParaRPr lang="ro-RO"/>
          </a:p>
        </p:txBody>
      </p:sp>
    </p:spTree>
    <p:extLst>
      <p:ext uri="{BB962C8B-B14F-4D97-AF65-F5344CB8AC3E}">
        <p14:creationId xmlns:p14="http://schemas.microsoft.com/office/powerpoint/2010/main" val="332362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3DA0F8-49FE-45E9-B1F3-AB7531211402}" type="datetimeFigureOut">
              <a:rPr lang="ro-RO" smtClean="0"/>
              <a:t>15.08.2015</a:t>
            </a:fld>
            <a:endParaRPr lang="ro-RO"/>
          </a:p>
        </p:txBody>
      </p:sp>
      <p:sp>
        <p:nvSpPr>
          <p:cNvPr id="5" name="Footer Placeholder 4"/>
          <p:cNvSpPr>
            <a:spLocks noGrp="1"/>
          </p:cNvSpPr>
          <p:nvPr>
            <p:ph type="ftr" sz="quarter" idx="11"/>
          </p:nvPr>
        </p:nvSpPr>
        <p:spPr/>
        <p:txBody>
          <a:bodyPr/>
          <a:lstStyle/>
          <a:p>
            <a:endParaRPr lang="ro-R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34138E-5DEC-4946-9074-E6D28FFAE79F}" type="slidenum">
              <a:rPr lang="ro-RO" smtClean="0"/>
              <a:t>‹#›</a:t>
            </a:fld>
            <a:endParaRPr lang="ro-RO"/>
          </a:p>
        </p:txBody>
      </p:sp>
    </p:spTree>
    <p:extLst>
      <p:ext uri="{BB962C8B-B14F-4D97-AF65-F5344CB8AC3E}">
        <p14:creationId xmlns:p14="http://schemas.microsoft.com/office/powerpoint/2010/main" val="4158603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3DA0F8-49FE-45E9-B1F3-AB7531211402}" type="datetimeFigureOut">
              <a:rPr lang="ro-RO" smtClean="0"/>
              <a:t>15.08.2015</a:t>
            </a:fld>
            <a:endParaRPr lang="ro-RO"/>
          </a:p>
        </p:txBody>
      </p:sp>
      <p:sp>
        <p:nvSpPr>
          <p:cNvPr id="5" name="Footer Placeholder 4"/>
          <p:cNvSpPr>
            <a:spLocks noGrp="1"/>
          </p:cNvSpPr>
          <p:nvPr>
            <p:ph type="ftr" sz="quarter" idx="11"/>
          </p:nvPr>
        </p:nvSpPr>
        <p:spPr/>
        <p:txBody>
          <a:bodyPr/>
          <a:lstStyle/>
          <a:p>
            <a:endParaRPr lang="ro-R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34138E-5DEC-4946-9074-E6D28FFAE79F}" type="slidenum">
              <a:rPr lang="ro-RO" smtClean="0"/>
              <a:t>‹#›</a:t>
            </a:fld>
            <a:endParaRPr lang="ro-R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8681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93DA0F8-49FE-45E9-B1F3-AB7531211402}" type="datetimeFigureOut">
              <a:rPr lang="ro-RO" smtClean="0"/>
              <a:t>15.08.2015</a:t>
            </a:fld>
            <a:endParaRPr lang="ro-RO"/>
          </a:p>
        </p:txBody>
      </p:sp>
      <p:sp>
        <p:nvSpPr>
          <p:cNvPr id="6" name="Footer Placeholder 5"/>
          <p:cNvSpPr>
            <a:spLocks noGrp="1"/>
          </p:cNvSpPr>
          <p:nvPr>
            <p:ph type="ftr" sz="quarter" idx="11"/>
          </p:nvPr>
        </p:nvSpPr>
        <p:spPr/>
        <p:txBody>
          <a:bodyPr/>
          <a:lstStyle/>
          <a:p>
            <a:endParaRPr lang="ro-R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34138E-5DEC-4946-9074-E6D28FFAE79F}" type="slidenum">
              <a:rPr lang="ro-RO" smtClean="0"/>
              <a:t>‹#›</a:t>
            </a:fld>
            <a:endParaRPr lang="ro-RO"/>
          </a:p>
        </p:txBody>
      </p:sp>
    </p:spTree>
    <p:extLst>
      <p:ext uri="{BB962C8B-B14F-4D97-AF65-F5344CB8AC3E}">
        <p14:creationId xmlns:p14="http://schemas.microsoft.com/office/powerpoint/2010/main" val="1243759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93DA0F8-49FE-45E9-B1F3-AB7531211402}" type="datetimeFigureOut">
              <a:rPr lang="ro-RO" smtClean="0"/>
              <a:t>15.08.2015</a:t>
            </a:fld>
            <a:endParaRPr lang="ro-RO"/>
          </a:p>
        </p:txBody>
      </p:sp>
      <p:sp>
        <p:nvSpPr>
          <p:cNvPr id="6" name="Footer Placeholder 5"/>
          <p:cNvSpPr>
            <a:spLocks noGrp="1"/>
          </p:cNvSpPr>
          <p:nvPr>
            <p:ph type="ftr" sz="quarter" idx="11"/>
          </p:nvPr>
        </p:nvSpPr>
        <p:spPr/>
        <p:txBody>
          <a:bodyPr/>
          <a:lstStyle/>
          <a:p>
            <a:endParaRPr lang="ro-R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34138E-5DEC-4946-9074-E6D28FFAE79F}" type="slidenum">
              <a:rPr lang="ro-RO" smtClean="0"/>
              <a:t>‹#›</a:t>
            </a:fld>
            <a:endParaRPr lang="ro-R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6489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93DA0F8-49FE-45E9-B1F3-AB7531211402}" type="datetimeFigureOut">
              <a:rPr lang="ro-RO" smtClean="0"/>
              <a:t>15.08.2015</a:t>
            </a:fld>
            <a:endParaRPr lang="ro-RO"/>
          </a:p>
        </p:txBody>
      </p:sp>
      <p:sp>
        <p:nvSpPr>
          <p:cNvPr id="6" name="Footer Placeholder 5"/>
          <p:cNvSpPr>
            <a:spLocks noGrp="1"/>
          </p:cNvSpPr>
          <p:nvPr>
            <p:ph type="ftr" sz="quarter" idx="11"/>
          </p:nvPr>
        </p:nvSpPr>
        <p:spPr/>
        <p:txBody>
          <a:bodyPr/>
          <a:lstStyle/>
          <a:p>
            <a:endParaRPr lang="ro-R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34138E-5DEC-4946-9074-E6D28FFAE79F}" type="slidenum">
              <a:rPr lang="ro-RO" smtClean="0"/>
              <a:t>‹#›</a:t>
            </a:fld>
            <a:endParaRPr lang="ro-RO"/>
          </a:p>
        </p:txBody>
      </p:sp>
    </p:spTree>
    <p:extLst>
      <p:ext uri="{BB962C8B-B14F-4D97-AF65-F5344CB8AC3E}">
        <p14:creationId xmlns:p14="http://schemas.microsoft.com/office/powerpoint/2010/main" val="134221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3DA0F8-49FE-45E9-B1F3-AB7531211402}" type="datetimeFigureOut">
              <a:rPr lang="ro-RO" smtClean="0"/>
              <a:t>15.08.2015</a:t>
            </a:fld>
            <a:endParaRPr lang="ro-RO"/>
          </a:p>
        </p:txBody>
      </p:sp>
      <p:sp>
        <p:nvSpPr>
          <p:cNvPr id="5" name="Footer Placeholder 4"/>
          <p:cNvSpPr>
            <a:spLocks noGrp="1"/>
          </p:cNvSpPr>
          <p:nvPr>
            <p:ph type="ftr" sz="quarter" idx="11"/>
          </p:nvPr>
        </p:nvSpPr>
        <p:spPr/>
        <p:txBody>
          <a:bodyPr/>
          <a:lstStyle/>
          <a:p>
            <a:endParaRPr lang="ro-R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34138E-5DEC-4946-9074-E6D28FFAE79F}" type="slidenum">
              <a:rPr lang="ro-RO" smtClean="0"/>
              <a:t>‹#›</a:t>
            </a:fld>
            <a:endParaRPr lang="ro-RO"/>
          </a:p>
        </p:txBody>
      </p:sp>
    </p:spTree>
    <p:extLst>
      <p:ext uri="{BB962C8B-B14F-4D97-AF65-F5344CB8AC3E}">
        <p14:creationId xmlns:p14="http://schemas.microsoft.com/office/powerpoint/2010/main" val="2924015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3DA0F8-49FE-45E9-B1F3-AB7531211402}" type="datetimeFigureOut">
              <a:rPr lang="ro-RO" smtClean="0"/>
              <a:t>15.08.2015</a:t>
            </a:fld>
            <a:endParaRPr lang="ro-RO"/>
          </a:p>
        </p:txBody>
      </p:sp>
      <p:sp>
        <p:nvSpPr>
          <p:cNvPr id="5" name="Footer Placeholder 4"/>
          <p:cNvSpPr>
            <a:spLocks noGrp="1"/>
          </p:cNvSpPr>
          <p:nvPr>
            <p:ph type="ftr" sz="quarter" idx="11"/>
          </p:nvPr>
        </p:nvSpPr>
        <p:spPr/>
        <p:txBody>
          <a:bodyPr/>
          <a:lstStyle/>
          <a:p>
            <a:endParaRPr lang="ro-R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34138E-5DEC-4946-9074-E6D28FFAE79F}" type="slidenum">
              <a:rPr lang="ro-RO" smtClean="0"/>
              <a:t>‹#›</a:t>
            </a:fld>
            <a:endParaRPr lang="ro-RO"/>
          </a:p>
        </p:txBody>
      </p:sp>
    </p:spTree>
    <p:extLst>
      <p:ext uri="{BB962C8B-B14F-4D97-AF65-F5344CB8AC3E}">
        <p14:creationId xmlns:p14="http://schemas.microsoft.com/office/powerpoint/2010/main" val="248697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3DA0F8-49FE-45E9-B1F3-AB7531211402}" type="datetimeFigureOut">
              <a:rPr lang="ro-RO" smtClean="0"/>
              <a:t>15.08.2015</a:t>
            </a:fld>
            <a:endParaRPr lang="ro-RO"/>
          </a:p>
        </p:txBody>
      </p:sp>
      <p:sp>
        <p:nvSpPr>
          <p:cNvPr id="5" name="Footer Placeholder 4"/>
          <p:cNvSpPr>
            <a:spLocks noGrp="1"/>
          </p:cNvSpPr>
          <p:nvPr>
            <p:ph type="ftr" sz="quarter" idx="11"/>
          </p:nvPr>
        </p:nvSpPr>
        <p:spPr/>
        <p:txBody>
          <a:bodyPr/>
          <a:lstStyle/>
          <a:p>
            <a:endParaRPr lang="ro-R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34138E-5DEC-4946-9074-E6D28FFAE79F}" type="slidenum">
              <a:rPr lang="ro-RO" smtClean="0"/>
              <a:t>‹#›</a:t>
            </a:fld>
            <a:endParaRPr lang="ro-RO"/>
          </a:p>
        </p:txBody>
      </p:sp>
    </p:spTree>
    <p:extLst>
      <p:ext uri="{BB962C8B-B14F-4D97-AF65-F5344CB8AC3E}">
        <p14:creationId xmlns:p14="http://schemas.microsoft.com/office/powerpoint/2010/main" val="330527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3DA0F8-49FE-45E9-B1F3-AB7531211402}" type="datetimeFigureOut">
              <a:rPr lang="ro-RO" smtClean="0"/>
              <a:t>15.08.2015</a:t>
            </a:fld>
            <a:endParaRPr lang="ro-RO"/>
          </a:p>
        </p:txBody>
      </p:sp>
      <p:sp>
        <p:nvSpPr>
          <p:cNvPr id="5" name="Footer Placeholder 4"/>
          <p:cNvSpPr>
            <a:spLocks noGrp="1"/>
          </p:cNvSpPr>
          <p:nvPr>
            <p:ph type="ftr" sz="quarter" idx="11"/>
          </p:nvPr>
        </p:nvSpPr>
        <p:spPr/>
        <p:txBody>
          <a:bodyPr/>
          <a:lstStyle/>
          <a:p>
            <a:endParaRPr lang="ro-R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34138E-5DEC-4946-9074-E6D28FFAE79F}" type="slidenum">
              <a:rPr lang="ro-RO" smtClean="0"/>
              <a:t>‹#›</a:t>
            </a:fld>
            <a:endParaRPr lang="ro-RO"/>
          </a:p>
        </p:txBody>
      </p:sp>
    </p:spTree>
    <p:extLst>
      <p:ext uri="{BB962C8B-B14F-4D97-AF65-F5344CB8AC3E}">
        <p14:creationId xmlns:p14="http://schemas.microsoft.com/office/powerpoint/2010/main" val="4039191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3DA0F8-49FE-45E9-B1F3-AB7531211402}" type="datetimeFigureOut">
              <a:rPr lang="ro-RO" smtClean="0"/>
              <a:t>15.08.2015</a:t>
            </a:fld>
            <a:endParaRPr lang="ro-RO"/>
          </a:p>
        </p:txBody>
      </p:sp>
      <p:sp>
        <p:nvSpPr>
          <p:cNvPr id="6" name="Footer Placeholder 5"/>
          <p:cNvSpPr>
            <a:spLocks noGrp="1"/>
          </p:cNvSpPr>
          <p:nvPr>
            <p:ph type="ftr" sz="quarter" idx="11"/>
          </p:nvPr>
        </p:nvSpPr>
        <p:spPr/>
        <p:txBody>
          <a:bodyPr/>
          <a:lstStyle/>
          <a:p>
            <a:endParaRPr lang="ro-RO"/>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834138E-5DEC-4946-9074-E6D28FFAE79F}" type="slidenum">
              <a:rPr lang="ro-RO" smtClean="0"/>
              <a:t>‹#›</a:t>
            </a:fld>
            <a:endParaRPr lang="ro-RO"/>
          </a:p>
        </p:txBody>
      </p:sp>
    </p:spTree>
    <p:extLst>
      <p:ext uri="{BB962C8B-B14F-4D97-AF65-F5344CB8AC3E}">
        <p14:creationId xmlns:p14="http://schemas.microsoft.com/office/powerpoint/2010/main" val="21645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3DA0F8-49FE-45E9-B1F3-AB7531211402}" type="datetimeFigureOut">
              <a:rPr lang="ro-RO" smtClean="0"/>
              <a:t>15.08.2015</a:t>
            </a:fld>
            <a:endParaRPr lang="ro-RO"/>
          </a:p>
        </p:txBody>
      </p:sp>
      <p:sp>
        <p:nvSpPr>
          <p:cNvPr id="8" name="Footer Placeholder 7"/>
          <p:cNvSpPr>
            <a:spLocks noGrp="1"/>
          </p:cNvSpPr>
          <p:nvPr>
            <p:ph type="ftr" sz="quarter" idx="11"/>
          </p:nvPr>
        </p:nvSpPr>
        <p:spPr/>
        <p:txBody>
          <a:bodyPr/>
          <a:lstStyle/>
          <a:p>
            <a:endParaRPr lang="ro-R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834138E-5DEC-4946-9074-E6D28FFAE79F}" type="slidenum">
              <a:rPr lang="ro-RO" smtClean="0"/>
              <a:t>‹#›</a:t>
            </a:fld>
            <a:endParaRPr lang="ro-RO"/>
          </a:p>
        </p:txBody>
      </p:sp>
    </p:spTree>
    <p:extLst>
      <p:ext uri="{BB962C8B-B14F-4D97-AF65-F5344CB8AC3E}">
        <p14:creationId xmlns:p14="http://schemas.microsoft.com/office/powerpoint/2010/main" val="349561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3DA0F8-49FE-45E9-B1F3-AB7531211402}" type="datetimeFigureOut">
              <a:rPr lang="ro-RO" smtClean="0"/>
              <a:t>15.08.2015</a:t>
            </a:fld>
            <a:endParaRPr lang="ro-RO"/>
          </a:p>
        </p:txBody>
      </p:sp>
      <p:sp>
        <p:nvSpPr>
          <p:cNvPr id="4" name="Footer Placeholder 3"/>
          <p:cNvSpPr>
            <a:spLocks noGrp="1"/>
          </p:cNvSpPr>
          <p:nvPr>
            <p:ph type="ftr" sz="quarter" idx="11"/>
          </p:nvPr>
        </p:nvSpPr>
        <p:spPr/>
        <p:txBody>
          <a:bodyPr/>
          <a:lstStyle/>
          <a:p>
            <a:endParaRPr lang="ro-R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834138E-5DEC-4946-9074-E6D28FFAE79F}" type="slidenum">
              <a:rPr lang="ro-RO" smtClean="0"/>
              <a:t>‹#›</a:t>
            </a:fld>
            <a:endParaRPr lang="ro-RO"/>
          </a:p>
        </p:txBody>
      </p:sp>
    </p:spTree>
    <p:extLst>
      <p:ext uri="{BB962C8B-B14F-4D97-AF65-F5344CB8AC3E}">
        <p14:creationId xmlns:p14="http://schemas.microsoft.com/office/powerpoint/2010/main" val="377997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DA0F8-49FE-45E9-B1F3-AB7531211402}" type="datetimeFigureOut">
              <a:rPr lang="ro-RO" smtClean="0"/>
              <a:t>15.08.2015</a:t>
            </a:fld>
            <a:endParaRPr lang="ro-RO"/>
          </a:p>
        </p:txBody>
      </p:sp>
      <p:sp>
        <p:nvSpPr>
          <p:cNvPr id="3" name="Footer Placeholder 2"/>
          <p:cNvSpPr>
            <a:spLocks noGrp="1"/>
          </p:cNvSpPr>
          <p:nvPr>
            <p:ph type="ftr" sz="quarter" idx="11"/>
          </p:nvPr>
        </p:nvSpPr>
        <p:spPr/>
        <p:txBody>
          <a:bodyPr/>
          <a:lstStyle/>
          <a:p>
            <a:endParaRPr lang="ro-R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834138E-5DEC-4946-9074-E6D28FFAE79F}" type="slidenum">
              <a:rPr lang="ro-RO" smtClean="0"/>
              <a:t>‹#›</a:t>
            </a:fld>
            <a:endParaRPr lang="ro-RO"/>
          </a:p>
        </p:txBody>
      </p:sp>
    </p:spTree>
    <p:extLst>
      <p:ext uri="{BB962C8B-B14F-4D97-AF65-F5344CB8AC3E}">
        <p14:creationId xmlns:p14="http://schemas.microsoft.com/office/powerpoint/2010/main" val="268141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3DA0F8-49FE-45E9-B1F3-AB7531211402}" type="datetimeFigureOut">
              <a:rPr lang="ro-RO" smtClean="0"/>
              <a:t>15.08.2015</a:t>
            </a:fld>
            <a:endParaRPr lang="ro-RO"/>
          </a:p>
        </p:txBody>
      </p:sp>
      <p:sp>
        <p:nvSpPr>
          <p:cNvPr id="6" name="Footer Placeholder 5"/>
          <p:cNvSpPr>
            <a:spLocks noGrp="1"/>
          </p:cNvSpPr>
          <p:nvPr>
            <p:ph type="ftr" sz="quarter" idx="11"/>
          </p:nvPr>
        </p:nvSpPr>
        <p:spPr/>
        <p:txBody>
          <a:bodyPr/>
          <a:lstStyle/>
          <a:p>
            <a:endParaRPr lang="ro-R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834138E-5DEC-4946-9074-E6D28FFAE79F}" type="slidenum">
              <a:rPr lang="ro-RO" smtClean="0"/>
              <a:t>‹#›</a:t>
            </a:fld>
            <a:endParaRPr lang="ro-RO"/>
          </a:p>
        </p:txBody>
      </p:sp>
    </p:spTree>
    <p:extLst>
      <p:ext uri="{BB962C8B-B14F-4D97-AF65-F5344CB8AC3E}">
        <p14:creationId xmlns:p14="http://schemas.microsoft.com/office/powerpoint/2010/main" val="343224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3DA0F8-49FE-45E9-B1F3-AB7531211402}" type="datetimeFigureOut">
              <a:rPr lang="ro-RO" smtClean="0"/>
              <a:t>15.08.2015</a:t>
            </a:fld>
            <a:endParaRPr lang="ro-RO"/>
          </a:p>
        </p:txBody>
      </p:sp>
      <p:sp>
        <p:nvSpPr>
          <p:cNvPr id="6" name="Footer Placeholder 5"/>
          <p:cNvSpPr>
            <a:spLocks noGrp="1"/>
          </p:cNvSpPr>
          <p:nvPr>
            <p:ph type="ftr" sz="quarter" idx="11"/>
          </p:nvPr>
        </p:nvSpPr>
        <p:spPr/>
        <p:txBody>
          <a:bodyPr/>
          <a:lstStyle/>
          <a:p>
            <a:endParaRPr lang="ro-R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34138E-5DEC-4946-9074-E6D28FFAE79F}" type="slidenum">
              <a:rPr lang="ro-RO" smtClean="0"/>
              <a:t>‹#›</a:t>
            </a:fld>
            <a:endParaRPr lang="ro-RO"/>
          </a:p>
        </p:txBody>
      </p:sp>
    </p:spTree>
    <p:extLst>
      <p:ext uri="{BB962C8B-B14F-4D97-AF65-F5344CB8AC3E}">
        <p14:creationId xmlns:p14="http://schemas.microsoft.com/office/powerpoint/2010/main" val="1443791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3DA0F8-49FE-45E9-B1F3-AB7531211402}" type="datetimeFigureOut">
              <a:rPr lang="ro-RO" smtClean="0"/>
              <a:t>15.08.2015</a:t>
            </a:fld>
            <a:endParaRPr lang="ro-R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o-RO"/>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834138E-5DEC-4946-9074-E6D28FFAE79F}" type="slidenum">
              <a:rPr lang="ro-RO" smtClean="0"/>
              <a:t>‹#›</a:t>
            </a:fld>
            <a:endParaRPr lang="ro-RO"/>
          </a:p>
        </p:txBody>
      </p:sp>
    </p:spTree>
    <p:extLst>
      <p:ext uri="{BB962C8B-B14F-4D97-AF65-F5344CB8AC3E}">
        <p14:creationId xmlns:p14="http://schemas.microsoft.com/office/powerpoint/2010/main" val="2617494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9173" y="722376"/>
            <a:ext cx="8915399" cy="3724364"/>
          </a:xfrm>
        </p:spPr>
        <p:txBody>
          <a:bodyPr>
            <a:normAutofit/>
          </a:bodyPr>
          <a:lstStyle/>
          <a:p>
            <a:pPr algn="ctr"/>
            <a:r>
              <a:rPr lang="ro-RO" i="1" dirty="0" smtClean="0">
                <a:solidFill>
                  <a:srgbClr val="CC3300"/>
                </a:solidFill>
                <a:latin typeface="Tahoma" pitchFamily="34" charset="0"/>
                <a:ea typeface="Tahoma" pitchFamily="34" charset="0"/>
                <a:cs typeface="Tahoma" pitchFamily="34" charset="0"/>
              </a:rPr>
              <a:t>Rețele de calculatoare</a:t>
            </a:r>
            <a:r>
              <a:rPr lang="ro-RO" b="1" i="1" dirty="0" smtClean="0"/>
              <a:t/>
            </a:r>
            <a:br>
              <a:rPr lang="ro-RO" b="1" i="1" dirty="0" smtClean="0"/>
            </a:br>
            <a:r>
              <a:rPr lang="ro-RO" b="1" i="1" dirty="0"/>
              <a:t>	</a:t>
            </a:r>
            <a:r>
              <a:rPr lang="ro-RO" b="1" i="1" dirty="0" smtClean="0"/>
              <a:t/>
            </a:r>
            <a:br>
              <a:rPr lang="ro-RO" b="1" i="1" dirty="0" smtClean="0"/>
            </a:br>
            <a:r>
              <a:rPr lang="ro-RO" b="1" i="1" dirty="0" smtClean="0"/>
              <a:t>Reţea internet Hotel Gold</a:t>
            </a:r>
            <a:br>
              <a:rPr lang="ro-RO" b="1" i="1" dirty="0" smtClean="0"/>
            </a:br>
            <a:endParaRPr lang="ro-RO" b="1" i="1" dirty="0"/>
          </a:p>
        </p:txBody>
      </p:sp>
      <p:sp>
        <p:nvSpPr>
          <p:cNvPr id="3" name="Subtitle 2"/>
          <p:cNvSpPr>
            <a:spLocks noGrp="1"/>
          </p:cNvSpPr>
          <p:nvPr>
            <p:ph type="subTitle" idx="1"/>
          </p:nvPr>
        </p:nvSpPr>
        <p:spPr>
          <a:xfrm>
            <a:off x="2589213" y="4722311"/>
            <a:ext cx="8915399" cy="1181351"/>
          </a:xfrm>
        </p:spPr>
        <p:txBody>
          <a:bodyPr>
            <a:noAutofit/>
          </a:bodyPr>
          <a:lstStyle/>
          <a:p>
            <a:pPr lvl="8"/>
            <a:r>
              <a:rPr lang="ro-RO" sz="3200" dirty="0" smtClean="0">
                <a:solidFill>
                  <a:srgbClr val="CC3300"/>
                </a:solidFill>
              </a:rPr>
              <a:t>Ruxandra Rădulescu</a:t>
            </a:r>
          </a:p>
          <a:p>
            <a:pPr lvl="8"/>
            <a:r>
              <a:rPr lang="ro-RO" sz="3200" dirty="0" smtClean="0">
                <a:solidFill>
                  <a:srgbClr val="CC3300"/>
                </a:solidFill>
              </a:rPr>
              <a:t>Vlad Ghiorghică</a:t>
            </a:r>
            <a:endParaRPr lang="ro-RO" sz="3200" dirty="0">
              <a:solidFill>
                <a:srgbClr val="CC3300"/>
              </a:solidFill>
            </a:endParaRPr>
          </a:p>
        </p:txBody>
      </p:sp>
    </p:spTree>
    <p:extLst>
      <p:ext uri="{BB962C8B-B14F-4D97-AF65-F5344CB8AC3E}">
        <p14:creationId xmlns:p14="http://schemas.microsoft.com/office/powerpoint/2010/main" val="2601723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i="1" dirty="0">
                <a:solidFill>
                  <a:srgbClr val="CC3300"/>
                </a:solidFill>
                <a:latin typeface="Tahoma" pitchFamily="34" charset="0"/>
                <a:ea typeface="Tahoma" pitchFamily="34" charset="0"/>
                <a:cs typeface="Tahoma" pitchFamily="34" charset="0"/>
              </a:rPr>
              <a:t>Cunoștiințe dobândite și folosite</a:t>
            </a:r>
            <a:endParaRPr lang="ro-RO" dirty="0"/>
          </a:p>
        </p:txBody>
      </p:sp>
      <p:sp>
        <p:nvSpPr>
          <p:cNvPr id="3" name="Content Placeholder 2"/>
          <p:cNvSpPr>
            <a:spLocks noGrp="1"/>
          </p:cNvSpPr>
          <p:nvPr>
            <p:ph idx="1"/>
          </p:nvPr>
        </p:nvSpPr>
        <p:spPr/>
        <p:txBody>
          <a:bodyPr/>
          <a:lstStyle/>
          <a:p>
            <a:r>
              <a:rPr lang="ro-RO" dirty="0"/>
              <a:t>Configurări de bază ale unui router</a:t>
            </a:r>
          </a:p>
          <a:p>
            <a:r>
              <a:rPr lang="ro-RO" dirty="0"/>
              <a:t>Subnetare eficienta a unui domeniu</a:t>
            </a:r>
          </a:p>
          <a:p>
            <a:r>
              <a:rPr lang="ro-RO" dirty="0"/>
              <a:t>Creare si gestionarea </a:t>
            </a:r>
            <a:r>
              <a:rPr lang="ro-RO" dirty="0" smtClean="0"/>
              <a:t>VLAN-urilor</a:t>
            </a:r>
          </a:p>
          <a:p>
            <a:r>
              <a:rPr lang="ro-RO" dirty="0" smtClean="0"/>
              <a:t>Router on a stick</a:t>
            </a:r>
          </a:p>
          <a:p>
            <a:endParaRPr lang="ro-RO" dirty="0"/>
          </a:p>
        </p:txBody>
      </p:sp>
    </p:spTree>
    <p:extLst>
      <p:ext uri="{BB962C8B-B14F-4D97-AF65-F5344CB8AC3E}">
        <p14:creationId xmlns:p14="http://schemas.microsoft.com/office/powerpoint/2010/main" val="2186065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i="1" dirty="0">
                <a:solidFill>
                  <a:srgbClr val="CC3300"/>
                </a:solidFill>
                <a:latin typeface="Tahoma" pitchFamily="34" charset="0"/>
                <a:ea typeface="Tahoma" pitchFamily="34" charset="0"/>
                <a:cs typeface="Tahoma" pitchFamily="34" charset="0"/>
              </a:rPr>
              <a:t>Cunoștiințe dobândite și folosite</a:t>
            </a:r>
            <a:endParaRPr lang="ro-RO" dirty="0"/>
          </a:p>
        </p:txBody>
      </p:sp>
      <p:sp>
        <p:nvSpPr>
          <p:cNvPr id="3" name="Content Placeholder 2"/>
          <p:cNvSpPr>
            <a:spLocks noGrp="1"/>
          </p:cNvSpPr>
          <p:nvPr>
            <p:ph idx="1"/>
          </p:nvPr>
        </p:nvSpPr>
        <p:spPr/>
        <p:txBody>
          <a:bodyPr/>
          <a:lstStyle/>
          <a:p>
            <a:r>
              <a:rPr lang="ro-RO" dirty="0"/>
              <a:t>Configurări de bază ale unui router</a:t>
            </a:r>
          </a:p>
          <a:p>
            <a:r>
              <a:rPr lang="ro-RO" dirty="0"/>
              <a:t>Subnetare eficienta a unui domeniu</a:t>
            </a:r>
          </a:p>
          <a:p>
            <a:r>
              <a:rPr lang="ro-RO" dirty="0"/>
              <a:t>Creare si gestionarea VLAN-urilor</a:t>
            </a:r>
          </a:p>
          <a:p>
            <a:r>
              <a:rPr lang="ro-RO" dirty="0"/>
              <a:t>„Router on a stick”</a:t>
            </a:r>
          </a:p>
          <a:p>
            <a:r>
              <a:rPr lang="ro-RO" dirty="0"/>
              <a:t>Routarea statica</a:t>
            </a:r>
          </a:p>
          <a:p>
            <a:endParaRPr lang="ro-RO" dirty="0"/>
          </a:p>
        </p:txBody>
      </p:sp>
    </p:spTree>
    <p:extLst>
      <p:ext uri="{BB962C8B-B14F-4D97-AF65-F5344CB8AC3E}">
        <p14:creationId xmlns:p14="http://schemas.microsoft.com/office/powerpoint/2010/main" val="3757501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i="1" dirty="0">
                <a:solidFill>
                  <a:srgbClr val="CC3300"/>
                </a:solidFill>
                <a:latin typeface="Tahoma" pitchFamily="34" charset="0"/>
                <a:ea typeface="Tahoma" pitchFamily="34" charset="0"/>
                <a:cs typeface="Tahoma" pitchFamily="34" charset="0"/>
              </a:rPr>
              <a:t>Cunoștiințe dobândite și folosite</a:t>
            </a:r>
            <a:endParaRPr lang="ro-RO" dirty="0"/>
          </a:p>
        </p:txBody>
      </p:sp>
      <p:sp>
        <p:nvSpPr>
          <p:cNvPr id="3" name="Content Placeholder 2"/>
          <p:cNvSpPr>
            <a:spLocks noGrp="1"/>
          </p:cNvSpPr>
          <p:nvPr>
            <p:ph idx="1"/>
          </p:nvPr>
        </p:nvSpPr>
        <p:spPr/>
        <p:txBody>
          <a:bodyPr/>
          <a:lstStyle/>
          <a:p>
            <a:r>
              <a:rPr lang="ro-RO" dirty="0"/>
              <a:t>Configurări de bază ale unui router</a:t>
            </a:r>
          </a:p>
          <a:p>
            <a:r>
              <a:rPr lang="ro-RO" dirty="0"/>
              <a:t>Subnetare eficienta a unui domeniu</a:t>
            </a:r>
          </a:p>
          <a:p>
            <a:r>
              <a:rPr lang="ro-RO" dirty="0"/>
              <a:t>Creare si gestionarea VLAN-urilor</a:t>
            </a:r>
          </a:p>
          <a:p>
            <a:r>
              <a:rPr lang="ro-RO" dirty="0"/>
              <a:t>„Router on a stick”</a:t>
            </a:r>
          </a:p>
          <a:p>
            <a:r>
              <a:rPr lang="ro-RO" dirty="0"/>
              <a:t>Routarea statica</a:t>
            </a:r>
          </a:p>
          <a:p>
            <a:r>
              <a:rPr lang="ro-RO" dirty="0"/>
              <a:t>Protocolul ospf</a:t>
            </a:r>
          </a:p>
          <a:p>
            <a:endParaRPr lang="ro-RO" dirty="0"/>
          </a:p>
        </p:txBody>
      </p:sp>
    </p:spTree>
    <p:extLst>
      <p:ext uri="{BB962C8B-B14F-4D97-AF65-F5344CB8AC3E}">
        <p14:creationId xmlns:p14="http://schemas.microsoft.com/office/powerpoint/2010/main" val="215643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i="1" dirty="0">
                <a:solidFill>
                  <a:srgbClr val="CC3300"/>
                </a:solidFill>
                <a:latin typeface="Tahoma" pitchFamily="34" charset="0"/>
                <a:ea typeface="Tahoma" pitchFamily="34" charset="0"/>
                <a:cs typeface="Tahoma" pitchFamily="34" charset="0"/>
              </a:rPr>
              <a:t>Cunoștiințe dobândite și folosite</a:t>
            </a:r>
            <a:endParaRPr lang="ro-RO" dirty="0"/>
          </a:p>
        </p:txBody>
      </p:sp>
      <p:sp>
        <p:nvSpPr>
          <p:cNvPr id="3" name="Content Placeholder 2"/>
          <p:cNvSpPr>
            <a:spLocks noGrp="1"/>
          </p:cNvSpPr>
          <p:nvPr>
            <p:ph idx="1"/>
          </p:nvPr>
        </p:nvSpPr>
        <p:spPr/>
        <p:txBody>
          <a:bodyPr/>
          <a:lstStyle/>
          <a:p>
            <a:r>
              <a:rPr lang="ro-RO" dirty="0"/>
              <a:t>Configurări de bază ale unui router</a:t>
            </a:r>
          </a:p>
          <a:p>
            <a:r>
              <a:rPr lang="ro-RO" dirty="0"/>
              <a:t>Subnetare eficienta a unui domeniu</a:t>
            </a:r>
          </a:p>
          <a:p>
            <a:r>
              <a:rPr lang="ro-RO" dirty="0"/>
              <a:t>Creare si gestionarea </a:t>
            </a:r>
            <a:r>
              <a:rPr lang="ro-RO" dirty="0" smtClean="0"/>
              <a:t>VLAN-urilor</a:t>
            </a:r>
          </a:p>
          <a:p>
            <a:r>
              <a:rPr lang="ro-RO" dirty="0" smtClean="0"/>
              <a:t>„Router </a:t>
            </a:r>
            <a:r>
              <a:rPr lang="ro-RO" dirty="0"/>
              <a:t>on a stick”</a:t>
            </a:r>
          </a:p>
          <a:p>
            <a:r>
              <a:rPr lang="ro-RO" dirty="0" smtClean="0"/>
              <a:t>Routarea statica</a:t>
            </a:r>
          </a:p>
          <a:p>
            <a:r>
              <a:rPr lang="ro-RO" dirty="0" smtClean="0"/>
              <a:t>Protocolul </a:t>
            </a:r>
            <a:r>
              <a:rPr lang="ro-RO" dirty="0" smtClean="0"/>
              <a:t>OSPF</a:t>
            </a:r>
            <a:endParaRPr lang="ro-RO" dirty="0" smtClean="0"/>
          </a:p>
          <a:p>
            <a:r>
              <a:rPr lang="ro-RO" dirty="0" smtClean="0"/>
              <a:t>Depanarea si troubleshoot pe echipamente de retele </a:t>
            </a:r>
            <a:r>
              <a:rPr lang="ro-RO" dirty="0" smtClean="0"/>
              <a:t>(router</a:t>
            </a:r>
            <a:r>
              <a:rPr lang="ro-RO" dirty="0" smtClean="0"/>
              <a:t>, switch si </a:t>
            </a:r>
            <a:r>
              <a:rPr lang="ro-RO" dirty="0" smtClean="0"/>
              <a:t>end device)</a:t>
            </a:r>
            <a:endParaRPr lang="ro-RO" dirty="0"/>
          </a:p>
        </p:txBody>
      </p:sp>
    </p:spTree>
    <p:extLst>
      <p:ext uri="{BB962C8B-B14F-4D97-AF65-F5344CB8AC3E}">
        <p14:creationId xmlns:p14="http://schemas.microsoft.com/office/powerpoint/2010/main" val="832261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solidFill>
                  <a:srgbClr val="CC3300"/>
                </a:solidFill>
              </a:rPr>
              <a:t>MERGEEEE !!!</a:t>
            </a:r>
            <a:endParaRPr lang="ro-RO" b="1" dirty="0">
              <a:solidFill>
                <a:srgbClr val="CC33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676" y="1195951"/>
            <a:ext cx="11686784" cy="5662049"/>
          </a:xfrm>
        </p:spPr>
      </p:pic>
    </p:spTree>
    <p:extLst>
      <p:ext uri="{BB962C8B-B14F-4D97-AF65-F5344CB8AC3E}">
        <p14:creationId xmlns:p14="http://schemas.microsoft.com/office/powerpoint/2010/main" val="2519670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i="1" dirty="0" smtClean="0">
                <a:solidFill>
                  <a:srgbClr val="CC3300"/>
                </a:solidFill>
              </a:rPr>
              <a:t>Iar rezultatul final... </a:t>
            </a:r>
            <a:endParaRPr lang="ro-RO" b="1" i="1" dirty="0">
              <a:solidFill>
                <a:srgbClr val="CC33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041" y="1265129"/>
            <a:ext cx="11526014" cy="5592871"/>
          </a:xfrm>
        </p:spPr>
      </p:pic>
    </p:spTree>
    <p:extLst>
      <p:ext uri="{BB962C8B-B14F-4D97-AF65-F5344CB8AC3E}">
        <p14:creationId xmlns:p14="http://schemas.microsoft.com/office/powerpoint/2010/main" val="407318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5206907" cy="1280890"/>
          </a:xfrm>
        </p:spPr>
        <p:txBody>
          <a:bodyPr/>
          <a:lstStyle/>
          <a:p>
            <a:r>
              <a:rPr lang="ro-RO" dirty="0" smtClean="0">
                <a:solidFill>
                  <a:srgbClr val="CC3300"/>
                </a:solidFill>
              </a:rPr>
              <a:t>Idee proiect </a:t>
            </a:r>
            <a:endParaRPr lang="ro-RO" dirty="0">
              <a:solidFill>
                <a:srgbClr val="CC3300"/>
              </a:solidFill>
            </a:endParaRPr>
          </a:p>
        </p:txBody>
      </p:sp>
      <p:sp>
        <p:nvSpPr>
          <p:cNvPr id="3" name="Content Placeholder 2"/>
          <p:cNvSpPr>
            <a:spLocks noGrp="1"/>
          </p:cNvSpPr>
          <p:nvPr>
            <p:ph idx="1"/>
          </p:nvPr>
        </p:nvSpPr>
        <p:spPr>
          <a:xfrm>
            <a:off x="1555940" y="1905000"/>
            <a:ext cx="8915400" cy="3777622"/>
          </a:xfrm>
        </p:spPr>
        <p:txBody>
          <a:bodyPr/>
          <a:lstStyle/>
          <a:p>
            <a:r>
              <a:rPr lang="ro-RO" dirty="0" smtClean="0"/>
              <a:t>Proiectul nostru? O tipologie de networking, ok, asta era sigur, dar pentru ce: ramanea la alegerea noastra. Ne-am gandit ca avem nevoie de ceva complex prin care sa ne demonstram cunostiintele dobandite la curs, astfel ne-am ales o retea hoteliera.</a:t>
            </a:r>
          </a:p>
          <a:p>
            <a:r>
              <a:rPr lang="ro-RO" dirty="0" smtClean="0"/>
              <a:t>Alegerea companiei in sine, nu ne-a luat foarte mult, insa impartirea retelei pe departamente a fost schimbata de nenumarate ori, astfel si reteaua in sine a fost facuta, refacuta, refacuta... refacuta... You got it.</a:t>
            </a:r>
          </a:p>
          <a:p>
            <a:endParaRPr lang="ro-RO" dirty="0"/>
          </a:p>
        </p:txBody>
      </p:sp>
    </p:spTree>
    <p:extLst>
      <p:ext uri="{BB962C8B-B14F-4D97-AF65-F5344CB8AC3E}">
        <p14:creationId xmlns:p14="http://schemas.microsoft.com/office/powerpoint/2010/main" val="4261398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CC3300"/>
                </a:solidFill>
              </a:rPr>
              <a:t>Implementare</a:t>
            </a:r>
            <a:endParaRPr lang="ro-RO" dirty="0">
              <a:solidFill>
                <a:srgbClr val="CC3300"/>
              </a:solidFill>
            </a:endParaRPr>
          </a:p>
        </p:txBody>
      </p:sp>
      <p:sp>
        <p:nvSpPr>
          <p:cNvPr id="3" name="Content Placeholder 2"/>
          <p:cNvSpPr>
            <a:spLocks noGrp="1"/>
          </p:cNvSpPr>
          <p:nvPr>
            <p:ph idx="1"/>
          </p:nvPr>
        </p:nvSpPr>
        <p:spPr/>
        <p:txBody>
          <a:bodyPr>
            <a:normAutofit/>
          </a:bodyPr>
          <a:lstStyle/>
          <a:p>
            <a:r>
              <a:rPr lang="ro-RO" sz="3200" dirty="0" smtClean="0"/>
              <a:t>Componente necesare:</a:t>
            </a:r>
          </a:p>
          <a:p>
            <a:pPr lvl="1"/>
            <a:r>
              <a:rPr lang="ro-RO" sz="3200" dirty="0" smtClean="0"/>
              <a:t>Cablu UTP și mufă RJ-45</a:t>
            </a:r>
          </a:p>
          <a:p>
            <a:pPr lvl="1"/>
            <a:r>
              <a:rPr lang="ro-RO" sz="3200" dirty="0" smtClean="0"/>
              <a:t>Switch	</a:t>
            </a:r>
          </a:p>
          <a:p>
            <a:pPr lvl="1"/>
            <a:r>
              <a:rPr lang="ro-RO" sz="3200" dirty="0" smtClean="0"/>
              <a:t>Router</a:t>
            </a:r>
          </a:p>
        </p:txBody>
      </p:sp>
    </p:spTree>
    <p:extLst>
      <p:ext uri="{BB962C8B-B14F-4D97-AF65-F5344CB8AC3E}">
        <p14:creationId xmlns:p14="http://schemas.microsoft.com/office/powerpoint/2010/main" val="3553487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CC3300"/>
                </a:solidFill>
              </a:rPr>
              <a:t>Cablu UTP și mufa RJ-45</a:t>
            </a:r>
            <a:endParaRPr lang="ro-RO" dirty="0">
              <a:solidFill>
                <a:srgbClr val="CC3300"/>
              </a:solidFill>
            </a:endParaRPr>
          </a:p>
        </p:txBody>
      </p:sp>
      <p:sp>
        <p:nvSpPr>
          <p:cNvPr id="3" name="Content Placeholder 2"/>
          <p:cNvSpPr>
            <a:spLocks noGrp="1"/>
          </p:cNvSpPr>
          <p:nvPr>
            <p:ph idx="1"/>
          </p:nvPr>
        </p:nvSpPr>
        <p:spPr/>
        <p:txBody>
          <a:bodyPr/>
          <a:lstStyle/>
          <a:p>
            <a:r>
              <a:rPr lang="vi-VN" b="1" dirty="0"/>
              <a:t>Cablu torsadat neecranat UTP (Unshielded Twisted Pair</a:t>
            </a:r>
            <a:r>
              <a:rPr lang="vi-VN" b="1" dirty="0" smtClean="0"/>
              <a:t>)</a:t>
            </a:r>
            <a:endParaRPr lang="vi-VN" b="1" dirty="0"/>
          </a:p>
          <a:p>
            <a:pPr lvl="1"/>
            <a:r>
              <a:rPr lang="vi-VN" dirty="0"/>
              <a:t>Este format din 4 perechi de fire, izolate între ele. Prin torsadarea perechilor de fire apare efectul de anulare, efect ce limiteaza degradarea semnalului util din cauza interferențelor magnetice. Cablul torsadat neecranat este cea mai des întâlnită variantă de cablu torsadat din </a:t>
            </a:r>
            <a:r>
              <a:rPr lang="ro-RO" dirty="0" smtClean="0"/>
              <a:t>retelele de date</a:t>
            </a:r>
            <a:r>
              <a:rPr lang="vi-VN" dirty="0" smtClean="0"/>
              <a:t>.</a:t>
            </a:r>
            <a:endParaRPr lang="vi-VN" dirty="0"/>
          </a:p>
          <a:p>
            <a:r>
              <a:rPr lang="ro-RO" b="1" dirty="0" smtClean="0">
                <a:latin typeface="Tahoma" pitchFamily="34" charset="0"/>
                <a:ea typeface="Tahoma" pitchFamily="34" charset="0"/>
                <a:cs typeface="Tahoma" pitchFamily="34" charset="0"/>
              </a:rPr>
              <a:t>Mufa RJ-45 </a:t>
            </a:r>
            <a:r>
              <a:rPr lang="ro-RO" dirty="0" smtClean="0">
                <a:latin typeface="Tahoma" pitchFamily="34" charset="0"/>
                <a:ea typeface="Tahoma" pitchFamily="34" charset="0"/>
                <a:cs typeface="Tahoma" pitchFamily="34" charset="0"/>
              </a:rPr>
              <a:t>este mufa standard folosită in mufarea cablurilor UTP.</a:t>
            </a:r>
          </a:p>
          <a:p>
            <a:pPr marL="0" indent="0">
              <a:buNone/>
            </a:pPr>
            <a:endParaRPr lang="ro-RO" b="1" dirty="0" smtClean="0"/>
          </a:p>
          <a:p>
            <a:pPr marL="0" indent="0">
              <a:buNone/>
            </a:pP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121" y="4014391"/>
            <a:ext cx="3475974" cy="177882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1094" y="4014391"/>
            <a:ext cx="2371771" cy="1778828"/>
          </a:xfrm>
          <a:prstGeom prst="rect">
            <a:avLst/>
          </a:prstGeom>
        </p:spPr>
      </p:pic>
    </p:spTree>
    <p:extLst>
      <p:ext uri="{BB962C8B-B14F-4D97-AF65-F5344CB8AC3E}">
        <p14:creationId xmlns:p14="http://schemas.microsoft.com/office/powerpoint/2010/main" val="2743239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solidFill>
                  <a:srgbClr val="CC3300"/>
                </a:solidFill>
              </a:rPr>
              <a:t>S</a:t>
            </a:r>
            <a:r>
              <a:rPr lang="ro-RO" dirty="0" smtClean="0">
                <a:solidFill>
                  <a:srgbClr val="CC3300"/>
                </a:solidFill>
              </a:rPr>
              <a:t>witch</a:t>
            </a:r>
            <a:endParaRPr lang="ro-RO" dirty="0">
              <a:solidFill>
                <a:srgbClr val="CC3300"/>
              </a:solidFill>
            </a:endParaRPr>
          </a:p>
        </p:txBody>
      </p:sp>
      <p:sp>
        <p:nvSpPr>
          <p:cNvPr id="3" name="Content Placeholder 2"/>
          <p:cNvSpPr>
            <a:spLocks noGrp="1"/>
          </p:cNvSpPr>
          <p:nvPr>
            <p:ph idx="1"/>
          </p:nvPr>
        </p:nvSpPr>
        <p:spPr/>
        <p:txBody>
          <a:bodyPr/>
          <a:lstStyle/>
          <a:p>
            <a:r>
              <a:rPr lang="ro-RO" dirty="0" smtClean="0">
                <a:solidFill>
                  <a:schemeClr val="tx1"/>
                </a:solidFill>
                <a:latin typeface="+mj-lt"/>
              </a:rPr>
              <a:t>     </a:t>
            </a:r>
            <a:r>
              <a:rPr lang="vi-VN" dirty="0" smtClean="0">
                <a:solidFill>
                  <a:schemeClr val="tx1"/>
                </a:solidFill>
                <a:latin typeface="+mj-lt"/>
              </a:rPr>
              <a:t>Un</a:t>
            </a:r>
            <a:r>
              <a:rPr lang="vi-VN" dirty="0">
                <a:solidFill>
                  <a:schemeClr val="tx1"/>
                </a:solidFill>
                <a:latin typeface="+mj-lt"/>
              </a:rPr>
              <a:t> </a:t>
            </a:r>
            <a:r>
              <a:rPr lang="vi-VN" dirty="0" smtClean="0">
                <a:solidFill>
                  <a:schemeClr val="tx1"/>
                </a:solidFill>
                <a:latin typeface="+mj-lt"/>
              </a:rPr>
              <a:t>switch </a:t>
            </a:r>
            <a:r>
              <a:rPr lang="vi-VN" dirty="0">
                <a:solidFill>
                  <a:schemeClr val="tx1"/>
                </a:solidFill>
                <a:latin typeface="+mj-lt"/>
              </a:rPr>
              <a:t>este un dispozitiv care realizează interconectarea diferitelor segmente de </a:t>
            </a:r>
            <a:r>
              <a:rPr lang="ro-RO" b="1" dirty="0" smtClean="0">
                <a:solidFill>
                  <a:schemeClr val="tx1"/>
                </a:solidFill>
                <a:latin typeface="+mj-lt"/>
                <a:ea typeface="Tahoma" pitchFamily="34" charset="0"/>
                <a:cs typeface="Tahoma" pitchFamily="34" charset="0"/>
              </a:rPr>
              <a:t>retea</a:t>
            </a:r>
            <a:r>
              <a:rPr lang="vi-VN" dirty="0">
                <a:solidFill>
                  <a:schemeClr val="tx1"/>
                </a:solidFill>
                <a:latin typeface="+mj-lt"/>
              </a:rPr>
              <a:t> pe baza </a:t>
            </a:r>
            <a:r>
              <a:rPr lang="ro-RO" b="1" dirty="0" smtClean="0">
                <a:solidFill>
                  <a:schemeClr val="tx1"/>
                </a:solidFill>
                <a:latin typeface="+mj-lt"/>
                <a:ea typeface="Tahoma" pitchFamily="34" charset="0"/>
                <a:cs typeface="Tahoma" pitchFamily="34" charset="0"/>
              </a:rPr>
              <a:t>adreselor MAC</a:t>
            </a:r>
            <a:r>
              <a:rPr lang="vi-VN" b="1" dirty="0" smtClean="0">
                <a:solidFill>
                  <a:schemeClr val="tx1"/>
                </a:solidFill>
                <a:latin typeface="+mj-lt"/>
              </a:rPr>
              <a:t>.</a:t>
            </a:r>
            <a:r>
              <a:rPr lang="ro-RO" b="1" dirty="0" smtClean="0">
                <a:solidFill>
                  <a:schemeClr val="tx1"/>
                </a:solidFill>
                <a:latin typeface="+mj-lt"/>
              </a:rPr>
              <a:t> </a:t>
            </a:r>
            <a:r>
              <a:rPr lang="ro-RO" b="1" dirty="0">
                <a:solidFill>
                  <a:schemeClr val="tx1"/>
                </a:solidFill>
                <a:latin typeface="+mj-lt"/>
              </a:rPr>
              <a:t>O</a:t>
            </a:r>
            <a:r>
              <a:rPr lang="vi-VN" dirty="0">
                <a:solidFill>
                  <a:schemeClr val="tx1"/>
                </a:solidFill>
                <a:latin typeface="+mj-lt"/>
              </a:rPr>
              <a:t> adresă Media Access Control (adresă MAC) este un număr întreg pe 6 octeți (48 biți) pe rețelele Token-ring sau </a:t>
            </a:r>
            <a:r>
              <a:rPr lang="ro-RO" dirty="0" smtClean="0">
                <a:solidFill>
                  <a:schemeClr val="tx1"/>
                </a:solidFill>
                <a:latin typeface="Tahoma" pitchFamily="34" charset="0"/>
                <a:ea typeface="Tahoma" pitchFamily="34" charset="0"/>
                <a:cs typeface="Tahoma" pitchFamily="34" charset="0"/>
              </a:rPr>
              <a:t>Ethernet</a:t>
            </a:r>
            <a:r>
              <a:rPr lang="vi-VN" dirty="0">
                <a:solidFill>
                  <a:schemeClr val="tx1"/>
                </a:solidFill>
                <a:latin typeface="+mj-lt"/>
              </a:rPr>
              <a:t> folosit la identificarea unui calculator într-o rețea locală. </a:t>
            </a:r>
            <a:endParaRPr lang="ro-RO" dirty="0">
              <a:solidFill>
                <a:schemeClr val="tx1"/>
              </a:solidFill>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928" y="3529209"/>
            <a:ext cx="6667500" cy="2307920"/>
          </a:xfrm>
          <a:prstGeom prst="rect">
            <a:avLst/>
          </a:prstGeom>
        </p:spPr>
      </p:pic>
    </p:spTree>
    <p:extLst>
      <p:ext uri="{BB962C8B-B14F-4D97-AF65-F5344CB8AC3E}">
        <p14:creationId xmlns:p14="http://schemas.microsoft.com/office/powerpoint/2010/main" val="3325338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CC3300"/>
                </a:solidFill>
              </a:rPr>
              <a:t>Router</a:t>
            </a:r>
            <a:br>
              <a:rPr lang="ro-RO" dirty="0" smtClean="0">
                <a:solidFill>
                  <a:srgbClr val="CC3300"/>
                </a:solidFill>
              </a:rPr>
            </a:br>
            <a:endParaRPr lang="ro-RO" dirty="0">
              <a:solidFill>
                <a:srgbClr val="CC3300"/>
              </a:solidFill>
            </a:endParaRPr>
          </a:p>
        </p:txBody>
      </p:sp>
      <p:sp>
        <p:nvSpPr>
          <p:cNvPr id="3" name="Content Placeholder 2"/>
          <p:cNvSpPr>
            <a:spLocks noGrp="1"/>
          </p:cNvSpPr>
          <p:nvPr>
            <p:ph idx="1"/>
          </p:nvPr>
        </p:nvSpPr>
        <p:spPr>
          <a:xfrm>
            <a:off x="2526582" y="1607506"/>
            <a:ext cx="8915400" cy="3777622"/>
          </a:xfrm>
        </p:spPr>
        <p:txBody>
          <a:bodyPr/>
          <a:lstStyle/>
          <a:p>
            <a:r>
              <a:rPr lang="vi-VN" dirty="0" smtClean="0"/>
              <a:t>Un</a:t>
            </a:r>
            <a:r>
              <a:rPr lang="ro-RO" dirty="0"/>
              <a:t> </a:t>
            </a:r>
            <a:r>
              <a:rPr lang="vi-VN" i="1" dirty="0" smtClean="0"/>
              <a:t>router</a:t>
            </a:r>
            <a:r>
              <a:rPr lang="ro-RO" baseline="30000" dirty="0" smtClean="0"/>
              <a:t>  </a:t>
            </a:r>
            <a:r>
              <a:rPr lang="vi-VN" dirty="0" smtClean="0"/>
              <a:t>este </a:t>
            </a:r>
            <a:r>
              <a:rPr lang="vi-VN" dirty="0"/>
              <a:t>un dispozitiv </a:t>
            </a:r>
            <a:r>
              <a:rPr lang="vi-VN" dirty="0" smtClean="0"/>
              <a:t>hardware</a:t>
            </a:r>
            <a:r>
              <a:rPr lang="ro-RO" dirty="0"/>
              <a:t> </a:t>
            </a:r>
            <a:r>
              <a:rPr lang="vi-VN" dirty="0" smtClean="0"/>
              <a:t>sau</a:t>
            </a:r>
            <a:r>
              <a:rPr lang="vi-VN" dirty="0"/>
              <a:t> </a:t>
            </a:r>
            <a:r>
              <a:rPr lang="vi-VN" dirty="0" smtClean="0"/>
              <a:t>software</a:t>
            </a:r>
            <a:r>
              <a:rPr lang="ro-RO" dirty="0"/>
              <a:t> </a:t>
            </a:r>
            <a:r>
              <a:rPr lang="vi-VN" dirty="0" smtClean="0"/>
              <a:t>care </a:t>
            </a:r>
            <a:r>
              <a:rPr lang="vi-VN" dirty="0"/>
              <a:t>conectează două sau mai multe </a:t>
            </a:r>
            <a:r>
              <a:rPr lang="vi-VN" dirty="0" smtClean="0"/>
              <a:t>rețele de calculatoare</a:t>
            </a:r>
            <a:r>
              <a:rPr lang="ro-RO" dirty="0"/>
              <a:t> </a:t>
            </a:r>
            <a:r>
              <a:rPr lang="vi-VN" dirty="0" smtClean="0"/>
              <a:t>bazate </a:t>
            </a:r>
            <a:r>
              <a:rPr lang="vi-VN" dirty="0"/>
              <a:t>pe „comutarea de </a:t>
            </a:r>
            <a:r>
              <a:rPr lang="vi-VN" dirty="0" smtClean="0"/>
              <a:t>pachete”</a:t>
            </a:r>
            <a:r>
              <a:rPr lang="ro-RO" dirty="0" smtClean="0"/>
              <a:t>. </a:t>
            </a:r>
            <a:r>
              <a:rPr lang="vi-VN" dirty="0" smtClean="0"/>
              <a:t>Funcția </a:t>
            </a:r>
            <a:r>
              <a:rPr lang="vi-VN" dirty="0"/>
              <a:t>îndeplinită de rutere se numește </a:t>
            </a:r>
            <a:r>
              <a:rPr lang="vi-VN" dirty="0" smtClean="0"/>
              <a:t>rutare</a:t>
            </a:r>
            <a:r>
              <a:rPr lang="ro-RO" dirty="0" smtClean="0"/>
              <a:t>.</a:t>
            </a:r>
          </a:p>
          <a:p>
            <a:r>
              <a:rPr lang="vi-VN" dirty="0" smtClean="0"/>
              <a:t>Ruterele folosesc</a:t>
            </a:r>
            <a:r>
              <a:rPr lang="vi-VN" dirty="0"/>
              <a:t> adresele </a:t>
            </a:r>
            <a:r>
              <a:rPr lang="vi-VN" dirty="0" smtClean="0"/>
              <a:t>IP (de </a:t>
            </a:r>
            <a:r>
              <a:rPr lang="vi-VN" dirty="0"/>
              <a:t>rețea) ale pachetelor aflate în tranzit pentru a decide către care </a:t>
            </a:r>
            <a:r>
              <a:rPr lang="vi-VN" dirty="0" smtClean="0"/>
              <a:t>interfață</a:t>
            </a:r>
            <a:r>
              <a:rPr lang="vi-VN" dirty="0"/>
              <a:t> de ieșire trebuie să trimită pachetul respectiv. Decizia este luată comparând adresa calculatorului destinație cu </a:t>
            </a:r>
            <a:r>
              <a:rPr lang="vi-VN" dirty="0" smtClean="0"/>
              <a:t>înregistrările</a:t>
            </a:r>
            <a:r>
              <a:rPr lang="ro-RO" dirty="0" smtClean="0"/>
              <a:t> </a:t>
            </a:r>
            <a:r>
              <a:rPr lang="vi-VN" dirty="0" smtClean="0"/>
              <a:t>din</a:t>
            </a:r>
            <a:r>
              <a:rPr lang="vi-VN" dirty="0"/>
              <a:t> tabela de rutare. Aceasta poate conține atât înregistrări </a:t>
            </a:r>
            <a:r>
              <a:rPr lang="vi-VN" dirty="0" smtClean="0"/>
              <a:t>statice </a:t>
            </a:r>
            <a:r>
              <a:rPr lang="vi-VN" dirty="0"/>
              <a:t>cât și dinamice, aflate de la ruterele vecine prin intermediul unor protocoale de </a:t>
            </a:r>
            <a:r>
              <a:rPr lang="vi-VN" dirty="0" smtClean="0"/>
              <a:t>ruta</a:t>
            </a:r>
            <a:r>
              <a:rPr lang="ro-RO" dirty="0" smtClean="0"/>
              <a:t>r</a:t>
            </a:r>
            <a:r>
              <a:rPr lang="vi-VN" dirty="0" smtClean="0"/>
              <a:t>e</a:t>
            </a:r>
            <a:r>
              <a:rPr lang="ro-RO"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168" y="4221272"/>
            <a:ext cx="4062111" cy="1802671"/>
          </a:xfrm>
          <a:prstGeom prst="rect">
            <a:avLst/>
          </a:prstGeom>
        </p:spPr>
      </p:pic>
    </p:spTree>
    <p:extLst>
      <p:ext uri="{BB962C8B-B14F-4D97-AF65-F5344CB8AC3E}">
        <p14:creationId xmlns:p14="http://schemas.microsoft.com/office/powerpoint/2010/main" val="1730577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i="1" dirty="0" smtClean="0">
                <a:solidFill>
                  <a:srgbClr val="CC3300"/>
                </a:solidFill>
                <a:latin typeface="Tahoma" pitchFamily="34" charset="0"/>
                <a:ea typeface="Tahoma" pitchFamily="34" charset="0"/>
                <a:cs typeface="Tahoma" pitchFamily="34" charset="0"/>
              </a:rPr>
              <a:t>Cunoștiințe dobândite </a:t>
            </a:r>
            <a:r>
              <a:rPr lang="ro-RO" i="1" dirty="0">
                <a:solidFill>
                  <a:srgbClr val="CC3300"/>
                </a:solidFill>
                <a:latin typeface="Tahoma" pitchFamily="34" charset="0"/>
                <a:ea typeface="Tahoma" pitchFamily="34" charset="0"/>
                <a:cs typeface="Tahoma" pitchFamily="34" charset="0"/>
              </a:rPr>
              <a:t>ș</a:t>
            </a:r>
            <a:r>
              <a:rPr lang="ro-RO" i="1" dirty="0" smtClean="0">
                <a:solidFill>
                  <a:srgbClr val="CC3300"/>
                </a:solidFill>
                <a:latin typeface="Tahoma" pitchFamily="34" charset="0"/>
                <a:ea typeface="Tahoma" pitchFamily="34" charset="0"/>
                <a:cs typeface="Tahoma" pitchFamily="34" charset="0"/>
              </a:rPr>
              <a:t>i folosite</a:t>
            </a:r>
            <a:endParaRPr lang="ro-RO" i="1" dirty="0">
              <a:solidFill>
                <a:srgbClr val="CC3300"/>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p:txBody>
          <a:bodyPr/>
          <a:lstStyle/>
          <a:p>
            <a:r>
              <a:rPr lang="ro-RO" dirty="0" smtClean="0"/>
              <a:t>Configurări de bază ale unui router</a:t>
            </a:r>
          </a:p>
          <a:p>
            <a:pPr marL="0" indent="0">
              <a:buNone/>
            </a:pPr>
            <a:endParaRPr lang="ro-RO" dirty="0"/>
          </a:p>
          <a:p>
            <a:pPr marL="457200" lvl="1" indent="0">
              <a:buNone/>
            </a:pPr>
            <a:r>
              <a:rPr lang="ro-RO" dirty="0" smtClean="0"/>
              <a:t> </a:t>
            </a:r>
            <a:endParaRPr lang="ro-RO" dirty="0"/>
          </a:p>
        </p:txBody>
      </p:sp>
    </p:spTree>
    <p:extLst>
      <p:ext uri="{BB962C8B-B14F-4D97-AF65-F5344CB8AC3E}">
        <p14:creationId xmlns:p14="http://schemas.microsoft.com/office/powerpoint/2010/main" val="1633147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i="1" dirty="0">
                <a:solidFill>
                  <a:srgbClr val="CC3300"/>
                </a:solidFill>
                <a:latin typeface="Tahoma" pitchFamily="34" charset="0"/>
                <a:ea typeface="Tahoma" pitchFamily="34" charset="0"/>
                <a:cs typeface="Tahoma" pitchFamily="34" charset="0"/>
              </a:rPr>
              <a:t>Cunoștiințe dobândite și folosite</a:t>
            </a:r>
            <a:endParaRPr lang="ro-RO" dirty="0"/>
          </a:p>
        </p:txBody>
      </p:sp>
      <p:sp>
        <p:nvSpPr>
          <p:cNvPr id="3" name="Content Placeholder 2"/>
          <p:cNvSpPr>
            <a:spLocks noGrp="1"/>
          </p:cNvSpPr>
          <p:nvPr>
            <p:ph idx="1"/>
          </p:nvPr>
        </p:nvSpPr>
        <p:spPr/>
        <p:txBody>
          <a:bodyPr/>
          <a:lstStyle/>
          <a:p>
            <a:r>
              <a:rPr lang="ro-RO" dirty="0"/>
              <a:t>Configurări de bază ale unui </a:t>
            </a:r>
            <a:r>
              <a:rPr lang="ro-RO" dirty="0" smtClean="0"/>
              <a:t>router</a:t>
            </a:r>
          </a:p>
          <a:p>
            <a:r>
              <a:rPr lang="ro-RO" dirty="0" smtClean="0"/>
              <a:t>Subnetare </a:t>
            </a:r>
            <a:r>
              <a:rPr lang="ro-RO" dirty="0"/>
              <a:t>eficienta a unui domeniu</a:t>
            </a:r>
          </a:p>
          <a:p>
            <a:endParaRPr lang="ro-RO" dirty="0"/>
          </a:p>
        </p:txBody>
      </p:sp>
    </p:spTree>
    <p:extLst>
      <p:ext uri="{BB962C8B-B14F-4D97-AF65-F5344CB8AC3E}">
        <p14:creationId xmlns:p14="http://schemas.microsoft.com/office/powerpoint/2010/main" val="2041130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i="1" dirty="0">
                <a:solidFill>
                  <a:srgbClr val="CC3300"/>
                </a:solidFill>
                <a:latin typeface="Tahoma" pitchFamily="34" charset="0"/>
                <a:ea typeface="Tahoma" pitchFamily="34" charset="0"/>
                <a:cs typeface="Tahoma" pitchFamily="34" charset="0"/>
              </a:rPr>
              <a:t>Cunoștiințe dobândite și folosite</a:t>
            </a:r>
            <a:endParaRPr lang="ro-RO" dirty="0"/>
          </a:p>
        </p:txBody>
      </p:sp>
      <p:sp>
        <p:nvSpPr>
          <p:cNvPr id="3" name="Content Placeholder 2"/>
          <p:cNvSpPr>
            <a:spLocks noGrp="1"/>
          </p:cNvSpPr>
          <p:nvPr>
            <p:ph idx="1"/>
          </p:nvPr>
        </p:nvSpPr>
        <p:spPr/>
        <p:txBody>
          <a:bodyPr/>
          <a:lstStyle/>
          <a:p>
            <a:r>
              <a:rPr lang="ro-RO" dirty="0"/>
              <a:t>Configurări de bază ale unui </a:t>
            </a:r>
            <a:r>
              <a:rPr lang="ro-RO" dirty="0" smtClean="0"/>
              <a:t>router</a:t>
            </a:r>
          </a:p>
          <a:p>
            <a:r>
              <a:rPr lang="ro-RO" dirty="0" smtClean="0"/>
              <a:t>Subnetare </a:t>
            </a:r>
            <a:r>
              <a:rPr lang="ro-RO" dirty="0"/>
              <a:t>eficienta a unui </a:t>
            </a:r>
            <a:r>
              <a:rPr lang="ro-RO" dirty="0" smtClean="0"/>
              <a:t>domeniu</a:t>
            </a:r>
          </a:p>
          <a:p>
            <a:r>
              <a:rPr lang="ro-RO" dirty="0" smtClean="0"/>
              <a:t>Creare si gestionarea VLAN-urilor</a:t>
            </a:r>
            <a:endParaRPr lang="ro-RO" dirty="0"/>
          </a:p>
          <a:p>
            <a:pPr marL="0" indent="0">
              <a:buNone/>
            </a:pPr>
            <a:endParaRPr lang="ro-RO" dirty="0"/>
          </a:p>
        </p:txBody>
      </p:sp>
    </p:spTree>
    <p:extLst>
      <p:ext uri="{BB962C8B-B14F-4D97-AF65-F5344CB8AC3E}">
        <p14:creationId xmlns:p14="http://schemas.microsoft.com/office/powerpoint/2010/main" val="771275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298</TotalTime>
  <Words>355</Words>
  <Application>Microsoft Office PowerPoint</Application>
  <PresentationFormat>Custom</PresentationFormat>
  <Paragraphs>61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Rețele de calculatoare   Reţea internet Hotel Gold </vt:lpstr>
      <vt:lpstr>Idee proiect </vt:lpstr>
      <vt:lpstr>Implementare</vt:lpstr>
      <vt:lpstr>Cablu UTP și mufa RJ-45</vt:lpstr>
      <vt:lpstr>Switch</vt:lpstr>
      <vt:lpstr>Router </vt:lpstr>
      <vt:lpstr>Cunoștiințe dobândite și folosite</vt:lpstr>
      <vt:lpstr>Cunoștiințe dobândite și folosite</vt:lpstr>
      <vt:lpstr>Cunoștiințe dobândite și folosite</vt:lpstr>
      <vt:lpstr>Cunoștiințe dobândite și folosite</vt:lpstr>
      <vt:lpstr>Cunoștiințe dobândite și folosite</vt:lpstr>
      <vt:lpstr>Cunoștiințe dobândite și folosite</vt:lpstr>
      <vt:lpstr>Cunoștiințe dobândite și folosite</vt:lpstr>
      <vt:lpstr>MERGEEEE !!!</vt:lpstr>
      <vt:lpstr>Iar rezultatul final...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Reţea internet Hotel Gold</dc:title>
  <dc:creator>Star User</dc:creator>
  <cp:lastModifiedBy>Ruxy</cp:lastModifiedBy>
  <cp:revision>24</cp:revision>
  <dcterms:created xsi:type="dcterms:W3CDTF">2015-08-14T17:10:27Z</dcterms:created>
  <dcterms:modified xsi:type="dcterms:W3CDTF">2015-08-15T04:32:18Z</dcterms:modified>
</cp:coreProperties>
</file>