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535353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535353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535353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535353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535353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535353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535353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535353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535353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73100" y="2870200"/>
            <a:ext cx="23050500" cy="45593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673100" y="7416800"/>
            <a:ext cx="23050500" cy="1816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000"/>
            </a:lvl1pPr>
            <a:lvl2pPr marL="0" indent="0">
              <a:spcBef>
                <a:spcPts val="0"/>
              </a:spcBef>
              <a:buSzTx/>
              <a:buNone/>
              <a:defRPr sz="5000"/>
            </a:lvl2pPr>
            <a:lvl3pPr marL="0" indent="0">
              <a:spcBef>
                <a:spcPts val="0"/>
              </a:spcBef>
              <a:buSzTx/>
              <a:buNone/>
              <a:defRPr sz="5000"/>
            </a:lvl3pPr>
            <a:lvl4pPr marL="0" indent="0">
              <a:spcBef>
                <a:spcPts val="0"/>
              </a:spcBef>
              <a:buSzTx/>
              <a:buNone/>
              <a:defRPr sz="5000"/>
            </a:lvl4pPr>
            <a:lvl5pPr marL="0" indent="0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001000"/>
            <a:ext cx="196215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74900" y="5892800"/>
            <a:ext cx="196215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ront view of a red Ducati motorcycle against a black background"/>
          <p:cNvSpPr/>
          <p:nvPr>
            <p:ph type="pic" idx="21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ofile view of a red Ducati motorcycle"/>
          <p:cNvSpPr/>
          <p:nvPr>
            <p:ph type="pic" idx="21"/>
          </p:nvPr>
        </p:nvSpPr>
        <p:spPr>
          <a:xfrm>
            <a:off x="4280774" y="-1688429"/>
            <a:ext cx="15829857" cy="11849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9728200"/>
            <a:ext cx="19621500" cy="1803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518900"/>
            <a:ext cx="19621500" cy="1600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000"/>
            </a:lvl1pPr>
            <a:lvl2pPr marL="0" indent="0">
              <a:spcBef>
                <a:spcPts val="0"/>
              </a:spcBef>
              <a:buSzTx/>
              <a:buNone/>
              <a:defRPr sz="5000"/>
            </a:lvl2pPr>
            <a:lvl3pPr marL="0" indent="0">
              <a:spcBef>
                <a:spcPts val="0"/>
              </a:spcBef>
              <a:buSzTx/>
              <a:buNone/>
              <a:defRPr sz="5000"/>
            </a:lvl3pPr>
            <a:lvl4pPr marL="0" indent="0">
              <a:spcBef>
                <a:spcPts val="0"/>
              </a:spcBef>
              <a:buSzTx/>
              <a:buNone/>
              <a:defRPr sz="5000"/>
            </a:lvl4pPr>
            <a:lvl5pPr marL="0" indent="0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673100" y="4572000"/>
            <a:ext cx="23050500" cy="45593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ont view of a red Ducati motorcycle"/>
          <p:cNvSpPr/>
          <p:nvPr>
            <p:ph type="pic" idx="21"/>
          </p:nvPr>
        </p:nvSpPr>
        <p:spPr>
          <a:xfrm>
            <a:off x="10590462" y="1511300"/>
            <a:ext cx="13644824" cy="121287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673100" y="1435100"/>
            <a:ext cx="11049000" cy="5461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673100" y="6870700"/>
            <a:ext cx="11049000" cy="5461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000"/>
            </a:lvl1pPr>
            <a:lvl2pPr marL="0" indent="0">
              <a:spcBef>
                <a:spcPts val="0"/>
              </a:spcBef>
              <a:buSzTx/>
              <a:buNone/>
              <a:defRPr sz="5000"/>
            </a:lvl2pPr>
            <a:lvl3pPr marL="0" indent="0">
              <a:spcBef>
                <a:spcPts val="0"/>
              </a:spcBef>
              <a:buSzTx/>
              <a:buNone/>
              <a:defRPr sz="5000"/>
            </a:lvl3pPr>
            <a:lvl4pPr marL="0" indent="0">
              <a:spcBef>
                <a:spcPts val="0"/>
              </a:spcBef>
              <a:buSzTx/>
              <a:buNone/>
              <a:defRPr sz="5000"/>
            </a:lvl4pPr>
            <a:lvl5pPr marL="0" indent="0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/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/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/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/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ont view of a red Ducati motorcycle"/>
          <p:cNvSpPr/>
          <p:nvPr>
            <p:ph type="pic" sz="half" idx="21"/>
          </p:nvPr>
        </p:nvSpPr>
        <p:spPr>
          <a:xfrm>
            <a:off x="11814854" y="3233783"/>
            <a:ext cx="11753235" cy="104473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673100" y="3835400"/>
            <a:ext cx="11049000" cy="886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435100" y="1066800"/>
            <a:ext cx="21501100" cy="11557000"/>
          </a:xfrm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/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/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/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/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lose-up of Ducati motorcycle engine components"/>
          <p:cNvSpPr/>
          <p:nvPr>
            <p:ph type="pic" sz="half" idx="21"/>
          </p:nvPr>
        </p:nvSpPr>
        <p:spPr>
          <a:xfrm>
            <a:off x="12420509" y="5714207"/>
            <a:ext cx="11023601" cy="8255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Close-up of Ducati motorcycle gas cap"/>
          <p:cNvSpPr/>
          <p:nvPr>
            <p:ph type="pic" sz="half" idx="22"/>
          </p:nvPr>
        </p:nvSpPr>
        <p:spPr>
          <a:xfrm>
            <a:off x="12420600" y="-673100"/>
            <a:ext cx="11023600" cy="8255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lack and white photo of Ducati motorcycle engine components"/>
          <p:cNvSpPr/>
          <p:nvPr>
            <p:ph type="pic" idx="23"/>
          </p:nvPr>
        </p:nvSpPr>
        <p:spPr>
          <a:xfrm>
            <a:off x="-825499" y="-2108200"/>
            <a:ext cx="13804901" cy="184432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6100" y="13081000"/>
            <a:ext cx="419100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>
              <a:defRPr b="0" sz="2400"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0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584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168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752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2336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9210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3505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4089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4673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5257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roj-post/dse5002_bruder_module05_project01.git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lobal Data Science Salaries: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610870">
              <a:defRPr sz="7400"/>
            </a:pPr>
            <a:r>
              <a:t>Global Data Science Salaries: </a:t>
            </a:r>
          </a:p>
          <a:p>
            <a:pPr defTabSz="610870">
              <a:defRPr sz="7400"/>
            </a:pPr>
          </a:p>
          <a:p>
            <a:pPr defTabSz="610870">
              <a:defRPr sz="5920"/>
            </a:pPr>
            <a:r>
              <a:t>Navigating Wide Ranges and Remote Work Considerations to Attract Top Talent in a Competitive Market</a:t>
            </a:r>
          </a:p>
        </p:txBody>
      </p:sp>
      <p:sp>
        <p:nvSpPr>
          <p:cNvPr id="120" name="A visual analysis of…"/>
          <p:cNvSpPr txBox="1"/>
          <p:nvPr>
            <p:ph type="subTitle" sz="half" idx="1"/>
          </p:nvPr>
        </p:nvSpPr>
        <p:spPr>
          <a:xfrm>
            <a:off x="673099" y="9194799"/>
            <a:ext cx="23050501" cy="3672079"/>
          </a:xfrm>
          <a:prstGeom prst="rect">
            <a:avLst/>
          </a:prstGeom>
        </p:spPr>
        <p:txBody>
          <a:bodyPr/>
          <a:lstStyle/>
          <a:p>
            <a:pPr algn="ctr" defTabSz="429259">
              <a:defRPr i="1" sz="2704">
                <a:latin typeface="Gill Sans"/>
                <a:ea typeface="Gill Sans"/>
                <a:cs typeface="Gill Sans"/>
                <a:sym typeface="Gill Sans"/>
              </a:defRPr>
            </a:pPr>
            <a:r>
              <a:t>A visual analysis of </a:t>
            </a:r>
          </a:p>
          <a:p>
            <a:pPr algn="ctr" defTabSz="429259">
              <a:defRPr i="1" sz="2704">
                <a:latin typeface="Gill Sans"/>
                <a:ea typeface="Gill Sans"/>
                <a:cs typeface="Gill Sans"/>
                <a:sym typeface="Gill Sans"/>
              </a:defRPr>
            </a:pPr>
            <a:r>
              <a:t>Salary Distribution: U.S.A. versus Offshore</a:t>
            </a:r>
          </a:p>
          <a:p>
            <a:pPr algn="ctr" defTabSz="429259">
              <a:defRPr i="1" sz="2704">
                <a:latin typeface="Gill Sans"/>
                <a:ea typeface="Gill Sans"/>
                <a:cs typeface="Gill Sans"/>
                <a:sym typeface="Gill Sans"/>
              </a:defRPr>
            </a:pPr>
            <a:r>
              <a:t>Average Salary by Experience Level: U.S.A. versus Offshore</a:t>
            </a:r>
          </a:p>
          <a:p>
            <a:pPr algn="ctr" defTabSz="429259">
              <a:defRPr i="1" sz="2704">
                <a:latin typeface="Gill Sans"/>
                <a:ea typeface="Gill Sans"/>
                <a:cs typeface="Gill Sans"/>
                <a:sym typeface="Gill Sans"/>
              </a:defRPr>
            </a:pPr>
            <a:r>
              <a:t>Salary versus Remote Work Ratio</a:t>
            </a:r>
          </a:p>
          <a:p>
            <a:pPr algn="ctr" defTabSz="429259">
              <a:defRPr i="1" sz="2704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algn="ctr" defTabSz="429259">
              <a:defRPr i="1" sz="2704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algn="ctr" defTabSz="429259">
              <a:defRPr i="1" sz="2704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algn="ctr" defTabSz="429259">
              <a:defRPr i="1" sz="2704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algn="ctr" defTabSz="429259">
              <a:defRPr i="1" sz="2704">
                <a:latin typeface="Gill Sans"/>
                <a:ea typeface="Gill Sans"/>
                <a:cs typeface="Gill Sans"/>
                <a:sym typeface="Gill Sans"/>
              </a:defRPr>
            </a:pPr>
            <a:r>
              <a:t>Prepared by:  Geoffrey Bruder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chemeClr val="accent1">
                <a:hueOff val="-47059"/>
                <a:satOff val="1860"/>
                <a:lumOff val="-17958"/>
              </a:schemeClr>
            </a:gs>
          </a:gsLst>
          <a:lin ang="15759723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here is a wide variation in salary distributions across different residences.…"/>
          <p:cNvSpPr txBox="1"/>
          <p:nvPr>
            <p:ph type="body" sz="quarter" idx="1"/>
          </p:nvPr>
        </p:nvSpPr>
        <p:spPr>
          <a:xfrm>
            <a:off x="-381947" y="2121165"/>
            <a:ext cx="8323450" cy="7735429"/>
          </a:xfrm>
          <a:prstGeom prst="rect">
            <a:avLst/>
          </a:prstGeom>
        </p:spPr>
        <p:txBody>
          <a:bodyPr/>
          <a:lstStyle/>
          <a:p>
            <a:pPr lvl="1" marL="1007125" indent="-441721" defTabSz="437514">
              <a:spcBef>
                <a:spcPts val="1800"/>
              </a:spcBef>
              <a:buSzPct val="100000"/>
              <a:buAutoNum type="arabicPeriod" startAt="1"/>
              <a:defRPr sz="2649"/>
            </a:pPr>
            <a:r>
              <a:t>There is a wide variation in salary distributions across different residences.</a:t>
            </a:r>
          </a:p>
          <a:p>
            <a:pPr lvl="1" marL="1007125" indent="-441721" defTabSz="437514">
              <a:spcBef>
                <a:spcPts val="1800"/>
              </a:spcBef>
              <a:buSzPct val="100000"/>
              <a:buAutoNum type="arabicPeriod" startAt="1"/>
              <a:defRPr sz="2649"/>
            </a:pPr>
            <a:r>
              <a:t>Some residences have higher median salaries compared to others.</a:t>
            </a:r>
          </a:p>
          <a:p>
            <a:pPr lvl="1" marL="1007125" indent="-441721" defTabSz="437514">
              <a:spcBef>
                <a:spcPts val="1800"/>
              </a:spcBef>
              <a:buSzPct val="100000"/>
              <a:buAutoNum type="arabicPeriod" startAt="1"/>
              <a:defRPr sz="2649"/>
            </a:pPr>
            <a:r>
              <a:t>The U.S. shows a relatively high median salary and a wide range of salaries, including several outliers.</a:t>
            </a:r>
          </a:p>
          <a:p>
            <a:pPr lvl="1" marL="1007125" indent="-441721" defTabSz="437514">
              <a:spcBef>
                <a:spcPts val="1800"/>
              </a:spcBef>
              <a:buSzPct val="100000"/>
              <a:buAutoNum type="arabicPeriod" startAt="1"/>
              <a:defRPr sz="2649"/>
            </a:pPr>
            <a:r>
              <a:t>Other countries also show significant variations, with some having more outliers indicating higher salaries.</a:t>
            </a:r>
          </a:p>
          <a:p>
            <a:pPr lvl="1" marL="1007125" indent="-441721" defTabSz="437514">
              <a:spcBef>
                <a:spcPts val="1800"/>
              </a:spcBef>
              <a:buSzPct val="100000"/>
              <a:buAutoNum type="arabicPeriod" startAt="1"/>
              <a:defRPr sz="2649"/>
            </a:pPr>
            <a:r>
              <a:t>Disparities in salary distributions could be influenced by factors such as cost of living, demand for skills, and economic conditions in different regions.</a:t>
            </a:r>
          </a:p>
          <a:p>
            <a:pPr lvl="1" marL="1007125" indent="-441721" defTabSz="437514">
              <a:spcBef>
                <a:spcPts val="1800"/>
              </a:spcBef>
              <a:buSzPct val="100000"/>
              <a:buAutoNum type="arabicPeriod" startAt="1"/>
              <a:defRPr sz="2649"/>
            </a:pPr>
            <a:r>
              <a:t>Nonetheless, as tool for analyzing and understanding global salary trends, this visualization provides a clear comparison of salary distributions across various employee residences.</a:t>
            </a:r>
          </a:p>
        </p:txBody>
      </p:sp>
      <p:grpSp>
        <p:nvGrpSpPr>
          <p:cNvPr id="125" name="Image Gallery"/>
          <p:cNvGrpSpPr/>
          <p:nvPr/>
        </p:nvGrpSpPr>
        <p:grpSpPr>
          <a:xfrm>
            <a:off x="8464549" y="1364092"/>
            <a:ext cx="15030035" cy="11019932"/>
            <a:chOff x="0" y="0"/>
            <a:chExt cx="15030034" cy="11019931"/>
          </a:xfrm>
        </p:grpSpPr>
        <p:pic>
          <p:nvPicPr>
            <p:cNvPr id="123" name="Screen Shot 2024-12-08 at 7.29.47 PM.png" descr="Screen Shot 2024-12-08 at 7.29.47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53" r="0" b="53"/>
            <a:stretch>
              <a:fillRect/>
            </a:stretch>
          </p:blipFill>
          <p:spPr>
            <a:xfrm>
              <a:off x="0" y="0"/>
              <a:ext cx="15030035" cy="90133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" name="X-axis: Employee Residence (various country codes)…"/>
            <p:cNvSpPr/>
            <p:nvPr/>
          </p:nvSpPr>
          <p:spPr>
            <a:xfrm>
              <a:off x="0" y="9089531"/>
              <a:ext cx="15030035" cy="193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>
                <a:defRPr sz="1700"/>
              </a:pPr>
              <a:r>
                <a:t>X-axis: Employee Residence (various country codes)</a:t>
              </a:r>
            </a:p>
            <a:p>
              <a:pPr>
                <a:defRPr sz="1700"/>
              </a:pPr>
              <a:r>
                <a:t>Y-axis: Salary in USD (ranging from 0 to 600,000 USD)</a:t>
              </a:r>
            </a:p>
            <a:p>
              <a:pPr>
                <a:defRPr sz="1700"/>
              </a:pPr>
              <a:r>
                <a:t>Boxes: Represent the interquartile range (IQR), which contains the middle 50% of the data.</a:t>
              </a:r>
            </a:p>
            <a:p>
              <a:pPr>
                <a:defRPr sz="1700"/>
              </a:pPr>
              <a:r>
                <a:t>Horizontal Line Inside the Box: Represents the median salary for that residence.</a:t>
              </a:r>
            </a:p>
            <a:p>
              <a:pPr>
                <a:defRPr sz="1700"/>
              </a:pPr>
              <a:r>
                <a:t>Whiskers: Extend from the boxes to the smallest and largest values within 1.5 times the IQR from the quartiles.</a:t>
              </a:r>
            </a:p>
            <a:p>
              <a:pPr>
                <a:defRPr sz="1700"/>
              </a:pPr>
              <a:r>
                <a:t>Dots: Represent outliers, which are data points outside the whiskers.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chemeClr val="accent1">
                <a:hueOff val="-47059"/>
                <a:satOff val="1860"/>
                <a:lumOff val="-17958"/>
              </a:schemeClr>
            </a:gs>
          </a:gsLst>
          <a:lin ang="15759723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he bar graph provides a clear visual comparison of average salaries for different experience levels across U.S. and Offshore locations.…"/>
          <p:cNvSpPr txBox="1"/>
          <p:nvPr>
            <p:ph type="body" sz="quarter" idx="1"/>
          </p:nvPr>
        </p:nvSpPr>
        <p:spPr>
          <a:xfrm>
            <a:off x="2387600" y="11019353"/>
            <a:ext cx="19621500" cy="2137848"/>
          </a:xfrm>
          <a:prstGeom prst="rect">
            <a:avLst/>
          </a:prstGeom>
        </p:spPr>
        <p:txBody>
          <a:bodyPr/>
          <a:lstStyle/>
          <a:p>
            <a:pPr marL="391715" indent="-391715" defTabSz="387984">
              <a:spcBef>
                <a:spcPts val="700"/>
              </a:spcBef>
              <a:buSzPct val="100000"/>
              <a:buAutoNum type="arabicPeriod" startAt="1"/>
              <a:defRPr sz="2350"/>
            </a:pPr>
            <a:r>
              <a:t>The bar graph provides a clear visual comparison of average salaries for different experience levels across U.S. and Offshore locations.</a:t>
            </a:r>
          </a:p>
          <a:p>
            <a:pPr marL="391715" indent="-391715" defTabSz="387984">
              <a:spcBef>
                <a:spcPts val="700"/>
              </a:spcBef>
              <a:buSzPct val="100000"/>
              <a:buAutoNum type="arabicPeriod" startAt="1"/>
              <a:defRPr sz="2350"/>
            </a:pPr>
            <a:r>
              <a:t>U.S.-based employees have higher average salaries compared to their offshore counterparts across all experience levels.</a:t>
            </a:r>
          </a:p>
          <a:p>
            <a:pPr marL="391715" indent="-391715" defTabSz="387984">
              <a:spcBef>
                <a:spcPts val="700"/>
              </a:spcBef>
              <a:buSzPct val="100000"/>
              <a:buAutoNum type="arabicPeriod" startAt="1"/>
              <a:defRPr sz="2350"/>
            </a:pPr>
            <a:r>
              <a:t>This highlights potential salary gaps and can inform strategic decisions regarding competitive compensation offers by emphasizing the importance of considering geographic location and experience level in salary planning.</a:t>
            </a:r>
          </a:p>
        </p:txBody>
      </p:sp>
      <p:grpSp>
        <p:nvGrpSpPr>
          <p:cNvPr id="130" name="Image Gallery"/>
          <p:cNvGrpSpPr/>
          <p:nvPr/>
        </p:nvGrpSpPr>
        <p:grpSpPr>
          <a:xfrm>
            <a:off x="4226263" y="519312"/>
            <a:ext cx="14928174" cy="10289776"/>
            <a:chOff x="0" y="0"/>
            <a:chExt cx="14928172" cy="10289775"/>
          </a:xfrm>
        </p:grpSpPr>
        <p:pic>
          <p:nvPicPr>
            <p:cNvPr id="128" name="Screen Shot 2024-12-08 at 7.21.54 PM.png" descr="Screen Shot 2024-12-08 at 7.21.54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500" r="0" b="500"/>
            <a:stretch>
              <a:fillRect/>
            </a:stretch>
          </p:blipFill>
          <p:spPr>
            <a:xfrm>
              <a:off x="0" y="0"/>
              <a:ext cx="14928173" cy="94515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9" name="X-Axis: Experience Level (with categories: Entry Level, Mid-Level, Senior Level, Executive Level)…"/>
            <p:cNvSpPr/>
            <p:nvPr/>
          </p:nvSpPr>
          <p:spPr>
            <a:xfrm>
              <a:off x="0" y="9527775"/>
              <a:ext cx="14928173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>
                <a:defRPr sz="1400"/>
              </a:pPr>
              <a:r>
                <a:t>X-Axis: Experience Level (with categories: Entry Level, Mid-Level, Senior Level, Executive Level)</a:t>
              </a:r>
            </a:p>
            <a:p>
              <a:pPr>
                <a:defRPr sz="1400"/>
              </a:pPr>
              <a:r>
                <a:t>Y-Axis: Average Salary in USD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chemeClr val="accent1">
                <a:hueOff val="-47059"/>
                <a:satOff val="1860"/>
                <a:lumOff val="-17958"/>
              </a:schemeClr>
            </a:gs>
          </a:gsLst>
          <a:lin ang="15759723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Image Gallery"/>
          <p:cNvGrpSpPr/>
          <p:nvPr/>
        </p:nvGrpSpPr>
        <p:grpSpPr>
          <a:xfrm>
            <a:off x="749946" y="495780"/>
            <a:ext cx="13829008" cy="10959484"/>
            <a:chOff x="0" y="0"/>
            <a:chExt cx="13829007" cy="10959482"/>
          </a:xfrm>
        </p:grpSpPr>
        <p:pic>
          <p:nvPicPr>
            <p:cNvPr id="132" name="Screen Shot 2024-12-08 at 7.12.04 PM.png" descr="Screen Shot 2024-12-08 at 7.12.04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265" r="0" b="265"/>
            <a:stretch>
              <a:fillRect/>
            </a:stretch>
          </p:blipFill>
          <p:spPr>
            <a:xfrm>
              <a:off x="0" y="0"/>
              <a:ext cx="13829008" cy="100196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3" name="X-Axis (Remote Ratio): This axis represents the percentage of work that employees perform remotely, ranging from 0% (fully on-site) to 100% (fully remote).…"/>
            <p:cNvSpPr/>
            <p:nvPr/>
          </p:nvSpPr>
          <p:spPr>
            <a:xfrm>
              <a:off x="0" y="10095882"/>
              <a:ext cx="13829008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X-Axis (Remote Ratio): This axis represents the percentage of work that employees perform remotely, ranging from 0% (fully on-site) to 100% (fully remote).</a:t>
              </a:r>
            </a:p>
            <a:p>
              <a:pPr/>
              <a:r>
                <a:t>Y-Axis (Salary in USD): This axis shows the salaries of the employees, measured in US dollars.</a:t>
              </a:r>
            </a:p>
            <a:p>
              <a:pPr/>
              <a:r>
                <a:t>Color (Employee Residence): Each color represents a different country where the employees reside.</a:t>
              </a:r>
            </a:p>
          </p:txBody>
        </p:sp>
      </p:grpSp>
      <p:sp>
        <p:nvSpPr>
          <p:cNvPr id="135" name="The scatter plot represents the relationship between salary in USD and remote work ratio for employees from different countries, emphasizing the salary distribution.…"/>
          <p:cNvSpPr txBox="1"/>
          <p:nvPr>
            <p:ph type="body" sz="quarter" idx="1"/>
          </p:nvPr>
        </p:nvSpPr>
        <p:spPr>
          <a:xfrm>
            <a:off x="709169" y="11250020"/>
            <a:ext cx="17840633" cy="2438759"/>
          </a:xfrm>
          <a:prstGeom prst="rect">
            <a:avLst/>
          </a:prstGeom>
        </p:spPr>
        <p:txBody>
          <a:bodyPr/>
          <a:lstStyle/>
          <a:p>
            <a:pPr marL="525065" indent="-525065" defTabSz="520065">
              <a:buSzPct val="100000"/>
              <a:buAutoNum type="arabicPeriod" startAt="1"/>
              <a:defRPr sz="3150"/>
            </a:pPr>
            <a:r>
              <a:t>The scatter plot represents the relationship between salary in USD and remote work ratio for employees from different countries, emphasizing the salary distribution. </a:t>
            </a:r>
          </a:p>
          <a:p>
            <a:pPr marL="525065" indent="-525065" defTabSz="520065">
              <a:buSzPct val="100000"/>
              <a:buAutoNum type="arabicPeriod" startAt="1"/>
              <a:defRPr sz="3150"/>
            </a:pPr>
            <a:r>
              <a:t>Salaries vary widely across all remote ratios. </a:t>
            </a:r>
          </a:p>
          <a:p>
            <a:pPr marL="525065" indent="-525065" defTabSz="520065">
              <a:buSzPct val="100000"/>
              <a:buAutoNum type="arabicPeriod" startAt="1"/>
              <a:defRPr sz="3150"/>
            </a:pPr>
            <a:r>
              <a:t>Some employees in the fully remote category (100% remote ratio) are earning higher salaries, indicating that remote work may be associated with more competitive compensation for certain roles in in certain regions.</a:t>
            </a:r>
          </a:p>
        </p:txBody>
      </p:sp>
      <p:grpSp>
        <p:nvGrpSpPr>
          <p:cNvPr id="138" name="Image Gallery"/>
          <p:cNvGrpSpPr/>
          <p:nvPr/>
        </p:nvGrpSpPr>
        <p:grpSpPr>
          <a:xfrm>
            <a:off x="16253150" y="2522122"/>
            <a:ext cx="7425365" cy="3917582"/>
            <a:chOff x="0" y="0"/>
            <a:chExt cx="7425364" cy="3917580"/>
          </a:xfrm>
        </p:grpSpPr>
        <p:pic>
          <p:nvPicPr>
            <p:cNvPr id="136" name="Screen Shot 2024-12-08 at 8.46.34 PM.png" descr="Screen Shot 2024-12-08 at 8.46.34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2220" r="0" b="2220"/>
            <a:stretch>
              <a:fillRect/>
            </a:stretch>
          </p:blipFill>
          <p:spPr>
            <a:xfrm>
              <a:off x="0" y="0"/>
              <a:ext cx="7425365" cy="31555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7" name="Remote work trends across different company sizes and geographical locations highlight the variations in the adoption of remote work between large, medium, and small companies in the US and Offshore."/>
            <p:cNvSpPr/>
            <p:nvPr/>
          </p:nvSpPr>
          <p:spPr>
            <a:xfrm>
              <a:off x="0" y="3231780"/>
              <a:ext cx="7425365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Remote work trends across different company sizes and geographical locations highlight the variations in the adoption of remote work between large, medium, and small companies in the US and Offshore. </a:t>
              </a:r>
            </a:p>
          </p:txBody>
        </p:sp>
      </p:grpSp>
      <p:sp>
        <p:nvSpPr>
          <p:cNvPr id="139" name="The data indicates that US companies, especially medium-sized ones, have a higher percentage of full-time employees working remotely compared to Offshore companies."/>
          <p:cNvSpPr txBox="1"/>
          <p:nvPr/>
        </p:nvSpPr>
        <p:spPr>
          <a:xfrm>
            <a:off x="16729377" y="6535652"/>
            <a:ext cx="6472912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5300"/>
              </a:spcBef>
              <a:defRPr b="0" sz="3000"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/>
            <a:r>
              <a:t>The data indicates that US companies, especially medium-sized ones, have a higher percentage of full-time employees working remotely compared to Offshore companies.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chemeClr val="accent1">
                <a:hueOff val="-47059"/>
                <a:satOff val="1860"/>
                <a:lumOff val="-17958"/>
              </a:schemeClr>
            </a:gs>
          </a:gsLst>
          <a:lin ang="15759723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trategic Salary Recommendations:…"/>
          <p:cNvSpPr txBox="1"/>
          <p:nvPr>
            <p:ph type="title"/>
          </p:nvPr>
        </p:nvSpPr>
        <p:spPr>
          <a:xfrm>
            <a:off x="2381250" y="533702"/>
            <a:ext cx="19621501" cy="1803401"/>
          </a:xfrm>
          <a:prstGeom prst="rect">
            <a:avLst/>
          </a:prstGeom>
        </p:spPr>
        <p:txBody>
          <a:bodyPr/>
          <a:lstStyle/>
          <a:p>
            <a:pPr defTabSz="330200">
              <a:defRPr sz="4000"/>
            </a:pPr>
            <a:r>
              <a:t>Strategic Salary Recommendations:</a:t>
            </a:r>
          </a:p>
          <a:p>
            <a:pPr defTabSz="330200">
              <a:defRPr sz="4000"/>
            </a:pPr>
            <a:r>
              <a:t>Balancing U.S. and Offshore Data Science Compensation in a Competitive Market</a:t>
            </a:r>
          </a:p>
        </p:txBody>
      </p:sp>
      <p:sp>
        <p:nvSpPr>
          <p:cNvPr id="142" name="Based on analysis of the data provided:…"/>
          <p:cNvSpPr txBox="1"/>
          <p:nvPr/>
        </p:nvSpPr>
        <p:spPr>
          <a:xfrm>
            <a:off x="1951305" y="2982279"/>
            <a:ext cx="9031646" cy="934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Based on analysis of the data provided: 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For U.S.-based data scientists,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the average salary is around $148297.09 USD,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while offshore data scientists have an average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salary of approximately $69529.92 USD.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To attract top talent, especially in a competitive market,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consider offering salaries at or above these averages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depending on the candidate's experience and expertise.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Considering a notable relationship between the remote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work ratio and salary distribution for employees across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different countries, as well as, current trends in the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influence of remote work on hiring salary, more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competitive compensation may be necessary for roles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allowing full remote work. 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These considerations may help set competitive salaries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based on average salaries, remote work ratios,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and geographical locations. They also serve to inform decisions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about remote work policies and assist in developing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guidelines and policies that support fair compensation </a:t>
            </a:r>
          </a:p>
          <a:p>
            <a:pPr lvl="1" algn="l" defTabSz="445770"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    practices.</a:t>
            </a:r>
          </a:p>
        </p:txBody>
      </p:sp>
      <p:sp>
        <p:nvSpPr>
          <p:cNvPr id="143" name="More information. R markdown &amp; dataset for this analysis are located @:…">
            <a:hlinkClick r:id="rId2" invalidUrl="" action="" tgtFrame="" tooltip="" history="1" highlightClick="0" endSnd="0"/>
          </p:cNvPr>
          <p:cNvSpPr txBox="1"/>
          <p:nvPr/>
        </p:nvSpPr>
        <p:spPr>
          <a:xfrm>
            <a:off x="13653737" y="8388350"/>
            <a:ext cx="9917256" cy="364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5300"/>
              </a:spcBef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More information. R markdown &amp; dataset for this analysis are located @: </a:t>
            </a:r>
          </a:p>
          <a:p>
            <a:pPr algn="l">
              <a:spcBef>
                <a:spcPts val="5300"/>
              </a:spcBef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  <a:r>
              <a:t>https://github.com/proj-post/dse5002_bruder_module05_project01.git</a:t>
            </a:r>
          </a:p>
          <a:p>
            <a:pPr algn="l">
              <a:spcBef>
                <a:spcPts val="5300"/>
              </a:spcBef>
              <a:defRPr b="0" sz="2700">
                <a:latin typeface="+mn-lt"/>
                <a:ea typeface="+mn-ea"/>
                <a:cs typeface="+mn-cs"/>
                <a:sym typeface="Gill Sans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just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just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