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1&amp;cad=rja&amp;uact=8&amp;ved=0CCAQFjAA&amp;url=http://www.sc.ehu.es/ccwbayes/docencia/kzmm/files/AG-knapsack.pdf&amp;ei=i1BpVPaUI8H-yQS4ioHAAg&amp;usg=AFQjCNGHSFIxIOKD6mOxSxL55NW7tYN_Qw&amp;sig2=-cTGRGSW7vbnVl6x-D3PFw" TargetMode="External"/><Relationship Id="rId4" Type="http://schemas.openxmlformats.org/officeDocument/2006/relationships/hyperlink" Target="https://en.wikipedia.org/wiki/Richard_M._Karp" TargetMode="External"/><Relationship Id="rId5" Type="http://schemas.openxmlformats.org/officeDocument/2006/relationships/hyperlink" Target="http://cgi.di.uoa.gr/~sgk/teaching/grad/handouts/karp.pdf" TargetMode="External"/><Relationship Id="rId6" Type="http://schemas.openxmlformats.org/officeDocument/2006/relationships/hyperlink" Target="http://en.wikipedia.org/wiki/George_Dantzi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Genetic Algorithm Solution to the Multi-Objective 0-1 Knapsack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University of Louisville</a:t>
            </a:r>
          </a:p>
          <a:p>
            <a:r>
              <a:rPr lang="en-US" dirty="0" smtClean="0"/>
              <a:t>CECS 545</a:t>
            </a:r>
          </a:p>
          <a:p>
            <a:r>
              <a:rPr lang="en-US" dirty="0" smtClean="0"/>
              <a:t>Sarah Mullins</a:t>
            </a:r>
          </a:p>
          <a:p>
            <a:r>
              <a:rPr lang="en-US" dirty="0" smtClean="0"/>
              <a:t>Ashley </a:t>
            </a:r>
            <a:r>
              <a:rPr lang="en-US" dirty="0" err="1" smtClean="0"/>
              <a:t>Revlett</a:t>
            </a:r>
            <a:endParaRPr lang="en-US" dirty="0" smtClean="0"/>
          </a:p>
          <a:p>
            <a:r>
              <a:rPr lang="en-US" dirty="0" smtClean="0"/>
              <a:t>November 19,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Calculating Fitness Score of an Item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each objective, normalize values to 0-1:</a:t>
            </a:r>
          </a:p>
          <a:p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= weight/</a:t>
            </a:r>
            <a:r>
              <a:rPr lang="en-US" dirty="0" err="1" smtClean="0">
                <a:latin typeface="Courier New"/>
              </a:rPr>
              <a:t>max_weight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Value_score</a:t>
            </a:r>
            <a:r>
              <a:rPr lang="en-US" dirty="0" smtClean="0">
                <a:latin typeface="Courier New"/>
              </a:rPr>
              <a:t>  = value/</a:t>
            </a:r>
            <a:r>
              <a:rPr lang="en-US" dirty="0" err="1" smtClean="0">
                <a:latin typeface="Courier New"/>
              </a:rPr>
              <a:t>max_value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 = price/</a:t>
            </a:r>
            <a:r>
              <a:rPr lang="en-US" dirty="0" err="1" smtClean="0">
                <a:latin typeface="Courier New"/>
              </a:rPr>
              <a:t>max_price</a:t>
            </a:r>
            <a:endParaRPr lang="en-US" dirty="0"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/>
              <a:t>2. For parameters to minimize, invert the scores:</a:t>
            </a:r>
          </a:p>
          <a:p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= 1 - </a:t>
            </a:r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/>
            </a:r>
            <a:br>
              <a:rPr lang="en-US" dirty="0" smtClean="0">
                <a:latin typeface="Courier New"/>
              </a:rPr>
            </a:b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 = 1 - </a:t>
            </a:r>
            <a:r>
              <a:rPr lang="en-US" dirty="0" err="1" smtClean="0">
                <a:latin typeface="Courier New"/>
              </a:rPr>
              <a:t>Price_score</a:t>
            </a:r>
            <a:r>
              <a:rPr lang="en-US" dirty="0" smtClean="0">
                <a:latin typeface="Courier New"/>
              </a:rPr>
              <a:t> 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Sum the scores :</a:t>
            </a:r>
            <a:endParaRPr lang="en-US" dirty="0"/>
          </a:p>
          <a:p>
            <a:r>
              <a:rPr lang="en-US" dirty="0" smtClean="0">
                <a:latin typeface="Courier New"/>
              </a:rPr>
              <a:t>Fitness = </a:t>
            </a:r>
            <a:r>
              <a:rPr lang="en-US" dirty="0" err="1" smtClean="0">
                <a:latin typeface="Courier New"/>
              </a:rPr>
              <a:t>Weight_score</a:t>
            </a:r>
            <a:r>
              <a:rPr lang="en-US" dirty="0" smtClean="0">
                <a:latin typeface="Courier New"/>
              </a:rPr>
              <a:t> +  </a:t>
            </a:r>
            <a:r>
              <a:rPr lang="en-US" dirty="0" err="1" smtClean="0">
                <a:latin typeface="Courier New"/>
              </a:rPr>
              <a:t>Value_score</a:t>
            </a:r>
            <a:r>
              <a:rPr lang="en-US" dirty="0" smtClean="0">
                <a:latin typeface="Courier New"/>
              </a:rPr>
              <a:t> + </a:t>
            </a:r>
            <a:r>
              <a:rPr lang="en-US" dirty="0" err="1" smtClean="0">
                <a:latin typeface="Courier New"/>
              </a:rPr>
              <a:t>Price_score</a:t>
            </a:r>
            <a:endParaRPr lang="en-US" dirty="0">
              <a:latin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4. This aggregate fitness score will be higher for items with high values and low prices and weights.</a:t>
            </a:r>
            <a:endParaRPr lang="en-US" dirty="0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</a:rPr>
              <a:t>EXAMPLE: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err="1" smtClean="0">
                <a:latin typeface="Courier New"/>
              </a:rPr>
              <a:t>max_weight</a:t>
            </a:r>
            <a:r>
              <a:rPr lang="en-US" sz="1400" dirty="0" smtClean="0">
                <a:latin typeface="Courier New"/>
              </a:rPr>
              <a:t> = 10</a:t>
            </a:r>
          </a:p>
          <a:p>
            <a:r>
              <a:rPr lang="en-US" sz="1400" dirty="0" err="1" smtClean="0">
                <a:latin typeface="Courier New"/>
              </a:rPr>
              <a:t>max_value</a:t>
            </a:r>
            <a:r>
              <a:rPr lang="en-US" sz="1400" dirty="0" smtClean="0">
                <a:latin typeface="Courier New"/>
              </a:rPr>
              <a:t>  = 5</a:t>
            </a:r>
          </a:p>
          <a:p>
            <a:r>
              <a:rPr lang="en-US" sz="1400" dirty="0" err="1" smtClean="0">
                <a:latin typeface="Courier New"/>
              </a:rPr>
              <a:t>max_price</a:t>
            </a:r>
            <a:r>
              <a:rPr lang="en-US" sz="1400" dirty="0" smtClean="0">
                <a:latin typeface="Courier New"/>
              </a:rPr>
              <a:t>  = 30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err="1" smtClean="0">
                <a:latin typeface="Courier New"/>
              </a:rPr>
              <a:t>Weight_score</a:t>
            </a:r>
            <a:r>
              <a:rPr lang="en-US" sz="1400" dirty="0" smtClean="0">
                <a:latin typeface="Courier New"/>
              </a:rPr>
              <a:t> = .9</a:t>
            </a:r>
          </a:p>
          <a:p>
            <a:r>
              <a:rPr lang="en-US" sz="1400" dirty="0" err="1" smtClean="0">
                <a:latin typeface="Courier New"/>
              </a:rPr>
              <a:t>Value_score</a:t>
            </a:r>
            <a:r>
              <a:rPr lang="en-US" sz="1400" dirty="0" smtClean="0">
                <a:latin typeface="Courier New"/>
              </a:rPr>
              <a:t> = .06</a:t>
            </a:r>
            <a:br>
              <a:rPr lang="en-US" sz="1400" dirty="0" smtClean="0">
                <a:latin typeface="Courier New"/>
              </a:rPr>
            </a:br>
            <a:r>
              <a:rPr lang="en-US" sz="1400" dirty="0" err="1" smtClean="0">
                <a:latin typeface="Courier New"/>
              </a:rPr>
              <a:t>Price_score</a:t>
            </a:r>
            <a:r>
              <a:rPr lang="en-US" sz="1400" dirty="0" smtClean="0">
                <a:latin typeface="Courier New"/>
              </a:rPr>
              <a:t> = .89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b="1" dirty="0" smtClean="0">
                <a:latin typeface="Courier New"/>
              </a:rPr>
              <a:t>Fitness = 1.85</a:t>
            </a:r>
            <a:endParaRPr lang="en-US" sz="14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Calculating Fitness Score of a Solution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Sum the 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&amp; Crossover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Mutation: </a:t>
            </a:r>
            <a:r>
              <a:rPr lang="en-US" dirty="0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dirty="0" smtClean="0"/>
              <a:t>Crossover: </a:t>
            </a:r>
            <a:r>
              <a:rPr lang="en-US" dirty="0" smtClean="0"/>
              <a:t>Choose 2 parents, A and B, and combine the first half of A’s chromosome with the second half of B’s chromosome. </a:t>
            </a:r>
            <a:r>
              <a:rPr lang="en-US" dirty="0"/>
              <a:t>If the result is over capacity, remove the least fit items until within capacity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Crowd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Genetic Algorithm is run many times to produce many good </a:t>
            </a:r>
            <a:r>
              <a:rPr lang="en-US" dirty="0"/>
              <a:t>but not necessarily optimal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Crowd is analyzed to determine most commonly shared items</a:t>
            </a:r>
          </a:p>
          <a:p>
            <a:r>
              <a:rPr lang="en-US" dirty="0" smtClean="0"/>
              <a:t>New solution is created from these common items, then fittest remaining items are added until capacity is reached.</a:t>
            </a:r>
          </a:p>
          <a:p>
            <a:r>
              <a:rPr lang="en-US" dirty="0" smtClean="0"/>
              <a:t>In our experiments, the new solution was never better than the best crowd member. Often the same solution was discovered, or a less optimal solution.</a:t>
            </a:r>
            <a:endParaRPr lang="en-US" dirty="0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</a:t>
            </a:r>
            <a:r>
              <a:rPr lang="en-US" dirty="0"/>
              <a:t>n</a:t>
            </a:r>
            <a:r>
              <a:rPr lang="en-US" dirty="0" smtClean="0"/>
              <a:t>=100</a:t>
            </a:r>
            <a:r>
              <a:rPr lang="en-US" dirty="0"/>
              <a:t>, c</a:t>
            </a:r>
            <a:r>
              <a:rPr lang="en-US" dirty="0" smtClean="0"/>
              <a:t>=300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Solution evolution over 70 </a:t>
            </a:r>
            <a:r>
              <a:rPr lang="en-US" dirty="0"/>
              <a:t>generations for n = 100, c = </a:t>
            </a:r>
            <a:r>
              <a:rPr lang="en-US" dirty="0" smtClean="0"/>
              <a:t>300. Population size = 60. Crowd size = 25.</a:t>
            </a:r>
            <a:r>
              <a:rPr lang="en-US" dirty="0"/>
              <a:t> </a:t>
            </a:r>
            <a:r>
              <a:rPr lang="en-US" dirty="0" smtClean="0"/>
              <a:t>Each color line is a different crowd member. Runtime: </a:t>
            </a:r>
            <a:r>
              <a:rPr lang="en-US" dirty="0" smtClean="0"/>
              <a:t>15.34 sec</a:t>
            </a:r>
          </a:p>
        </p:txBody>
      </p:sp>
      <p:pic>
        <p:nvPicPr>
          <p:cNvPr id="5" name="Picture 4" descr="ga_performance_n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559"/>
            <a:ext cx="7997964" cy="4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(n=300, c=600)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Solution evolution over 70 </a:t>
            </a:r>
            <a:r>
              <a:rPr lang="en-US" dirty="0"/>
              <a:t>generations for n = </a:t>
            </a:r>
            <a:r>
              <a:rPr lang="en-US" dirty="0" smtClean="0"/>
              <a:t>300</a:t>
            </a:r>
            <a:r>
              <a:rPr lang="en-US" dirty="0"/>
              <a:t>, c = </a:t>
            </a:r>
            <a:r>
              <a:rPr lang="en-US" dirty="0" smtClean="0"/>
              <a:t>600. Population size = 60. Crowd size = 25.</a:t>
            </a:r>
            <a:r>
              <a:rPr lang="en-US" dirty="0"/>
              <a:t> </a:t>
            </a:r>
            <a:r>
              <a:rPr lang="en-US" dirty="0" smtClean="0"/>
              <a:t>Runtime: </a:t>
            </a:r>
            <a:r>
              <a:rPr lang="en-US" dirty="0" smtClean="0"/>
              <a:t>90.55 sec</a:t>
            </a:r>
          </a:p>
        </p:txBody>
      </p:sp>
      <p:pic>
        <p:nvPicPr>
          <p:cNvPr id="4" name="Picture 3" descr="ga_performance_n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309409" cy="4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(n=600, c=1200)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Solution evolution over 70 </a:t>
            </a:r>
            <a:r>
              <a:rPr lang="en-US" dirty="0"/>
              <a:t>generations for n = </a:t>
            </a:r>
            <a:r>
              <a:rPr lang="en-US" dirty="0" smtClean="0"/>
              <a:t>600</a:t>
            </a:r>
            <a:r>
              <a:rPr lang="en-US" dirty="0"/>
              <a:t>, c = </a:t>
            </a:r>
            <a:r>
              <a:rPr lang="en-US" dirty="0" smtClean="0"/>
              <a:t>1200. Population size = 60. Crowd size = 25.</a:t>
            </a:r>
            <a:r>
              <a:rPr lang="en-US" dirty="0"/>
              <a:t> </a:t>
            </a:r>
            <a:r>
              <a:rPr lang="en-US" dirty="0" smtClean="0"/>
              <a:t>Runtime: 316.61 </a:t>
            </a:r>
            <a:r>
              <a:rPr lang="en-US" dirty="0" smtClean="0"/>
              <a:t>sec</a:t>
            </a:r>
          </a:p>
        </p:txBody>
      </p:sp>
      <p:pic>
        <p:nvPicPr>
          <p:cNvPr id="5" name="Picture 4" descr="ga_performance_n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Areas for Research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weights to each objective</a:t>
            </a:r>
          </a:p>
          <a:p>
            <a:r>
              <a:rPr lang="en-US" dirty="0" smtClean="0"/>
              <a:t>Increasing number of objectives</a:t>
            </a:r>
          </a:p>
          <a:p>
            <a:r>
              <a:rPr lang="en-US" dirty="0" smtClean="0"/>
              <a:t>Evaluating alternate fitness measures</a:t>
            </a:r>
          </a:p>
          <a:p>
            <a:r>
              <a:rPr lang="en-US" dirty="0" smtClean="0"/>
              <a:t>Improve </a:t>
            </a:r>
            <a:r>
              <a:rPr lang="en-US" dirty="0" err="1" smtClean="0"/>
              <a:t>WoC</a:t>
            </a:r>
            <a:r>
              <a:rPr lang="en-US" dirty="0" smtClean="0"/>
              <a:t> generated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err="1"/>
              <a:t>Hristakeva</a:t>
            </a:r>
            <a:r>
              <a:rPr lang="en-US" dirty="0"/>
              <a:t>, D. </a:t>
            </a:r>
            <a:r>
              <a:rPr lang="en-US" dirty="0" err="1" smtClean="0"/>
              <a:t>Shrestha.</a:t>
            </a:r>
            <a:r>
              <a:rPr lang="en-US" u="sng" dirty="0" err="1" smtClean="0">
                <a:hlinkClick r:id="rId3"/>
              </a:rPr>
              <a:t>Solving</a:t>
            </a:r>
            <a:r>
              <a:rPr lang="en-US" u="sng" dirty="0" smtClean="0">
                <a:hlinkClick r:id="rId3"/>
              </a:rPr>
              <a:t> </a:t>
            </a:r>
            <a:r>
              <a:rPr lang="en-US" u="sng" dirty="0">
                <a:hlinkClick r:id="rId3"/>
              </a:rPr>
              <a:t>the 0-1 knapsack problem with genetic algorithms</a:t>
            </a:r>
            <a:r>
              <a:rPr lang="en-US" dirty="0"/>
              <a:t>." </a:t>
            </a:r>
            <a:r>
              <a:rPr lang="en-US" i="1" dirty="0"/>
              <a:t>Midwest Instruction and Computing Symposium</a:t>
            </a:r>
            <a:r>
              <a:rPr lang="en-US" dirty="0"/>
              <a:t>. 2004.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 smtClean="0">
                <a:hlinkClick r:id="rId4" tooltip="Richard M. Karp"/>
              </a:rPr>
              <a:t>Richard </a:t>
            </a:r>
            <a:r>
              <a:rPr lang="en-US" u="sng" dirty="0">
                <a:hlinkClick r:id="rId4" tooltip="Richard M. Karp"/>
              </a:rPr>
              <a:t>M. Karp</a:t>
            </a:r>
            <a:r>
              <a:rPr lang="en-US" dirty="0"/>
              <a:t> (1972). </a:t>
            </a:r>
            <a:r>
              <a:rPr lang="en-US" u="sng" dirty="0">
                <a:hlinkClick r:id="rId5"/>
              </a:rPr>
              <a:t>"Reducibility Among Combinatorial Problems"</a:t>
            </a:r>
            <a:r>
              <a:rPr lang="en-US" dirty="0"/>
              <a:t>. In R. E. Miller and J. W. Thatcher (editors). </a:t>
            </a:r>
            <a:r>
              <a:rPr lang="en-US" i="1" dirty="0"/>
              <a:t>Complexity of Computer Computations</a:t>
            </a:r>
            <a:r>
              <a:rPr lang="en-US" dirty="0"/>
              <a:t>. New York: Plenum. pp. 85–103.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 smtClean="0">
                <a:hlinkClick r:id="rId6" tooltip="George Dantzig"/>
              </a:rPr>
              <a:t>George </a:t>
            </a:r>
            <a:r>
              <a:rPr lang="en-US" u="sng" dirty="0">
                <a:hlinkClick r:id="rId6" tooltip="George Dantzig"/>
              </a:rPr>
              <a:t>B. Dantzig</a:t>
            </a:r>
            <a:r>
              <a:rPr lang="en-US" dirty="0"/>
              <a:t>, Discrete-Variable </a:t>
            </a:r>
            <a:r>
              <a:rPr lang="en-US" dirty="0" err="1"/>
              <a:t>Extremum</a:t>
            </a:r>
            <a:r>
              <a:rPr lang="en-US" dirty="0"/>
              <a:t> Problems, Operations Research Vol. 5, No. 2, April 1957, pp. 266–288,</a:t>
            </a:r>
          </a:p>
        </p:txBody>
      </p:sp>
    </p:spTree>
    <p:extLst>
      <p:ext uri="{BB962C8B-B14F-4D97-AF65-F5344CB8AC3E}">
        <p14:creationId xmlns:p14="http://schemas.microsoft.com/office/powerpoint/2010/main" val="10699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Knapsack Problem</a:t>
            </a:r>
          </a:p>
          <a:p>
            <a:pPr lvl="1"/>
            <a:r>
              <a:rPr lang="en-US" dirty="0" smtClean="0"/>
              <a:t>Variations</a:t>
            </a:r>
          </a:p>
          <a:p>
            <a:pPr lvl="1"/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Solutions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Solution – Genetic Algorithm &amp; Wisdom of Crowds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Fitness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Crowd Wisdom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Further Areas for Research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Multi-Objective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</a:t>
            </a:r>
            <a:r>
              <a:rPr lang="en-US" dirty="0"/>
              <a:t>-1 Knapsack </a:t>
            </a:r>
            <a:r>
              <a:rPr lang="en-US" dirty="0" smtClean="0"/>
              <a:t>Problem (MOKP)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General Knapsack Problem:</a:t>
            </a:r>
            <a:br>
              <a:rPr lang="en-US" b="1" dirty="0" smtClean="0"/>
            </a:br>
            <a:r>
              <a:rPr lang="en-US" dirty="0" smtClean="0"/>
              <a:t>How can you fill a knapsack with </a:t>
            </a:r>
            <a:r>
              <a:rPr lang="en-US" i="1" dirty="0" smtClean="0"/>
              <a:t>n</a:t>
            </a:r>
            <a:r>
              <a:rPr lang="en-US" dirty="0" smtClean="0"/>
              <a:t> items so that the total value is maximized without exceeding the knapsack’s capacity?</a:t>
            </a:r>
          </a:p>
          <a:p>
            <a:endParaRPr lang="en-US" dirty="0" smtClean="0"/>
          </a:p>
          <a:p>
            <a:r>
              <a:rPr lang="en-US" b="1" dirty="0" smtClean="0"/>
              <a:t>0-1 Variation: </a:t>
            </a:r>
            <a:br>
              <a:rPr lang="en-US" b="1" dirty="0" smtClean="0"/>
            </a:br>
            <a:r>
              <a:rPr lang="en-US" dirty="0" smtClean="0"/>
              <a:t>Only </a:t>
            </a:r>
            <a:r>
              <a:rPr lang="en-US" dirty="0"/>
              <a:t>one instance of </a:t>
            </a:r>
            <a:r>
              <a:rPr lang="en-US" dirty="0" smtClean="0"/>
              <a:t>a specific item can </a:t>
            </a:r>
            <a:r>
              <a:rPr lang="en-US" dirty="0"/>
              <a:t>appear in the </a:t>
            </a:r>
            <a:r>
              <a:rPr lang="en-US" dirty="0" smtClean="0"/>
              <a:t>knapsack.</a:t>
            </a:r>
          </a:p>
          <a:p>
            <a:endParaRPr lang="en-US" dirty="0" smtClean="0"/>
          </a:p>
          <a:p>
            <a:r>
              <a:rPr lang="en-US" b="1" dirty="0" smtClean="0"/>
              <a:t>Multi-Objective Variation:</a:t>
            </a:r>
            <a:br>
              <a:rPr lang="en-US" b="1" dirty="0" smtClean="0"/>
            </a:br>
            <a:r>
              <a:rPr lang="en-US" dirty="0" smtClean="0"/>
              <a:t>Optimize the solution so that value is maximized as well as other objectives.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Allocating </a:t>
            </a:r>
            <a:r>
              <a:rPr lang="en-US" dirty="0"/>
              <a:t>investments</a:t>
            </a:r>
          </a:p>
          <a:p>
            <a:r>
              <a:rPr lang="en-US" dirty="0"/>
              <a:t>Finding least wasteful way to cut raw materials</a:t>
            </a:r>
          </a:p>
          <a:p>
            <a:r>
              <a:rPr lang="en-US" dirty="0"/>
              <a:t>Loading </a:t>
            </a:r>
            <a:r>
              <a:rPr lang="en-US" dirty="0" smtClean="0"/>
              <a:t>airplanes or trucks with packages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Any </a:t>
            </a:r>
            <a:r>
              <a:rPr lang="en-US" dirty="0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Decision Problem: Can a value of at least V be achieved without exceeding the weight W?</a:t>
            </a:r>
          </a:p>
          <a:p>
            <a:pPr lvl="1"/>
            <a:r>
              <a:rPr lang="en-US" b="1" dirty="0" smtClean="0"/>
              <a:t>NP</a:t>
            </a:r>
            <a:r>
              <a:rPr lang="en-US" b="1" dirty="0"/>
              <a:t>-</a:t>
            </a:r>
            <a:r>
              <a:rPr lang="en-US" b="1" dirty="0" smtClean="0"/>
              <a:t>complete </a:t>
            </a:r>
            <a:r>
              <a:rPr lang="en-US" dirty="0" smtClean="0"/>
              <a:t>= </a:t>
            </a:r>
            <a:r>
              <a:rPr lang="en-US" dirty="0"/>
              <a:t>there is no possible algorithm both correct and fast (polynomial-time) on all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dirty="0" smtClean="0"/>
              <a:t>NP-hard </a:t>
            </a:r>
            <a:r>
              <a:rPr lang="en-US" dirty="0" smtClean="0"/>
              <a:t>(Non</a:t>
            </a:r>
            <a:r>
              <a:rPr lang="en-US" dirty="0"/>
              <a:t>-deterministic Polynomial-time </a:t>
            </a:r>
            <a:r>
              <a:rPr lang="en-US" dirty="0" smtClean="0"/>
              <a:t>hard) </a:t>
            </a:r>
            <a:r>
              <a:rPr lang="en-US" dirty="0" smtClean="0"/>
              <a:t>= At </a:t>
            </a:r>
            <a:r>
              <a:rPr lang="en-US" dirty="0" smtClean="0"/>
              <a:t>least as hard (or harder!) as the hardest problems in NP.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known polynomial algorithm which can tell, given a solution, whether it is </a:t>
            </a:r>
            <a:r>
              <a:rPr lang="en-US" dirty="0" smtClean="0"/>
              <a:t>optimal.</a:t>
            </a:r>
          </a:p>
          <a:p>
            <a:pPr lvl="1"/>
            <a:r>
              <a:rPr lang="en-US" dirty="0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2" y="1981200"/>
            <a:ext cx="4075103" cy="2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Pseudo-Polynomial Time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Greedy Algorithm (not optimal)</a:t>
            </a:r>
          </a:p>
          <a:p>
            <a:r>
              <a:rPr lang="en-US" dirty="0" smtClean="0"/>
              <a:t>Dynamic Programming (optimal, similar to Brute Force but more efficient)</a:t>
            </a:r>
          </a:p>
          <a:p>
            <a:r>
              <a:rPr lang="en-US" dirty="0" smtClean="0"/>
              <a:t>Allow approximation (near-optimal solutions) – </a:t>
            </a:r>
            <a:r>
              <a:rPr lang="en-US" b="1" dirty="0" smtClean="0"/>
              <a:t>Genetic Algorithms</a:t>
            </a:r>
          </a:p>
          <a:p>
            <a:r>
              <a:rPr lang="en-US" dirty="0" smtClean="0"/>
              <a:t>Reduce search space by using dominance relations to remove items that will never be used by best 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114146" cy="52488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Relevant XKCD Comic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 grocery store’s worth of items, how can we most efficiently fill our </a:t>
            </a:r>
            <a:r>
              <a:rPr lang="en-US" dirty="0" smtClean="0"/>
              <a:t>grocery bag with n items </a:t>
            </a:r>
            <a:r>
              <a:rPr lang="en-US" dirty="0"/>
              <a:t>that </a:t>
            </a:r>
            <a:r>
              <a:rPr lang="en-US" dirty="0" smtClean="0"/>
              <a:t>are high </a:t>
            </a:r>
            <a:r>
              <a:rPr lang="en-US" b="1" dirty="0"/>
              <a:t>in nutritional value</a:t>
            </a:r>
            <a:r>
              <a:rPr lang="en-US" dirty="0"/>
              <a:t>, low in </a:t>
            </a:r>
            <a:r>
              <a:rPr lang="en-US" b="1" dirty="0"/>
              <a:t>price</a:t>
            </a:r>
            <a:r>
              <a:rPr lang="en-US" dirty="0"/>
              <a:t>, and low in </a:t>
            </a:r>
            <a:r>
              <a:rPr lang="en-US" b="1" dirty="0"/>
              <a:t>weight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a Genetic Algorithm to evolve solutions, and the Wisdom of Crowds to find the best solution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Genetically Encoding a Solution</a:t>
            </a:r>
            <a:endParaRPr lang="en-US" dirty="0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943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Knapsack contains Orange, Milk, and Chicken.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5029200"/>
            <a:ext cx="67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   0,                     1,                 1,                     0,                  1    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Chromosome for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709</Words>
  <Application>Microsoft Macintosh PowerPoint</Application>
  <PresentationFormat>On-screen Show (4:3)</PresentationFormat>
  <Paragraphs>111</Paragraphs>
  <Slides>18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\\localhost\Users\ashleyrevlett1\Documents\school\2014 fall\cs-545 ai\Project6\knapsack\docs\Document1!OLE_LINK1</vt:lpstr>
      <vt:lpstr>A Genetic Algorithm Solution to the Multi-Objective 0-1 Knapsack Problem</vt:lpstr>
      <vt:lpstr>Agenda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Example: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  <vt:lpstr>Results (n=100, c=300)</vt:lpstr>
      <vt:lpstr>Results (n=300, c=600)</vt:lpstr>
      <vt:lpstr>Results (n=600, c=1200)</vt:lpstr>
      <vt:lpstr>Further Areas for Research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a</cp:lastModifiedBy>
  <cp:revision>14</cp:revision>
  <dcterms:created xsi:type="dcterms:W3CDTF">2014-11-17T13:37:17Z</dcterms:created>
  <dcterms:modified xsi:type="dcterms:W3CDTF">2014-11-18T19:08:26Z</dcterms:modified>
</cp:coreProperties>
</file>