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  <p:sldId id="259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5D5A-9713-F741-A396-5C05593D88B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1C0D-AD39-8143-8175-88B78172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shleyrevlett1\Documents\school\2014%20fall\cs-545%20ai\Project6\knapsack\docs\Document1!OLE_LINK1" TargetMode="External"/><Relationship Id="rId4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Genetic Algorithm Solution to the Multi-Objective 0-1 Knapsack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6343"/>
            <a:ext cx="6400800" cy="151105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University of Louisville</a:t>
            </a:r>
          </a:p>
          <a:p>
            <a:r>
              <a:rPr lang="en-US" dirty="0" smtClean="0"/>
              <a:t>CECS 545</a:t>
            </a:r>
          </a:p>
          <a:p>
            <a:r>
              <a:rPr lang="en-US" dirty="0" smtClean="0"/>
              <a:t>Sarah Mullins</a:t>
            </a:r>
          </a:p>
          <a:p>
            <a:r>
              <a:rPr lang="en-US" dirty="0" smtClean="0"/>
              <a:t>Ashley </a:t>
            </a:r>
            <a:r>
              <a:rPr lang="en-US" dirty="0" err="1" smtClean="0"/>
              <a:t>Revlett</a:t>
            </a:r>
            <a:endParaRPr lang="en-US" dirty="0" smtClean="0"/>
          </a:p>
          <a:p>
            <a:r>
              <a:rPr lang="en-US" dirty="0" smtClean="0"/>
              <a:t>November 19,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Calculating Fitness Score of an Item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For each objective, normalize values to 0-1:</a:t>
            </a:r>
          </a:p>
          <a:p>
            <a:r>
              <a:rPr lang="en-US" dirty="0" err="1" smtClean="0">
                <a:latin typeface="Courier New"/>
              </a:rPr>
              <a:t>Weight_score</a:t>
            </a:r>
            <a:r>
              <a:rPr lang="en-US" dirty="0" smtClean="0">
                <a:latin typeface="Courier New"/>
              </a:rPr>
              <a:t> = weight/</a:t>
            </a:r>
            <a:r>
              <a:rPr lang="en-US" dirty="0" err="1" smtClean="0">
                <a:latin typeface="Courier New"/>
              </a:rPr>
              <a:t>max_weight</a:t>
            </a:r>
            <a:r>
              <a:rPr lang="en-US" dirty="0" smtClean="0">
                <a:latin typeface="Courier New"/>
              </a:rPr>
              <a:t/>
            </a:r>
            <a:br>
              <a:rPr lang="en-US" dirty="0" smtClean="0">
                <a:latin typeface="Courier New"/>
              </a:rPr>
            </a:br>
            <a:r>
              <a:rPr lang="en-US" dirty="0" err="1" smtClean="0">
                <a:latin typeface="Courier New"/>
              </a:rPr>
              <a:t>Value_score</a:t>
            </a:r>
            <a:r>
              <a:rPr lang="en-US" dirty="0" smtClean="0">
                <a:latin typeface="Courier New"/>
              </a:rPr>
              <a:t>  = value/</a:t>
            </a:r>
            <a:r>
              <a:rPr lang="en-US" dirty="0" err="1" smtClean="0">
                <a:latin typeface="Courier New"/>
              </a:rPr>
              <a:t>max_value</a:t>
            </a:r>
            <a:r>
              <a:rPr lang="en-US" dirty="0" smtClean="0">
                <a:latin typeface="Courier New"/>
              </a:rPr>
              <a:t/>
            </a:r>
            <a:br>
              <a:rPr lang="en-US" dirty="0" smtClean="0">
                <a:latin typeface="Courier New"/>
              </a:rPr>
            </a:br>
            <a:r>
              <a:rPr lang="en-US" dirty="0" err="1" smtClean="0">
                <a:latin typeface="Courier New"/>
              </a:rPr>
              <a:t>Price_score</a:t>
            </a:r>
            <a:r>
              <a:rPr lang="en-US" dirty="0" smtClean="0">
                <a:latin typeface="Courier New"/>
              </a:rPr>
              <a:t>  = price/</a:t>
            </a:r>
            <a:r>
              <a:rPr lang="en-US" dirty="0" err="1" smtClean="0">
                <a:latin typeface="Courier New"/>
              </a:rPr>
              <a:t>max_price</a:t>
            </a:r>
            <a:endParaRPr lang="en-US" dirty="0"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/>
              <a:t>2. For parameters to minimize, invert the scores:</a:t>
            </a:r>
          </a:p>
          <a:p>
            <a:r>
              <a:rPr lang="en-US" dirty="0" err="1" smtClean="0">
                <a:latin typeface="Courier New"/>
              </a:rPr>
              <a:t>Weight_score</a:t>
            </a:r>
            <a:r>
              <a:rPr lang="en-US" dirty="0" smtClean="0">
                <a:latin typeface="Courier New"/>
              </a:rPr>
              <a:t> = 1 - </a:t>
            </a:r>
            <a:r>
              <a:rPr lang="en-US" dirty="0" err="1" smtClean="0">
                <a:latin typeface="Courier New"/>
              </a:rPr>
              <a:t>Weight_score</a:t>
            </a:r>
            <a:r>
              <a:rPr lang="en-US" dirty="0" smtClean="0">
                <a:latin typeface="Courier New"/>
              </a:rPr>
              <a:t/>
            </a:r>
            <a:br>
              <a:rPr lang="en-US" dirty="0" smtClean="0">
                <a:latin typeface="Courier New"/>
              </a:rPr>
            </a:br>
            <a:r>
              <a:rPr lang="en-US" dirty="0" err="1" smtClean="0">
                <a:latin typeface="Courier New"/>
              </a:rPr>
              <a:t>Price_score</a:t>
            </a:r>
            <a:r>
              <a:rPr lang="en-US" dirty="0" smtClean="0">
                <a:latin typeface="Courier New"/>
              </a:rPr>
              <a:t>  = 1 - </a:t>
            </a:r>
            <a:r>
              <a:rPr lang="en-US" dirty="0" err="1" smtClean="0">
                <a:latin typeface="Courier New"/>
              </a:rPr>
              <a:t>Price_score</a:t>
            </a:r>
            <a:r>
              <a:rPr lang="en-US" dirty="0" smtClean="0">
                <a:latin typeface="Courier New"/>
              </a:rPr>
              <a:t> </a:t>
            </a:r>
          </a:p>
          <a:p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Sum the scores :</a:t>
            </a:r>
            <a:endParaRPr lang="en-US" dirty="0"/>
          </a:p>
          <a:p>
            <a:r>
              <a:rPr lang="en-US" dirty="0" smtClean="0">
                <a:latin typeface="Courier New"/>
              </a:rPr>
              <a:t>Fitness = </a:t>
            </a:r>
            <a:r>
              <a:rPr lang="en-US" dirty="0" err="1" smtClean="0">
                <a:latin typeface="Courier New"/>
              </a:rPr>
              <a:t>Weight_score</a:t>
            </a:r>
            <a:r>
              <a:rPr lang="en-US" dirty="0" smtClean="0">
                <a:latin typeface="Courier New"/>
              </a:rPr>
              <a:t> +  </a:t>
            </a:r>
            <a:r>
              <a:rPr lang="en-US" dirty="0" err="1" smtClean="0">
                <a:latin typeface="Courier New"/>
              </a:rPr>
              <a:t>Value_score</a:t>
            </a:r>
            <a:r>
              <a:rPr lang="en-US" dirty="0" smtClean="0">
                <a:latin typeface="Courier New"/>
              </a:rPr>
              <a:t> + </a:t>
            </a:r>
            <a:r>
              <a:rPr lang="en-US" dirty="0" err="1" smtClean="0">
                <a:latin typeface="Courier New"/>
              </a:rPr>
              <a:t>Price_score</a:t>
            </a:r>
            <a:endParaRPr lang="en-US" dirty="0">
              <a:latin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4. This aggregate fitness score will be higher for items with high values and low prices and weights.</a:t>
            </a:r>
            <a:endParaRPr lang="en-US" dirty="0">
              <a:latin typeface="Courier New"/>
            </a:endParaRPr>
          </a:p>
        </p:txBody>
      </p:sp>
      <p:pic>
        <p:nvPicPr>
          <p:cNvPr id="3" name="Picture 2" descr="fitness_illust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1"/>
            <a:ext cx="2560728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38600"/>
            <a:ext cx="2514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</a:rPr>
              <a:t>EXAMPLE: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err="1" smtClean="0">
                <a:latin typeface="Courier New"/>
              </a:rPr>
              <a:t>max_weight</a:t>
            </a:r>
            <a:r>
              <a:rPr lang="en-US" sz="1400" dirty="0" smtClean="0">
                <a:latin typeface="Courier New"/>
              </a:rPr>
              <a:t> = 10</a:t>
            </a:r>
          </a:p>
          <a:p>
            <a:r>
              <a:rPr lang="en-US" sz="1400" dirty="0" err="1" smtClean="0">
                <a:latin typeface="Courier New"/>
              </a:rPr>
              <a:t>max_value</a:t>
            </a:r>
            <a:r>
              <a:rPr lang="en-US" sz="1400" dirty="0" smtClean="0">
                <a:latin typeface="Courier New"/>
              </a:rPr>
              <a:t>  = 5</a:t>
            </a:r>
          </a:p>
          <a:p>
            <a:r>
              <a:rPr lang="en-US" sz="1400" dirty="0" err="1" smtClean="0">
                <a:latin typeface="Courier New"/>
              </a:rPr>
              <a:t>max_price</a:t>
            </a:r>
            <a:r>
              <a:rPr lang="en-US" sz="1400" dirty="0" smtClean="0">
                <a:latin typeface="Courier New"/>
              </a:rPr>
              <a:t>  = 30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err="1" smtClean="0">
                <a:latin typeface="Courier New"/>
              </a:rPr>
              <a:t>Weight_score</a:t>
            </a:r>
            <a:r>
              <a:rPr lang="en-US" sz="1400" dirty="0" smtClean="0">
                <a:latin typeface="Courier New"/>
              </a:rPr>
              <a:t> = .9</a:t>
            </a:r>
          </a:p>
          <a:p>
            <a:r>
              <a:rPr lang="en-US" sz="1400" dirty="0" err="1" smtClean="0">
                <a:latin typeface="Courier New"/>
              </a:rPr>
              <a:t>Value_score</a:t>
            </a:r>
            <a:r>
              <a:rPr lang="en-US" sz="1400" dirty="0" smtClean="0">
                <a:latin typeface="Courier New"/>
              </a:rPr>
              <a:t> = .06</a:t>
            </a:r>
            <a:br>
              <a:rPr lang="en-US" sz="1400" dirty="0" smtClean="0">
                <a:latin typeface="Courier New"/>
              </a:rPr>
            </a:br>
            <a:r>
              <a:rPr lang="en-US" sz="1400" dirty="0" err="1" smtClean="0">
                <a:latin typeface="Courier New"/>
              </a:rPr>
              <a:t>Price_score</a:t>
            </a:r>
            <a:r>
              <a:rPr lang="en-US" sz="1400" dirty="0" smtClean="0">
                <a:latin typeface="Courier New"/>
              </a:rPr>
              <a:t> = .89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latin typeface="Courier New"/>
              </a:rPr>
              <a:t>Fitness = 1.85</a:t>
            </a:r>
            <a:endParaRPr lang="en-US" sz="1400" b="1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77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Calculating Fitness Score of a Solution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Sum the fitness scores for all items included in the knapsack.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60468"/>
              </p:ext>
            </p:extLst>
          </p:nvPr>
        </p:nvGraphicFramePr>
        <p:xfrm>
          <a:off x="1600200" y="25146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486400" imgH="838200" progId="Word.Document.12">
                  <p:link updateAutomatic="1"/>
                </p:oleObj>
              </mc:Choice>
              <mc:Fallback>
                <p:oleObj name="Document" r:id="rId3" imgW="5486400" imgH="838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514600"/>
                        <a:ext cx="548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15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Mutation &amp; Crossover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Mutation: </a:t>
            </a:r>
            <a:r>
              <a:rPr lang="en-US" dirty="0" smtClean="0"/>
              <a:t>Flip a random number of bits in the solution’s chromosome. If the result is over capacity, remove the least fit items until within capacity.</a:t>
            </a:r>
          </a:p>
          <a:p>
            <a:r>
              <a:rPr lang="en-US" b="1" dirty="0" smtClean="0"/>
              <a:t>Crossover: </a:t>
            </a:r>
            <a:r>
              <a:rPr lang="en-US" dirty="0" smtClean="0"/>
              <a:t>Choose 2 parents, A and B, and combine the first half of A’s chromosome with the second half of B’s chromosome. </a:t>
            </a:r>
            <a:r>
              <a:rPr lang="en-US" dirty="0"/>
              <a:t>If the result is over capacity, remove the least fit items until within capacity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Macintosh HD:private:var:folders:w9:97l6tg611fn4yky9vgk_nc480000gp:T:TemporaryItems:dna-sequencing-2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1587500" cy="31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81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Crowd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5720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Genetic Algorithm is run many times to produce many good </a:t>
            </a:r>
            <a:r>
              <a:rPr lang="en-US" dirty="0"/>
              <a:t>but not necessarily optimal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Crowd is analyzed to determine most commonly shared items</a:t>
            </a:r>
          </a:p>
          <a:p>
            <a:r>
              <a:rPr lang="en-US" dirty="0" smtClean="0"/>
              <a:t>New solution is created from these common items, then fittest remaining items are added until capacity is reached.</a:t>
            </a:r>
            <a:endParaRPr lang="en-US" dirty="0"/>
          </a:p>
        </p:txBody>
      </p:sp>
      <p:pic>
        <p:nvPicPr>
          <p:cNvPr id="4" name="Picture 3" descr="crow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11" y="2209800"/>
            <a:ext cx="40460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Knapsack Problem</a:t>
            </a:r>
          </a:p>
          <a:p>
            <a:pPr lvl="1"/>
            <a:r>
              <a:rPr lang="en-US" dirty="0" smtClean="0"/>
              <a:t>Variations</a:t>
            </a:r>
          </a:p>
          <a:p>
            <a:pPr lvl="1"/>
            <a:r>
              <a:rPr lang="en-US" dirty="0" smtClean="0"/>
              <a:t>Applications</a:t>
            </a:r>
            <a:endParaRPr lang="en-US" dirty="0" smtClean="0"/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Solutions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Solution – Genetic Algorithm &amp; Wisdom of Crowds</a:t>
            </a:r>
          </a:p>
          <a:p>
            <a:pPr lvl="1"/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Fitness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Crossover</a:t>
            </a:r>
          </a:p>
          <a:p>
            <a:pPr lvl="1"/>
            <a:r>
              <a:rPr lang="en-US" dirty="0" smtClean="0"/>
              <a:t>Crowd Wisdom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Further Areas for Research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Multi-Objective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</a:t>
            </a:r>
            <a:r>
              <a:rPr lang="en-US" dirty="0"/>
              <a:t>-1 Knapsack </a:t>
            </a:r>
            <a:r>
              <a:rPr lang="en-US" dirty="0" smtClean="0"/>
              <a:t>Problem (MOKP)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105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General Knapsack Problem:</a:t>
            </a:r>
            <a:br>
              <a:rPr lang="en-US" b="1" dirty="0" smtClean="0"/>
            </a:br>
            <a:r>
              <a:rPr lang="en-US" dirty="0" smtClean="0"/>
              <a:t>How can you fill a knapsack with </a:t>
            </a:r>
            <a:r>
              <a:rPr lang="en-US" i="1" dirty="0" smtClean="0"/>
              <a:t>n</a:t>
            </a:r>
            <a:r>
              <a:rPr lang="en-US" dirty="0" smtClean="0"/>
              <a:t> items so that the total value is maximized without exceeding the knapsack’s capacity?</a:t>
            </a:r>
          </a:p>
          <a:p>
            <a:endParaRPr lang="en-US" dirty="0" smtClean="0"/>
          </a:p>
          <a:p>
            <a:r>
              <a:rPr lang="en-US" b="1" dirty="0" smtClean="0"/>
              <a:t>0-1 Variation: </a:t>
            </a:r>
            <a:br>
              <a:rPr lang="en-US" b="1" dirty="0" smtClean="0"/>
            </a:br>
            <a:r>
              <a:rPr lang="en-US" dirty="0" smtClean="0"/>
              <a:t>Only </a:t>
            </a:r>
            <a:r>
              <a:rPr lang="en-US" dirty="0"/>
              <a:t>one instance of </a:t>
            </a:r>
            <a:r>
              <a:rPr lang="en-US" dirty="0" smtClean="0"/>
              <a:t>a specific item can </a:t>
            </a:r>
            <a:r>
              <a:rPr lang="en-US" dirty="0"/>
              <a:t>appear in the </a:t>
            </a:r>
            <a:r>
              <a:rPr lang="en-US" dirty="0" smtClean="0"/>
              <a:t>knapsack.</a:t>
            </a:r>
          </a:p>
          <a:p>
            <a:endParaRPr lang="en-US" dirty="0" smtClean="0"/>
          </a:p>
          <a:p>
            <a:r>
              <a:rPr lang="en-US" b="1" dirty="0" smtClean="0"/>
              <a:t>Multi-Objective Variation:</a:t>
            </a:r>
            <a:br>
              <a:rPr lang="en-US" b="1" dirty="0" smtClean="0"/>
            </a:br>
            <a:r>
              <a:rPr lang="en-US" dirty="0" smtClean="0"/>
              <a:t>Optimize the solution so that value is maximized as well as other objectives.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514600"/>
            <a:ext cx="3200400" cy="27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724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Allocating </a:t>
            </a:r>
            <a:r>
              <a:rPr lang="en-US" dirty="0"/>
              <a:t>investments</a:t>
            </a:r>
          </a:p>
          <a:p>
            <a:r>
              <a:rPr lang="en-US" dirty="0"/>
              <a:t>Finding least wasteful way to cut raw materials</a:t>
            </a:r>
          </a:p>
          <a:p>
            <a:r>
              <a:rPr lang="en-US" dirty="0"/>
              <a:t>Loading </a:t>
            </a:r>
            <a:r>
              <a:rPr lang="en-US" dirty="0" smtClean="0"/>
              <a:t>airplanes or trucks with packages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smtClean="0"/>
              <a:t>Any </a:t>
            </a:r>
            <a:r>
              <a:rPr lang="en-US" dirty="0"/>
              <a:t>resource allocation problem with financial and/or physical constraints</a:t>
            </a:r>
          </a:p>
        </p:txBody>
      </p:sp>
      <p:pic>
        <p:nvPicPr>
          <p:cNvPr id="4" name="Picture 3" descr="101297068-AP204221847726r.530x29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67200"/>
            <a:ext cx="3523611" cy="1981200"/>
          </a:xfrm>
          <a:prstGeom prst="rect">
            <a:avLst/>
          </a:prstGeom>
        </p:spPr>
      </p:pic>
      <p:pic>
        <p:nvPicPr>
          <p:cNvPr id="5" name="Picture 4" descr="asset-allocation-grocery-bas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657600" cy="20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Decision Problem: Can a value of at least V be achieved without exceeding the weight W?</a:t>
            </a:r>
          </a:p>
          <a:p>
            <a:pPr lvl="1"/>
            <a:r>
              <a:rPr lang="en-US" b="1" dirty="0" smtClean="0"/>
              <a:t>NP</a:t>
            </a:r>
            <a:r>
              <a:rPr lang="en-US" b="1" dirty="0"/>
              <a:t>-</a:t>
            </a:r>
            <a:r>
              <a:rPr lang="en-US" b="1" dirty="0" smtClean="0"/>
              <a:t>complete </a:t>
            </a:r>
            <a:r>
              <a:rPr lang="en-US" dirty="0" smtClean="0"/>
              <a:t>= </a:t>
            </a:r>
            <a:r>
              <a:rPr lang="en-US" dirty="0"/>
              <a:t>there is no possible algorithm both correct and fast (polynomial-time) on all </a:t>
            </a:r>
            <a:r>
              <a:rPr lang="en-US" dirty="0" smtClean="0"/>
              <a:t>cases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Optimization Problem: Find the optimal packing of a knapsack to maximize the value V without exceeding weight W.  </a:t>
            </a:r>
          </a:p>
          <a:p>
            <a:pPr lvl="1"/>
            <a:r>
              <a:rPr lang="en-US" b="1" dirty="0" smtClean="0"/>
              <a:t>NP-hard </a:t>
            </a:r>
            <a:r>
              <a:rPr lang="en-US" dirty="0" smtClean="0"/>
              <a:t>(Non</a:t>
            </a:r>
            <a:r>
              <a:rPr lang="en-US" dirty="0"/>
              <a:t>-deterministic Polynomial-time </a:t>
            </a:r>
            <a:r>
              <a:rPr lang="en-US" dirty="0" smtClean="0"/>
              <a:t>hard) </a:t>
            </a:r>
            <a:r>
              <a:rPr lang="en-US" dirty="0" smtClean="0"/>
              <a:t>= At </a:t>
            </a:r>
            <a:r>
              <a:rPr lang="en-US" dirty="0" smtClean="0"/>
              <a:t>least as hard (or harder!) as the hardest problems in NP.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known polynomial algorithm which can tell, given a solution, whether it is </a:t>
            </a:r>
            <a:r>
              <a:rPr lang="en-US" dirty="0" smtClean="0"/>
              <a:t>optimal.</a:t>
            </a:r>
          </a:p>
          <a:p>
            <a:pPr lvl="1"/>
            <a:r>
              <a:rPr lang="en-US" dirty="0" smtClean="0"/>
              <a:t>Our old friend the Traveling Salesman is also NP-hard.</a:t>
            </a:r>
          </a:p>
        </p:txBody>
      </p:sp>
      <p:pic>
        <p:nvPicPr>
          <p:cNvPr id="4" name="Picture 3" descr="NP-Complete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62" y="1981200"/>
            <a:ext cx="4075103" cy="29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Pseudo-Polynomial Time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Greedy Algorithm (not optimal)</a:t>
            </a:r>
          </a:p>
          <a:p>
            <a:r>
              <a:rPr lang="en-US" dirty="0" smtClean="0"/>
              <a:t>Dynamic Programming (optimal, similar to Brute Force but more efficient)</a:t>
            </a:r>
          </a:p>
          <a:p>
            <a:r>
              <a:rPr lang="en-US" dirty="0" smtClean="0"/>
              <a:t>Allow approximation (near-optimal solutions) – </a:t>
            </a:r>
            <a:r>
              <a:rPr lang="en-US" b="1" dirty="0" smtClean="0"/>
              <a:t>Genetic Algorithms</a:t>
            </a:r>
          </a:p>
          <a:p>
            <a:r>
              <a:rPr lang="en-US" dirty="0" smtClean="0"/>
              <a:t>Reduce search space by using dominance relations to remove items that will never be used by best solutions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2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p_complet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114146" cy="52488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Relevant XKCD Comic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Grocery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</a:t>
            </a:r>
            <a:r>
              <a:rPr lang="en-US" dirty="0"/>
              <a:t>a grocery store’s worth of items, how can we most efficiently fill our </a:t>
            </a:r>
            <a:r>
              <a:rPr lang="en-US" dirty="0" smtClean="0"/>
              <a:t>grocery bag with n items </a:t>
            </a:r>
            <a:r>
              <a:rPr lang="en-US" dirty="0"/>
              <a:t>that </a:t>
            </a:r>
            <a:r>
              <a:rPr lang="en-US" dirty="0" smtClean="0"/>
              <a:t>are high </a:t>
            </a:r>
            <a:r>
              <a:rPr lang="en-US" b="1" dirty="0"/>
              <a:t>in nutritional value</a:t>
            </a:r>
            <a:r>
              <a:rPr lang="en-US" dirty="0"/>
              <a:t>, low in </a:t>
            </a:r>
            <a:r>
              <a:rPr lang="en-US" b="1" dirty="0"/>
              <a:t>price</a:t>
            </a:r>
            <a:r>
              <a:rPr lang="en-US" dirty="0"/>
              <a:t>, and low in </a:t>
            </a:r>
            <a:r>
              <a:rPr lang="en-US" b="1" dirty="0"/>
              <a:t>weight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a Genetic Algorithm to evolve solutions, and the Wisdom of Crowds to find the best solution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food_grocery_b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76400"/>
            <a:ext cx="24264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6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Genetically Encoding a Solution</a:t>
            </a:r>
            <a:endParaRPr lang="en-US" dirty="0"/>
          </a:p>
        </p:txBody>
      </p:sp>
      <p:pic>
        <p:nvPicPr>
          <p:cNvPr id="6" name="Picture 5" descr="encoding_illust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229601" cy="2812172"/>
          </a:xfrm>
          <a:prstGeom prst="rect">
            <a:avLst/>
          </a:prstGeom>
        </p:spPr>
      </p:pic>
      <p:pic>
        <p:nvPicPr>
          <p:cNvPr id="7" name="Picture 6" descr="pocketbook-clipart-shopping-bag-with-handle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638800"/>
            <a:ext cx="685801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5943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Knapsack contains Orange, Milk, and Chicken.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5029200"/>
            <a:ext cx="67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   0,                     1,                 1,                     0,                  1    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876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Chromosome for 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504</Words>
  <Application>Microsoft Macintosh PowerPoint</Application>
  <PresentationFormat>On-screen Show (4:3)</PresentationFormat>
  <Paragraphs>88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\\localhost\Users\ashleyrevlett1\Documents\school\2014 fall\cs-545 ai\Project6\knapsack\docs\Document1!OLE_LINK1</vt:lpstr>
      <vt:lpstr>A Genetic Algorithm Solution to the Multi-Objective 0-1 Knapsack Problem</vt:lpstr>
      <vt:lpstr>Agenda</vt:lpstr>
      <vt:lpstr>Multi-Objective  0-1 Knapsack Problem (MOKP)</vt:lpstr>
      <vt:lpstr>Applications of Knapsack</vt:lpstr>
      <vt:lpstr>Complexity of Knapsack Problem</vt:lpstr>
      <vt:lpstr>Pseudo-Polynomial Time Solutions</vt:lpstr>
      <vt:lpstr>Relevant XKCD Comic</vt:lpstr>
      <vt:lpstr>Our Example: Grocery Store</vt:lpstr>
      <vt:lpstr>Genetically Encoding a Solution</vt:lpstr>
      <vt:lpstr>Calculating Fitness Score of an Item</vt:lpstr>
      <vt:lpstr>Calculating Fitness Score of a Solution</vt:lpstr>
      <vt:lpstr>Mutation &amp; Crossover Operators</vt:lpstr>
      <vt:lpstr>Crowd Wisdom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a</cp:lastModifiedBy>
  <cp:revision>13</cp:revision>
  <dcterms:created xsi:type="dcterms:W3CDTF">2014-11-17T13:37:17Z</dcterms:created>
  <dcterms:modified xsi:type="dcterms:W3CDTF">2014-11-18T18:40:56Z</dcterms:modified>
</cp:coreProperties>
</file>