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0" r:id="rId6"/>
    <p:sldId id="262" r:id="rId7"/>
    <p:sldId id="261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55D5A-9713-F741-A396-5C05593D88B1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01C0D-AD39-8143-8175-88B781727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8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dynamic programming:</a:t>
            </a:r>
            <a:r>
              <a:rPr lang="en-US" baseline="0" smtClean="0"/>
              <a:t> recursion, sub-problems. remember previous calculations.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7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Ashley end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75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Sarah</a:t>
            </a:r>
            <a:r>
              <a:rPr lang="en-US" baseline="0" smtClean="0"/>
              <a:t> start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01C0D-AD39-8143-8175-88B781727A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7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3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8332-1ACC-4406-A169-8A73968D9A6C}" type="datetimeFigureOut">
              <a:rPr lang="en-US" smtClean="0"/>
              <a:t>11/18/2014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84707-D478-4998-84AC-D0E530C94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4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shleyrevlett1\Documents\school\2014%20fall\cs-545%20ai\Project6\knapsack\docs\Document1!OLE_LINK1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t&amp;rct=j&amp;q=&amp;esrc=s&amp;source=web&amp;cd=1&amp;cad=rja&amp;uact=8&amp;ved=0CCAQFjAA&amp;url=http://www.sc.ehu.es/ccwbayes/docencia/kzmm/files/AG-knapsack.pdf&amp;ei=i1BpVPaUI8H-yQS4ioHAAg&amp;usg=AFQjCNGHSFIxIOKD6mOxSxL55NW7tYN_Qw&amp;sig2=-cTGRGSW7vbnVl6x-D3PF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George_Dantzig" TargetMode="External"/><Relationship Id="rId5" Type="http://schemas.openxmlformats.org/officeDocument/2006/relationships/hyperlink" Target="http://cgi.di.uoa.gr/~sgk/teaching/grad/handouts/karp.pdf" TargetMode="External"/><Relationship Id="rId4" Type="http://schemas.openxmlformats.org/officeDocument/2006/relationships/hyperlink" Target="https://en.wikipedia.org/wiki/Richard_M._Kar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 Genetic Algorithm Solution to the Multi-Objective 0-1 Knapsack Problem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56343"/>
            <a:ext cx="6400800" cy="1511058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University of Louisville</a:t>
            </a:r>
          </a:p>
          <a:p>
            <a:r>
              <a:rPr lang="en-US" smtClean="0"/>
              <a:t>CECS 545</a:t>
            </a:r>
          </a:p>
          <a:p>
            <a:r>
              <a:rPr lang="en-US" smtClean="0"/>
              <a:t>Sarah Mullins</a:t>
            </a:r>
          </a:p>
          <a:p>
            <a:r>
              <a:rPr lang="en-US" smtClean="0"/>
              <a:t>Ashley </a:t>
            </a:r>
            <a:r>
              <a:rPr lang="en-US" err="1" smtClean="0"/>
              <a:t>Revlett</a:t>
            </a:r>
            <a:endParaRPr lang="en-US" smtClean="0"/>
          </a:p>
          <a:p>
            <a:r>
              <a:rPr lang="en-US" smtClean="0"/>
              <a:t>November 19,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4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Calculating Fitness Score of an Item</a:t>
            </a:r>
            <a:endParaRPr 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3429000" y="1752600"/>
            <a:ext cx="5715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mtClean="0"/>
              <a:t>For each objective, normalize values to 0-1:</a:t>
            </a:r>
          </a:p>
          <a:p>
            <a:r>
              <a:rPr lang="en-US" smtClean="0">
                <a:latin typeface="Courier New"/>
              </a:rPr>
              <a:t>Weight_score = weight/</a:t>
            </a:r>
            <a:r>
              <a:rPr lang="en-US" err="1" smtClean="0">
                <a:latin typeface="Courier New"/>
              </a:rPr>
              <a:t>max_weight</a:t>
            </a:r>
            <a:r>
              <a:rPr lang="en-US" smtClean="0">
                <a:latin typeface="Courier New"/>
              </a:rPr>
              <a:t/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Value_score</a:t>
            </a:r>
            <a:r>
              <a:rPr lang="en-US" smtClean="0">
                <a:latin typeface="Courier New"/>
              </a:rPr>
              <a:t>  = value/</a:t>
            </a:r>
            <a:r>
              <a:rPr lang="en-US" err="1" smtClean="0">
                <a:latin typeface="Courier New"/>
              </a:rPr>
              <a:t>max_value</a:t>
            </a:r>
            <a:r>
              <a:rPr lang="en-US" smtClean="0">
                <a:latin typeface="Courier New"/>
              </a:rPr>
              <a:t/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 = price/</a:t>
            </a:r>
            <a:r>
              <a:rPr lang="en-US" err="1" smtClean="0">
                <a:latin typeface="Courier New"/>
              </a:rPr>
              <a:t>max_price</a:t>
            </a:r>
            <a:endParaRPr lang="en-US">
              <a:latin typeface="Courier New"/>
            </a:endParaRPr>
          </a:p>
          <a:p>
            <a:endParaRPr lang="en-US" smtClean="0">
              <a:latin typeface="Courier New"/>
            </a:endParaRPr>
          </a:p>
          <a:p>
            <a:r>
              <a:rPr lang="en-US" smtClean="0"/>
              <a:t>2. For parameters to minimize, invert the scores:</a:t>
            </a:r>
          </a:p>
          <a:p>
            <a:r>
              <a:rPr lang="en-US" smtClean="0">
                <a:latin typeface="Courier New"/>
              </a:rPr>
              <a:t>Weight_score = 1 - Weight_score</a:t>
            </a:r>
            <a:br>
              <a:rPr lang="en-US" smtClean="0">
                <a:latin typeface="Courier New"/>
              </a:rPr>
            </a:b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 = 1 - </a:t>
            </a:r>
            <a:r>
              <a:rPr lang="en-US" err="1" smtClean="0">
                <a:latin typeface="Courier New"/>
              </a:rPr>
              <a:t>Price_score</a:t>
            </a:r>
            <a:r>
              <a:rPr lang="en-US" smtClean="0">
                <a:latin typeface="Courier New"/>
              </a:rPr>
              <a:t> </a:t>
            </a:r>
          </a:p>
          <a:p>
            <a:endParaRPr lang="en-US" smtClean="0"/>
          </a:p>
          <a:p>
            <a:r>
              <a:rPr lang="en-US"/>
              <a:t>3</a:t>
            </a:r>
            <a:r>
              <a:rPr lang="en-US" smtClean="0"/>
              <a:t>. Sum the scores :</a:t>
            </a:r>
            <a:endParaRPr lang="en-US"/>
          </a:p>
          <a:p>
            <a:r>
              <a:rPr lang="en-US" smtClean="0">
                <a:latin typeface="Courier New"/>
              </a:rPr>
              <a:t>Fitness = Weight_score +  </a:t>
            </a:r>
            <a:r>
              <a:rPr lang="en-US" err="1" smtClean="0">
                <a:latin typeface="Courier New"/>
              </a:rPr>
              <a:t>Value_score</a:t>
            </a:r>
            <a:r>
              <a:rPr lang="en-US" smtClean="0">
                <a:latin typeface="Courier New"/>
              </a:rPr>
              <a:t> + </a:t>
            </a:r>
            <a:r>
              <a:rPr lang="en-US" err="1" smtClean="0">
                <a:latin typeface="Courier New"/>
              </a:rPr>
              <a:t>Price_score</a:t>
            </a:r>
            <a:endParaRPr lang="en-US">
              <a:latin typeface="Courier New"/>
            </a:endParaRPr>
          </a:p>
          <a:p>
            <a:endParaRPr lang="en-US" smtClean="0"/>
          </a:p>
          <a:p>
            <a:r>
              <a:rPr lang="en-US" smtClean="0"/>
              <a:t>4. This aggregate fitness score will be higher for items with high values and low prices and weights.</a:t>
            </a:r>
            <a:endParaRPr lang="en-US">
              <a:latin typeface="Courier New"/>
            </a:endParaRPr>
          </a:p>
        </p:txBody>
      </p:sp>
      <p:pic>
        <p:nvPicPr>
          <p:cNvPr id="3" name="Picture 2" descr="fitness_illustr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1"/>
            <a:ext cx="2560728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38600"/>
            <a:ext cx="2514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Courier New"/>
              </a:rPr>
              <a:t>EXAMPLE: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err="1" smtClean="0">
                <a:latin typeface="Courier New"/>
              </a:rPr>
              <a:t>max_weight</a:t>
            </a:r>
            <a:r>
              <a:rPr lang="en-US" sz="1400" smtClean="0">
                <a:latin typeface="Courier New"/>
              </a:rPr>
              <a:t> = 10</a:t>
            </a:r>
          </a:p>
          <a:p>
            <a:r>
              <a:rPr lang="en-US" sz="1400" err="1" smtClean="0">
                <a:latin typeface="Courier New"/>
              </a:rPr>
              <a:t>max_value</a:t>
            </a:r>
            <a:r>
              <a:rPr lang="en-US" sz="1400" smtClean="0">
                <a:latin typeface="Courier New"/>
              </a:rPr>
              <a:t>  = 5</a:t>
            </a:r>
          </a:p>
          <a:p>
            <a:r>
              <a:rPr lang="en-US" sz="1400" err="1" smtClean="0">
                <a:latin typeface="Courier New"/>
              </a:rPr>
              <a:t>max_price</a:t>
            </a:r>
            <a:r>
              <a:rPr lang="en-US" sz="1400" smtClean="0">
                <a:latin typeface="Courier New"/>
              </a:rPr>
              <a:t>  = 30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smtClean="0">
                <a:latin typeface="Courier New"/>
              </a:rPr>
              <a:t>Weight_score = .9</a:t>
            </a:r>
          </a:p>
          <a:p>
            <a:r>
              <a:rPr lang="en-US" sz="1400" err="1" smtClean="0">
                <a:latin typeface="Courier New"/>
              </a:rPr>
              <a:t>Value_score</a:t>
            </a:r>
            <a:r>
              <a:rPr lang="en-US" sz="1400" smtClean="0">
                <a:latin typeface="Courier New"/>
              </a:rPr>
              <a:t> = .06</a:t>
            </a:r>
            <a:br>
              <a:rPr lang="en-US" sz="1400" smtClean="0">
                <a:latin typeface="Courier New"/>
              </a:rPr>
            </a:br>
            <a:r>
              <a:rPr lang="en-US" sz="1400" err="1" smtClean="0">
                <a:latin typeface="Courier New"/>
              </a:rPr>
              <a:t>Price_score</a:t>
            </a:r>
            <a:r>
              <a:rPr lang="en-US" sz="1400" smtClean="0">
                <a:latin typeface="Courier New"/>
              </a:rPr>
              <a:t> = .89</a:t>
            </a:r>
          </a:p>
          <a:p>
            <a:endParaRPr lang="en-US" sz="1400" smtClean="0">
              <a:latin typeface="Courier New"/>
            </a:endParaRPr>
          </a:p>
          <a:p>
            <a:r>
              <a:rPr lang="en-US" sz="1400" b="1" smtClean="0">
                <a:latin typeface="Courier New"/>
              </a:rPr>
              <a:t>Fitness = 1.85</a:t>
            </a:r>
            <a:endParaRPr lang="en-US" sz="1400" b="1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77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Calculating Fitness Score of a Solution</a:t>
            </a:r>
            <a:endParaRPr lang="en-US" sz="3600"/>
          </a:p>
        </p:txBody>
      </p:sp>
      <p:sp>
        <p:nvSpPr>
          <p:cNvPr id="8" name="TextBox 7"/>
          <p:cNvSpPr txBox="1"/>
          <p:nvPr/>
        </p:nvSpPr>
        <p:spPr>
          <a:xfrm>
            <a:off x="609600" y="42672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mtClean="0"/>
              <a:t>Sum the fitness scores for all items included in the knapsack.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160468"/>
              </p:ext>
            </p:extLst>
          </p:nvPr>
        </p:nvGraphicFramePr>
        <p:xfrm>
          <a:off x="1600200" y="2514600"/>
          <a:ext cx="548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3" imgW="5486400" imgH="838200" progId="Word.Document.12">
                  <p:link updateAutomatic="1"/>
                </p:oleObj>
              </mc:Choice>
              <mc:Fallback>
                <p:oleObj name="Document" r:id="rId3" imgW="5486400" imgH="83820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2514600"/>
                        <a:ext cx="54864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15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Mutation &amp; Crossover Operators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b="1" smtClean="0"/>
              <a:t>Mutation: </a:t>
            </a:r>
            <a:r>
              <a:rPr lang="en-US" smtClean="0"/>
              <a:t>Flip a random number of bits in the solution’s chromosome. If the result is over capacity, remove the least fit items until within capacity.</a:t>
            </a:r>
          </a:p>
          <a:p>
            <a:r>
              <a:rPr lang="en-US" b="1" smtClean="0"/>
              <a:t>Crossover: </a:t>
            </a:r>
            <a:r>
              <a:rPr lang="en-US" smtClean="0"/>
              <a:t>Choose 2 parents, A and B, and combine the first half of A’s chromosome with the second half of B’s chromosome. </a:t>
            </a:r>
            <a:r>
              <a:rPr lang="en-US"/>
              <a:t>If the result is over capacity, remove the least fit items until within capacity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6" name="Picture 5" descr="Macintosh HD:private:var:folders:w9:97l6tg611fn4yky9vgk_nc480000gp:T:TemporaryItems:dna-sequencing-20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09800"/>
            <a:ext cx="1587500" cy="317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81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Crowd Wisdom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5720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Genetic Algorithm is run many times to produce many good </a:t>
            </a:r>
            <a:r>
              <a:rPr lang="en-US"/>
              <a:t>but not necessarily optimal </a:t>
            </a:r>
            <a:r>
              <a:rPr lang="en-US" smtClean="0"/>
              <a:t>solutions</a:t>
            </a:r>
          </a:p>
          <a:p>
            <a:r>
              <a:rPr lang="en-US" smtClean="0"/>
              <a:t>Crowd is analyzed to determine most commonly shared items</a:t>
            </a:r>
          </a:p>
          <a:p>
            <a:r>
              <a:rPr lang="en-US" smtClean="0"/>
              <a:t>New solution is created from these common items, then fittest remaining items are added until capacity is reached.</a:t>
            </a:r>
          </a:p>
          <a:p>
            <a:r>
              <a:rPr lang="en-US" smtClean="0"/>
              <a:t>In our experiments, the new solution was never better than the best crowd member. Often the same solution was discovered, or a less optimal solution.</a:t>
            </a:r>
            <a:endParaRPr lang="en-US"/>
          </a:p>
        </p:txBody>
      </p:sp>
      <p:pic>
        <p:nvPicPr>
          <p:cNvPr id="4" name="Picture 3" descr="crow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11" y="2209800"/>
            <a:ext cx="404601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24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</a:t>
            </a:r>
            <a:r>
              <a:rPr lang="en-US"/>
              <a:t>n</a:t>
            </a:r>
            <a:r>
              <a:rPr lang="en-US" smtClean="0"/>
              <a:t>=100</a:t>
            </a:r>
            <a:r>
              <a:rPr lang="en-US"/>
              <a:t>, c</a:t>
            </a:r>
            <a:r>
              <a:rPr lang="en-US" smtClean="0"/>
              <a:t>=300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100, c = </a:t>
            </a:r>
            <a:r>
              <a:rPr lang="en-US" smtClean="0"/>
              <a:t>300. Population size = 60. Crowd size = 25.</a:t>
            </a:r>
            <a:r>
              <a:rPr lang="en-US"/>
              <a:t> </a:t>
            </a:r>
            <a:r>
              <a:rPr lang="en-US" smtClean="0"/>
              <a:t>Each color line is a different crowd member. Runtime: 15.34 sec</a:t>
            </a:r>
          </a:p>
        </p:txBody>
      </p:sp>
      <p:pic>
        <p:nvPicPr>
          <p:cNvPr id="5" name="Picture 4" descr="ga_performance_n1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06559"/>
            <a:ext cx="7997964" cy="47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7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(n=300, c=600)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</a:t>
            </a:r>
            <a:r>
              <a:rPr lang="en-US" smtClean="0"/>
              <a:t>300</a:t>
            </a:r>
            <a:r>
              <a:rPr lang="en-US"/>
              <a:t>, c = </a:t>
            </a:r>
            <a:r>
              <a:rPr lang="en-US" smtClean="0"/>
              <a:t>600. Population size = 60. Crowd size = 25.</a:t>
            </a:r>
            <a:r>
              <a:rPr lang="en-US"/>
              <a:t> </a:t>
            </a:r>
            <a:r>
              <a:rPr lang="en-US" smtClean="0"/>
              <a:t>Runtime: 90.55 sec</a:t>
            </a:r>
          </a:p>
        </p:txBody>
      </p:sp>
      <p:pic>
        <p:nvPicPr>
          <p:cNvPr id="4" name="Picture 3" descr="ga_performance_n3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309409" cy="47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2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Results (n=600, c=1200)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943600"/>
            <a:ext cx="8458200" cy="762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mtClean="0"/>
              <a:t>Solution evolution over 70 </a:t>
            </a:r>
            <a:r>
              <a:rPr lang="en-US"/>
              <a:t>generations for n = </a:t>
            </a:r>
            <a:r>
              <a:rPr lang="en-US" smtClean="0"/>
              <a:t>600</a:t>
            </a:r>
            <a:r>
              <a:rPr lang="en-US"/>
              <a:t>, c = </a:t>
            </a:r>
            <a:r>
              <a:rPr lang="en-US" smtClean="0"/>
              <a:t>1200. Population size = 60. Crowd size = 25.</a:t>
            </a:r>
            <a:r>
              <a:rPr lang="en-US"/>
              <a:t> </a:t>
            </a:r>
            <a:r>
              <a:rPr lang="en-US" smtClean="0"/>
              <a:t>Runtime: 316.61 sec</a:t>
            </a:r>
          </a:p>
        </p:txBody>
      </p:sp>
      <p:pic>
        <p:nvPicPr>
          <p:cNvPr id="5" name="Picture 4" descr="ga_performance_n60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25581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9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Further Areas for Research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Adding weights to each objective</a:t>
            </a:r>
          </a:p>
          <a:p>
            <a:r>
              <a:rPr lang="en-US" smtClean="0"/>
              <a:t>Increasing number of objectives</a:t>
            </a:r>
          </a:p>
          <a:p>
            <a:r>
              <a:rPr lang="en-US" smtClean="0"/>
              <a:t>Evaluating alternate fitness measures</a:t>
            </a:r>
          </a:p>
          <a:p>
            <a:r>
              <a:rPr lang="en-US" smtClean="0"/>
              <a:t>Improve </a:t>
            </a:r>
            <a:r>
              <a:rPr lang="en-US" err="1" smtClean="0"/>
              <a:t>WoC</a:t>
            </a:r>
            <a:r>
              <a:rPr lang="en-US" smtClean="0"/>
              <a:t> generated solution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8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M</a:t>
            </a:r>
            <a:r>
              <a:rPr lang="en-US"/>
              <a:t>. </a:t>
            </a:r>
            <a:r>
              <a:rPr lang="en-US" err="1"/>
              <a:t>Hristakeva</a:t>
            </a:r>
            <a:r>
              <a:rPr lang="en-US"/>
              <a:t>, D. </a:t>
            </a:r>
            <a:r>
              <a:rPr lang="en-US" err="1" smtClean="0"/>
              <a:t>Shrestha.</a:t>
            </a:r>
            <a:r>
              <a:rPr lang="en-US" u="sng" err="1" smtClean="0">
                <a:hlinkClick r:id="rId3"/>
              </a:rPr>
              <a:t>Solving</a:t>
            </a:r>
            <a:r>
              <a:rPr lang="en-US" u="sng" smtClean="0">
                <a:hlinkClick r:id="rId3"/>
              </a:rPr>
              <a:t> </a:t>
            </a:r>
            <a:r>
              <a:rPr lang="en-US" u="sng">
                <a:hlinkClick r:id="rId3"/>
              </a:rPr>
              <a:t>the 0-1 knapsack problem with genetic algorithms</a:t>
            </a:r>
            <a:r>
              <a:rPr lang="en-US"/>
              <a:t>." </a:t>
            </a:r>
            <a:r>
              <a:rPr lang="en-US" i="1"/>
              <a:t>Midwest Instruction and Computing Symposium</a:t>
            </a:r>
            <a:r>
              <a:rPr lang="en-US"/>
              <a:t>. 2004.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 u="sng" smtClean="0">
                <a:hlinkClick r:id="rId4" tooltip="Richard M. Karp"/>
              </a:rPr>
              <a:t>Richard </a:t>
            </a:r>
            <a:r>
              <a:rPr lang="en-US" u="sng">
                <a:hlinkClick r:id="rId4" tooltip="Richard M. Karp"/>
              </a:rPr>
              <a:t>M. Karp</a:t>
            </a:r>
            <a:r>
              <a:rPr lang="en-US"/>
              <a:t> (1972). </a:t>
            </a:r>
            <a:r>
              <a:rPr lang="en-US" u="sng">
                <a:hlinkClick r:id="rId5"/>
              </a:rPr>
              <a:t>"Reducibility Among Combinatorial Problems"</a:t>
            </a:r>
            <a:r>
              <a:rPr lang="en-US"/>
              <a:t>. In R. E. Miller and J. W. Thatcher (editors). </a:t>
            </a:r>
            <a:r>
              <a:rPr lang="en-US" i="1"/>
              <a:t>Complexity of Computer Computations</a:t>
            </a:r>
            <a:r>
              <a:rPr lang="en-US"/>
              <a:t>. New York: Plenum. pp. 85–103.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marL="0" indent="0">
              <a:buNone/>
            </a:pPr>
            <a:r>
              <a:rPr lang="en-US" u="sng" smtClean="0">
                <a:hlinkClick r:id="rId6" tooltip="George Dantzig"/>
              </a:rPr>
              <a:t>George </a:t>
            </a:r>
            <a:r>
              <a:rPr lang="en-US" u="sng">
                <a:hlinkClick r:id="rId6" tooltip="George Dantzig"/>
              </a:rPr>
              <a:t>B. Dantzig</a:t>
            </a:r>
            <a:r>
              <a:rPr lang="en-US"/>
              <a:t>, Discrete-Variable </a:t>
            </a:r>
            <a:r>
              <a:rPr lang="en-US" err="1"/>
              <a:t>Extremum</a:t>
            </a:r>
            <a:r>
              <a:rPr lang="en-US"/>
              <a:t> Problems, Operations Research Vol. 5, No. 2, April 1957, pp. 266–288,</a:t>
            </a:r>
          </a:p>
        </p:txBody>
      </p:sp>
    </p:spTree>
    <p:extLst>
      <p:ext uri="{BB962C8B-B14F-4D97-AF65-F5344CB8AC3E}">
        <p14:creationId xmlns:p14="http://schemas.microsoft.com/office/powerpoint/2010/main" val="106993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 for listening!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2050" name="Picture 2" descr="C:\Users\Sarah\AppData\Local\Microsoft\Windows\Temporary Internet Files\Content.IE5\C1DGKDHF\MC9003631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112" y="2506370"/>
            <a:ext cx="1401775" cy="184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rah\AppData\Local\Microsoft\Windows\Temporary Internet Files\Content.IE5\C1DGKDHF\MC9003631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824684"/>
            <a:ext cx="2437477" cy="32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5554394"/>
            <a:ext cx="398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/>
              <a:t>Any Questions?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24500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Knapsack Problem</a:t>
            </a:r>
          </a:p>
          <a:p>
            <a:pPr lvl="1"/>
            <a:r>
              <a:rPr lang="en-US" smtClean="0"/>
              <a:t>Variations</a:t>
            </a:r>
          </a:p>
          <a:p>
            <a:pPr lvl="1"/>
            <a:r>
              <a:rPr lang="en-US" smtClean="0"/>
              <a:t>Applications</a:t>
            </a:r>
          </a:p>
          <a:p>
            <a:pPr lvl="1"/>
            <a:r>
              <a:rPr lang="en-US" smtClean="0"/>
              <a:t>Complexity</a:t>
            </a:r>
          </a:p>
          <a:p>
            <a:pPr lvl="1"/>
            <a:r>
              <a:rPr lang="en-US" smtClean="0"/>
              <a:t>Solutions</a:t>
            </a:r>
          </a:p>
          <a:p>
            <a:r>
              <a:rPr lang="en-US" smtClean="0"/>
              <a:t>Our Solution – Genetic Algorithm &amp; Wisdom of Crowds</a:t>
            </a:r>
          </a:p>
          <a:p>
            <a:pPr lvl="1"/>
            <a:r>
              <a:rPr lang="en-US" smtClean="0"/>
              <a:t>Encoding</a:t>
            </a:r>
          </a:p>
          <a:p>
            <a:pPr lvl="1"/>
            <a:r>
              <a:rPr lang="en-US" smtClean="0"/>
              <a:t>Fitness Function</a:t>
            </a:r>
          </a:p>
          <a:p>
            <a:pPr lvl="1"/>
            <a:r>
              <a:rPr lang="en-US" smtClean="0"/>
              <a:t>Mutation</a:t>
            </a:r>
          </a:p>
          <a:p>
            <a:pPr lvl="1"/>
            <a:r>
              <a:rPr lang="en-US" smtClean="0"/>
              <a:t>Crossover</a:t>
            </a:r>
          </a:p>
          <a:p>
            <a:pPr lvl="1"/>
            <a:r>
              <a:rPr lang="en-US" smtClean="0"/>
              <a:t>Crowd Wisdom</a:t>
            </a:r>
          </a:p>
          <a:p>
            <a:r>
              <a:rPr lang="en-US" smtClean="0"/>
              <a:t>Results</a:t>
            </a:r>
          </a:p>
          <a:p>
            <a:r>
              <a:rPr lang="en-US" smtClean="0"/>
              <a:t>Further Areas for Research</a:t>
            </a:r>
          </a:p>
          <a:p>
            <a:r>
              <a:rPr lang="en-US" smtClean="0"/>
              <a:t>References</a:t>
            </a:r>
          </a:p>
          <a:p>
            <a:endParaRPr lang="en-US" smtClean="0"/>
          </a:p>
          <a:p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Multi-Objective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0</a:t>
            </a:r>
            <a:r>
              <a:rPr lang="en-US"/>
              <a:t>-1 Knapsack </a:t>
            </a:r>
            <a:r>
              <a:rPr lang="en-US" smtClean="0"/>
              <a:t>Problem (MOKP)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5105400" cy="4572000"/>
          </a:xfrm>
        </p:spPr>
        <p:txBody>
          <a:bodyPr>
            <a:normAutofit fontScale="70000" lnSpcReduction="20000"/>
          </a:bodyPr>
          <a:lstStyle/>
          <a:p>
            <a:r>
              <a:rPr lang="en-US" b="1" smtClean="0"/>
              <a:t>General Knapsack Problem:</a:t>
            </a:r>
            <a:br>
              <a:rPr lang="en-US" b="1" smtClean="0"/>
            </a:br>
            <a:r>
              <a:rPr lang="en-US" smtClean="0"/>
              <a:t>How can you fill a knapsack with </a:t>
            </a:r>
            <a:r>
              <a:rPr lang="en-US" i="1" smtClean="0"/>
              <a:t>n</a:t>
            </a:r>
            <a:r>
              <a:rPr lang="en-US" smtClean="0"/>
              <a:t> items so that the total value is maximized without exceeding the knapsack’s capacity?</a:t>
            </a:r>
          </a:p>
          <a:p>
            <a:endParaRPr lang="en-US" smtClean="0"/>
          </a:p>
          <a:p>
            <a:r>
              <a:rPr lang="en-US" b="1" smtClean="0"/>
              <a:t>0-1 Variation: </a:t>
            </a:r>
            <a:br>
              <a:rPr lang="en-US" b="1" smtClean="0"/>
            </a:br>
            <a:r>
              <a:rPr lang="en-US" smtClean="0"/>
              <a:t>Only </a:t>
            </a:r>
            <a:r>
              <a:rPr lang="en-US"/>
              <a:t>one instance of </a:t>
            </a:r>
            <a:r>
              <a:rPr lang="en-US" smtClean="0"/>
              <a:t>a specific item can </a:t>
            </a:r>
            <a:r>
              <a:rPr lang="en-US"/>
              <a:t>appear in the </a:t>
            </a:r>
            <a:r>
              <a:rPr lang="en-US" smtClean="0"/>
              <a:t>knapsack.</a:t>
            </a:r>
          </a:p>
          <a:p>
            <a:endParaRPr lang="en-US" smtClean="0"/>
          </a:p>
          <a:p>
            <a:r>
              <a:rPr lang="en-US" b="1" smtClean="0"/>
              <a:t>Multi-Objective Variation:</a:t>
            </a:r>
            <a:br>
              <a:rPr lang="en-US" b="1" smtClean="0"/>
            </a:br>
            <a:r>
              <a:rPr lang="en-US" smtClean="0"/>
              <a:t>Optimize the solution so that value is maximized as well as other objectives.</a:t>
            </a:r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514600"/>
            <a:ext cx="3200400" cy="27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9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Applications of Knapsack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724400" cy="4572000"/>
          </a:xfrm>
        </p:spPr>
        <p:txBody>
          <a:bodyPr>
            <a:normAutofit fontScale="92500"/>
          </a:bodyPr>
          <a:lstStyle/>
          <a:p>
            <a:r>
              <a:rPr lang="en-US" smtClean="0"/>
              <a:t>Allocating </a:t>
            </a:r>
            <a:r>
              <a:rPr lang="en-US"/>
              <a:t>investments</a:t>
            </a:r>
          </a:p>
          <a:p>
            <a:r>
              <a:rPr lang="en-US"/>
              <a:t>Finding least wasteful way to cut raw materials</a:t>
            </a:r>
          </a:p>
          <a:p>
            <a:r>
              <a:rPr lang="en-US"/>
              <a:t>Loading </a:t>
            </a:r>
            <a:r>
              <a:rPr lang="en-US" smtClean="0"/>
              <a:t>airplanes or trucks with packages</a:t>
            </a:r>
          </a:p>
          <a:p>
            <a:r>
              <a:rPr lang="en-US" smtClean="0"/>
              <a:t>Cryptography</a:t>
            </a:r>
          </a:p>
          <a:p>
            <a:r>
              <a:rPr lang="en-US" smtClean="0"/>
              <a:t>Any </a:t>
            </a:r>
            <a:r>
              <a:rPr lang="en-US"/>
              <a:t>resource allocation problem with financial and/or physical constraints</a:t>
            </a:r>
          </a:p>
        </p:txBody>
      </p:sp>
      <p:pic>
        <p:nvPicPr>
          <p:cNvPr id="4" name="Picture 3" descr="101297068-AP204221847726r.530x29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267200"/>
            <a:ext cx="3523611" cy="1981200"/>
          </a:xfrm>
          <a:prstGeom prst="rect">
            <a:avLst/>
          </a:prstGeom>
        </p:spPr>
      </p:pic>
      <p:pic>
        <p:nvPicPr>
          <p:cNvPr id="5" name="Picture 4" descr="asset-allocation-grocery-bas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05000"/>
            <a:ext cx="3657600" cy="209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8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Complexity of Knapsack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Decision Problem: Can a value of at least V be achieved without exceeding the weight W?</a:t>
            </a:r>
          </a:p>
          <a:p>
            <a:pPr lvl="1"/>
            <a:r>
              <a:rPr lang="en-US" b="1" smtClean="0"/>
              <a:t>NP</a:t>
            </a:r>
            <a:r>
              <a:rPr lang="en-US" b="1"/>
              <a:t>-</a:t>
            </a:r>
            <a:r>
              <a:rPr lang="en-US" b="1" smtClean="0"/>
              <a:t>complete </a:t>
            </a:r>
            <a:r>
              <a:rPr lang="en-US" smtClean="0"/>
              <a:t>= </a:t>
            </a:r>
            <a:r>
              <a:rPr lang="en-US"/>
              <a:t>there is no possible algorithm both correct and fast (polynomial-time) on all </a:t>
            </a:r>
            <a:r>
              <a:rPr lang="en-US" smtClean="0"/>
              <a:t>cases</a:t>
            </a:r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Optimization Problem: Find the optimal packing of a knapsack to maximize the value V without exceeding weight W.  </a:t>
            </a:r>
          </a:p>
          <a:p>
            <a:pPr lvl="1"/>
            <a:r>
              <a:rPr lang="en-US" b="1" smtClean="0"/>
              <a:t>NP-hard </a:t>
            </a:r>
            <a:r>
              <a:rPr lang="en-US" smtClean="0"/>
              <a:t>(Non</a:t>
            </a:r>
            <a:r>
              <a:rPr lang="en-US"/>
              <a:t>-deterministic Polynomial-time </a:t>
            </a:r>
            <a:r>
              <a:rPr lang="en-US" smtClean="0"/>
              <a:t>hard) = At least as hard (or harder!) as the hardest problems in NP. </a:t>
            </a:r>
          </a:p>
          <a:p>
            <a:pPr lvl="1"/>
            <a:r>
              <a:rPr lang="en-US" smtClean="0"/>
              <a:t>There </a:t>
            </a:r>
            <a:r>
              <a:rPr lang="en-US"/>
              <a:t>is no known polynomial algorithm which can tell, given a solution, whether it is </a:t>
            </a:r>
            <a:r>
              <a:rPr lang="en-US" smtClean="0"/>
              <a:t>optimal.</a:t>
            </a:r>
          </a:p>
          <a:p>
            <a:pPr lvl="1"/>
            <a:r>
              <a:rPr lang="en-US" smtClean="0"/>
              <a:t>Our old friend the Traveling Salesman is also NP-hard.</a:t>
            </a:r>
          </a:p>
        </p:txBody>
      </p:sp>
      <p:pic>
        <p:nvPicPr>
          <p:cNvPr id="4" name="Picture 3" descr="NP-Complete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462" y="1981200"/>
            <a:ext cx="4075103" cy="29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5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Pseudo-Polynomial Time Solutions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5181600"/>
          </a:xfrm>
        </p:spPr>
        <p:txBody>
          <a:bodyPr>
            <a:normAutofit/>
          </a:bodyPr>
          <a:lstStyle/>
          <a:p>
            <a:r>
              <a:rPr lang="en-US" smtClean="0"/>
              <a:t>Greedy Algorithm (not optimal)</a:t>
            </a:r>
          </a:p>
          <a:p>
            <a:r>
              <a:rPr lang="en-US" smtClean="0"/>
              <a:t>Dynamic Programming (optimal, similar to Brute Force but more efficient)</a:t>
            </a:r>
          </a:p>
          <a:p>
            <a:r>
              <a:rPr lang="en-US" smtClean="0"/>
              <a:t>Allow approximation (near-optimal solutions) – </a:t>
            </a:r>
            <a:r>
              <a:rPr lang="en-US" b="1" smtClean="0"/>
              <a:t>Genetic Algorithms</a:t>
            </a:r>
          </a:p>
          <a:p>
            <a:r>
              <a:rPr lang="en-US" smtClean="0"/>
              <a:t>Reduce search space by using dominance relations to remove items that will never be used by best solutions</a:t>
            </a:r>
          </a:p>
        </p:txBody>
      </p:sp>
    </p:spTree>
    <p:extLst>
      <p:ext uri="{BB962C8B-B14F-4D97-AF65-F5344CB8AC3E}">
        <p14:creationId xmlns:p14="http://schemas.microsoft.com/office/powerpoint/2010/main" val="17982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p_complete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114146" cy="52488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Relevant XKCD Comic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5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Example: Grocery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7244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Given </a:t>
            </a:r>
            <a:r>
              <a:rPr lang="en-US"/>
              <a:t>a grocery store’s worth of items, how can we most efficiently fill our </a:t>
            </a:r>
            <a:r>
              <a:rPr lang="en-US" smtClean="0"/>
              <a:t>grocery bag with n items </a:t>
            </a:r>
            <a:r>
              <a:rPr lang="en-US"/>
              <a:t>that </a:t>
            </a:r>
            <a:r>
              <a:rPr lang="en-US" smtClean="0"/>
              <a:t>are high </a:t>
            </a:r>
            <a:r>
              <a:rPr lang="en-US" b="1"/>
              <a:t>in nutritional value</a:t>
            </a:r>
            <a:r>
              <a:rPr lang="en-US"/>
              <a:t>, low in </a:t>
            </a:r>
            <a:r>
              <a:rPr lang="en-US" b="1"/>
              <a:t>price</a:t>
            </a:r>
            <a:r>
              <a:rPr lang="en-US"/>
              <a:t>, and low in </a:t>
            </a:r>
            <a:r>
              <a:rPr lang="en-US" b="1"/>
              <a:t>weight</a:t>
            </a:r>
            <a:r>
              <a:rPr lang="en-US" smtClean="0"/>
              <a:t>?</a:t>
            </a:r>
          </a:p>
          <a:p>
            <a:r>
              <a:rPr lang="en-US" smtClean="0"/>
              <a:t>Use a Genetic Algorithm to evolve solutions, and the Wisdom of Crowds to find the best solution </a:t>
            </a:r>
          </a:p>
          <a:p>
            <a:pPr marL="0" indent="0">
              <a:buNone/>
            </a:pPr>
            <a:endParaRPr lang="en-US" smtClean="0"/>
          </a:p>
        </p:txBody>
      </p:sp>
      <p:pic>
        <p:nvPicPr>
          <p:cNvPr id="5" name="Picture 4" descr="food_grocery_ba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676400"/>
            <a:ext cx="242648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6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Genetically Encoding a Solution</a:t>
            </a:r>
            <a:endParaRPr lang="en-US"/>
          </a:p>
        </p:txBody>
      </p:sp>
      <p:pic>
        <p:nvPicPr>
          <p:cNvPr id="6" name="Picture 5" descr="encoding_illustra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05000"/>
            <a:ext cx="8229601" cy="2812172"/>
          </a:xfrm>
          <a:prstGeom prst="rect">
            <a:avLst/>
          </a:prstGeom>
        </p:spPr>
      </p:pic>
      <p:pic>
        <p:nvPicPr>
          <p:cNvPr id="7" name="Picture 6" descr="pocketbook-clipart-shopping-bag-with-handle-m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638800"/>
            <a:ext cx="685801" cy="990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5943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This Knapsack contains Orange, Milk, and Chicken.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5029200"/>
            <a:ext cx="672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[    0,                     1,                 1,                     0,                  1    ]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" y="4876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Chromosome for Solution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61778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692</Words>
  <Application>Microsoft Office PowerPoint</Application>
  <PresentationFormat>On-screen Show (4:3)</PresentationFormat>
  <Paragraphs>120</Paragraphs>
  <Slides>19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\\localhost\Users\ashleyrevlett1\Documents\school\2014 fall\cs-545 ai\Project6\knapsack\docs\Document1!OLE_LINK1</vt:lpstr>
      <vt:lpstr>A Genetic Algorithm Solution to the Multi-Objective 0-1 Knapsack Problem</vt:lpstr>
      <vt:lpstr>Agenda</vt:lpstr>
      <vt:lpstr>Multi-Objective  0-1 Knapsack Problem (MOKP)</vt:lpstr>
      <vt:lpstr>Applications of Knapsack</vt:lpstr>
      <vt:lpstr>Complexity of Knapsack Problem</vt:lpstr>
      <vt:lpstr>Pseudo-Polynomial Time Solutions</vt:lpstr>
      <vt:lpstr>Relevant XKCD Comic</vt:lpstr>
      <vt:lpstr>Our Example: Grocery Store</vt:lpstr>
      <vt:lpstr>Genetically Encoding a Solution</vt:lpstr>
      <vt:lpstr>Calculating Fitness Score of an Item</vt:lpstr>
      <vt:lpstr>Calculating Fitness Score of a Solution</vt:lpstr>
      <vt:lpstr>Mutation &amp; Crossover Operators</vt:lpstr>
      <vt:lpstr>Crowd Wisdom</vt:lpstr>
      <vt:lpstr>Results (n=100, c=300)</vt:lpstr>
      <vt:lpstr>Results (n=300, c=600)</vt:lpstr>
      <vt:lpstr>Results (n=600, c=1200)</vt:lpstr>
      <vt:lpstr>Further Areas for Research</vt:lpstr>
      <vt:lpstr>References</vt:lpstr>
      <vt:lpstr>Thank you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</dc:creator>
  <cp:lastModifiedBy>Sarah</cp:lastModifiedBy>
  <cp:revision>18</cp:revision>
  <dcterms:created xsi:type="dcterms:W3CDTF">2014-11-17T13:37:17Z</dcterms:created>
  <dcterms:modified xsi:type="dcterms:W3CDTF">2014-11-18T23:34:41Z</dcterms:modified>
</cp:coreProperties>
</file>