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324" r:id="rId7"/>
    <p:sldId id="325" r:id="rId8"/>
    <p:sldId id="326" r:id="rId9"/>
    <p:sldId id="327" r:id="rId10"/>
    <p:sldId id="328" r:id="rId11"/>
    <p:sldId id="261" r:id="rId12"/>
    <p:sldId id="262" r:id="rId13"/>
    <p:sldId id="274" r:id="rId14"/>
    <p:sldId id="275" r:id="rId15"/>
    <p:sldId id="276" r:id="rId16"/>
    <p:sldId id="277" r:id="rId17"/>
    <p:sldId id="278" r:id="rId18"/>
    <p:sldId id="309" r:id="rId19"/>
    <p:sldId id="31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279" r:id="rId49"/>
    <p:sldId id="311" r:id="rId50"/>
    <p:sldId id="280"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263" r:id="rId64"/>
    <p:sldId id="264" r:id="rId65"/>
    <p:sldId id="265" r:id="rId66"/>
    <p:sldId id="266" r:id="rId67"/>
    <p:sldId id="267" r:id="rId68"/>
    <p:sldId id="268" r:id="rId69"/>
    <p:sldId id="269" r:id="rId70"/>
    <p:sldId id="270" r:id="rId71"/>
    <p:sldId id="271" r:id="rId72"/>
    <p:sldId id="272" r:id="rId73"/>
    <p:sldId id="27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22F5CA-6255-4DA6-A4A8-0119787B19F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2F5CA-6255-4DA6-A4A8-0119787B19F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2F5CA-6255-4DA6-A4A8-0119787B19F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2F5CA-6255-4DA6-A4A8-0119787B19F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2F5CA-6255-4DA6-A4A8-0119787B19F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22F5CA-6255-4DA6-A4A8-0119787B19F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22F5CA-6255-4DA6-A4A8-0119787B19FD}"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22F5CA-6255-4DA6-A4A8-0119787B19FD}"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2F5CA-6255-4DA6-A4A8-0119787B19FD}"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2F5CA-6255-4DA6-A4A8-0119787B19F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2F5CA-6255-4DA6-A4A8-0119787B19F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E6E32-5F41-42D9-B8F1-F3A49CDCE71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2F5CA-6255-4DA6-A4A8-0119787B19FD}" type="datetimeFigureOut">
              <a:rPr lang="en-US" smtClean="0"/>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E6E32-5F41-42D9-B8F1-F3A49CDCE7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introduction-to-syntax-analysis-in-compiler-design/" TargetMode="External"/><Relationship Id="rId7" Type="http://schemas.openxmlformats.org/officeDocument/2006/relationships/hyperlink" Target="https://www.geeksforgeeks.org/simple-code-generator/" TargetMode="External"/><Relationship Id="rId2" Type="http://schemas.openxmlformats.org/officeDocument/2006/relationships/hyperlink" Target="https://www.geeksforgeeks.org/introduction-of-lexical-analysis/" TargetMode="External"/><Relationship Id="rId1" Type="http://schemas.openxmlformats.org/officeDocument/2006/relationships/slideLayout" Target="../slideLayouts/slideLayout7.xml"/><Relationship Id="rId6" Type="http://schemas.openxmlformats.org/officeDocument/2006/relationships/hyperlink" Target="https://www.geeksforgeeks.org/code-optimization-in-compiler-design/" TargetMode="External"/><Relationship Id="rId5" Type="http://schemas.openxmlformats.org/officeDocument/2006/relationships/hyperlink" Target="https://www.geeksforgeeks.org/intermediate-code-generation-in-compiler-design/" TargetMode="External"/><Relationship Id="rId4" Type="http://schemas.openxmlformats.org/officeDocument/2006/relationships/hyperlink" Target="https://www.geeksforgeeks.org/semantic-analysis-in-compiler-desig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working-of-lexical-analyzer-in-compiler/"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introduction-of-parsing-ambiguity-and-parsers-set-1/"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introduction-of-lexical-analysi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intermediate-code-generation-in-compiler-design/" TargetMode="External"/><Relationship Id="rId2" Type="http://schemas.openxmlformats.org/officeDocument/2006/relationships/hyperlink" Target="https://www.geeksforgeeks.org/lr-pars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abstract-syntax-tree-vs-parse-tree/" TargetMode="External"/><Relationship Id="rId2" Type="http://schemas.openxmlformats.org/officeDocument/2006/relationships/hyperlink" Target="https://www.geeksforgeeks.org/why-first-and-follow-in-compiler-desig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introduction-compiler-desig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java/"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evaluation-of-postfix-express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three-address-code-compiler/"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parse-tree-in-compiler-design/" TargetMode="External"/><Relationship Id="rId2" Type="http://schemas.openxmlformats.org/officeDocument/2006/relationships/hyperlink" Target="https://www.geeksforgeeks.org/compiler-design-variants-of-syntax-tree/"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introduction-of-compiler-design/"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intermediate-code-generation-in-compiler-design/"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eksforgeeks.org/runtime-environments-in-compiler-design/" TargetMode="External"/><Relationship Id="rId2" Type="http://schemas.openxmlformats.org/officeDocument/2006/relationships/hyperlink" Target="https://www.geeksforgeeks.org/compiler-design-variants-of-syntax-tree/"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www.geeksforgeeks.org/data-structures/"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0298" y="-84733"/>
            <a:ext cx="4357718" cy="584775"/>
          </a:xfrm>
          <a:prstGeom prst="rect">
            <a:avLst/>
          </a:prstGeom>
        </p:spPr>
        <p:txBody>
          <a:bodyPr wrap="square">
            <a:spAutoFit/>
          </a:bodyPr>
          <a:lstStyle/>
          <a:p>
            <a:r>
              <a:rPr lang="en-US" sz="3200" b="1" dirty="0"/>
              <a:t>Compiler Design </a:t>
            </a:r>
          </a:p>
        </p:txBody>
      </p:sp>
      <p:pic>
        <p:nvPicPr>
          <p:cNvPr id="17410" name="Picture 2" descr="Lightbox"/>
          <p:cNvPicPr>
            <a:picLocks noChangeAspect="1" noChangeArrowheads="1"/>
          </p:cNvPicPr>
          <p:nvPr/>
        </p:nvPicPr>
        <p:blipFill>
          <a:blip r:embed="rId2"/>
          <a:srcRect/>
          <a:stretch>
            <a:fillRect/>
          </a:stretch>
        </p:blipFill>
        <p:spPr bwMode="auto">
          <a:xfrm>
            <a:off x="285720" y="428604"/>
            <a:ext cx="8572560" cy="2543175"/>
          </a:xfrm>
          <a:prstGeom prst="rect">
            <a:avLst/>
          </a:prstGeom>
          <a:noFill/>
        </p:spPr>
      </p:pic>
      <p:sp>
        <p:nvSpPr>
          <p:cNvPr id="5" name="Rectangle 4"/>
          <p:cNvSpPr/>
          <p:nvPr/>
        </p:nvSpPr>
        <p:spPr>
          <a:xfrm>
            <a:off x="214282" y="3112187"/>
            <a:ext cx="8786874" cy="2031325"/>
          </a:xfrm>
          <a:prstGeom prst="rect">
            <a:avLst/>
          </a:prstGeom>
        </p:spPr>
        <p:txBody>
          <a:bodyPr wrap="square">
            <a:spAutoFit/>
          </a:bodyPr>
          <a:lstStyle/>
          <a:p>
            <a:pPr fontAlgn="base"/>
            <a:r>
              <a:rPr lang="en-US" b="1" dirty="0"/>
              <a:t>History of Compilers</a:t>
            </a:r>
          </a:p>
          <a:p>
            <a:pPr fontAlgn="base"/>
            <a:r>
              <a:rPr lang="en-US" dirty="0"/>
              <a:t>In the 1950s, Grace Hopper developed the first compiler, leading to languages like FORTRAN (1957), LISP (1958), and COBOL (1959). The 1960s saw innovations like ALGOL, and the 1970s introduced C and Pascal. Modern compilers focus on optimization, supporting object-oriented features and Just-in-Time compilation. Compilers have revolutionized programming, enabling complex systems and improving software efficiency</a:t>
            </a:r>
            <a:r>
              <a:rPr lang="en-US" dirty="0" smtClean="0"/>
              <a:t>.</a:t>
            </a:r>
          </a:p>
          <a:p>
            <a:pPr fontAlgn="base"/>
            <a:endParaRPr lang="en-US" dirty="0"/>
          </a:p>
        </p:txBody>
      </p:sp>
      <p:sp>
        <p:nvSpPr>
          <p:cNvPr id="6" name="Rectangle 5"/>
          <p:cNvSpPr/>
          <p:nvPr/>
        </p:nvSpPr>
        <p:spPr>
          <a:xfrm>
            <a:off x="214282" y="4889384"/>
            <a:ext cx="8786874" cy="1754326"/>
          </a:xfrm>
          <a:prstGeom prst="rect">
            <a:avLst/>
          </a:prstGeom>
        </p:spPr>
        <p:txBody>
          <a:bodyPr wrap="square">
            <a:spAutoFit/>
          </a:bodyPr>
          <a:lstStyle/>
          <a:p>
            <a:r>
              <a:rPr lang="en-US" b="1" dirty="0"/>
              <a:t>Language Processing System</a:t>
            </a:r>
          </a:p>
          <a:p>
            <a:r>
              <a:rPr lang="en-US" dirty="0"/>
              <a:t>We have learnt that any computer system is made of hardware and software. The hardware understands a language, which humans cannot understand. So we write programs in high-level language, which is easier for us to understand and remember. These programs are then fed into a series of tools and OS components to get the desired code that can be used by the machine. This is known as Language Processing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43087"/>
            <a:ext cx="8715436" cy="6186309"/>
          </a:xfrm>
          <a:prstGeom prst="rect">
            <a:avLst/>
          </a:prstGeom>
        </p:spPr>
        <p:txBody>
          <a:bodyPr wrap="square">
            <a:spAutoFit/>
          </a:bodyPr>
          <a:lstStyle/>
          <a:p>
            <a:pPr fontAlgn="base"/>
            <a:r>
              <a:rPr lang="en-US" b="1" dirty="0"/>
              <a:t>Advantages</a:t>
            </a:r>
          </a:p>
          <a:p>
            <a:pPr fontAlgn="base"/>
            <a:r>
              <a:rPr lang="en-US" b="1" dirty="0"/>
              <a:t>Improved Efficiency:</a:t>
            </a:r>
            <a:r>
              <a:rPr lang="en-US" dirty="0"/>
              <a:t> Bootstrapping makes the development process faster. Once you have a basic compiler, you can use it to create more advanced versions, making the entire process of building a complex compiler much quicker. It’s like building a tool that helps you build better versions of itself.</a:t>
            </a:r>
          </a:p>
          <a:p>
            <a:pPr fontAlgn="base"/>
            <a:r>
              <a:rPr lang="en-US" b="1" dirty="0"/>
              <a:t>Portability:</a:t>
            </a:r>
            <a:r>
              <a:rPr lang="en-US" dirty="0"/>
              <a:t> Bootstrapping helps create compilers that can work across different systems. Once you’ve bootstrapped a compiler, it can be used to generate code for various platforms, making it more flexible and portable.</a:t>
            </a:r>
          </a:p>
          <a:p>
            <a:pPr fontAlgn="base"/>
            <a:r>
              <a:rPr lang="en-US" b="1" dirty="0"/>
              <a:t>Reduced Dependency: </a:t>
            </a:r>
            <a:r>
              <a:rPr lang="en-US" dirty="0"/>
              <a:t>With bootstrapping, you don’t need to rely on other compilers or external tools. As long as you have a simple starting compiler, you can use it to build more complex versions and handle all your compiling needs. This reduces the need for other software or external dependencies.</a:t>
            </a:r>
          </a:p>
          <a:p>
            <a:pPr fontAlgn="base"/>
            <a:r>
              <a:rPr lang="en-US" b="1" dirty="0"/>
              <a:t>Challenges and Limitations</a:t>
            </a:r>
          </a:p>
          <a:p>
            <a:pPr fontAlgn="base"/>
            <a:r>
              <a:rPr lang="en-US" b="1" dirty="0"/>
              <a:t>Initial Effort</a:t>
            </a:r>
            <a:r>
              <a:rPr lang="en-US" dirty="0"/>
              <a:t>: Writing the very first version of the compiler is tough. Before bootstrapping can even begin, you need to create a simple, working compiler from scratch, which requires a lot of time and effort.</a:t>
            </a:r>
          </a:p>
          <a:p>
            <a:pPr fontAlgn="base"/>
            <a:r>
              <a:rPr lang="en-US" b="1" dirty="0"/>
              <a:t>Complexity of Self-Compilation</a:t>
            </a:r>
            <a:r>
              <a:rPr lang="en-US" dirty="0"/>
              <a:t>: A compiler that can compile itself sounds great, but it’s not easy to make. Building a self-compiling compiler adds complexity because you have to ensure that each version can handle more features and still work as expected.</a:t>
            </a:r>
          </a:p>
          <a:p>
            <a:pPr fontAlgn="base"/>
            <a:r>
              <a:rPr lang="en-US" b="1" dirty="0"/>
              <a:t>Time Consumption</a:t>
            </a:r>
            <a:r>
              <a:rPr lang="en-US" dirty="0"/>
              <a:t>: Bootstrapping is not something that happens overnight. It takes time and resources, especially during the early stages. You have to repeatedly build and improve versions of the compiler, which can be a slow process in the beginning.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6715140" y="3286125"/>
            <a:ext cx="2428860" cy="7432804"/>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23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437" name="Picture 5" descr="Phases of compiler"/>
          <p:cNvPicPr>
            <a:picLocks noChangeAspect="1" noChangeArrowheads="1"/>
          </p:cNvPicPr>
          <p:nvPr/>
        </p:nvPicPr>
        <p:blipFill>
          <a:blip r:embed="rId2"/>
          <a:srcRect/>
          <a:stretch>
            <a:fillRect/>
          </a:stretch>
        </p:blipFill>
        <p:spPr bwMode="auto">
          <a:xfrm>
            <a:off x="142844" y="285728"/>
            <a:ext cx="4214842" cy="6417848"/>
          </a:xfrm>
          <a:prstGeom prst="rect">
            <a:avLst/>
          </a:prstGeom>
          <a:noFill/>
        </p:spPr>
      </p:pic>
      <p:sp>
        <p:nvSpPr>
          <p:cNvPr id="7" name="Rectangle 6"/>
          <p:cNvSpPr/>
          <p:nvPr/>
        </p:nvSpPr>
        <p:spPr>
          <a:xfrm>
            <a:off x="4572000" y="1071546"/>
            <a:ext cx="4286248" cy="2800767"/>
          </a:xfrm>
          <a:prstGeom prst="rect">
            <a:avLst/>
          </a:prstGeom>
        </p:spPr>
        <p:txBody>
          <a:bodyPr wrap="square">
            <a:spAutoFit/>
          </a:bodyPr>
          <a:lstStyle/>
          <a:p>
            <a:pPr lvl="0" fontAlgn="base">
              <a:spcBef>
                <a:spcPct val="0"/>
              </a:spcBef>
              <a:spcAft>
                <a:spcPct val="0"/>
              </a:spcAft>
            </a:pPr>
            <a:r>
              <a:rPr kumimoji="0" lang="en-US" sz="3200" b="0" i="0" u="none" strike="noStrike" cap="none" normalizeH="0" baseline="0" dirty="0" smtClean="0">
                <a:ln>
                  <a:noFill/>
                </a:ln>
                <a:solidFill>
                  <a:srgbClr val="000000"/>
                </a:solidFill>
                <a:effectLst/>
                <a:latin typeface="var(--ff-lato)"/>
                <a:cs typeface="Arial" pitchFamily="34" charset="0"/>
              </a:rPr>
              <a:t>Phases of Compiler</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Verdana" pitchFamily="34" charset="0"/>
                <a:cs typeface="Arial" pitchFamily="34" charset="0"/>
              </a:rPr>
              <a:t>The compilation process is a sequence of various phases. Each phase takes input from its previous stage, has its own representation of source program, and feeds its output to the next phase of the compiler. Let us understand the phases of a compiler.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42844" y="142852"/>
            <a:ext cx="8858312" cy="1723549"/>
          </a:xfrm>
          <a:prstGeom prst="rect">
            <a:avLst/>
          </a:prstGeom>
          <a:solidFill>
            <a:srgbClr val="EEEEEE"/>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r>
              <a:rPr lang="en-US" sz="1600" b="1" dirty="0"/>
              <a:t>Analysis Phase</a:t>
            </a:r>
          </a:p>
          <a:p>
            <a:pPr fontAlgn="base"/>
            <a:r>
              <a:rPr lang="en-US" sz="1600" dirty="0"/>
              <a:t>An intermediate representation is created from the given source code : </a:t>
            </a:r>
          </a:p>
          <a:p>
            <a:pPr fontAlgn="base"/>
            <a:r>
              <a:rPr lang="en-US" sz="1600" u="sng" dirty="0">
                <a:hlinkClick r:id="rId2"/>
              </a:rPr>
              <a:t>Lexical Analyzer</a:t>
            </a:r>
            <a:endParaRPr lang="en-US" sz="1600" dirty="0"/>
          </a:p>
          <a:p>
            <a:pPr fontAlgn="base"/>
            <a:r>
              <a:rPr lang="en-US" sz="1600" u="sng" dirty="0">
                <a:hlinkClick r:id="rId3"/>
              </a:rPr>
              <a:t>Syntax Analyzer</a:t>
            </a:r>
            <a:endParaRPr lang="en-US" sz="1600" dirty="0"/>
          </a:p>
          <a:p>
            <a:pPr fontAlgn="base"/>
            <a:r>
              <a:rPr lang="en-US" sz="1600" u="sng" dirty="0">
                <a:hlinkClick r:id="rId4"/>
              </a:rPr>
              <a:t>Semantic Analyzer</a:t>
            </a:r>
            <a:endParaRPr lang="en-US" sz="1600" dirty="0"/>
          </a:p>
          <a:p>
            <a:pPr fontAlgn="base"/>
            <a:r>
              <a:rPr lang="en-US" sz="1600" u="sng" dirty="0">
                <a:hlinkClick r:id="rId5"/>
              </a:rPr>
              <a:t>Intermediate Code Generator</a:t>
            </a:r>
            <a:endParaRPr lang="en-US" sz="16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42844" y="1857364"/>
            <a:ext cx="8501122" cy="1477328"/>
          </a:xfrm>
          <a:prstGeom prst="rect">
            <a:avLst/>
          </a:prstGeom>
        </p:spPr>
        <p:txBody>
          <a:bodyPr wrap="square">
            <a:spAutoFit/>
          </a:bodyPr>
          <a:lstStyle/>
          <a:p>
            <a:pPr fontAlgn="base"/>
            <a:r>
              <a:rPr lang="en-US" b="1" dirty="0"/>
              <a:t>Synthesis Phase</a:t>
            </a:r>
          </a:p>
          <a:p>
            <a:pPr fontAlgn="base"/>
            <a:r>
              <a:rPr lang="en-US" dirty="0"/>
              <a:t>An equivalent target program is created from the intermediate representation. It has two parts : </a:t>
            </a:r>
          </a:p>
          <a:p>
            <a:pPr fontAlgn="base"/>
            <a:r>
              <a:rPr lang="en-US" u="sng" dirty="0">
                <a:hlinkClick r:id="rId6"/>
              </a:rPr>
              <a:t>Code Optimizer</a:t>
            </a:r>
            <a:endParaRPr lang="en-US" dirty="0"/>
          </a:p>
          <a:p>
            <a:pPr fontAlgn="base"/>
            <a:r>
              <a:rPr lang="en-US" u="sng" dirty="0">
                <a:hlinkClick r:id="rId7"/>
              </a:rPr>
              <a:t>Code Generator</a:t>
            </a:r>
            <a:endParaRPr lang="en-US" dirty="0"/>
          </a:p>
        </p:txBody>
      </p:sp>
      <p:sp>
        <p:nvSpPr>
          <p:cNvPr id="19458" name="Rectangle 2"/>
          <p:cNvSpPr>
            <a:spLocks noChangeArrowheads="1"/>
          </p:cNvSpPr>
          <p:nvPr/>
        </p:nvSpPr>
        <p:spPr bwMode="auto">
          <a:xfrm>
            <a:off x="71406" y="3429000"/>
            <a:ext cx="9144000" cy="60016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73239"/>
                </a:solidFill>
                <a:effectLst/>
                <a:latin typeface="Source Sans 3"/>
                <a:cs typeface="Arial" pitchFamily="34" charset="0"/>
              </a:rPr>
              <a:t>Introduction of Lexical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459" name="Rectangle 3"/>
          <p:cNvSpPr>
            <a:spLocks noChangeArrowheads="1"/>
          </p:cNvSpPr>
          <p:nvPr/>
        </p:nvSpPr>
        <p:spPr bwMode="auto">
          <a:xfrm>
            <a:off x="214282" y="3786190"/>
            <a:ext cx="8572560" cy="2846555"/>
          </a:xfrm>
          <a:prstGeom prst="rect">
            <a:avLst/>
          </a:prstGeom>
          <a:solidFill>
            <a:srgbClr val="FFFFFF"/>
          </a:solidFill>
          <a:ln w="9525">
            <a:noFill/>
            <a:miter lim="800000"/>
            <a:headEnd/>
            <a:tailEnd/>
          </a:ln>
          <a:effectLst/>
        </p:spPr>
        <p:txBody>
          <a:bodyPr vert="horz" wrap="square" lIns="0" tIns="0" rIns="0" bIns="18250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73239"/>
                </a:solidFill>
                <a:effectLst/>
                <a:latin typeface="var(--font-secondary)"/>
                <a:cs typeface="Arial" pitchFamily="34" charset="0"/>
              </a:rPr>
              <a:t>Lexical analysis, also known as scanning is the first phase of a compiler which involves reading the source program character by character from left to right and organizing them into tokens. Tokens are meaningful sequences of characters. There are usually only a small number of tokens for a programming language including constants (such as integers, doubles, characters, and strings), operators (arithmetic, relational, and logical), punctuation marks and reserved keywords.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latin typeface="var(--font-secondary)"/>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666666"/>
                </a:solidFill>
                <a:effectLst/>
                <a:latin typeface="var(--font-secondary)"/>
                <a:cs typeface="Arial" pitchFamily="34" charset="0"/>
              </a:rPr>
              <a:t>Lexical Analysis</a:t>
            </a:r>
            <a:endParaRPr kumimoji="0" lang="en-US" sz="1600" b="0" i="0" u="none" strike="noStrike" cap="none" normalizeH="0" baseline="0" dirty="0" smtClean="0">
              <a:ln>
                <a:noFill/>
              </a:ln>
              <a:solidFill>
                <a:srgbClr val="273239"/>
              </a:solidFill>
              <a:effectLst/>
              <a:latin typeface="var(--font-secondary)"/>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73239"/>
                </a:solidFill>
                <a:effectLst/>
                <a:latin typeface="var(--font-secondary)"/>
                <a:cs typeface="Arial" pitchFamily="34" charset="0"/>
              </a:rPr>
              <a:t>The lexical analyzer takes a source program as input, and produces a stream of tokens as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273239"/>
              </a:solidFill>
              <a:effectLst/>
              <a:latin typeface="var(--font-secondary)"/>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exical_analysis"/>
          <p:cNvPicPr>
            <a:picLocks noChangeAspect="1" noChangeArrowheads="1"/>
          </p:cNvPicPr>
          <p:nvPr/>
        </p:nvPicPr>
        <p:blipFill>
          <a:blip r:embed="rId2"/>
          <a:srcRect/>
          <a:stretch>
            <a:fillRect/>
          </a:stretch>
        </p:blipFill>
        <p:spPr bwMode="auto">
          <a:xfrm>
            <a:off x="642910" y="214290"/>
            <a:ext cx="7715304" cy="3071834"/>
          </a:xfrm>
          <a:prstGeom prst="rect">
            <a:avLst/>
          </a:prstGeom>
          <a:noFill/>
        </p:spPr>
      </p:pic>
      <p:sp>
        <p:nvSpPr>
          <p:cNvPr id="3" name="Rectangle 2"/>
          <p:cNvSpPr/>
          <p:nvPr/>
        </p:nvSpPr>
        <p:spPr>
          <a:xfrm>
            <a:off x="214282" y="3243483"/>
            <a:ext cx="8572560" cy="3416320"/>
          </a:xfrm>
          <a:prstGeom prst="rect">
            <a:avLst/>
          </a:prstGeom>
        </p:spPr>
        <p:txBody>
          <a:bodyPr wrap="square">
            <a:spAutoFit/>
          </a:bodyPr>
          <a:lstStyle/>
          <a:p>
            <a:pPr fontAlgn="base"/>
            <a:r>
              <a:rPr lang="en-US" b="1" dirty="0"/>
              <a:t>What is a Token?</a:t>
            </a:r>
          </a:p>
          <a:p>
            <a:pPr fontAlgn="base"/>
            <a:r>
              <a:rPr lang="en-US" dirty="0"/>
              <a:t>A lexical token is a sequence of characters that can be treated as a unit in the grammar of the programming languages.</a:t>
            </a:r>
          </a:p>
          <a:p>
            <a:pPr fontAlgn="base"/>
            <a:r>
              <a:rPr lang="en-US" b="1" dirty="0"/>
              <a:t>Categories of Tokens</a:t>
            </a:r>
          </a:p>
          <a:p>
            <a:pPr fontAlgn="base"/>
            <a:r>
              <a:rPr lang="en-US" b="1" dirty="0"/>
              <a:t>Keywords:</a:t>
            </a:r>
            <a:r>
              <a:rPr lang="en-US" dirty="0"/>
              <a:t> In C programming, keywords are reserved words with specific meanings used to define the language’s structure like if, else, for, and void. These cannot be used as variable names or identifiers, as doing so causes compilation errors. C programming has a total of 32 keywords.</a:t>
            </a:r>
          </a:p>
          <a:p>
            <a:pPr fontAlgn="base"/>
            <a:r>
              <a:rPr lang="en-US" b="1" dirty="0"/>
              <a:t>Identifiers: </a:t>
            </a:r>
            <a:r>
              <a:rPr lang="en-US" dirty="0"/>
              <a:t>Identifiers in C are names for variables, functions, arrays, or other user-defined items. They must start with a letter or an underscore (_) and can include letters, digits, and underscores. C is case-sensitive, so uppercase and lowercase letters are different. Identifiers cannot be the same as keywords like if, else or for</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00735"/>
            <a:ext cx="8715436" cy="2585323"/>
          </a:xfrm>
          <a:prstGeom prst="rect">
            <a:avLst/>
          </a:prstGeom>
        </p:spPr>
        <p:txBody>
          <a:bodyPr wrap="square">
            <a:spAutoFit/>
          </a:bodyPr>
          <a:lstStyle/>
          <a:p>
            <a:pPr fontAlgn="base"/>
            <a:r>
              <a:rPr lang="en-US" b="1" dirty="0" smtClean="0"/>
              <a:t>Constants: </a:t>
            </a:r>
            <a:r>
              <a:rPr lang="en-US" dirty="0" smtClean="0"/>
              <a:t>Constants are fixed values that cannot change during a program’s execution, also known as literals. In C, constants include types like integers, floating-point numbers, characters, and strings.</a:t>
            </a:r>
          </a:p>
          <a:p>
            <a:pPr fontAlgn="base"/>
            <a:r>
              <a:rPr lang="en-US" b="1" dirty="0" smtClean="0"/>
              <a:t>Operators: </a:t>
            </a:r>
            <a:r>
              <a:rPr lang="en-US" dirty="0" smtClean="0"/>
              <a:t>Operators are symbols in C that perform actions on variables or other data items, called operands.</a:t>
            </a:r>
          </a:p>
          <a:p>
            <a:pPr fontAlgn="base"/>
            <a:r>
              <a:rPr lang="en-US" b="1" dirty="0" smtClean="0"/>
              <a:t>Special Symbols:</a:t>
            </a:r>
            <a:r>
              <a:rPr lang="en-US" dirty="0" smtClean="0"/>
              <a:t> Special symbols in C are compiler tokens used for specific purposes, such as separating code elements or defining operations. Examples include </a:t>
            </a:r>
            <a:r>
              <a:rPr lang="en-US" b="1" dirty="0" smtClean="0"/>
              <a:t>;</a:t>
            </a:r>
            <a:r>
              <a:rPr lang="en-US" dirty="0" smtClean="0"/>
              <a:t> (semicolon) to end statements, </a:t>
            </a:r>
            <a:r>
              <a:rPr lang="en-US" b="1" dirty="0" smtClean="0"/>
              <a:t>,</a:t>
            </a:r>
            <a:r>
              <a:rPr lang="en-US" dirty="0" smtClean="0"/>
              <a:t> (comma) to separate values, </a:t>
            </a:r>
            <a:r>
              <a:rPr lang="en-US" b="1" dirty="0" smtClean="0"/>
              <a:t>{}</a:t>
            </a:r>
            <a:r>
              <a:rPr lang="en-US" dirty="0" smtClean="0"/>
              <a:t> (curly braces) for code blocks, and [] (square brackets) for arrays. These symbols play a crucial role in the program’s structure and syntax.</a:t>
            </a:r>
            <a:endParaRPr lang="en-US" dirty="0"/>
          </a:p>
        </p:txBody>
      </p:sp>
      <p:graphicFrame>
        <p:nvGraphicFramePr>
          <p:cNvPr id="3" name="Table 2"/>
          <p:cNvGraphicFramePr>
            <a:graphicFrameLocks noGrp="1"/>
          </p:cNvGraphicFramePr>
          <p:nvPr/>
        </p:nvGraphicFramePr>
        <p:xfrm>
          <a:off x="2143108" y="3286124"/>
          <a:ext cx="5214976" cy="3360420"/>
        </p:xfrm>
        <a:graphic>
          <a:graphicData uri="http://schemas.openxmlformats.org/drawingml/2006/table">
            <a:tbl>
              <a:tblPr/>
              <a:tblGrid>
                <a:gridCol w="1303744"/>
                <a:gridCol w="1303744"/>
                <a:gridCol w="1303744"/>
                <a:gridCol w="1303744"/>
              </a:tblGrid>
              <a:tr h="0">
                <a:tc>
                  <a:txBody>
                    <a:bodyPr/>
                    <a:lstStyle/>
                    <a:p>
                      <a:pPr algn="ctr" fontAlgn="base"/>
                      <a:r>
                        <a:rPr lang="en-US" sz="1400" b="1" dirty="0"/>
                        <a:t>Lexemes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Tokens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dirty="0"/>
                        <a:t>Lexemes Continued…</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dirty="0"/>
                        <a:t>Tokens Continued…</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0"/>
                        <a:t> while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 WHILE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t>IDENTIEFIER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0" dirty="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t>LAPREN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ASSIGNMENT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0"/>
                        <a:t>   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IDENTIFIER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IDENTIFIER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0"/>
                        <a:t>  &gt;=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COMPARISON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ARITHMETIC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0"/>
                        <a:t>   b</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IDENTIFIER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INTEGER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RPAREN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t>SEMICOLON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31745" name="Rectangle 1"/>
          <p:cNvSpPr>
            <a:spLocks noChangeArrowheads="1"/>
          </p:cNvSpPr>
          <p:nvPr/>
        </p:nvSpPr>
        <p:spPr bwMode="auto">
          <a:xfrm>
            <a:off x="214282" y="2714620"/>
            <a:ext cx="8715436" cy="118494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273239"/>
                </a:solidFill>
                <a:effectLst/>
                <a:latin typeface="Nunito"/>
                <a:cs typeface="Arial" pitchFamily="34" charset="0"/>
              </a:rPr>
              <a:t>What is a Lexeme?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A lexeme is an actual string of characters that matches with a pattern and generates a token.</a:t>
            </a:r>
            <a:br>
              <a:rPr kumimoji="0" lang="en-US" sz="1300" b="0" i="0" u="none" strike="noStrike" cap="none" normalizeH="0" baseline="0" dirty="0" smtClean="0">
                <a:ln>
                  <a:noFill/>
                </a:ln>
                <a:solidFill>
                  <a:srgbClr val="273239"/>
                </a:solidFill>
                <a:effectLst/>
                <a:latin typeface="Nunito"/>
                <a:cs typeface="Arial" pitchFamily="34" charset="0"/>
              </a:rPr>
            </a:br>
            <a:r>
              <a:rPr kumimoji="0" lang="en-US" sz="1300" b="0" i="0" u="none" strike="noStrike" cap="none" normalizeH="0" baseline="0" dirty="0" err="1" smtClean="0">
                <a:ln>
                  <a:noFill/>
                </a:ln>
                <a:solidFill>
                  <a:srgbClr val="273239"/>
                </a:solidFill>
                <a:effectLst/>
                <a:latin typeface="Nunito"/>
                <a:cs typeface="Arial" pitchFamily="34" charset="0"/>
              </a:rPr>
              <a:t>eg</a:t>
            </a:r>
            <a:r>
              <a:rPr kumimoji="0" lang="en-US" sz="1300" b="0" i="0" u="none" strike="noStrike" cap="none" normalizeH="0" baseline="0" dirty="0" smtClean="0">
                <a:ln>
                  <a:noFill/>
                </a:ln>
                <a:solidFill>
                  <a:srgbClr val="273239"/>
                </a:solidFill>
                <a:effectLst/>
                <a:latin typeface="Nunito"/>
                <a:cs typeface="Arial" pitchFamily="34" charset="0"/>
              </a:rPr>
              <a:t>- “float”, “</a:t>
            </a:r>
            <a:r>
              <a:rPr kumimoji="0" lang="en-US" sz="1300" b="0" i="0" u="none" strike="noStrike" cap="none" normalizeH="0" baseline="0" dirty="0" err="1" smtClean="0">
                <a:ln>
                  <a:noFill/>
                </a:ln>
                <a:solidFill>
                  <a:srgbClr val="273239"/>
                </a:solidFill>
                <a:effectLst/>
                <a:latin typeface="Nunito"/>
                <a:cs typeface="Arial" pitchFamily="34" charset="0"/>
              </a:rPr>
              <a:t>abs_zero_Kelvin</a:t>
            </a:r>
            <a:r>
              <a:rPr kumimoji="0" lang="en-US" sz="1300" b="0" i="0" u="none" strike="noStrike" cap="none" normalizeH="0" baseline="0" dirty="0" smtClean="0">
                <a:ln>
                  <a:noFill/>
                </a:ln>
                <a:solidFill>
                  <a:srgbClr val="273239"/>
                </a:solidFill>
                <a:effectLst/>
                <a:latin typeface="Nunito"/>
                <a:cs typeface="Arial" pitchFamily="34" charset="0"/>
              </a:rPr>
              <a:t>”, “=”, “-”, “273”, “;” . </a:t>
            </a:r>
            <a:endParaRPr kumimoji="0" lang="en-US" sz="1500" b="1" i="0" u="none" strike="noStrike" cap="none" normalizeH="0" baseline="0" dirty="0" smtClean="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73239"/>
                </a:solidFill>
                <a:effectLst/>
                <a:latin typeface="Nunito"/>
                <a:cs typeface="Arial" pitchFamily="34" charset="0"/>
              </a:rPr>
              <a:t>Lexemes and Tokens Representation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85720" y="294760"/>
            <a:ext cx="8572560" cy="606319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273239"/>
                </a:solidFill>
                <a:effectLst/>
                <a:latin typeface="Nunito"/>
                <a:cs typeface="Arial" pitchFamily="34" charset="0"/>
              </a:rPr>
              <a:t>How Lexical Analyzer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Tokens in a programming language can be described using regular expressions. A scanner, or lexical analyzer, uses a Deterministic Finite Automaton (DFA) to recognize these tokens, as DFAs are designed to identify regular languages. Each final state of the DFA corresponds to a specific token type, allowing the scanner to classify the input. The process of creating a DFA from regular expressions can be automated, making it easier to handle token recognition efficiently.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Read more about </a:t>
            </a:r>
            <a:r>
              <a:rPr kumimoji="0" lang="en-US" sz="1300" b="0" i="0" u="sng" strike="noStrike" cap="none" normalizeH="0" baseline="0" dirty="0" smtClean="0">
                <a:ln>
                  <a:noFill/>
                </a:ln>
                <a:solidFill>
                  <a:srgbClr val="273239"/>
                </a:solidFill>
                <a:effectLst/>
                <a:latin typeface="Nunito"/>
                <a:cs typeface="Arial" pitchFamily="34" charset="0"/>
                <a:hlinkClick r:id="rId2"/>
              </a:rPr>
              <a:t>Working of Lexical Analyzer in Compiler</a:t>
            </a:r>
            <a:r>
              <a:rPr kumimoji="0" lang="en-US" sz="1300" b="0" i="0" u="none" strike="noStrike" cap="none" normalizeH="0" baseline="0" dirty="0" smtClean="0">
                <a:ln>
                  <a:noFill/>
                </a:ln>
                <a:solidFill>
                  <a:srgbClr val="273239"/>
                </a:solidFill>
                <a:effectLst/>
                <a:latin typeface="Nunito"/>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The lexical analyzer identifies the error with the help of the automation machine and the grammar of the given language on which it is based like C, C++, and gives row number and column number of the error.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Suppose we pass a statement through lexical analyzer: </a:t>
            </a:r>
            <a:r>
              <a:rPr kumimoji="0" lang="en-US" sz="1300" b="1" i="0" u="none" strike="noStrike" cap="none" normalizeH="0" baseline="0" dirty="0" smtClean="0">
                <a:ln>
                  <a:noFill/>
                </a:ln>
                <a:solidFill>
                  <a:srgbClr val="273239"/>
                </a:solidFill>
                <a:effectLst/>
                <a:latin typeface="Nunito"/>
                <a:cs typeface="Arial" pitchFamily="34" charset="0"/>
              </a:rPr>
              <a:t>a = b + c;</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It will generate token sequence like this: </a:t>
            </a:r>
            <a:r>
              <a:rPr kumimoji="0" lang="en-US" sz="1300" b="1" i="0" u="none" strike="noStrike" cap="none" normalizeH="0" baseline="0" dirty="0" smtClean="0">
                <a:ln>
                  <a:noFill/>
                </a:ln>
                <a:solidFill>
                  <a:srgbClr val="273239"/>
                </a:solidFill>
                <a:effectLst/>
                <a:latin typeface="Nunito"/>
                <a:cs typeface="Arial" pitchFamily="34" charset="0"/>
              </a:rPr>
              <a:t>id=</a:t>
            </a:r>
            <a:r>
              <a:rPr kumimoji="0" lang="en-US" sz="1300" b="1" i="0" u="none" strike="noStrike" cap="none" normalizeH="0" baseline="0" dirty="0" err="1" smtClean="0">
                <a:ln>
                  <a:noFill/>
                </a:ln>
                <a:solidFill>
                  <a:srgbClr val="273239"/>
                </a:solidFill>
                <a:effectLst/>
                <a:latin typeface="Nunito"/>
                <a:cs typeface="Arial" pitchFamily="34" charset="0"/>
              </a:rPr>
              <a:t>id+id</a:t>
            </a:r>
            <a:r>
              <a:rPr kumimoji="0" lang="en-US" sz="1300" b="0" i="0" u="none" strike="noStrike" cap="none" normalizeH="0" baseline="0" dirty="0" smtClean="0">
                <a:ln>
                  <a:noFill/>
                </a:ln>
                <a:solidFill>
                  <a:srgbClr val="273239"/>
                </a:solidFill>
                <a:effectLst/>
                <a:latin typeface="Nunito"/>
                <a:cs typeface="Arial" pitchFamily="34" charset="0"/>
              </a:rPr>
              <a:t>; Where each id refers to it’s variable in the symbol table referencing all details For example, consider the program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Arial" pitchFamily="34" charset="0"/>
                <a:cs typeface="Arial" pitchFamily="34" charset="0"/>
              </a:rPr>
              <a:t>int</a:t>
            </a:r>
            <a:r>
              <a:rPr kumimoji="0" lang="en-US" sz="1300" b="0" i="0" u="none" strike="noStrike" cap="none" normalizeH="0" baseline="0" dirty="0" smtClean="0">
                <a:ln>
                  <a:noFill/>
                </a:ln>
                <a:solidFill>
                  <a:schemeClr val="tx1"/>
                </a:solidFill>
                <a:effectLst/>
                <a:latin typeface="Arial" pitchFamily="34" charset="0"/>
                <a:cs typeface="Arial" pitchFamily="34" charset="0"/>
              </a:rPr>
              <a:t> main()</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smtClean="0">
                <a:ln>
                  <a:noFill/>
                </a:ln>
                <a:solidFill>
                  <a:schemeClr val="tx1"/>
                </a:solidFill>
                <a:effectLst/>
                <a:latin typeface="Arial" pitchFamily="34" charset="0"/>
                <a:cs typeface="Arial" pitchFamily="34" charset="0"/>
              </a:rPr>
              <a:t>{</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smtClean="0">
                <a:ln>
                  <a:noFill/>
                </a:ln>
                <a:solidFill>
                  <a:srgbClr val="FF0000"/>
                </a:solidFill>
                <a:effectLst/>
                <a:latin typeface="Arial" pitchFamily="34" charset="0"/>
                <a:cs typeface="Arial" pitchFamily="34" charset="0"/>
              </a:rPr>
              <a:t>// 2 variables</a:t>
            </a:r>
            <a:br>
              <a:rPr kumimoji="0" lang="en-US" sz="1300" b="0" i="0" u="none" strike="noStrike" cap="none" normalizeH="0" baseline="0" dirty="0" smtClean="0">
                <a:ln>
                  <a:noFill/>
                </a:ln>
                <a:solidFill>
                  <a:srgbClr val="FF0000"/>
                </a:solidFill>
                <a:effectLst/>
                <a:latin typeface="Arial" pitchFamily="34" charset="0"/>
                <a:cs typeface="Arial" pitchFamily="34" charset="0"/>
              </a:rPr>
            </a:br>
            <a:r>
              <a:rPr kumimoji="0" lang="en-US" sz="1300" b="0" i="0" u="none" strike="noStrike" cap="none" normalizeH="0" baseline="0" dirty="0" err="1" smtClean="0">
                <a:ln>
                  <a:noFill/>
                </a:ln>
                <a:solidFill>
                  <a:srgbClr val="FF0000"/>
                </a:solidFill>
                <a:effectLst/>
                <a:latin typeface="Arial" pitchFamily="34" charset="0"/>
                <a:cs typeface="Arial" pitchFamily="34" charset="0"/>
              </a:rPr>
              <a:t>int</a:t>
            </a:r>
            <a:r>
              <a:rPr kumimoji="0" lang="en-US" sz="1300" b="0" i="0" u="none" strike="noStrike" cap="none" normalizeH="0" baseline="0" dirty="0" smtClean="0">
                <a:ln>
                  <a:noFill/>
                </a:ln>
                <a:solidFill>
                  <a:srgbClr val="FF0000"/>
                </a:solidFill>
                <a:effectLst/>
                <a:latin typeface="Arial" pitchFamily="34" charset="0"/>
                <a:cs typeface="Arial" pitchFamily="34" charset="0"/>
              </a:rPr>
              <a:t> a, b;</a:t>
            </a:r>
            <a:br>
              <a:rPr kumimoji="0" lang="en-US" sz="1300" b="0" i="0" u="none" strike="noStrike" cap="none" normalizeH="0" baseline="0" dirty="0" smtClean="0">
                <a:ln>
                  <a:noFill/>
                </a:ln>
                <a:solidFill>
                  <a:srgbClr val="FF0000"/>
                </a:solidFill>
                <a:effectLst/>
                <a:latin typeface="Arial" pitchFamily="34" charset="0"/>
                <a:cs typeface="Arial" pitchFamily="34" charset="0"/>
              </a:rPr>
            </a:br>
            <a:r>
              <a:rPr kumimoji="0" lang="en-US" sz="1300" b="0" i="0" u="none" strike="noStrike" cap="none" normalizeH="0" baseline="0" dirty="0" smtClean="0">
                <a:ln>
                  <a:noFill/>
                </a:ln>
                <a:solidFill>
                  <a:srgbClr val="FF0000"/>
                </a:solidFill>
                <a:effectLst/>
                <a:latin typeface="Arial" pitchFamily="34" charset="0"/>
                <a:cs typeface="Arial" pitchFamily="34" charset="0"/>
              </a:rPr>
              <a:t>a = 10;</a:t>
            </a:r>
            <a:br>
              <a:rPr kumimoji="0" lang="en-US" sz="1300" b="0" i="0" u="none" strike="noStrike" cap="none" normalizeH="0" baseline="0" dirty="0" smtClean="0">
                <a:ln>
                  <a:noFill/>
                </a:ln>
                <a:solidFill>
                  <a:srgbClr val="FF0000"/>
                </a:solidFill>
                <a:effectLst/>
                <a:latin typeface="Arial" pitchFamily="34" charset="0"/>
                <a:cs typeface="Arial" pitchFamily="34" charset="0"/>
              </a:rPr>
            </a:br>
            <a:r>
              <a:rPr kumimoji="0" lang="en-US" sz="1300" b="0" i="0" u="none" strike="noStrike" cap="none" normalizeH="0" baseline="0" dirty="0" smtClean="0">
                <a:ln>
                  <a:noFill/>
                </a:ln>
                <a:solidFill>
                  <a:srgbClr val="FF0000"/>
                </a:solidFill>
                <a:effectLst/>
                <a:latin typeface="Arial" pitchFamily="34" charset="0"/>
                <a:cs typeface="Arial" pitchFamily="34" charset="0"/>
              </a:rPr>
              <a:t>return 0;</a:t>
            </a:r>
            <a:br>
              <a:rPr kumimoji="0" lang="en-US" sz="1300" b="0" i="0" u="none" strike="noStrike" cap="none" normalizeH="0" baseline="0" dirty="0" smtClean="0">
                <a:ln>
                  <a:noFill/>
                </a:ln>
                <a:solidFill>
                  <a:srgbClr val="FF0000"/>
                </a:solidFill>
                <a:effectLst/>
                <a:latin typeface="Arial" pitchFamily="34" charset="0"/>
                <a:cs typeface="Arial" pitchFamily="34" charset="0"/>
              </a:rPr>
            </a:br>
            <a:r>
              <a:rPr kumimoji="0" lang="en-US" sz="1300" b="0" i="0" u="none" strike="noStrike" cap="none" normalizeH="0" baseline="0" dirty="0" smtClean="0">
                <a:ln>
                  <a:noFill/>
                </a:ln>
                <a:solidFill>
                  <a:srgbClr val="FF0000"/>
                </a:solidFill>
                <a:effectLst/>
                <a:latin typeface="Arial" pitchFamily="34" charset="0"/>
                <a:cs typeface="Arial" pitchFamily="34" charset="0"/>
              </a:rPr>
              <a:t>}</a:t>
            </a:r>
            <a:endParaRPr kumimoji="0" lang="en-US" b="0" i="0" u="none" strike="noStrike" cap="none" normalizeH="0" baseline="0" dirty="0" smtClean="0">
              <a:ln>
                <a:noFill/>
              </a:ln>
              <a:solidFill>
                <a:srgbClr val="FF0000"/>
              </a:solidFill>
              <a:effectLst/>
              <a:latin typeface="Arial" pitchFamily="34" charset="0"/>
              <a:cs typeface="Arial" pitchFamily="34" charset="0"/>
            </a:endParaRPr>
          </a:p>
          <a:p>
            <a:pPr fontAlgn="base"/>
            <a:r>
              <a:rPr lang="en-US" dirty="0"/>
              <a:t>All the valid tokens are:</a:t>
            </a:r>
          </a:p>
          <a:p>
            <a:pPr fontAlgn="base"/>
            <a:r>
              <a:rPr lang="en-US" dirty="0" smtClean="0"/>
              <a:t>‘</a:t>
            </a:r>
            <a:r>
              <a:rPr lang="en-US" dirty="0" err="1" smtClean="0"/>
              <a:t>int</a:t>
            </a:r>
            <a:r>
              <a:rPr lang="en-US" dirty="0" smtClean="0"/>
              <a:t>’ ‘main’ ‘(‘ ‘)’ ‘{‘ ‘</a:t>
            </a:r>
            <a:r>
              <a:rPr lang="en-US" dirty="0" err="1" smtClean="0"/>
              <a:t>int</a:t>
            </a:r>
            <a:r>
              <a:rPr lang="en-US" dirty="0" smtClean="0"/>
              <a:t>’ ‘a’ ‘,’ ‘b’ ‘;’</a:t>
            </a:r>
            <a:br>
              <a:rPr lang="en-US" dirty="0" smtClean="0"/>
            </a:br>
            <a:r>
              <a:rPr lang="en-US" dirty="0" smtClean="0"/>
              <a:t>‘a’ ‘=’ ’10’ ‘;’ ‘return’ ‘0’ ‘;’ ‘}’</a:t>
            </a:r>
          </a:p>
          <a:p>
            <a:pPr fontAlgn="base"/>
            <a:r>
              <a:rPr lang="en-US" dirty="0"/>
              <a:t>Above are the valid tokens. You can observe that we have omitted comments. As another example, consider below </a:t>
            </a:r>
            <a:r>
              <a:rPr lang="en-US" dirty="0" err="1"/>
              <a:t>printf</a:t>
            </a:r>
            <a:r>
              <a:rPr lang="en-US" dirty="0"/>
              <a:t> statement.</a:t>
            </a:r>
          </a:p>
          <a:p>
            <a:r>
              <a:rPr lang="en-US" sz="800" dirty="0" smtClean="0"/>
              <a:t/>
            </a:r>
            <a:br>
              <a:rPr lang="en-US" sz="800" dirty="0" smtClean="0"/>
            </a:b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3795" name="Picture 3" descr="Lightbox"/>
          <p:cNvPicPr>
            <a:picLocks noChangeAspect="1" noChangeArrowheads="1"/>
          </p:cNvPicPr>
          <p:nvPr/>
        </p:nvPicPr>
        <p:blipFill>
          <a:blip r:embed="rId3"/>
          <a:srcRect/>
          <a:stretch>
            <a:fillRect/>
          </a:stretch>
        </p:blipFill>
        <p:spPr bwMode="auto">
          <a:xfrm>
            <a:off x="2428860" y="5572140"/>
            <a:ext cx="3500462" cy="105727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142844" y="286574"/>
            <a:ext cx="8572560" cy="178510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There are 5 valid token in this </a:t>
            </a:r>
            <a:r>
              <a:rPr kumimoji="0" lang="en-US" sz="1300" b="0" i="0" u="none" strike="noStrike" cap="none" normalizeH="0" baseline="0" dirty="0" err="1" smtClean="0">
                <a:ln>
                  <a:noFill/>
                </a:ln>
                <a:solidFill>
                  <a:srgbClr val="273239"/>
                </a:solidFill>
                <a:effectLst/>
                <a:latin typeface="Nunito"/>
                <a:cs typeface="Arial" pitchFamily="34" charset="0"/>
              </a:rPr>
              <a:t>printf</a:t>
            </a:r>
            <a:r>
              <a:rPr kumimoji="0" lang="en-US" sz="1300" b="0" i="0" u="none" strike="noStrike" cap="none" normalizeH="0" baseline="0" dirty="0" smtClean="0">
                <a:ln>
                  <a:noFill/>
                </a:ln>
                <a:solidFill>
                  <a:srgbClr val="273239"/>
                </a:solidFill>
                <a:effectLst/>
                <a:latin typeface="Nunito"/>
                <a:cs typeface="Arial" pitchFamily="34" charset="0"/>
              </a:rPr>
              <a:t> statement.</a:t>
            </a:r>
            <a:endParaRPr kumimoji="0" lang="en-US" sz="1200" b="1" i="0" u="none" strike="noStrike" cap="none" normalizeH="0" baseline="0" dirty="0" smtClean="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Nunito"/>
                <a:cs typeface="Arial" pitchFamily="34" charset="0"/>
              </a:rPr>
              <a:t>Exercise 1: Count number of tokens: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Arial" pitchFamily="34" charset="0"/>
                <a:cs typeface="Arial" pitchFamily="34" charset="0"/>
              </a:rPr>
              <a:t>int</a:t>
            </a:r>
            <a:r>
              <a:rPr kumimoji="0" lang="en-US" sz="1300" b="0" i="0" u="none" strike="noStrike" cap="none" normalizeH="0" baseline="0" dirty="0" smtClean="0">
                <a:ln>
                  <a:noFill/>
                </a:ln>
                <a:solidFill>
                  <a:schemeClr val="tx1"/>
                </a:solidFill>
                <a:effectLst/>
                <a:latin typeface="Arial" pitchFamily="34" charset="0"/>
                <a:cs typeface="Arial" pitchFamily="34" charset="0"/>
              </a:rPr>
              <a:t> main()</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smtClean="0">
                <a:ln>
                  <a:noFill/>
                </a:ln>
                <a:solidFill>
                  <a:schemeClr val="tx1"/>
                </a:solidFill>
                <a:effectLst/>
                <a:latin typeface="Arial" pitchFamily="34" charset="0"/>
                <a:cs typeface="Arial" pitchFamily="34" charset="0"/>
              </a:rPr>
              <a:t>{</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err="1" smtClean="0">
                <a:ln>
                  <a:noFill/>
                </a:ln>
                <a:solidFill>
                  <a:schemeClr val="tx1"/>
                </a:solidFill>
                <a:effectLst/>
                <a:latin typeface="Arial" pitchFamily="34" charset="0"/>
                <a:cs typeface="Arial" pitchFamily="34" charset="0"/>
              </a:rPr>
              <a:t>int</a:t>
            </a:r>
            <a:r>
              <a:rPr kumimoji="0" lang="en-US" sz="1300" b="0" i="0" u="none" strike="noStrike" cap="none" normalizeH="0" baseline="0" dirty="0" smtClean="0">
                <a:ln>
                  <a:noFill/>
                </a:ln>
                <a:solidFill>
                  <a:schemeClr val="tx1"/>
                </a:solidFill>
                <a:effectLst/>
                <a:latin typeface="Arial" pitchFamily="34" charset="0"/>
                <a:cs typeface="Arial" pitchFamily="34" charset="0"/>
              </a:rPr>
              <a:t> a = 10, b = 20;</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err="1" smtClean="0">
                <a:ln>
                  <a:noFill/>
                </a:ln>
                <a:solidFill>
                  <a:schemeClr val="tx1"/>
                </a:solidFill>
                <a:effectLst/>
                <a:latin typeface="Arial" pitchFamily="34" charset="0"/>
                <a:cs typeface="Arial" pitchFamily="34" charset="0"/>
              </a:rPr>
              <a:t>printf</a:t>
            </a:r>
            <a:r>
              <a:rPr kumimoji="0" lang="en-US" sz="1300" b="0" i="0" u="none" strike="noStrike" cap="none" normalizeH="0" baseline="0" dirty="0" smtClean="0">
                <a:ln>
                  <a:noFill/>
                </a:ln>
                <a:solidFill>
                  <a:schemeClr val="tx1"/>
                </a:solidFill>
                <a:effectLst/>
                <a:latin typeface="Arial" pitchFamily="34" charset="0"/>
                <a:cs typeface="Arial" pitchFamily="34" charset="0"/>
              </a:rPr>
              <a:t>(“sum is:%</a:t>
            </a:r>
            <a:r>
              <a:rPr kumimoji="0" lang="en-US" sz="1300" b="0" i="0" u="none" strike="noStrike" cap="none" normalizeH="0" baseline="0" dirty="0" err="1" smtClean="0">
                <a:ln>
                  <a:noFill/>
                </a:ln>
                <a:solidFill>
                  <a:schemeClr val="tx1"/>
                </a:solidFill>
                <a:effectLst/>
                <a:latin typeface="Arial" pitchFamily="34" charset="0"/>
                <a:cs typeface="Arial" pitchFamily="34" charset="0"/>
              </a:rPr>
              <a:t>d”,a+b</a:t>
            </a:r>
            <a:r>
              <a:rPr kumimoji="0" lang="en-US" sz="1300" b="0" i="0" u="none" strike="noStrike" cap="none" normalizeH="0" baseline="0" dirty="0" smtClean="0">
                <a:ln>
                  <a:noFill/>
                </a:ln>
                <a:solidFill>
                  <a:schemeClr val="tx1"/>
                </a:solidFill>
                <a:effectLst/>
                <a:latin typeface="Arial" pitchFamily="34" charset="0"/>
                <a:cs typeface="Arial" pitchFamily="34" charset="0"/>
              </a:rPr>
              <a:t>);</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smtClean="0">
                <a:ln>
                  <a:noFill/>
                </a:ln>
                <a:solidFill>
                  <a:schemeClr val="tx1"/>
                </a:solidFill>
                <a:effectLst/>
                <a:latin typeface="Arial" pitchFamily="34" charset="0"/>
                <a:cs typeface="Arial" pitchFamily="34" charset="0"/>
              </a:rPr>
              <a:t>return 0;</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smtClean="0">
                <a:ln>
                  <a:noFill/>
                </a:ln>
                <a:solidFill>
                  <a:schemeClr val="tx1"/>
                </a:solidFill>
                <a:effectLst/>
                <a:latin typeface="Arial" pitchFamily="34" charset="0"/>
                <a:cs typeface="Arial" pitchFamily="34" charset="0"/>
              </a:rPr>
              <a:t>}</a:t>
            </a:r>
            <a:br>
              <a:rPr kumimoji="0" lang="en-US" sz="1300" b="0" i="0" u="none" strike="noStrike" cap="none" normalizeH="0" baseline="0" dirty="0" smtClean="0">
                <a:ln>
                  <a:noFill/>
                </a:ln>
                <a:solidFill>
                  <a:schemeClr val="tx1"/>
                </a:solidFill>
                <a:effectLst/>
                <a:latin typeface="Arial" pitchFamily="34" charset="0"/>
                <a:cs typeface="Arial" pitchFamily="34" charset="0"/>
              </a:rPr>
            </a:br>
            <a:r>
              <a:rPr kumimoji="0" lang="en-US" sz="1300" b="0" i="0" u="none" strike="noStrike" cap="none" normalizeH="0" baseline="0" dirty="0" smtClean="0">
                <a:ln>
                  <a:noFill/>
                </a:ln>
                <a:solidFill>
                  <a:schemeClr val="tx1"/>
                </a:solidFill>
                <a:effectLst/>
                <a:latin typeface="Arial" pitchFamily="34" charset="0"/>
                <a:cs typeface="Arial" pitchFamily="34" charset="0"/>
              </a:rPr>
              <a:t>Answer: Total number of token: 27.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85720" y="2475171"/>
            <a:ext cx="8358246" cy="3139321"/>
          </a:xfrm>
          <a:prstGeom prst="rect">
            <a:avLst/>
          </a:prstGeom>
        </p:spPr>
        <p:txBody>
          <a:bodyPr wrap="square">
            <a:spAutoFit/>
          </a:bodyPr>
          <a:lstStyle/>
          <a:p>
            <a:pPr fontAlgn="base"/>
            <a:r>
              <a:rPr lang="en-US" b="1" dirty="0"/>
              <a:t>Advantages</a:t>
            </a:r>
          </a:p>
          <a:p>
            <a:pPr fontAlgn="base"/>
            <a:r>
              <a:rPr lang="en-US" b="1" dirty="0"/>
              <a:t>Simplifies Parsing: </a:t>
            </a:r>
            <a:r>
              <a:rPr lang="en-US" dirty="0"/>
              <a:t>Breaking down the source code into tokens makes it easier for computers to understand and work with the code. This helps programs like compilers or interpreters to figure out what the code is supposed to do. It’s like breaking down a big puzzle into smaller pieces, which makes it easier to put together and solve.</a:t>
            </a:r>
          </a:p>
          <a:p>
            <a:pPr fontAlgn="base"/>
            <a:r>
              <a:rPr lang="en-US" b="1" dirty="0"/>
              <a:t>Error Detection:</a:t>
            </a:r>
            <a:r>
              <a:rPr lang="en-US" dirty="0"/>
              <a:t> Lexical analysis will detect lexical errors such as misspelled keywords or undefined symbols early in the compilation process. This helps in improving the overall efficiency of the compiler or interpreter by identifying errors sooner rather than later.</a:t>
            </a:r>
          </a:p>
          <a:p>
            <a:pPr fontAlgn="base"/>
            <a:r>
              <a:rPr lang="en-US" b="1" dirty="0"/>
              <a:t>Efficiency: </a:t>
            </a:r>
            <a:r>
              <a:rPr lang="en-US" dirty="0"/>
              <a:t>Once the source code is converted into tokens, subsequent phases of compilation or interpretation can operate more efficiently. </a:t>
            </a:r>
            <a:r>
              <a:rPr lang="en-US" u="sng" dirty="0">
                <a:hlinkClick r:id="rId2"/>
              </a:rPr>
              <a:t>Parsing</a:t>
            </a:r>
            <a:r>
              <a:rPr lang="en-US" dirty="0"/>
              <a:t> and semantic analysis become faster and more streamlined when working with tokenized input</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35846"/>
            <a:ext cx="8215370" cy="3693319"/>
          </a:xfrm>
          <a:prstGeom prst="rect">
            <a:avLst/>
          </a:prstGeom>
        </p:spPr>
        <p:txBody>
          <a:bodyPr wrap="square">
            <a:spAutoFit/>
          </a:bodyPr>
          <a:lstStyle/>
          <a:p>
            <a:pPr fontAlgn="base"/>
            <a:r>
              <a:rPr lang="en-US" b="1" dirty="0" smtClean="0"/>
              <a:t>Disadvantages</a:t>
            </a:r>
          </a:p>
          <a:p>
            <a:pPr fontAlgn="base"/>
            <a:r>
              <a:rPr lang="en-US" b="1" dirty="0" smtClean="0"/>
              <a:t>Limited Context: </a:t>
            </a:r>
            <a:r>
              <a:rPr lang="en-US" dirty="0" smtClean="0"/>
              <a:t>Lexical analysis operates based on individual tokens and does not consider the overall context of the code. This can sometimes lead to ambiguity or misinterpretation of the code’s intended meaning especially in languages with complex syntax or semantics.</a:t>
            </a:r>
          </a:p>
          <a:p>
            <a:pPr fontAlgn="base"/>
            <a:r>
              <a:rPr lang="en-US" b="1" dirty="0" smtClean="0"/>
              <a:t>Overhead: </a:t>
            </a:r>
            <a:r>
              <a:rPr lang="en-US" dirty="0" smtClean="0"/>
              <a:t>Although lexical analysis is necessary for the compilation or interpretation process, it adds an extra layer of overhead. Tokenizing the source code requires additional computational resources which can impact the overall performance of the compiler or interpreter.</a:t>
            </a:r>
          </a:p>
          <a:p>
            <a:pPr fontAlgn="base"/>
            <a:r>
              <a:rPr lang="en-US" b="1" dirty="0" smtClean="0"/>
              <a:t>Debugging Challenges: </a:t>
            </a:r>
            <a:r>
              <a:rPr lang="en-US" dirty="0" smtClean="0"/>
              <a:t>Lexical errors detected during the analysis phase may not always provide clear indications of their origins in the original source code. Debugging such errors can be challenging especially if they result from subtle mistakes in the lexical analysis process.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08141"/>
            <a:ext cx="8429684" cy="5078313"/>
          </a:xfrm>
          <a:prstGeom prst="rect">
            <a:avLst/>
          </a:prstGeom>
        </p:spPr>
        <p:txBody>
          <a:bodyPr wrap="square">
            <a:spAutoFit/>
          </a:bodyPr>
          <a:lstStyle/>
          <a:p>
            <a:pPr fontAlgn="base"/>
            <a:r>
              <a:rPr lang="en-US" b="1" dirty="0" smtClean="0"/>
              <a:t>Introduction to Syntax Analysis in Compiler Design</a:t>
            </a:r>
          </a:p>
          <a:p>
            <a:pPr fontAlgn="base"/>
            <a:r>
              <a:rPr lang="en-US" dirty="0" smtClean="0"/>
              <a:t>Last Updated : 28 Dec, 2024</a:t>
            </a:r>
          </a:p>
          <a:p>
            <a:pPr fontAlgn="base"/>
            <a:r>
              <a:rPr lang="en-US" dirty="0" smtClean="0"/>
              <a:t>Syntax analysis, often known as parsing, is an important step in the compilation process. Following </a:t>
            </a:r>
            <a:r>
              <a:rPr lang="en-US" u="sng" dirty="0" smtClean="0">
                <a:hlinkClick r:id="rId2"/>
              </a:rPr>
              <a:t>lexical analysis</a:t>
            </a:r>
            <a:r>
              <a:rPr lang="en-US" dirty="0" smtClean="0"/>
              <a:t> (which divides the input into tokens), syntax analysis ensures that these tokens are arranged according to with the programming language’s grammar. This process helps in detecting and reporting errors, ensuring the source code adheres to the rules before further processing in the compiler.</a:t>
            </a:r>
          </a:p>
          <a:p>
            <a:pPr fontAlgn="base"/>
            <a:r>
              <a:rPr lang="en-US" b="1" dirty="0" smtClean="0"/>
              <a:t>What is Syntax Analysis?</a:t>
            </a:r>
          </a:p>
          <a:p>
            <a:pPr fontAlgn="base"/>
            <a:r>
              <a:rPr lang="en-US" dirty="0" smtClean="0"/>
              <a:t>Syntax analysis (parsing) is the second phase of the compilation process, following lexical analysis. Its primary goal is to verify the syntactical correctness of the source code. It takes the tokens generated by the lexical analyzer and attempts to build a </a:t>
            </a:r>
            <a:r>
              <a:rPr lang="en-US" b="1" dirty="0" smtClean="0"/>
              <a:t>Parse Tree</a:t>
            </a:r>
            <a:r>
              <a:rPr lang="en-US" dirty="0" smtClean="0"/>
              <a:t> or </a:t>
            </a:r>
            <a:r>
              <a:rPr lang="en-US" b="1" dirty="0" smtClean="0"/>
              <a:t>Abstract Syntax Tree (AST)</a:t>
            </a:r>
            <a:r>
              <a:rPr lang="en-US" dirty="0" smtClean="0"/>
              <a:t>, representing the program’s structure. During this phase, the syntax analyzer checks whether the input string adheres to the grammatical rules of the language using </a:t>
            </a:r>
            <a:r>
              <a:rPr lang="en-US" b="1" dirty="0" smtClean="0"/>
              <a:t>context-free grammar</a:t>
            </a:r>
            <a:r>
              <a:rPr lang="en-US" dirty="0" smtClean="0"/>
              <a:t>. If the syntax is correct, the analyzer moves forward; otherwise, it reports an error.</a:t>
            </a:r>
          </a:p>
          <a:p>
            <a:pPr fontAlgn="base"/>
            <a:r>
              <a:rPr lang="en-US" dirty="0" smtClean="0"/>
              <a:t>The main goal of syntax analysis is to create a parse tree or abstract syntax tree (AST) of the source code, which is a hierarchical representation of the source code that reflects the grammatical structure of the program.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47759"/>
            <a:ext cx="8072494" cy="4524315"/>
          </a:xfrm>
          <a:prstGeom prst="rect">
            <a:avLst/>
          </a:prstGeom>
        </p:spPr>
        <p:txBody>
          <a:bodyPr wrap="square">
            <a:spAutoFit/>
          </a:bodyPr>
          <a:lstStyle/>
          <a:p>
            <a:pPr fontAlgn="base"/>
            <a:r>
              <a:rPr lang="en-US" b="1" dirty="0" smtClean="0"/>
              <a:t>Parsing Algorithms Used in Syntax Analysis</a:t>
            </a:r>
          </a:p>
          <a:p>
            <a:pPr fontAlgn="base"/>
            <a:r>
              <a:rPr lang="en-US" b="1" dirty="0" smtClean="0"/>
              <a:t>LL parsing: </a:t>
            </a:r>
            <a:r>
              <a:rPr lang="en-US" dirty="0" smtClean="0"/>
              <a:t>This is a top-down parsing algorithm that starts with the root of the parse tree and constructs the tree by successively expanding non-terminals. LL parsing is known for its simplicity and ease of implementation.</a:t>
            </a:r>
          </a:p>
          <a:p>
            <a:pPr fontAlgn="base"/>
            <a:r>
              <a:rPr lang="en-US" b="1" dirty="0" smtClean="0"/>
              <a:t>LR parsing: </a:t>
            </a:r>
            <a:r>
              <a:rPr lang="en-US" dirty="0" smtClean="0"/>
              <a:t>This is a bottom-up parsing algorithm that starts with the leaves of the parse tree and constructs the tree by successively reducing terminals. LR parsing is more powerful than LL parsing and can handle a larger class of grammars.</a:t>
            </a:r>
          </a:p>
          <a:p>
            <a:pPr fontAlgn="base"/>
            <a:r>
              <a:rPr lang="en-US" b="1" dirty="0" smtClean="0"/>
              <a:t>LR(1) parsing: </a:t>
            </a:r>
            <a:r>
              <a:rPr lang="en-US" dirty="0" smtClean="0"/>
              <a:t>This is a variant of </a:t>
            </a:r>
            <a:r>
              <a:rPr lang="en-US" u="sng" dirty="0" smtClean="0">
                <a:hlinkClick r:id="rId2"/>
              </a:rPr>
              <a:t>LR parsing</a:t>
            </a:r>
            <a:r>
              <a:rPr lang="en-US" dirty="0" smtClean="0"/>
              <a:t> that uses </a:t>
            </a:r>
            <a:r>
              <a:rPr lang="en-US" dirty="0" err="1" smtClean="0"/>
              <a:t>lookahead</a:t>
            </a:r>
            <a:r>
              <a:rPr lang="en-US" dirty="0" smtClean="0"/>
              <a:t> to disambiguate the grammar.</a:t>
            </a:r>
          </a:p>
          <a:p>
            <a:pPr fontAlgn="base"/>
            <a:r>
              <a:rPr lang="en-US" b="1" dirty="0" smtClean="0"/>
              <a:t>LALR parsing: </a:t>
            </a:r>
            <a:r>
              <a:rPr lang="en-US" dirty="0" smtClean="0"/>
              <a:t>This is a variant of LR parsing that uses a reduced set of </a:t>
            </a:r>
            <a:r>
              <a:rPr lang="en-US" dirty="0" err="1" smtClean="0"/>
              <a:t>lookahead</a:t>
            </a:r>
            <a:r>
              <a:rPr lang="en-US" dirty="0" smtClean="0"/>
              <a:t> symbols to reduce the number of states in the LR parser.</a:t>
            </a:r>
          </a:p>
          <a:p>
            <a:pPr fontAlgn="base"/>
            <a:r>
              <a:rPr lang="en-US" dirty="0" smtClean="0"/>
              <a:t>Once the parse tree is constructed, the compiler can perform semantic analysis to check if the source code makes sense and follows the semantics of the programming language.</a:t>
            </a:r>
          </a:p>
          <a:p>
            <a:pPr fontAlgn="base"/>
            <a:r>
              <a:rPr lang="en-US" dirty="0" smtClean="0"/>
              <a:t>The parse tree or AST can also be used in the code generation phase of the compiler design to generate </a:t>
            </a:r>
            <a:r>
              <a:rPr lang="en-US" u="sng" dirty="0" smtClean="0">
                <a:hlinkClick r:id="rId3"/>
              </a:rPr>
              <a:t>intermediate code or machine code</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anguage Processing System"/>
          <p:cNvPicPr>
            <a:picLocks noChangeAspect="1" noChangeArrowheads="1"/>
          </p:cNvPicPr>
          <p:nvPr/>
        </p:nvPicPr>
        <p:blipFill>
          <a:blip r:embed="rId2"/>
          <a:srcRect/>
          <a:stretch>
            <a:fillRect/>
          </a:stretch>
        </p:blipFill>
        <p:spPr bwMode="auto">
          <a:xfrm>
            <a:off x="214282" y="214290"/>
            <a:ext cx="4176710" cy="5738590"/>
          </a:xfrm>
          <a:prstGeom prst="rect">
            <a:avLst/>
          </a:prstGeom>
          <a:noFill/>
        </p:spPr>
      </p:pic>
      <p:sp>
        <p:nvSpPr>
          <p:cNvPr id="5" name="Rectangle 4"/>
          <p:cNvSpPr/>
          <p:nvPr/>
        </p:nvSpPr>
        <p:spPr>
          <a:xfrm>
            <a:off x="3857620" y="357166"/>
            <a:ext cx="5143536" cy="2308324"/>
          </a:xfrm>
          <a:prstGeom prst="rect">
            <a:avLst/>
          </a:prstGeom>
        </p:spPr>
        <p:txBody>
          <a:bodyPr wrap="square">
            <a:spAutoFit/>
          </a:bodyPr>
          <a:lstStyle/>
          <a:p>
            <a:r>
              <a:rPr lang="en-US" dirty="0"/>
              <a:t>The high-level language is converted into binary language in various phases. A </a:t>
            </a:r>
            <a:r>
              <a:rPr lang="en-US" b="1" dirty="0"/>
              <a:t>compiler</a:t>
            </a:r>
            <a:r>
              <a:rPr lang="en-US" dirty="0"/>
              <a:t> is a program that converts high-level language to assembly language. Similarly, an </a:t>
            </a:r>
            <a:r>
              <a:rPr lang="en-US" b="1" dirty="0"/>
              <a:t>assembler</a:t>
            </a:r>
            <a:r>
              <a:rPr lang="en-US" dirty="0"/>
              <a:t> is a program that converts the assembly language to machine-level language.</a:t>
            </a:r>
          </a:p>
          <a:p>
            <a:r>
              <a:rPr lang="en-US" dirty="0"/>
              <a:t>Let us first understand how a program, using C compiler, is executed on a host machine.</a:t>
            </a:r>
          </a:p>
        </p:txBody>
      </p:sp>
      <p:sp>
        <p:nvSpPr>
          <p:cNvPr id="6" name="Rectangle 5"/>
          <p:cNvSpPr/>
          <p:nvPr/>
        </p:nvSpPr>
        <p:spPr>
          <a:xfrm>
            <a:off x="4429124" y="2857496"/>
            <a:ext cx="4143404" cy="3693319"/>
          </a:xfrm>
          <a:prstGeom prst="rect">
            <a:avLst/>
          </a:prstGeom>
        </p:spPr>
        <p:txBody>
          <a:bodyPr wrap="square">
            <a:spAutoFit/>
          </a:bodyPr>
          <a:lstStyle/>
          <a:p>
            <a:r>
              <a:rPr lang="en-US" dirty="0"/>
              <a:t>User writes a program in C language (high-level language).</a:t>
            </a:r>
          </a:p>
          <a:p>
            <a:r>
              <a:rPr lang="en-US" dirty="0"/>
              <a:t>The C compiler, compiles the program and translates it to assembly program (low-level language).</a:t>
            </a:r>
          </a:p>
          <a:p>
            <a:r>
              <a:rPr lang="en-US" dirty="0"/>
              <a:t>An assembler then translates the assembly program into machine code (object).</a:t>
            </a:r>
          </a:p>
          <a:p>
            <a:r>
              <a:rPr lang="en-US" dirty="0"/>
              <a:t>A linker tool is used to link all the parts of the program together for execution (executable machine code).</a:t>
            </a:r>
          </a:p>
          <a:p>
            <a:r>
              <a:rPr lang="en-US" dirty="0"/>
              <a:t>A loader loads all of them into memory and then the program is executed.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54143"/>
            <a:ext cx="8572560" cy="5632311"/>
          </a:xfrm>
          <a:prstGeom prst="rect">
            <a:avLst/>
          </a:prstGeom>
        </p:spPr>
        <p:txBody>
          <a:bodyPr wrap="square">
            <a:spAutoFit/>
          </a:bodyPr>
          <a:lstStyle/>
          <a:p>
            <a:pPr fontAlgn="base"/>
            <a:r>
              <a:rPr lang="en-US" b="1" dirty="0"/>
              <a:t>Features of Syntax Analysis</a:t>
            </a:r>
          </a:p>
          <a:p>
            <a:pPr fontAlgn="base"/>
            <a:r>
              <a:rPr lang="en-US" b="1" dirty="0"/>
              <a:t>Syntax Trees: </a:t>
            </a:r>
            <a:r>
              <a:rPr lang="en-US" dirty="0"/>
              <a:t>Syntax analysis creates a syntax tree, which is a hierarchical representation of the code’s structure. The tree shows the relationship between the various parts of the code, including statements, expressions, and operators.</a:t>
            </a:r>
          </a:p>
          <a:p>
            <a:pPr fontAlgn="base"/>
            <a:r>
              <a:rPr lang="en-US" b="1" dirty="0"/>
              <a:t>Context-Free Grammar: </a:t>
            </a:r>
            <a:r>
              <a:rPr lang="en-US" dirty="0"/>
              <a:t>Syntax analysis uses context-free grammar to define the syntax of the programming language. Context-free grammar is a formal language used to describe the structure of programming languages.</a:t>
            </a:r>
          </a:p>
          <a:p>
            <a:pPr fontAlgn="base"/>
            <a:r>
              <a:rPr lang="en-US" b="1" dirty="0"/>
              <a:t>Top-Down and Bottom-Up Parsing: </a:t>
            </a:r>
            <a:r>
              <a:rPr lang="en-US" dirty="0"/>
              <a:t>Syntax analysis can be performed using two main approaches: top-down parsing and bottom-up parsing. Top-down parsing starts from the highest level of the syntax tree and works its way down, while bottom-up parsing starts from the lowest level and works its way up.</a:t>
            </a:r>
          </a:p>
          <a:p>
            <a:pPr fontAlgn="base"/>
            <a:r>
              <a:rPr lang="en-US" b="1" dirty="0"/>
              <a:t>Error Detection: </a:t>
            </a:r>
            <a:r>
              <a:rPr lang="en-US" dirty="0"/>
              <a:t>Syntax analysis is responsible for detecting syntax errors in the code. If the code does not conform to the rules of the programming language, the parser will report an error and halt the compilation process.</a:t>
            </a:r>
          </a:p>
          <a:p>
            <a:pPr fontAlgn="base"/>
            <a:r>
              <a:rPr lang="en-US" b="1" dirty="0"/>
              <a:t>Intermediate Code Generation: </a:t>
            </a:r>
            <a:r>
              <a:rPr lang="en-US" dirty="0"/>
              <a:t>Syntax analysis generates an intermediate representation of the code, which is used by the subsequent phases of the compiler. The intermediate representation is usually a more abstract form of the code, which is easier to work with than the original source code.</a:t>
            </a:r>
          </a:p>
          <a:p>
            <a:pPr fontAlgn="base"/>
            <a:r>
              <a:rPr lang="en-US" b="1" dirty="0"/>
              <a:t>Optimization: </a:t>
            </a:r>
            <a:r>
              <a:rPr lang="en-US" dirty="0"/>
              <a:t>Syntax analysis can perform basic optimizations on the code, such as removing redundant code and simplifying expressions.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285720" y="613407"/>
            <a:ext cx="8358246" cy="135421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sng" strike="noStrike" cap="none" normalizeH="0" baseline="0" dirty="0" smtClean="0">
                <a:ln>
                  <a:noFill/>
                </a:ln>
                <a:solidFill>
                  <a:srgbClr val="273239"/>
                </a:solidFill>
                <a:effectLst/>
                <a:latin typeface="Nunito"/>
                <a:cs typeface="Arial" pitchFamily="34" charset="0"/>
              </a:rPr>
              <a:t>Example:</a:t>
            </a:r>
            <a:r>
              <a:rPr kumimoji="0" lang="en-US" sz="1300" b="0" i="0" u="none" strike="noStrike" cap="none" normalizeH="0" baseline="0" dirty="0" smtClean="0">
                <a:ln>
                  <a:noFill/>
                </a:ln>
                <a:solidFill>
                  <a:srgbClr val="273239"/>
                </a:solidFill>
                <a:effectLst/>
                <a:latin typeface="Nunito"/>
                <a:cs typeface="Arial" pitchFamily="34" charset="0"/>
              </a:rPr>
              <a:t> Suppose Production rules for the Grammar of a language are:</a:t>
            </a:r>
            <a:endParaRPr kumimoji="0" lang="en-US" sz="1200" b="0" i="0" u="none" strike="noStrike" cap="none" normalizeH="0" baseline="0" dirty="0" smtClean="0">
              <a:ln>
                <a:noFill/>
              </a:ln>
              <a:solidFill>
                <a:schemeClr val="tx1"/>
              </a:solidFill>
              <a:effectLst/>
              <a:latin typeface="Consolas" pitchFamily="49"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Arial" pitchFamily="34" charset="0"/>
              </a:rPr>
              <a:t>S-&gt;</a:t>
            </a:r>
            <a:r>
              <a:rPr kumimoji="0" lang="en-US" sz="1200" b="0" i="0" u="none" strike="noStrike" cap="none" normalizeH="0" baseline="0" dirty="0" err="1" smtClean="0">
                <a:ln>
                  <a:noFill/>
                </a:ln>
                <a:solidFill>
                  <a:schemeClr val="tx1"/>
                </a:solidFill>
                <a:effectLst/>
                <a:latin typeface="Consolas" pitchFamily="49" charset="0"/>
                <a:cs typeface="Arial" pitchFamily="34" charset="0"/>
              </a:rPr>
              <a:t>cAd</a:t>
            </a:r>
            <a:r>
              <a:rPr kumimoji="0" lang="en-US" sz="1200" b="0" i="0" u="none" strike="noStrike" cap="none" normalizeH="0" baseline="0" dirty="0" smtClean="0">
                <a:ln>
                  <a:noFill/>
                </a:ln>
                <a:solidFill>
                  <a:schemeClr val="tx1"/>
                </a:solidFill>
                <a:effectLst/>
                <a:latin typeface="Consolas" pitchFamily="49" charset="0"/>
                <a:cs typeface="Arial" pitchFamily="34" charset="0"/>
              </a:rPr>
              <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A-&gt;</a:t>
            </a:r>
            <a:r>
              <a:rPr kumimoji="0" lang="en-US" sz="1200" b="0" i="0" u="none" strike="noStrike" cap="none" normalizeH="0" baseline="0" dirty="0" err="1" smtClean="0">
                <a:ln>
                  <a:noFill/>
                </a:ln>
                <a:solidFill>
                  <a:schemeClr val="tx1"/>
                </a:solidFill>
                <a:effectLst/>
                <a:latin typeface="Consolas" pitchFamily="49" charset="0"/>
                <a:cs typeface="Arial" pitchFamily="34" charset="0"/>
              </a:rPr>
              <a:t>bc|a</a:t>
            </a:r>
            <a:r>
              <a:rPr kumimoji="0" lang="en-US" sz="1200" b="0" i="0" u="none" strike="noStrike" cap="none" normalizeH="0" baseline="0" dirty="0" smtClean="0">
                <a:ln>
                  <a:noFill/>
                </a:ln>
                <a:solidFill>
                  <a:schemeClr val="tx1"/>
                </a:solidFill>
                <a:effectLst/>
                <a:latin typeface="Consolas" pitchFamily="49" charset="0"/>
                <a:cs typeface="Arial" pitchFamily="34" charset="0"/>
              </a:rPr>
              <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And the input string is “cad”.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Now the parser attempts to construct a syntax tree from this grammar for the given input string. It uses the given production rules and applies those as needed to generate the string. To generate string “cad” it uses the rules as shown in the given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5842" name="Picture 2" descr="syntaxAnalysis"/>
          <p:cNvPicPr>
            <a:picLocks noChangeAspect="1" noChangeArrowheads="1"/>
          </p:cNvPicPr>
          <p:nvPr/>
        </p:nvPicPr>
        <p:blipFill>
          <a:blip r:embed="rId2"/>
          <a:srcRect/>
          <a:stretch>
            <a:fillRect/>
          </a:stretch>
        </p:blipFill>
        <p:spPr bwMode="auto">
          <a:xfrm>
            <a:off x="642910" y="2500306"/>
            <a:ext cx="8089676" cy="321471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572560" cy="2585323"/>
          </a:xfrm>
          <a:prstGeom prst="rect">
            <a:avLst/>
          </a:prstGeom>
        </p:spPr>
        <p:txBody>
          <a:bodyPr wrap="square">
            <a:spAutoFit/>
          </a:bodyPr>
          <a:lstStyle/>
          <a:p>
            <a:pPr fontAlgn="base"/>
            <a:r>
              <a:rPr lang="en-US" dirty="0"/>
              <a:t>In step (iii) above, the production rule A-&gt;</a:t>
            </a:r>
            <a:r>
              <a:rPr lang="en-US" dirty="0" err="1"/>
              <a:t>bc</a:t>
            </a:r>
            <a:r>
              <a:rPr lang="en-US" dirty="0"/>
              <a:t> was not a suitable one to apply (because the string produced is “</a:t>
            </a:r>
            <a:r>
              <a:rPr lang="en-US" dirty="0" err="1"/>
              <a:t>cbcd</a:t>
            </a:r>
            <a:r>
              <a:rPr lang="en-US" dirty="0"/>
              <a:t>” not “cad”), here the parser needs to backtrack, and apply the next production rule available with A which is shown in step (iv), and the string “cad” is produced.</a:t>
            </a:r>
          </a:p>
          <a:p>
            <a:pPr fontAlgn="base"/>
            <a:r>
              <a:rPr lang="en-US" dirty="0"/>
              <a:t>Thus, the given input can be produced by the given grammar, therefore the input is correct in syntax. But backtrack was needed to get the correct syntax tree, which is really a complex process to implement.</a:t>
            </a:r>
          </a:p>
          <a:p>
            <a:pPr fontAlgn="base"/>
            <a:r>
              <a:rPr lang="en-US" dirty="0"/>
              <a:t>There can be an easier way to solve this, which we shall see in the next article “Concepts of </a:t>
            </a:r>
            <a:r>
              <a:rPr lang="en-US" u="sng" dirty="0">
                <a:hlinkClick r:id="rId2"/>
              </a:rPr>
              <a:t>FIRST and FOLLOW</a:t>
            </a:r>
            <a:r>
              <a:rPr lang="en-US" dirty="0"/>
              <a:t> sets in Compiler Design”.</a:t>
            </a:r>
          </a:p>
        </p:txBody>
      </p:sp>
      <p:sp>
        <p:nvSpPr>
          <p:cNvPr id="3" name="Rectangle 2"/>
          <p:cNvSpPr/>
          <p:nvPr/>
        </p:nvSpPr>
        <p:spPr>
          <a:xfrm>
            <a:off x="285720" y="3075761"/>
            <a:ext cx="8572560" cy="3139321"/>
          </a:xfrm>
          <a:prstGeom prst="rect">
            <a:avLst/>
          </a:prstGeom>
        </p:spPr>
        <p:txBody>
          <a:bodyPr wrap="square">
            <a:spAutoFit/>
          </a:bodyPr>
          <a:lstStyle/>
          <a:p>
            <a:pPr fontAlgn="base"/>
            <a:r>
              <a:rPr lang="en-US" b="1" dirty="0"/>
              <a:t>Advantages</a:t>
            </a:r>
          </a:p>
          <a:p>
            <a:pPr fontAlgn="base"/>
            <a:r>
              <a:rPr lang="en-US" dirty="0"/>
              <a:t>Advantages of using syntax analysis in compiler design include:</a:t>
            </a:r>
          </a:p>
          <a:p>
            <a:pPr fontAlgn="base"/>
            <a:r>
              <a:rPr lang="en-US" dirty="0"/>
              <a:t>Structural validation: Syntax analysis allows the compiler to check if the source code follows the grammatical rules of the programming language, which helps to detect and report errors in the source code.</a:t>
            </a:r>
          </a:p>
          <a:p>
            <a:pPr fontAlgn="base"/>
            <a:r>
              <a:rPr lang="en-US" dirty="0"/>
              <a:t>Improved code generation: Syntax analysis can generate a parse tree or abstract syntax tree (AST) of the source code, which can be used in the code generation phase of the compiler design to generate more efficient and optimized code.</a:t>
            </a:r>
          </a:p>
          <a:p>
            <a:pPr fontAlgn="base"/>
            <a:r>
              <a:rPr lang="en-US" dirty="0"/>
              <a:t>Easier semantic analysis: Once the parse tree or AST is constructed, the compiler can perform semantic analysis more easily, as it can rely on the structural information provided by the </a:t>
            </a:r>
            <a:r>
              <a:rPr lang="en-US" u="sng" dirty="0">
                <a:hlinkClick r:id="rId3"/>
              </a:rPr>
              <a:t>parse tree or AST</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1414"/>
            <a:ext cx="8643998" cy="3970318"/>
          </a:xfrm>
          <a:prstGeom prst="rect">
            <a:avLst/>
          </a:prstGeom>
        </p:spPr>
        <p:txBody>
          <a:bodyPr wrap="square">
            <a:spAutoFit/>
          </a:bodyPr>
          <a:lstStyle/>
          <a:p>
            <a:pPr fontAlgn="base"/>
            <a:r>
              <a:rPr lang="en-US" b="1" dirty="0"/>
              <a:t>Disadvantages</a:t>
            </a:r>
          </a:p>
          <a:p>
            <a:pPr fontAlgn="base"/>
            <a:r>
              <a:rPr lang="en-US" dirty="0"/>
              <a:t>Disadvantages of using syntax analysis in compiler design include:</a:t>
            </a:r>
          </a:p>
          <a:p>
            <a:pPr fontAlgn="base"/>
            <a:r>
              <a:rPr lang="en-US" dirty="0"/>
              <a:t>Complexity: Parsing is a complex process, and the quality of the parser can greatly impact the performance of the resulting code. Implementing a parser for a complex programming language can be a challenging task, especially for languages with ambiguous grammars.</a:t>
            </a:r>
          </a:p>
          <a:p>
            <a:pPr fontAlgn="base"/>
            <a:r>
              <a:rPr lang="en-US" dirty="0"/>
              <a:t>Reduced performance: Syntax analysis can add overhead to the compilation process, which can reduce the performance of the compiler.</a:t>
            </a:r>
          </a:p>
          <a:p>
            <a:pPr fontAlgn="base"/>
            <a:r>
              <a:rPr lang="en-US" dirty="0"/>
              <a:t>Limited error recovery: Syntax analysis algorithms may not be able to recover from errors in the source code, which can lead to incomplete or incorrect parse trees and make it difficult for the compiler to continue the compilation process.</a:t>
            </a:r>
          </a:p>
          <a:p>
            <a:pPr fontAlgn="base"/>
            <a:r>
              <a:rPr lang="en-US" dirty="0"/>
              <a:t>Inability to handle all languages: Not all languages have formal grammars, and some languages may not be easily </a:t>
            </a:r>
            <a:r>
              <a:rPr lang="en-US" dirty="0" err="1"/>
              <a:t>parseable</a:t>
            </a:r>
            <a:r>
              <a:rPr lang="en-US" dirty="0"/>
              <a:t>.</a:t>
            </a:r>
          </a:p>
          <a:p>
            <a:pPr fontAlgn="base"/>
            <a:r>
              <a:rPr lang="en-US" dirty="0"/>
              <a:t>Overall, syntax analysis is an important stage in the compiler design process, but it should be balanced against the goals.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142984"/>
            <a:ext cx="8572560" cy="4524315"/>
          </a:xfrm>
          <a:prstGeom prst="rect">
            <a:avLst/>
          </a:prstGeom>
        </p:spPr>
        <p:txBody>
          <a:bodyPr wrap="square">
            <a:spAutoFit/>
          </a:bodyPr>
          <a:lstStyle/>
          <a:p>
            <a:pPr fontAlgn="base"/>
            <a:r>
              <a:rPr lang="en-US" b="1" dirty="0"/>
              <a:t>Steps in Syntax Analysis Phase</a:t>
            </a:r>
          </a:p>
          <a:p>
            <a:pPr fontAlgn="base"/>
            <a:r>
              <a:rPr lang="en-US" b="1" dirty="0"/>
              <a:t>Tokenization: </a:t>
            </a:r>
            <a:r>
              <a:rPr lang="en-US" dirty="0"/>
              <a:t>The input program is divided into a sequence of tokens, which are basic building blocks of the programming language, such as identifiers, keywords, operators, and literals.</a:t>
            </a:r>
          </a:p>
          <a:p>
            <a:pPr fontAlgn="base"/>
            <a:r>
              <a:rPr lang="en-US" b="1" dirty="0"/>
              <a:t>Parsing: </a:t>
            </a:r>
            <a:r>
              <a:rPr lang="en-US" dirty="0"/>
              <a:t>The tokens are analyzed according to the grammar rules of the programming language, and a parse tree or AST is constructed that represents the hierarchical structure of the program.</a:t>
            </a:r>
          </a:p>
          <a:p>
            <a:pPr fontAlgn="base"/>
            <a:r>
              <a:rPr lang="en-US" b="1" dirty="0"/>
              <a:t>Error handling: </a:t>
            </a:r>
            <a:r>
              <a:rPr lang="en-US" dirty="0"/>
              <a:t>If the input program contains syntax errors, the syntax analyzer detects and reports them to the user, along with an indication of where the error occurred.</a:t>
            </a:r>
          </a:p>
          <a:p>
            <a:pPr fontAlgn="base"/>
            <a:r>
              <a:rPr lang="en-US" b="1" dirty="0"/>
              <a:t>Symbol table creation: </a:t>
            </a:r>
            <a:r>
              <a:rPr lang="en-US" dirty="0"/>
              <a:t>The syntax analyzer creates a symbol table, which is a data structure that stores information about the identifiers used in the program, such as their type, scope, and location.</a:t>
            </a:r>
          </a:p>
          <a:p>
            <a:pPr fontAlgn="base"/>
            <a:r>
              <a:rPr lang="en-US" dirty="0"/>
              <a:t>The syntax analysis phase is essential for the subsequent stages of the compiler, such as semantic analysis, code generation, and optimization. If the syntax analysis is not performed correctly, the compiler may generate incorrect code or fail to compile the program altogether.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65265"/>
            <a:ext cx="8358246" cy="5078313"/>
          </a:xfrm>
          <a:prstGeom prst="rect">
            <a:avLst/>
          </a:prstGeom>
        </p:spPr>
        <p:txBody>
          <a:bodyPr wrap="square">
            <a:spAutoFit/>
          </a:bodyPr>
          <a:lstStyle/>
          <a:p>
            <a:pPr fontAlgn="base"/>
            <a:r>
              <a:rPr lang="en-US" b="1" dirty="0"/>
              <a:t>Semantic Analysis in Compiler Design</a:t>
            </a:r>
          </a:p>
          <a:p>
            <a:pPr fontAlgn="base"/>
            <a:r>
              <a:rPr lang="en-US" dirty="0"/>
              <a:t>Last Updated : 22 Apr, 2020</a:t>
            </a:r>
          </a:p>
          <a:p>
            <a:pPr fontAlgn="base"/>
            <a:r>
              <a:rPr lang="en-US" b="1" dirty="0"/>
              <a:t>Semantic Analysis</a:t>
            </a:r>
            <a:r>
              <a:rPr lang="en-US" dirty="0"/>
              <a:t> is the third phase of </a:t>
            </a:r>
            <a:r>
              <a:rPr lang="en-US" u="sng" dirty="0">
                <a:hlinkClick r:id="rId2"/>
              </a:rPr>
              <a:t>Compiler</a:t>
            </a:r>
            <a:r>
              <a:rPr lang="en-US" dirty="0"/>
              <a:t>. Semantic Analysis makes sure that declarations and statements of program are semantically correct. It is a collection of procedures which is called by parser as and when required by grammar. Both syntax tree of previous phase and symbol table are used to check the consistency of the given code. </a:t>
            </a:r>
            <a:r>
              <a:rPr lang="en-US" b="1" dirty="0"/>
              <a:t>Type checking</a:t>
            </a:r>
            <a:r>
              <a:rPr lang="en-US" dirty="0"/>
              <a:t> is an important part of semantic analysis where compiler makes sure that each operator has matching operands.</a:t>
            </a:r>
          </a:p>
          <a:p>
            <a:pPr fontAlgn="base"/>
            <a:r>
              <a:rPr lang="en-US" b="1" dirty="0"/>
              <a:t>Semantic Analyzer:</a:t>
            </a:r>
            <a:r>
              <a:rPr lang="en-US" dirty="0"/>
              <a:t/>
            </a:r>
            <a:br>
              <a:rPr lang="en-US" dirty="0"/>
            </a:br>
            <a:r>
              <a:rPr lang="en-US" dirty="0"/>
              <a:t>It uses syntax tree and symbol table to check whether the given program is semantically consistent with language definition. It gathers type information and stores it in either syntax tree or symbol table. This type information is subsequently used by compiler during intermediate-code generation.</a:t>
            </a:r>
          </a:p>
          <a:p>
            <a:pPr fontAlgn="base"/>
            <a:r>
              <a:rPr lang="en-US" b="1" dirty="0"/>
              <a:t>Semantic Errors:</a:t>
            </a:r>
            <a:r>
              <a:rPr lang="en-US" dirty="0"/>
              <a:t/>
            </a:r>
            <a:br>
              <a:rPr lang="en-US" dirty="0"/>
            </a:br>
            <a:r>
              <a:rPr lang="en-US" dirty="0"/>
              <a:t>Errors recognized by semantic analyzer are as follows:</a:t>
            </a:r>
          </a:p>
          <a:p>
            <a:pPr fontAlgn="base"/>
            <a:r>
              <a:rPr lang="en-US" dirty="0"/>
              <a:t>Type mismatch</a:t>
            </a:r>
          </a:p>
          <a:p>
            <a:pPr fontAlgn="base"/>
            <a:r>
              <a:rPr lang="en-US" dirty="0"/>
              <a:t>Undeclared variables</a:t>
            </a:r>
          </a:p>
          <a:p>
            <a:pPr fontAlgn="base"/>
            <a:r>
              <a:rPr lang="en-US" dirty="0"/>
              <a:t>Reserved identifier misuse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42844" y="223913"/>
            <a:ext cx="8786874" cy="2062079"/>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73239"/>
                </a:solidFill>
                <a:effectLst/>
                <a:latin typeface="Nunito"/>
                <a:cs typeface="Arial" pitchFamily="34" charset="0"/>
              </a:rPr>
              <a:t>Functions of Semantic Analysis: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300" b="1" i="0" u="none" strike="noStrike" cap="none" normalizeH="0" baseline="0" dirty="0" smtClean="0">
                <a:ln>
                  <a:noFill/>
                </a:ln>
                <a:solidFill>
                  <a:srgbClr val="273239"/>
                </a:solidFill>
                <a:effectLst/>
                <a:latin typeface="Nunito"/>
                <a:cs typeface="Arial" pitchFamily="34" charset="0"/>
              </a:rPr>
              <a:t>Type Checking –</a:t>
            </a:r>
            <a:r>
              <a:rPr kumimoji="0" lang="en-US" sz="1300" b="0" i="0" u="none" strike="noStrike" cap="none" normalizeH="0" baseline="0" dirty="0" smtClean="0">
                <a:ln>
                  <a:noFill/>
                </a:ln>
                <a:solidFill>
                  <a:srgbClr val="273239"/>
                </a:solidFill>
                <a:effectLst/>
                <a:latin typeface="Nunito"/>
                <a:cs typeface="Arial" pitchFamily="34" charset="0"/>
              </a:rPr>
              <a:t/>
            </a:r>
            <a:br>
              <a:rPr kumimoji="0" lang="en-US" sz="1300" b="0" i="0" u="none" strike="noStrike" cap="none" normalizeH="0" baseline="0" dirty="0" smtClean="0">
                <a:ln>
                  <a:noFill/>
                </a:ln>
                <a:solidFill>
                  <a:srgbClr val="273239"/>
                </a:solidFill>
                <a:effectLst/>
                <a:latin typeface="Nunito"/>
                <a:cs typeface="Arial" pitchFamily="34" charset="0"/>
              </a:rPr>
            </a:br>
            <a:r>
              <a:rPr kumimoji="0" lang="en-US" sz="1300" b="0" i="0" u="none" strike="noStrike" cap="none" normalizeH="0" baseline="0" dirty="0" smtClean="0">
                <a:ln>
                  <a:noFill/>
                </a:ln>
                <a:solidFill>
                  <a:srgbClr val="273239"/>
                </a:solidFill>
                <a:effectLst/>
                <a:latin typeface="Nunito"/>
                <a:cs typeface="Arial" pitchFamily="34" charset="0"/>
              </a:rPr>
              <a:t>Ensures that data types are used in a way consistent with their definition.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300" b="1" i="0" u="none" strike="noStrike" cap="none" normalizeH="0" baseline="0" dirty="0" smtClean="0">
                <a:ln>
                  <a:noFill/>
                </a:ln>
                <a:solidFill>
                  <a:srgbClr val="273239"/>
                </a:solidFill>
                <a:effectLst/>
                <a:latin typeface="Nunito"/>
                <a:cs typeface="Arial" pitchFamily="34" charset="0"/>
              </a:rPr>
              <a:t>Label Checking –</a:t>
            </a:r>
            <a:r>
              <a:rPr kumimoji="0" lang="en-US" sz="1300" b="0" i="0" u="none" strike="noStrike" cap="none" normalizeH="0" baseline="0" dirty="0" smtClean="0">
                <a:ln>
                  <a:noFill/>
                </a:ln>
                <a:solidFill>
                  <a:srgbClr val="273239"/>
                </a:solidFill>
                <a:effectLst/>
                <a:latin typeface="Nunito"/>
                <a:cs typeface="Arial" pitchFamily="34" charset="0"/>
              </a:rPr>
              <a:t/>
            </a:r>
            <a:br>
              <a:rPr kumimoji="0" lang="en-US" sz="1300" b="0" i="0" u="none" strike="noStrike" cap="none" normalizeH="0" baseline="0" dirty="0" smtClean="0">
                <a:ln>
                  <a:noFill/>
                </a:ln>
                <a:solidFill>
                  <a:srgbClr val="273239"/>
                </a:solidFill>
                <a:effectLst/>
                <a:latin typeface="Nunito"/>
                <a:cs typeface="Arial" pitchFamily="34" charset="0"/>
              </a:rPr>
            </a:br>
            <a:r>
              <a:rPr kumimoji="0" lang="en-US" sz="1300" b="0" i="0" u="none" strike="noStrike" cap="none" normalizeH="0" baseline="0" dirty="0" smtClean="0">
                <a:ln>
                  <a:noFill/>
                </a:ln>
                <a:solidFill>
                  <a:srgbClr val="273239"/>
                </a:solidFill>
                <a:effectLst/>
                <a:latin typeface="Nunito"/>
                <a:cs typeface="Arial" pitchFamily="34" charset="0"/>
              </a:rPr>
              <a:t>A program should contain labels references.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300" b="1" i="0" u="none" strike="noStrike" cap="none" normalizeH="0" baseline="0" dirty="0" smtClean="0">
                <a:ln>
                  <a:noFill/>
                </a:ln>
                <a:solidFill>
                  <a:srgbClr val="273239"/>
                </a:solidFill>
                <a:effectLst/>
                <a:latin typeface="Nunito"/>
                <a:cs typeface="Arial" pitchFamily="34" charset="0"/>
              </a:rPr>
              <a:t>Flow Control Check –</a:t>
            </a:r>
            <a:r>
              <a:rPr kumimoji="0" lang="en-US" sz="1300" b="0" i="0" u="none" strike="noStrike" cap="none" normalizeH="0" baseline="0" dirty="0" smtClean="0">
                <a:ln>
                  <a:noFill/>
                </a:ln>
                <a:solidFill>
                  <a:srgbClr val="273239"/>
                </a:solidFill>
                <a:effectLst/>
                <a:latin typeface="Nunito"/>
                <a:cs typeface="Arial" pitchFamily="34" charset="0"/>
              </a:rPr>
              <a:t/>
            </a:r>
            <a:br>
              <a:rPr kumimoji="0" lang="en-US" sz="1300" b="0" i="0" u="none" strike="noStrike" cap="none" normalizeH="0" baseline="0" dirty="0" smtClean="0">
                <a:ln>
                  <a:noFill/>
                </a:ln>
                <a:solidFill>
                  <a:srgbClr val="273239"/>
                </a:solidFill>
                <a:effectLst/>
                <a:latin typeface="Nunito"/>
                <a:cs typeface="Arial" pitchFamily="34" charset="0"/>
              </a:rPr>
            </a:br>
            <a:r>
              <a:rPr kumimoji="0" lang="en-US" sz="1300" b="0" i="0" u="none" strike="noStrike" cap="none" normalizeH="0" baseline="0" dirty="0" smtClean="0">
                <a:ln>
                  <a:noFill/>
                </a:ln>
                <a:solidFill>
                  <a:srgbClr val="273239"/>
                </a:solidFill>
                <a:effectLst/>
                <a:latin typeface="Nunito"/>
                <a:cs typeface="Arial" pitchFamily="34" charset="0"/>
              </a:rPr>
              <a:t>Keeps a check that control structures are used in a proper manner.(example: no break statement outside a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73239"/>
                </a:solidFill>
                <a:effectLst/>
                <a:latin typeface="Nunito"/>
                <a:cs typeface="Arial" pitchFamily="34" charset="0"/>
              </a:rPr>
              <a:t>Example: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Arial" pitchFamily="34" charset="0"/>
              </a:rPr>
              <a:t>float x = 10.1; float y = x*30;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In the above example integer 30 will be </a:t>
            </a:r>
            <a:r>
              <a:rPr kumimoji="0" lang="en-US" sz="1300" b="0" i="0" u="none" strike="noStrike" cap="none" normalizeH="0" baseline="0" dirty="0" err="1" smtClean="0">
                <a:ln>
                  <a:noFill/>
                </a:ln>
                <a:solidFill>
                  <a:srgbClr val="273239"/>
                </a:solidFill>
                <a:effectLst/>
                <a:latin typeface="Nunito"/>
                <a:cs typeface="Arial" pitchFamily="34" charset="0"/>
              </a:rPr>
              <a:t>typecasted</a:t>
            </a:r>
            <a:r>
              <a:rPr kumimoji="0" lang="en-US" sz="1300" b="0" i="0" u="none" strike="noStrike" cap="none" normalizeH="0" baseline="0" dirty="0" smtClean="0">
                <a:ln>
                  <a:noFill/>
                </a:ln>
                <a:solidFill>
                  <a:srgbClr val="273239"/>
                </a:solidFill>
                <a:effectLst/>
                <a:latin typeface="Nunito"/>
                <a:cs typeface="Arial" pitchFamily="34" charset="0"/>
              </a:rPr>
              <a:t> to float 30.0 before multiplication, by semantic analyzer.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85720" y="2897873"/>
            <a:ext cx="8358246" cy="2031325"/>
          </a:xfrm>
          <a:prstGeom prst="rect">
            <a:avLst/>
          </a:prstGeom>
        </p:spPr>
        <p:txBody>
          <a:bodyPr wrap="square">
            <a:spAutoFit/>
          </a:bodyPr>
          <a:lstStyle/>
          <a:p>
            <a:pPr fontAlgn="base"/>
            <a:r>
              <a:rPr lang="en-US" b="1" dirty="0"/>
              <a:t>Static and Dynamic Semantics:</a:t>
            </a:r>
            <a:endParaRPr lang="en-US" dirty="0"/>
          </a:p>
          <a:p>
            <a:pPr fontAlgn="base"/>
            <a:r>
              <a:rPr lang="en-US" b="1" dirty="0"/>
              <a:t>Static Semantics –</a:t>
            </a:r>
            <a:r>
              <a:rPr lang="en-US" dirty="0"/>
              <a:t/>
            </a:r>
            <a:br>
              <a:rPr lang="en-US" dirty="0"/>
            </a:br>
            <a:r>
              <a:rPr lang="en-US" dirty="0"/>
              <a:t>It is named so because of the fact that these are checked at compile time. The static semantics and meaning of program during execution, are indirectly related.</a:t>
            </a:r>
          </a:p>
          <a:p>
            <a:pPr fontAlgn="base"/>
            <a:r>
              <a:rPr lang="en-US" b="1" dirty="0"/>
              <a:t>Dynamic Semantic Analysis –</a:t>
            </a:r>
            <a:r>
              <a:rPr lang="en-US" dirty="0"/>
              <a:t/>
            </a:r>
            <a:br>
              <a:rPr lang="en-US" dirty="0"/>
            </a:br>
            <a:r>
              <a:rPr lang="en-US" dirty="0"/>
              <a:t>It defines the meaning of different units of program like expressions and statements. These are checked at runtime unlike static semantics.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715436" cy="3693319"/>
          </a:xfrm>
          <a:prstGeom prst="rect">
            <a:avLst/>
          </a:prstGeom>
        </p:spPr>
        <p:txBody>
          <a:bodyPr wrap="square">
            <a:spAutoFit/>
          </a:bodyPr>
          <a:lstStyle/>
          <a:p>
            <a:pPr fontAlgn="base"/>
            <a:r>
              <a:rPr lang="en-US" b="1" dirty="0"/>
              <a:t>Intermediate Code Generation in Compiler Design</a:t>
            </a:r>
          </a:p>
          <a:p>
            <a:pPr fontAlgn="base"/>
            <a:r>
              <a:rPr lang="en-US" dirty="0" smtClean="0"/>
              <a:t>In </a:t>
            </a:r>
            <a:r>
              <a:rPr lang="en-US" dirty="0"/>
              <a:t>the analysis-synthesis model of a compiler, the front end of a compiler translates a source program into an independent intermediate code, then the back end of the compiler uses this intermediate code to generate the target code (which can be understood by the machine). The benefits of using machine-independent intermediate code are:</a:t>
            </a:r>
          </a:p>
          <a:p>
            <a:pPr fontAlgn="base"/>
            <a:r>
              <a:rPr lang="en-US" dirty="0"/>
              <a:t>Because of the machine-independent intermediate code, portability will be enhanced. For example, suppose, if a compiler translates the source language to its target machine language without having the option for generating intermediate code, then for each new machine, a full native compiler is required. Because, obviously, there were some modifications in the compiler itself according to the machine specifications.</a:t>
            </a:r>
          </a:p>
          <a:p>
            <a:pPr fontAlgn="base"/>
            <a:r>
              <a:rPr lang="en-US" dirty="0"/>
              <a:t>Retargeting is facilitated.</a:t>
            </a:r>
          </a:p>
          <a:p>
            <a:pPr fontAlgn="base"/>
            <a:r>
              <a:rPr lang="en-US" dirty="0"/>
              <a:t>It is easier to apply source code modification to improve the performance of source code by optimizing the intermediate code.</a:t>
            </a:r>
          </a:p>
        </p:txBody>
      </p:sp>
      <p:sp>
        <p:nvSpPr>
          <p:cNvPr id="3" name="Rectangle 2"/>
          <p:cNvSpPr/>
          <p:nvPr/>
        </p:nvSpPr>
        <p:spPr>
          <a:xfrm>
            <a:off x="71406" y="3718703"/>
            <a:ext cx="8929750" cy="2862322"/>
          </a:xfrm>
          <a:prstGeom prst="rect">
            <a:avLst/>
          </a:prstGeom>
        </p:spPr>
        <p:txBody>
          <a:bodyPr wrap="square">
            <a:spAutoFit/>
          </a:bodyPr>
          <a:lstStyle/>
          <a:p>
            <a:pPr fontAlgn="base"/>
            <a:r>
              <a:rPr lang="en-US" b="1" dirty="0"/>
              <a:t>What is Intermediate Code Generation?</a:t>
            </a:r>
          </a:p>
          <a:p>
            <a:pPr fontAlgn="base"/>
            <a:r>
              <a:rPr lang="en-US" dirty="0"/>
              <a:t>Intermediate Code Generation is a stage in the process of compiling a program, where the compiler translates the source code into an intermediate representation. This representation is not machine code but is simpler than the original high-level code. Here’s how it works:</a:t>
            </a:r>
          </a:p>
          <a:p>
            <a:pPr fontAlgn="base"/>
            <a:r>
              <a:rPr lang="en-US" b="1" dirty="0"/>
              <a:t>Translation: </a:t>
            </a:r>
            <a:r>
              <a:rPr lang="en-US" dirty="0"/>
              <a:t>The compiler takes the high-level code (like C or</a:t>
            </a:r>
            <a:r>
              <a:rPr lang="en-US" u="sng" dirty="0">
                <a:hlinkClick r:id="rId2"/>
              </a:rPr>
              <a:t> Java</a:t>
            </a:r>
            <a:r>
              <a:rPr lang="en-US" dirty="0"/>
              <a:t>) and converts it into an intermediate form, which can be easier to analyze and manipulate.</a:t>
            </a:r>
          </a:p>
          <a:p>
            <a:pPr fontAlgn="base"/>
            <a:r>
              <a:rPr lang="en-US" b="1" dirty="0"/>
              <a:t>Portability</a:t>
            </a:r>
            <a:r>
              <a:rPr lang="en-US" dirty="0"/>
              <a:t>: This intermediate code can often run on different types of machines without needing major changes, making it more versatile.</a:t>
            </a:r>
          </a:p>
          <a:p>
            <a:pPr fontAlgn="base"/>
            <a:r>
              <a:rPr lang="en-US" b="1" dirty="0"/>
              <a:t>Optimization: </a:t>
            </a:r>
            <a:r>
              <a:rPr lang="en-US" dirty="0"/>
              <a:t>Before turning it into machine code, the compiler can optimize this intermediate code to make the final program run faster or use less memory.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4" descr="Lightbox"/>
          <p:cNvPicPr>
            <a:picLocks noChangeAspect="1" noChangeArrowheads="1"/>
          </p:cNvPicPr>
          <p:nvPr/>
        </p:nvPicPr>
        <p:blipFill>
          <a:blip r:embed="rId2"/>
          <a:srcRect/>
          <a:stretch>
            <a:fillRect/>
          </a:stretch>
        </p:blipFill>
        <p:spPr bwMode="auto">
          <a:xfrm>
            <a:off x="1714480" y="500042"/>
            <a:ext cx="5648325" cy="581977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70760"/>
            <a:ext cx="8501122" cy="4801314"/>
          </a:xfrm>
          <a:prstGeom prst="rect">
            <a:avLst/>
          </a:prstGeom>
        </p:spPr>
        <p:txBody>
          <a:bodyPr wrap="square">
            <a:spAutoFit/>
          </a:bodyPr>
          <a:lstStyle/>
          <a:p>
            <a:pPr fontAlgn="base"/>
            <a:r>
              <a:rPr lang="en-US" dirty="0"/>
              <a:t>If we generate machine code directly from source code then for n target machine we will have optimizers and n code generator but if we will have a machine-independent intermediate code, we will have only one optimizer. Intermediate code can be either language-specific (e.g., </a:t>
            </a:r>
            <a:r>
              <a:rPr lang="en-US" dirty="0" err="1"/>
              <a:t>Bytecode</a:t>
            </a:r>
            <a:r>
              <a:rPr lang="en-US" dirty="0"/>
              <a:t> for Java) or language. independent (three-address code). The following are commonly used intermediate code representations:</a:t>
            </a:r>
          </a:p>
          <a:p>
            <a:pPr fontAlgn="base"/>
            <a:r>
              <a:rPr lang="en-US" b="1" dirty="0"/>
              <a:t>Postfix Notation</a:t>
            </a:r>
          </a:p>
          <a:p>
            <a:pPr fontAlgn="base"/>
            <a:r>
              <a:rPr lang="en-US" dirty="0"/>
              <a:t>Also known as reverse Polish notation or suffix notation.</a:t>
            </a:r>
          </a:p>
          <a:p>
            <a:pPr fontAlgn="base"/>
            <a:r>
              <a:rPr lang="en-US" dirty="0"/>
              <a:t>In the infix notation, the operator is placed between operands, e.g., </a:t>
            </a:r>
            <a:r>
              <a:rPr lang="en-US" i="1" dirty="0"/>
              <a:t>a + b. </a:t>
            </a:r>
            <a:r>
              <a:rPr lang="en-US" u="sng" dirty="0">
                <a:hlinkClick r:id="rId2"/>
              </a:rPr>
              <a:t>Postfix notation</a:t>
            </a:r>
            <a:r>
              <a:rPr lang="en-US" dirty="0"/>
              <a:t> positions the operator at the right end, as in </a:t>
            </a:r>
            <a:r>
              <a:rPr lang="en-US" i="1" dirty="0" err="1"/>
              <a:t>ab</a:t>
            </a:r>
            <a:r>
              <a:rPr lang="en-US" i="1" dirty="0"/>
              <a:t> +</a:t>
            </a:r>
            <a:r>
              <a:rPr lang="en-US" dirty="0"/>
              <a:t>.</a:t>
            </a:r>
          </a:p>
          <a:p>
            <a:pPr fontAlgn="base"/>
            <a:r>
              <a:rPr lang="en-US" dirty="0"/>
              <a:t>For any postfix expressions </a:t>
            </a:r>
            <a:r>
              <a:rPr lang="en-US" i="1" dirty="0"/>
              <a:t>e1</a:t>
            </a:r>
            <a:r>
              <a:rPr lang="en-US" dirty="0"/>
              <a:t> and </a:t>
            </a:r>
            <a:r>
              <a:rPr lang="en-US" i="1" dirty="0"/>
              <a:t>e2 </a:t>
            </a:r>
            <a:r>
              <a:rPr lang="en-US" dirty="0"/>
              <a:t>with a binary operator </a:t>
            </a:r>
            <a:r>
              <a:rPr lang="en-US" i="1" dirty="0"/>
              <a:t>(+) , </a:t>
            </a:r>
            <a:r>
              <a:rPr lang="en-US" dirty="0"/>
              <a:t>applying the operator yields </a:t>
            </a:r>
            <a:r>
              <a:rPr lang="en-US" i="1" dirty="0"/>
              <a:t>e1e2+.</a:t>
            </a:r>
            <a:endParaRPr lang="en-US" dirty="0"/>
          </a:p>
          <a:p>
            <a:pPr fontAlgn="base"/>
            <a:r>
              <a:rPr lang="en-US" dirty="0"/>
              <a:t>Postfix notation eliminates the need for parentheses, as the operator’s position and </a:t>
            </a:r>
            <a:r>
              <a:rPr lang="en-US" dirty="0" err="1"/>
              <a:t>arity</a:t>
            </a:r>
            <a:r>
              <a:rPr lang="en-US" dirty="0"/>
              <a:t> allow unambiguous expression decoding.</a:t>
            </a:r>
          </a:p>
          <a:p>
            <a:pPr fontAlgn="base"/>
            <a:r>
              <a:rPr lang="en-US" dirty="0"/>
              <a:t>In postfix notation, the operator consistently follows the operand.</a:t>
            </a:r>
          </a:p>
          <a:p>
            <a:pPr fontAlgn="base"/>
            <a:r>
              <a:rPr lang="en-US" b="1" dirty="0"/>
              <a:t>Example 1:</a:t>
            </a:r>
            <a:r>
              <a:rPr lang="en-US" dirty="0"/>
              <a:t> The postfix representation of the expression (a + b) * c is : </a:t>
            </a:r>
            <a:r>
              <a:rPr lang="en-US" dirty="0" err="1"/>
              <a:t>ab</a:t>
            </a:r>
            <a:r>
              <a:rPr lang="en-US" dirty="0"/>
              <a:t> + c *</a:t>
            </a:r>
            <a:br>
              <a:rPr lang="en-US" dirty="0"/>
            </a:br>
            <a:r>
              <a:rPr lang="en-US" b="1" dirty="0"/>
              <a:t>Example 2: </a:t>
            </a:r>
            <a:r>
              <a:rPr lang="en-US" dirty="0"/>
              <a:t>The postfix representation of the expression (a – b) * (c + d) + (a – b) is :   </a:t>
            </a:r>
            <a:r>
              <a:rPr lang="en-US" dirty="0" err="1"/>
              <a:t>ab</a:t>
            </a:r>
            <a:r>
              <a:rPr lang="en-US" dirty="0"/>
              <a:t> – </a:t>
            </a:r>
            <a:r>
              <a:rPr lang="en-US" dirty="0" err="1"/>
              <a:t>cd</a:t>
            </a:r>
            <a:r>
              <a:rPr lang="en-US" dirty="0"/>
              <a:t> + *</a:t>
            </a:r>
            <a:r>
              <a:rPr lang="en-US" dirty="0" err="1"/>
              <a:t>ab</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35846"/>
            <a:ext cx="8286808" cy="5078313"/>
          </a:xfrm>
          <a:prstGeom prst="rect">
            <a:avLst/>
          </a:prstGeom>
        </p:spPr>
        <p:txBody>
          <a:bodyPr wrap="square">
            <a:spAutoFit/>
          </a:bodyPr>
          <a:lstStyle/>
          <a:p>
            <a:r>
              <a:rPr lang="en-US" dirty="0"/>
              <a:t>Preprocessor</a:t>
            </a:r>
          </a:p>
          <a:p>
            <a:r>
              <a:rPr lang="en-US" dirty="0"/>
              <a:t>A preprocessor, generally considered as a part of compiler, is a tool that produces input for compilers. It deals with macro-processing, augmentation, file inclusion, language extension, etc.</a:t>
            </a:r>
          </a:p>
          <a:p>
            <a:r>
              <a:rPr lang="en-US" dirty="0"/>
              <a:t>Interpreter</a:t>
            </a:r>
          </a:p>
          <a:p>
            <a:r>
              <a:rPr lang="en-US" dirty="0"/>
              <a:t>An interpreter, like a compiler, translates high-level language into low-level machine language. The difference lies in the way they read the source code or input. A compiler reads the whole source code at once, creates tokens, checks semantics, generates intermediate code, executes the whole program and may involve many passes. In contrast, an interpreter reads a statement from the input, converts it to an intermediate code, executes it, then takes the next statement in sequence. If an error occurs, an interpreter stops execution and reports it. whereas a compiler reads the whole program even if it encounters several errors</a:t>
            </a:r>
            <a:r>
              <a:rPr lang="en-US" dirty="0" smtClean="0"/>
              <a:t>.</a:t>
            </a:r>
          </a:p>
          <a:p>
            <a:r>
              <a:rPr lang="en-US" dirty="0"/>
              <a:t>Assembler</a:t>
            </a:r>
          </a:p>
          <a:p>
            <a:r>
              <a:rPr lang="en-US" dirty="0"/>
              <a:t>An assembler translates assembly language programs into machine </a:t>
            </a:r>
            <a:r>
              <a:rPr lang="en-US" dirty="0" err="1"/>
              <a:t>code.The</a:t>
            </a:r>
            <a:r>
              <a:rPr lang="en-US" dirty="0"/>
              <a:t> output of an assembler is called an object file, which contains a combination of machine instructions as well as the data required to place these instructions in memory.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8266"/>
            <a:ext cx="8572560" cy="5355312"/>
          </a:xfrm>
          <a:prstGeom prst="rect">
            <a:avLst/>
          </a:prstGeom>
        </p:spPr>
        <p:txBody>
          <a:bodyPr wrap="square">
            <a:spAutoFit/>
          </a:bodyPr>
          <a:lstStyle/>
          <a:p>
            <a:pPr fontAlgn="base"/>
            <a:r>
              <a:rPr lang="en-US" b="1" dirty="0"/>
              <a:t>Three-Address Code</a:t>
            </a:r>
          </a:p>
          <a:p>
            <a:pPr fontAlgn="base"/>
            <a:r>
              <a:rPr lang="en-US" dirty="0"/>
              <a:t>A three address statement involves a maximum of three references, consisting of two for operands and one for the result.</a:t>
            </a:r>
          </a:p>
          <a:p>
            <a:pPr fontAlgn="base"/>
            <a:r>
              <a:rPr lang="en-US" dirty="0"/>
              <a:t>A sequence of three address statements collectively forms a three address code.</a:t>
            </a:r>
          </a:p>
          <a:p>
            <a:pPr fontAlgn="base"/>
            <a:r>
              <a:rPr lang="en-US" dirty="0"/>
              <a:t>The typical form of a three address statement is expressed as </a:t>
            </a:r>
            <a:r>
              <a:rPr lang="en-US" i="1" dirty="0"/>
              <a:t>x = y op z</a:t>
            </a:r>
            <a:r>
              <a:rPr lang="en-US" dirty="0"/>
              <a:t>, where </a:t>
            </a:r>
            <a:r>
              <a:rPr lang="en-US" i="1" dirty="0"/>
              <a:t>x, y</a:t>
            </a:r>
            <a:r>
              <a:rPr lang="en-US" dirty="0"/>
              <a:t>, and </a:t>
            </a:r>
            <a:r>
              <a:rPr lang="en-US" i="1" dirty="0"/>
              <a:t>z</a:t>
            </a:r>
            <a:r>
              <a:rPr lang="en-US" dirty="0"/>
              <a:t> represent memory addresses.</a:t>
            </a:r>
          </a:p>
          <a:p>
            <a:pPr fontAlgn="base"/>
            <a:r>
              <a:rPr lang="en-US" dirty="0"/>
              <a:t>Each variable </a:t>
            </a:r>
            <a:r>
              <a:rPr lang="en-US" i="1" dirty="0"/>
              <a:t>(x, y, z) </a:t>
            </a:r>
            <a:r>
              <a:rPr lang="en-US" dirty="0"/>
              <a:t>in a three address statement is associated with a specific memory location.</a:t>
            </a:r>
          </a:p>
          <a:p>
            <a:pPr fontAlgn="base"/>
            <a:r>
              <a:rPr lang="en-US" dirty="0"/>
              <a:t>While a standard three address statement includes three references, there are instances where a statement may contain fewer than three references, yet it is still categorized as a three address statement.</a:t>
            </a:r>
            <a:br>
              <a:rPr lang="en-US" dirty="0"/>
            </a:br>
            <a:r>
              <a:rPr lang="en-US" b="1" dirty="0"/>
              <a:t>Example: </a:t>
            </a:r>
            <a:r>
              <a:rPr lang="en-US" dirty="0"/>
              <a:t>The three address code for the expression a + b * c + d : T1 = b * c T2 = a + T1 T3 = T2 + d; T 1 , T2 , T3 are temporary variables.</a:t>
            </a:r>
          </a:p>
          <a:p>
            <a:pPr fontAlgn="base"/>
            <a:r>
              <a:rPr lang="en-US" dirty="0"/>
              <a:t>There are 3 ways to represent a Three-Address Code in compiler design: </a:t>
            </a:r>
            <a:br>
              <a:rPr lang="en-US" dirty="0"/>
            </a:br>
            <a:r>
              <a:rPr lang="en-US" dirty="0" err="1"/>
              <a:t>i</a:t>
            </a:r>
            <a:r>
              <a:rPr lang="en-US" dirty="0"/>
              <a:t>) Quadruples</a:t>
            </a:r>
            <a:br>
              <a:rPr lang="en-US" dirty="0"/>
            </a:br>
            <a:r>
              <a:rPr lang="en-US" dirty="0"/>
              <a:t>ii) Triples</a:t>
            </a:r>
            <a:br>
              <a:rPr lang="en-US" dirty="0"/>
            </a:br>
            <a:r>
              <a:rPr lang="en-US" dirty="0"/>
              <a:t>iii) Indirect  Triples</a:t>
            </a:r>
            <a:br>
              <a:rPr lang="en-US" dirty="0"/>
            </a:br>
            <a:r>
              <a:rPr lang="en-US" dirty="0"/>
              <a:t>Read more:</a:t>
            </a:r>
            <a:r>
              <a:rPr lang="en-US" u="sng" dirty="0">
                <a:hlinkClick r:id="rId2"/>
              </a:rPr>
              <a:t> Three-address code</a:t>
            </a:r>
            <a:r>
              <a:rPr lang="en-US" dirty="0"/>
              <a:t/>
            </a:r>
            <a:br>
              <a:rPr lang="en-US" dirty="0"/>
            </a:b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85728"/>
            <a:ext cx="8786874" cy="3139321"/>
          </a:xfrm>
          <a:prstGeom prst="rect">
            <a:avLst/>
          </a:prstGeom>
        </p:spPr>
        <p:txBody>
          <a:bodyPr wrap="square">
            <a:spAutoFit/>
          </a:bodyPr>
          <a:lstStyle/>
          <a:p>
            <a:pPr fontAlgn="base"/>
            <a:r>
              <a:rPr lang="en-US" b="1" dirty="0"/>
              <a:t>Syntax Tree</a:t>
            </a:r>
          </a:p>
          <a:p>
            <a:pPr fontAlgn="base"/>
            <a:r>
              <a:rPr lang="en-US" dirty="0"/>
              <a:t>A syntax tree serves as a condensed representation of a parse tree.</a:t>
            </a:r>
          </a:p>
          <a:p>
            <a:pPr fontAlgn="base"/>
            <a:r>
              <a:rPr lang="en-US" dirty="0"/>
              <a:t>The operator and keyword nodes present in the parse tree undergo a relocation process to become part of their respective parent nodes in the syntax tree. the internal nodes are operators and child nodes are operands.</a:t>
            </a:r>
          </a:p>
          <a:p>
            <a:pPr fontAlgn="base"/>
            <a:r>
              <a:rPr lang="en-US" dirty="0"/>
              <a:t>Creating a </a:t>
            </a:r>
            <a:r>
              <a:rPr lang="en-US" u="sng" dirty="0">
                <a:hlinkClick r:id="rId2"/>
              </a:rPr>
              <a:t>syntax tree</a:t>
            </a:r>
            <a:r>
              <a:rPr lang="en-US" dirty="0"/>
              <a:t> involves strategically placing parentheses within the expression. This technique contributes to a more intuitive representation, making it easier to discern the sequence in which operands should be processed.</a:t>
            </a:r>
          </a:p>
          <a:p>
            <a:pPr fontAlgn="base"/>
            <a:r>
              <a:rPr lang="en-US" dirty="0"/>
              <a:t>The syntax tree not only condenses the </a:t>
            </a:r>
            <a:r>
              <a:rPr lang="en-US" u="sng" dirty="0">
                <a:hlinkClick r:id="rId3"/>
              </a:rPr>
              <a:t>parse tree</a:t>
            </a:r>
            <a:r>
              <a:rPr lang="en-US" dirty="0"/>
              <a:t> but also offers an improved visual representation of the program’s syntactic structure,</a:t>
            </a:r>
            <a:br>
              <a:rPr lang="en-US" dirty="0"/>
            </a:br>
            <a:r>
              <a:rPr lang="en-US" b="1" dirty="0"/>
              <a:t>Example:</a:t>
            </a:r>
            <a:r>
              <a:rPr lang="en-US" dirty="0"/>
              <a:t> x = (a + b * c) / (a – b * c)</a:t>
            </a:r>
          </a:p>
        </p:txBody>
      </p:sp>
      <p:pic>
        <p:nvPicPr>
          <p:cNvPr id="48130" name="Picture 2" descr="Lightbox"/>
          <p:cNvPicPr>
            <a:picLocks noChangeAspect="1" noChangeArrowheads="1"/>
          </p:cNvPicPr>
          <p:nvPr/>
        </p:nvPicPr>
        <p:blipFill>
          <a:blip r:embed="rId4"/>
          <a:srcRect/>
          <a:stretch>
            <a:fillRect/>
          </a:stretch>
        </p:blipFill>
        <p:spPr bwMode="auto">
          <a:xfrm>
            <a:off x="1071538" y="3143248"/>
            <a:ext cx="7072362" cy="328614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680"/>
            <a:ext cx="8643998" cy="3416320"/>
          </a:xfrm>
          <a:prstGeom prst="rect">
            <a:avLst/>
          </a:prstGeom>
        </p:spPr>
        <p:txBody>
          <a:bodyPr wrap="square">
            <a:spAutoFit/>
          </a:bodyPr>
          <a:lstStyle/>
          <a:p>
            <a:pPr fontAlgn="base"/>
            <a:r>
              <a:rPr lang="en-US" b="1" dirty="0"/>
              <a:t>Advantages of Intermediate Code Generation</a:t>
            </a:r>
          </a:p>
          <a:p>
            <a:pPr fontAlgn="base"/>
            <a:r>
              <a:rPr lang="en-US" b="1" dirty="0"/>
              <a:t>Easier to Implement:</a:t>
            </a:r>
            <a:r>
              <a:rPr lang="en-US" dirty="0"/>
              <a:t> Intermediate code generation can simplify the code generation process by reducing the complexity of the input code, making it easier to implement.</a:t>
            </a:r>
          </a:p>
          <a:p>
            <a:pPr fontAlgn="base"/>
            <a:r>
              <a:rPr lang="en-US" b="1" dirty="0"/>
              <a:t>Facilitates Code Optimization:</a:t>
            </a:r>
            <a:r>
              <a:rPr lang="en-US" dirty="0"/>
              <a:t> Intermediate code generation can enable the use of various code optimization techniques, leading to improved performance and efficiency of the generated code.</a:t>
            </a:r>
          </a:p>
          <a:p>
            <a:pPr fontAlgn="base"/>
            <a:r>
              <a:rPr lang="en-US" b="1" dirty="0"/>
              <a:t>Platform Independence:</a:t>
            </a:r>
            <a:r>
              <a:rPr lang="en-US" dirty="0"/>
              <a:t> Intermediate code is platform-independent, meaning that it can be translated into machine code or </a:t>
            </a:r>
            <a:r>
              <a:rPr lang="en-US" dirty="0" err="1"/>
              <a:t>bytecode</a:t>
            </a:r>
            <a:r>
              <a:rPr lang="en-US" dirty="0"/>
              <a:t> for any platform.</a:t>
            </a:r>
          </a:p>
          <a:p>
            <a:pPr fontAlgn="base"/>
            <a:r>
              <a:rPr lang="en-US" b="1" dirty="0"/>
              <a:t>Code Reuse:</a:t>
            </a:r>
            <a:r>
              <a:rPr lang="en-US" dirty="0"/>
              <a:t> Intermediate code can be reused in the future to generate code for other platforms or languages.</a:t>
            </a:r>
          </a:p>
          <a:p>
            <a:pPr fontAlgn="base"/>
            <a:r>
              <a:rPr lang="en-US" b="1" dirty="0"/>
              <a:t>Easier Debugging:</a:t>
            </a:r>
            <a:r>
              <a:rPr lang="en-US" dirty="0"/>
              <a:t> Intermediate code can be easier to debug than machine code or </a:t>
            </a:r>
            <a:r>
              <a:rPr lang="en-US" dirty="0" err="1"/>
              <a:t>bytecode</a:t>
            </a:r>
            <a:r>
              <a:rPr lang="en-US" dirty="0"/>
              <a:t>, as it is closer to the original source code.</a:t>
            </a:r>
          </a:p>
        </p:txBody>
      </p:sp>
      <p:sp>
        <p:nvSpPr>
          <p:cNvPr id="3" name="Rectangle 2"/>
          <p:cNvSpPr/>
          <p:nvPr/>
        </p:nvSpPr>
        <p:spPr>
          <a:xfrm>
            <a:off x="214282" y="3558321"/>
            <a:ext cx="8715436" cy="2585323"/>
          </a:xfrm>
          <a:prstGeom prst="rect">
            <a:avLst/>
          </a:prstGeom>
        </p:spPr>
        <p:txBody>
          <a:bodyPr wrap="square">
            <a:spAutoFit/>
          </a:bodyPr>
          <a:lstStyle/>
          <a:p>
            <a:pPr fontAlgn="base"/>
            <a:r>
              <a:rPr lang="en-US" b="1" dirty="0"/>
              <a:t>Disadvantages of Intermediate Code Generation</a:t>
            </a:r>
          </a:p>
          <a:p>
            <a:pPr fontAlgn="base"/>
            <a:r>
              <a:rPr lang="en-US" b="1" dirty="0"/>
              <a:t>Increased Compilation Time: </a:t>
            </a:r>
            <a:r>
              <a:rPr lang="en-US" dirty="0"/>
              <a:t>Intermediate code generation can significantly increase the compilation time, making it less suitable for real-time or time-critical applications.</a:t>
            </a:r>
          </a:p>
          <a:p>
            <a:pPr fontAlgn="base"/>
            <a:r>
              <a:rPr lang="en-US" b="1" dirty="0"/>
              <a:t>Additional Memory Usage: </a:t>
            </a:r>
            <a:r>
              <a:rPr lang="en-US" dirty="0"/>
              <a:t>Intermediate code generation requires additional memory to store the intermediate representation, which can be a concern for memory-limited systems.</a:t>
            </a:r>
          </a:p>
          <a:p>
            <a:pPr fontAlgn="base"/>
            <a:r>
              <a:rPr lang="en-US" b="1" dirty="0"/>
              <a:t>Increased Complexity: </a:t>
            </a:r>
            <a:r>
              <a:rPr lang="en-US" dirty="0"/>
              <a:t>Intermediate code generation can increase the complexity of the </a:t>
            </a:r>
            <a:r>
              <a:rPr lang="en-US" u="sng" dirty="0">
                <a:hlinkClick r:id="rId2"/>
              </a:rPr>
              <a:t>compiler design</a:t>
            </a:r>
            <a:r>
              <a:rPr lang="en-US" dirty="0"/>
              <a:t>, making it harder to implement and maintain.</a:t>
            </a:r>
          </a:p>
          <a:p>
            <a:pPr fontAlgn="base"/>
            <a:r>
              <a:rPr lang="en-US" b="1" dirty="0"/>
              <a:t>Reduced Performance:</a:t>
            </a:r>
            <a:r>
              <a:rPr lang="en-US" dirty="0"/>
              <a:t> The process of generating intermediate code can result in code that executes slower than code generated directly from the source 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90045"/>
            <a:ext cx="8715436" cy="5632311"/>
          </a:xfrm>
          <a:prstGeom prst="rect">
            <a:avLst/>
          </a:prstGeom>
        </p:spPr>
        <p:txBody>
          <a:bodyPr wrap="square">
            <a:spAutoFit/>
          </a:bodyPr>
          <a:lstStyle/>
          <a:p>
            <a:pPr fontAlgn="base"/>
            <a:r>
              <a:rPr lang="en-US" b="1" dirty="0"/>
              <a:t>Code Optimization in Compiler Design</a:t>
            </a:r>
          </a:p>
          <a:p>
            <a:pPr fontAlgn="base"/>
            <a:r>
              <a:rPr lang="en-US" dirty="0"/>
              <a:t>Last Updated : 04 Sep, 2024</a:t>
            </a:r>
          </a:p>
          <a:p>
            <a:pPr fontAlgn="base"/>
            <a:r>
              <a:rPr lang="en-US" dirty="0"/>
              <a:t>Code optimization is a crucial phase in compiler design aimed at enhancing the performance and efficiency of the executable code. By improving the quality of the generated machine code optimizations can reduce execution time, minimize resource usage, and improve overall system performance. This process involves the various techniques and strategies applied during compilation to produce more efficient code without altering the program’s functionality.</a:t>
            </a:r>
          </a:p>
          <a:p>
            <a:pPr fontAlgn="base"/>
            <a:r>
              <a:rPr lang="en-US" dirty="0"/>
              <a:t>The code optimization in the synthesis phase is a program transformation technique, which tries to improve the intermediate code by making it consume fewer resources (i.e. CPU, Memory) so that faster-running machine code will result. The compiler optimizing process should meet the following objectives:</a:t>
            </a:r>
          </a:p>
          <a:p>
            <a:pPr fontAlgn="base"/>
            <a:r>
              <a:rPr lang="en-US" dirty="0"/>
              <a:t>The optimization must be correct, it must not, in any way, change the meaning of the program.</a:t>
            </a:r>
          </a:p>
          <a:p>
            <a:pPr fontAlgn="base"/>
            <a:r>
              <a:rPr lang="en-US" dirty="0"/>
              <a:t>Optimization should increase the speed and performance of the program.</a:t>
            </a:r>
          </a:p>
          <a:p>
            <a:pPr fontAlgn="base"/>
            <a:r>
              <a:rPr lang="en-US" dirty="0"/>
              <a:t>The compilation time must be kept reasonable.</a:t>
            </a:r>
          </a:p>
          <a:p>
            <a:pPr fontAlgn="base"/>
            <a:r>
              <a:rPr lang="en-US" dirty="0"/>
              <a:t>The optimization process should not delay the overall compiling process.</a:t>
            </a:r>
          </a:p>
          <a:p>
            <a:pPr fontAlgn="base"/>
            <a:r>
              <a:rPr lang="en-US" b="1" dirty="0"/>
              <a:t>When to Optimize? </a:t>
            </a:r>
          </a:p>
          <a:p>
            <a:pPr fontAlgn="base"/>
            <a:r>
              <a:rPr lang="en-US" dirty="0"/>
              <a:t>Optimization of the code is often performed at the end of the development stage since it reduces readability and adds code that is used to increase performance.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501122" cy="5909310"/>
          </a:xfrm>
          <a:prstGeom prst="rect">
            <a:avLst/>
          </a:prstGeom>
        </p:spPr>
        <p:txBody>
          <a:bodyPr wrap="square">
            <a:spAutoFit/>
          </a:bodyPr>
          <a:lstStyle/>
          <a:p>
            <a:pPr fontAlgn="base"/>
            <a:r>
              <a:rPr lang="en-US" b="1" dirty="0" smtClean="0"/>
              <a:t>Why Optimize? </a:t>
            </a:r>
          </a:p>
          <a:p>
            <a:pPr fontAlgn="base"/>
            <a:r>
              <a:rPr lang="en-US" dirty="0" smtClean="0"/>
              <a:t>Optimizing an algorithm is beyond the scope of the code optimization phase. So the program is optimized. And it may involve reducing the size of the code. So, optimization helps to:</a:t>
            </a:r>
          </a:p>
          <a:p>
            <a:pPr fontAlgn="base"/>
            <a:r>
              <a:rPr lang="en-US" dirty="0" smtClean="0"/>
              <a:t>Reduce the space consumed and increases the speed of compilation.</a:t>
            </a:r>
          </a:p>
          <a:p>
            <a:pPr fontAlgn="base"/>
            <a:r>
              <a:rPr lang="en-US" dirty="0" smtClean="0"/>
              <a:t>Manually analyzing datasets involves a lot of time. Hence, we make use of software like Tableau for data analysis. Similarly, manually performing the optimization is also tedious and is better done using a code optimizer.</a:t>
            </a:r>
          </a:p>
          <a:p>
            <a:pPr fontAlgn="base"/>
            <a:r>
              <a:rPr lang="en-US" dirty="0" smtClean="0"/>
              <a:t>An optimized code often promotes re-usability.</a:t>
            </a:r>
          </a:p>
          <a:p>
            <a:pPr fontAlgn="base"/>
            <a:r>
              <a:rPr lang="en-US" b="1" dirty="0"/>
              <a:t>Types of Code Optimization</a:t>
            </a:r>
          </a:p>
          <a:p>
            <a:pPr fontAlgn="base"/>
            <a:r>
              <a:rPr lang="en-US" dirty="0"/>
              <a:t>The optimization process can be broadly classified into two types:</a:t>
            </a:r>
          </a:p>
          <a:p>
            <a:pPr fontAlgn="base"/>
            <a:r>
              <a:rPr lang="en-US" b="1" dirty="0"/>
              <a:t>Machine Independent Optimization:</a:t>
            </a:r>
            <a:r>
              <a:rPr lang="en-US" dirty="0"/>
              <a:t> This code optimization phase attempts to improve the </a:t>
            </a:r>
            <a:r>
              <a:rPr lang="en-US" u="sng" dirty="0">
                <a:hlinkClick r:id="rId2"/>
              </a:rPr>
              <a:t>intermediate code</a:t>
            </a:r>
            <a:r>
              <a:rPr lang="en-US" dirty="0"/>
              <a:t> to get a better target code as the output. The part of the intermediate code which is transformed here does not involve any CPU registers or absolute memory locations.</a:t>
            </a:r>
          </a:p>
          <a:p>
            <a:pPr fontAlgn="base"/>
            <a:r>
              <a:rPr lang="en-US" b="1" dirty="0"/>
              <a:t>Machine Dependent Optimization:</a:t>
            </a:r>
            <a:r>
              <a:rPr lang="en-US" dirty="0"/>
              <a:t> Machine-dependent optimization is done after the </a:t>
            </a:r>
            <a:r>
              <a:rPr lang="en-US" b="1" dirty="0"/>
              <a:t>target code</a:t>
            </a:r>
            <a:r>
              <a:rPr lang="en-US" dirty="0"/>
              <a:t> has been generated and when the code is transformed according to the target machine architecture. It involves CPU registers and may have absolute memory references rather than relative references. Machine-dependent optimizers put efforts to take maximum </a:t>
            </a:r>
            <a:r>
              <a:rPr lang="en-US" b="1" dirty="0"/>
              <a:t>advantage</a:t>
            </a:r>
            <a:r>
              <a:rPr lang="en-US" dirty="0"/>
              <a:t> of the memory hierarchy.</a:t>
            </a:r>
          </a:p>
          <a:p>
            <a:pPr fontAlgn="base"/>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14290"/>
            <a:ext cx="8643998" cy="5909310"/>
          </a:xfrm>
          <a:prstGeom prst="rect">
            <a:avLst/>
          </a:prstGeom>
        </p:spPr>
        <p:txBody>
          <a:bodyPr wrap="square">
            <a:spAutoFit/>
          </a:bodyPr>
          <a:lstStyle/>
          <a:p>
            <a:pPr fontAlgn="base"/>
            <a:r>
              <a:rPr lang="en-US" b="1" dirty="0"/>
              <a:t>Ways to Optimize Code</a:t>
            </a:r>
          </a:p>
          <a:p>
            <a:pPr fontAlgn="base"/>
            <a:r>
              <a:rPr lang="en-US" dirty="0"/>
              <a:t>There are several ways to optimize code. Some of them are mentioned below.</a:t>
            </a:r>
          </a:p>
          <a:p>
            <a:pPr marL="342900" indent="-342900" fontAlgn="base">
              <a:buAutoNum type="arabicPeriod"/>
            </a:pPr>
            <a:r>
              <a:rPr lang="en-US" b="1" dirty="0" smtClean="0"/>
              <a:t>Compile </a:t>
            </a:r>
            <a:r>
              <a:rPr lang="en-US" b="1" dirty="0"/>
              <a:t>Time Evaluation</a:t>
            </a:r>
            <a:r>
              <a:rPr lang="en-US" b="1" dirty="0" smtClean="0"/>
              <a:t>:</a:t>
            </a:r>
          </a:p>
          <a:p>
            <a:pPr marL="342900" indent="-342900" fontAlgn="base"/>
            <a:r>
              <a:rPr lang="en-US" b="1" dirty="0" smtClean="0"/>
              <a:t>(</a:t>
            </a:r>
            <a:r>
              <a:rPr lang="en-US" b="1" dirty="0" err="1" smtClean="0"/>
              <a:t>i</a:t>
            </a:r>
            <a:r>
              <a:rPr lang="en-US" b="1" dirty="0" smtClean="0"/>
              <a:t>)   A = 2*(22.0/7.0)*r  </a:t>
            </a:r>
          </a:p>
          <a:p>
            <a:pPr marL="342900" indent="-342900" fontAlgn="base"/>
            <a:r>
              <a:rPr lang="en-US" b="1" dirty="0" smtClean="0"/>
              <a:t>      Perform 2*(22.0/7.0)*r at compile time. </a:t>
            </a:r>
          </a:p>
          <a:p>
            <a:pPr marL="342900" indent="-342900" fontAlgn="base"/>
            <a:r>
              <a:rPr lang="en-US" b="1" dirty="0" smtClean="0"/>
              <a:t>(ii)  x = 12.4 </a:t>
            </a:r>
          </a:p>
          <a:p>
            <a:pPr marL="342900" indent="-342900" fontAlgn="base"/>
            <a:r>
              <a:rPr lang="en-US" b="1" dirty="0" smtClean="0"/>
              <a:t>      y = x/2.3  </a:t>
            </a:r>
          </a:p>
          <a:p>
            <a:pPr marL="342900" indent="-342900" fontAlgn="base"/>
            <a:r>
              <a:rPr lang="en-US" b="1" dirty="0" smtClean="0"/>
              <a:t>      Evaluate x/2.3 as 12.4/2.3 at compile time.</a:t>
            </a:r>
          </a:p>
          <a:p>
            <a:pPr marL="342900" indent="-342900" fontAlgn="base"/>
            <a:r>
              <a:rPr lang="en-US" b="1" dirty="0"/>
              <a:t>2. Variable Propagation:</a:t>
            </a:r>
          </a:p>
          <a:p>
            <a:pPr marL="342900" indent="-342900" fontAlgn="base"/>
            <a:r>
              <a:rPr lang="en-US" b="1" dirty="0" smtClean="0"/>
              <a:t>//Before Optimization  </a:t>
            </a:r>
          </a:p>
          <a:p>
            <a:pPr marL="342900" indent="-342900" fontAlgn="base"/>
            <a:r>
              <a:rPr lang="en-US" b="1" dirty="0" smtClean="0"/>
              <a:t>c = a * b                                                </a:t>
            </a:r>
          </a:p>
          <a:p>
            <a:pPr marL="342900" indent="-342900" fontAlgn="base"/>
            <a:r>
              <a:rPr lang="en-US" b="1" dirty="0" smtClean="0"/>
              <a:t>x = a                                                   </a:t>
            </a:r>
          </a:p>
          <a:p>
            <a:pPr marL="342900" indent="-342900" fontAlgn="base"/>
            <a:r>
              <a:rPr lang="en-US" b="1" dirty="0" smtClean="0"/>
              <a:t>till                                                            </a:t>
            </a:r>
          </a:p>
          <a:p>
            <a:pPr marL="342900" indent="-342900" fontAlgn="base"/>
            <a:r>
              <a:rPr lang="en-US" b="1" dirty="0" smtClean="0"/>
              <a:t>d = x * b + 4  </a:t>
            </a:r>
          </a:p>
          <a:p>
            <a:pPr marL="342900" indent="-342900" fontAlgn="base"/>
            <a:r>
              <a:rPr lang="en-US" b="1" dirty="0" smtClean="0"/>
              <a:t> </a:t>
            </a:r>
          </a:p>
          <a:p>
            <a:pPr marL="342900" indent="-342900" fontAlgn="base"/>
            <a:r>
              <a:rPr lang="en-US" b="1" dirty="0" smtClean="0"/>
              <a:t> </a:t>
            </a:r>
          </a:p>
          <a:p>
            <a:pPr marL="342900" indent="-342900" fontAlgn="base"/>
            <a:r>
              <a:rPr lang="en-US" b="1" dirty="0" smtClean="0"/>
              <a:t>//After Optimization  </a:t>
            </a:r>
          </a:p>
          <a:p>
            <a:pPr marL="342900" indent="-342900" fontAlgn="base"/>
            <a:r>
              <a:rPr lang="en-US" b="1" dirty="0" smtClean="0"/>
              <a:t>c = a * b   </a:t>
            </a:r>
          </a:p>
          <a:p>
            <a:pPr marL="342900" indent="-342900" fontAlgn="base"/>
            <a:r>
              <a:rPr lang="en-US" b="1" dirty="0" smtClean="0"/>
              <a:t>x = a </a:t>
            </a:r>
          </a:p>
          <a:p>
            <a:pPr marL="342900" indent="-342900" fontAlgn="base"/>
            <a:r>
              <a:rPr lang="en-US" b="1" dirty="0" smtClean="0"/>
              <a:t>till </a:t>
            </a:r>
          </a:p>
          <a:p>
            <a:pPr marL="342900" indent="-342900" fontAlgn="base"/>
            <a:r>
              <a:rPr lang="en-US" b="1" dirty="0" smtClean="0"/>
              <a:t>d = a * b + 4</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214282" y="285728"/>
            <a:ext cx="8715436"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73239"/>
                </a:solidFill>
                <a:effectLst/>
                <a:latin typeface="Nunito"/>
                <a:cs typeface="Arial" pitchFamily="34" charset="0"/>
              </a:rPr>
              <a:t>3. Constant Propagation: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b="0" i="0" u="none" strike="noStrike" cap="none" normalizeH="0" baseline="0" dirty="0" smtClean="0">
                <a:ln>
                  <a:noFill/>
                </a:ln>
                <a:solidFill>
                  <a:srgbClr val="273239"/>
                </a:solidFill>
                <a:effectLst/>
                <a:latin typeface="Nunito"/>
                <a:cs typeface="Arial" pitchFamily="34" charset="0"/>
              </a:rPr>
              <a:t>If the value of a variable is a constant, then replace the variable with the constant. The variable may not always be a constant.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1" u="none" strike="noStrike" cap="none" normalizeH="0" baseline="0" dirty="0" smtClean="0">
                <a:ln>
                  <a:noFill/>
                </a:ln>
                <a:solidFill>
                  <a:srgbClr val="273239"/>
                </a:solidFill>
                <a:effectLst/>
                <a:latin typeface="Nunito"/>
                <a:cs typeface="Arial" pitchFamily="34" charset="0"/>
              </a:rPr>
              <a:t>Example: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42844" y="2214554"/>
            <a:ext cx="8643998" cy="2862322"/>
          </a:xfrm>
          <a:prstGeom prst="rect">
            <a:avLst/>
          </a:prstGeom>
        </p:spPr>
        <p:txBody>
          <a:bodyPr wrap="square">
            <a:spAutoFit/>
          </a:bodyPr>
          <a:lstStyle/>
          <a:p>
            <a:pPr fontAlgn="base"/>
            <a:r>
              <a:rPr lang="en-US" b="1" dirty="0"/>
              <a:t>4. Constant Folding: </a:t>
            </a:r>
          </a:p>
          <a:p>
            <a:pPr fontAlgn="base"/>
            <a:r>
              <a:rPr lang="en-US" dirty="0"/>
              <a:t>Consider an expression : a = b op c and the values b and c are constants, then the value of a can be computed at compile time</a:t>
            </a:r>
            <a:r>
              <a:rPr lang="en-US" dirty="0" smtClean="0"/>
              <a:t>.</a:t>
            </a:r>
          </a:p>
          <a:p>
            <a:pPr fontAlgn="base"/>
            <a:r>
              <a:rPr lang="en-US" dirty="0" smtClean="0"/>
              <a:t>#define k 5</a:t>
            </a:r>
          </a:p>
          <a:p>
            <a:pPr fontAlgn="base"/>
            <a:r>
              <a:rPr lang="en-US" dirty="0" smtClean="0"/>
              <a:t>x = 2 * k  </a:t>
            </a:r>
          </a:p>
          <a:p>
            <a:pPr fontAlgn="base"/>
            <a:r>
              <a:rPr lang="en-US" dirty="0" smtClean="0"/>
              <a:t>y = k + 5</a:t>
            </a:r>
          </a:p>
          <a:p>
            <a:pPr fontAlgn="base"/>
            <a:r>
              <a:rPr lang="en-US" dirty="0" smtClean="0"/>
              <a:t>  </a:t>
            </a:r>
          </a:p>
          <a:p>
            <a:pPr fontAlgn="base"/>
            <a:r>
              <a:rPr lang="en-US" dirty="0" smtClean="0"/>
              <a:t>This can be computed at compile time and the values of x and y are : </a:t>
            </a:r>
          </a:p>
          <a:p>
            <a:pPr fontAlgn="base"/>
            <a:r>
              <a:rPr lang="en-US" dirty="0" smtClean="0"/>
              <a:t> x = 10</a:t>
            </a:r>
          </a:p>
          <a:p>
            <a:pPr fontAlgn="base"/>
            <a:r>
              <a:rPr lang="en-US" dirty="0" smtClean="0"/>
              <a:t> y = 10</a:t>
            </a:r>
            <a:endParaRPr lang="en-US" dirty="0"/>
          </a:p>
        </p:txBody>
      </p:sp>
      <p:sp>
        <p:nvSpPr>
          <p:cNvPr id="51203" name="Rectangle 3"/>
          <p:cNvSpPr>
            <a:spLocks noChangeArrowheads="1"/>
          </p:cNvSpPr>
          <p:nvPr/>
        </p:nvSpPr>
        <p:spPr bwMode="auto">
          <a:xfrm>
            <a:off x="142908" y="1334144"/>
            <a:ext cx="9144000" cy="818686"/>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30000"/>
              </a:spcBef>
              <a:spcAft>
                <a:spcPct val="0"/>
              </a:spcAft>
              <a:buClrTx/>
              <a:buSzTx/>
              <a:buFontTx/>
              <a:buAutoNum type="romanLcParenBoth"/>
              <a:tabLst/>
            </a:pPr>
            <a:r>
              <a:rPr kumimoji="0" lang="en-US" sz="1000" b="0" i="0" u="none" strike="noStrike" cap="none" normalizeH="0" baseline="0" dirty="0" smtClean="0">
                <a:ln>
                  <a:noFill/>
                </a:ln>
                <a:solidFill>
                  <a:schemeClr val="tx1"/>
                </a:solidFill>
                <a:effectLst/>
                <a:latin typeface="Arial" pitchFamily="34" charset="0"/>
              </a:rPr>
              <a:t>A</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Consolas" pitchFamily="49" charset="0"/>
                <a:cs typeface="Arial" pitchFamily="34" charset="0"/>
              </a:rPr>
              <a:t>2</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22.0</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7.0</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chemeClr val="tx1"/>
                </a:solidFill>
                <a:effectLst/>
                <a:latin typeface="Arial" pitchFamily="34" charset="0"/>
              </a:rPr>
              <a:t>r</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Performs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Consolas" pitchFamily="49" charset="0"/>
                <a:cs typeface="Arial" pitchFamily="34" charset="0"/>
              </a:rPr>
              <a:t>2</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22.0</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7.0</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chemeClr val="tx1"/>
                </a:solidFill>
                <a:effectLst/>
                <a:latin typeface="Arial" pitchFamily="34" charset="0"/>
              </a:rPr>
              <a:t>r</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compile</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time</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200" b="0" i="0" u="none" strike="noStrike" cap="none" normalizeH="0" baseline="0" dirty="0" smtClean="0">
                <a:ln>
                  <a:noFill/>
                </a:ln>
                <a:solidFill>
                  <a:schemeClr val="tx1"/>
                </a:solidFill>
                <a:effectLst/>
                <a:latin typeface="Consolas" pitchFamily="49" charset="0"/>
                <a:cs typeface="Arial" pitchFamily="34" charset="0"/>
              </a:rPr>
              <a:t> </a:t>
            </a:r>
          </a:p>
          <a:p>
            <a:pPr marL="285750" marR="0" lvl="0" indent="-285750" algn="l" defTabSz="914400" rtl="0" eaLnBrk="0" fontAlgn="base" latinLnBrk="0" hangingPunct="0">
              <a:lnSpc>
                <a:spcPct val="100000"/>
              </a:lnSpc>
              <a:spcBef>
                <a:spcPct val="30000"/>
              </a:spcBef>
              <a:spcAft>
                <a:spcPct val="0"/>
              </a:spcAft>
              <a:buClrTx/>
              <a:buSzTx/>
              <a:tabLst/>
            </a:pP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chemeClr val="tx1"/>
                </a:solidFill>
                <a:effectLst/>
                <a:latin typeface="Arial" pitchFamily="34" charset="0"/>
              </a:rPr>
              <a:t>ii</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x</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Consolas" pitchFamily="49" charset="0"/>
                <a:cs typeface="Arial" pitchFamily="34" charset="0"/>
              </a:rPr>
              <a:t>12.4</a:t>
            </a:r>
            <a:r>
              <a:rPr kumimoji="0" lang="en-US" sz="1200" b="0" i="0" u="none" strike="noStrike" cap="none" normalizeH="0" baseline="0" dirty="0" smtClean="0">
                <a:ln>
                  <a:noFill/>
                </a:ln>
                <a:solidFill>
                  <a:schemeClr val="tx1"/>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y</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x</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2.3</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Evaluates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x</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2.3</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as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Consolas" pitchFamily="49" charset="0"/>
                <a:cs typeface="Arial" pitchFamily="34" charset="0"/>
              </a:rPr>
              <a:t>12.4</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2.3</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compile</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time</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200" b="0" i="0" u="none" strike="noStrike" cap="none" normalizeH="0" baseline="0" dirty="0" smtClean="0">
                <a:ln>
                  <a:noFill/>
                </a:ln>
                <a:solidFill>
                  <a:schemeClr val="tx1"/>
                </a:solidFill>
                <a:effectLst/>
                <a:latin typeface="Consolas" pitchFamily="49" charset="0"/>
                <a:cs typeface="Arial" pitchFamily="34" charset="0"/>
              </a:rPr>
              <a:t> </a:t>
            </a:r>
          </a:p>
          <a:p>
            <a:pPr marL="285750" marR="0" lvl="0" indent="-285750" algn="l" defTabSz="914400" rtl="0" eaLnBrk="0" fontAlgn="base" latinLnBrk="0" hangingPunct="0">
              <a:lnSpc>
                <a:spcPct val="100000"/>
              </a:lnSpc>
              <a:spcBef>
                <a:spcPct val="30000"/>
              </a:spcBef>
              <a:spcAft>
                <a:spcPct val="0"/>
              </a:spcAft>
              <a:buClrTx/>
              <a:buSzTx/>
              <a:tabLst/>
            </a:pP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chemeClr val="tx1"/>
                </a:solidFill>
                <a:effectLst/>
                <a:latin typeface="Arial" pitchFamily="34" charset="0"/>
              </a:rPr>
              <a:t>iii</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err="1" smtClean="0">
                <a:ln>
                  <a:noFill/>
                </a:ln>
                <a:solidFill>
                  <a:srgbClr val="B00040"/>
                </a:solidFill>
                <a:effectLst/>
                <a:latin typeface="Consolas" pitchFamily="49" charset="0"/>
                <a:cs typeface="Arial" pitchFamily="34" charset="0"/>
              </a:rPr>
              <a:t>int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k</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666666"/>
                </a:solidFill>
                <a:effectLst/>
                <a:latin typeface="Consolas" pitchFamily="49" charset="0"/>
                <a:cs typeface="Arial" pitchFamily="34" charset="0"/>
              </a:rPr>
              <a:t>2</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200" b="0" i="0" u="none" strike="noStrike" cap="none" normalizeH="0" baseline="0" dirty="0" smtClean="0">
                <a:ln>
                  <a:noFill/>
                </a:ln>
                <a:solidFill>
                  <a:schemeClr val="tx1"/>
                </a:solidFill>
                <a:effectLst/>
                <a:latin typeface="Consolas" pitchFamily="49" charset="0"/>
                <a:cs typeface="Arial" pitchFamily="34" charset="0"/>
              </a:rPr>
              <a:t> </a:t>
            </a:r>
            <a:r>
              <a:rPr kumimoji="0" lang="en-US" sz="1000" b="1" i="0" u="none" strike="noStrike" cap="none" normalizeH="0" baseline="0" dirty="0" smtClean="0">
                <a:ln>
                  <a:noFill/>
                </a:ln>
                <a:solidFill>
                  <a:srgbClr val="008000"/>
                </a:solidFill>
                <a:effectLst/>
                <a:latin typeface="Consolas" pitchFamily="49" charset="0"/>
                <a:cs typeface="Arial" pitchFamily="34" charset="0"/>
              </a:rPr>
              <a:t>if</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chemeClr val="tx1"/>
                </a:solidFill>
                <a:effectLst/>
                <a:latin typeface="Arial" pitchFamily="34" charset="0"/>
              </a:rPr>
              <a:t>k</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go</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to</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L3</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200" b="0" i="0" u="none" strike="noStrike" cap="none" normalizeH="0" baseline="0" dirty="0" smtClean="0">
                <a:ln>
                  <a:noFill/>
                </a:ln>
                <a:solidFill>
                  <a:schemeClr val="tx1"/>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It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is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evaluated</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as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go</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to</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L3</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Because</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k</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Arial" pitchFamily="34" charset="0"/>
              </a:rPr>
              <a:t>=</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rgbClr val="666666"/>
                </a:solidFill>
                <a:effectLst/>
                <a:latin typeface="Consolas" pitchFamily="49" charset="0"/>
                <a:cs typeface="Arial" pitchFamily="34" charset="0"/>
              </a:rPr>
              <a:t>2</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which</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implies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condition</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is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r>
              <a:rPr kumimoji="0" lang="en-US" sz="1000" b="0" i="0" u="none" strike="noStrike" cap="none" normalizeH="0" baseline="0" dirty="0" smtClean="0">
                <a:ln>
                  <a:noFill/>
                </a:ln>
                <a:solidFill>
                  <a:schemeClr val="tx1"/>
                </a:solidFill>
                <a:effectLst/>
                <a:latin typeface="Arial" pitchFamily="34" charset="0"/>
              </a:rPr>
              <a:t>always</a:t>
            </a:r>
            <a:r>
              <a:rPr kumimoji="0" lang="en-US" sz="1000" b="0" i="0" u="none" strike="noStrike" cap="none" normalizeH="0" baseline="0" dirty="0" smtClean="0">
                <a:ln>
                  <a:noFill/>
                </a:ln>
                <a:solidFill>
                  <a:srgbClr val="BBBBBB"/>
                </a:solidFill>
                <a:effectLst/>
                <a:latin typeface="Consolas" pitchFamily="49" charset="0"/>
                <a:cs typeface="Arial" pitchFamily="34" charset="0"/>
              </a:rPr>
              <a:t> </a:t>
            </a:r>
            <a:endParaRPr kumimoji="0" lang="en-US" sz="1000" b="0" i="0" u="none" strike="noStrike" cap="none" normalizeH="0" baseline="0" dirty="0" smtClean="0">
              <a:ln>
                <a:noFill/>
              </a:ln>
              <a:solidFill>
                <a:srgbClr val="008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itchFamily="49" charset="0"/>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14282" y="5023506"/>
            <a:ext cx="8501122" cy="1477328"/>
          </a:xfrm>
          <a:prstGeom prst="rect">
            <a:avLst/>
          </a:prstGeom>
        </p:spPr>
        <p:txBody>
          <a:bodyPr wrap="square">
            <a:spAutoFit/>
          </a:bodyPr>
          <a:lstStyle/>
          <a:p>
            <a:pPr fontAlgn="base"/>
            <a:r>
              <a:rPr lang="en-US" b="1" dirty="0"/>
              <a:t>5. Copy Propagation: </a:t>
            </a:r>
          </a:p>
          <a:p>
            <a:pPr fontAlgn="base"/>
            <a:r>
              <a:rPr lang="en-US" dirty="0"/>
              <a:t>It is extension of constant propagation.</a:t>
            </a:r>
          </a:p>
          <a:p>
            <a:pPr fontAlgn="base"/>
            <a:r>
              <a:rPr lang="en-US" dirty="0"/>
              <a:t>After a is assigned to x, use a to replace x till a is assigned again to another variable or value or expression.</a:t>
            </a:r>
          </a:p>
          <a:p>
            <a:pPr fontAlgn="base"/>
            <a:r>
              <a:rPr lang="en-US" dirty="0"/>
              <a:t>It helps in reducing the compile time as it reduces copying.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274716"/>
            <a:ext cx="9144000" cy="553998"/>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smtClean="0">
                <a:ln>
                  <a:noFill/>
                </a:ln>
                <a:solidFill>
                  <a:srgbClr val="3D7B7B"/>
                </a:solidFill>
                <a:effectLst/>
                <a:latin typeface="Consolas" pitchFamily="49" charset="0"/>
                <a:cs typeface="Arial" pitchFamily="34" charset="0"/>
              </a:rPr>
              <a:t>//Before Optimization </a:t>
            </a:r>
            <a:r>
              <a:rPr kumimoji="0" lang="en-US" b="0" i="0" u="none" strike="noStrike" cap="none" normalizeH="0" baseline="0" dirty="0" smtClean="0">
                <a:ln>
                  <a:noFill/>
                </a:ln>
                <a:solidFill>
                  <a:schemeClr val="tx1"/>
                </a:solidFill>
                <a:effectLst/>
                <a:latin typeface="Arial" pitchFamily="34" charset="0"/>
              </a:rPr>
              <a:t>c</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a</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b</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x</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a</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till</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d</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x</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b</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Consolas" pitchFamily="49" charset="0"/>
                <a:cs typeface="Arial" pitchFamily="34"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1" u="none" strike="noStrike" cap="none" normalizeH="0" baseline="0" dirty="0" smtClean="0">
                <a:ln>
                  <a:noFill/>
                </a:ln>
                <a:solidFill>
                  <a:srgbClr val="3D7B7B"/>
                </a:solidFill>
                <a:effectLst/>
                <a:latin typeface="Consolas" pitchFamily="49" charset="0"/>
                <a:cs typeface="Arial" pitchFamily="34" charset="0"/>
              </a:rPr>
              <a:t>//After Optimization </a:t>
            </a:r>
            <a:r>
              <a:rPr kumimoji="0" lang="en-US" b="0" i="0" u="none" strike="noStrike" cap="none" normalizeH="0" baseline="0" dirty="0" smtClean="0">
                <a:ln>
                  <a:noFill/>
                </a:ln>
                <a:solidFill>
                  <a:schemeClr val="tx1"/>
                </a:solidFill>
                <a:effectLst/>
                <a:latin typeface="Arial" pitchFamily="34" charset="0"/>
              </a:rPr>
              <a:t>d</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a</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chemeClr val="tx1"/>
                </a:solidFill>
                <a:effectLst/>
                <a:latin typeface="Arial" pitchFamily="34" charset="0"/>
              </a:rPr>
              <a:t>b</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Arial" pitchFamily="34" charset="0"/>
              </a:rPr>
              <a:t>+</a:t>
            </a:r>
            <a:r>
              <a:rPr kumimoji="0" lang="en-US" b="0" i="0" u="none" strike="noStrike" cap="none" normalizeH="0" baseline="0" dirty="0" smtClean="0">
                <a:ln>
                  <a:noFill/>
                </a:ln>
                <a:solidFill>
                  <a:srgbClr val="BBBBBB"/>
                </a:solidFill>
                <a:effectLst/>
                <a:latin typeface="Consolas" pitchFamily="49" charset="0"/>
                <a:cs typeface="Arial" pitchFamily="34" charset="0"/>
              </a:rPr>
              <a:t> </a:t>
            </a:r>
            <a:r>
              <a:rPr kumimoji="0" lang="en-US" b="0" i="0" u="none" strike="noStrike" cap="none" normalizeH="0" baseline="0" dirty="0" smtClean="0">
                <a:ln>
                  <a:noFill/>
                </a:ln>
                <a:solidFill>
                  <a:srgbClr val="666666"/>
                </a:solidFill>
                <a:effectLst/>
                <a:latin typeface="Consolas" pitchFamily="49" charset="0"/>
                <a:cs typeface="Arial" pitchFamily="34" charset="0"/>
              </a:rPr>
              <a:t>4</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71406" y="928670"/>
            <a:ext cx="8643998" cy="6463308"/>
          </a:xfrm>
          <a:prstGeom prst="rect">
            <a:avLst/>
          </a:prstGeom>
        </p:spPr>
        <p:txBody>
          <a:bodyPr wrap="square">
            <a:spAutoFit/>
          </a:bodyPr>
          <a:lstStyle/>
          <a:p>
            <a:pPr fontAlgn="base"/>
            <a:r>
              <a:rPr lang="en-US" b="1" dirty="0"/>
              <a:t>6. Common Sub Expression Elimination: </a:t>
            </a:r>
          </a:p>
          <a:p>
            <a:pPr fontAlgn="base"/>
            <a:r>
              <a:rPr lang="en-US" dirty="0"/>
              <a:t>In the above example, a*b and x*b is a common sub expression.</a:t>
            </a:r>
          </a:p>
          <a:p>
            <a:pPr fontAlgn="base"/>
            <a:r>
              <a:rPr lang="en-US" b="1" dirty="0"/>
              <a:t>7. Dead Code Elimination: </a:t>
            </a:r>
          </a:p>
          <a:p>
            <a:pPr fontAlgn="base"/>
            <a:r>
              <a:rPr lang="en-US" dirty="0"/>
              <a:t> Copy propagation often leads to making assignment statements into dead code.</a:t>
            </a:r>
          </a:p>
          <a:p>
            <a:pPr fontAlgn="base"/>
            <a:r>
              <a:rPr lang="en-US" dirty="0"/>
              <a:t>A variable is said to be dead if it is never used after its last definition.</a:t>
            </a:r>
          </a:p>
          <a:p>
            <a:pPr fontAlgn="base"/>
            <a:r>
              <a:rPr lang="en-US" dirty="0"/>
              <a:t>In order to find the dead variables, a data flow analysis should be done</a:t>
            </a:r>
            <a:r>
              <a:rPr lang="en-US" dirty="0" smtClean="0"/>
              <a:t>.</a:t>
            </a:r>
          </a:p>
          <a:p>
            <a:pPr fontAlgn="base"/>
            <a:r>
              <a:rPr lang="en-US" b="1" dirty="0"/>
              <a:t>8. Unreachable Code Elimination: </a:t>
            </a:r>
          </a:p>
          <a:p>
            <a:pPr fontAlgn="base"/>
            <a:r>
              <a:rPr lang="en-US" dirty="0"/>
              <a:t>First, Control Flow Graph should be constructed.</a:t>
            </a:r>
          </a:p>
          <a:p>
            <a:pPr fontAlgn="base"/>
            <a:r>
              <a:rPr lang="en-US" dirty="0"/>
              <a:t>The block which does not have an incoming edge is an Unreachable code block.</a:t>
            </a:r>
          </a:p>
          <a:p>
            <a:pPr fontAlgn="base"/>
            <a:r>
              <a:rPr lang="en-US" dirty="0"/>
              <a:t>After constant propagation and constant folding, the unreachable branches can be eliminated</a:t>
            </a:r>
            <a:r>
              <a:rPr lang="en-US" dirty="0" smtClean="0"/>
              <a:t>.</a:t>
            </a:r>
          </a:p>
          <a:p>
            <a:pPr fontAlgn="base"/>
            <a:r>
              <a:rPr lang="en-US" b="1" dirty="0"/>
              <a:t>9. Function </a:t>
            </a:r>
            <a:r>
              <a:rPr lang="en-US" b="1" dirty="0" err="1"/>
              <a:t>Inlining</a:t>
            </a:r>
            <a:r>
              <a:rPr lang="en-US" b="1" dirty="0"/>
              <a:t>: </a:t>
            </a:r>
          </a:p>
          <a:p>
            <a:pPr fontAlgn="base"/>
            <a:r>
              <a:rPr lang="en-US" dirty="0"/>
              <a:t>Here, a function call is replaced by the body of the function itself.</a:t>
            </a:r>
          </a:p>
          <a:p>
            <a:pPr fontAlgn="base"/>
            <a:r>
              <a:rPr lang="en-US" dirty="0"/>
              <a:t>This saves a lot of time in copying all the parameters, storing the return address, etc.</a:t>
            </a:r>
          </a:p>
          <a:p>
            <a:pPr fontAlgn="base"/>
            <a:r>
              <a:rPr lang="en-US" b="1" dirty="0"/>
              <a:t>10. Function Cloning: </a:t>
            </a:r>
          </a:p>
          <a:p>
            <a:pPr fontAlgn="base"/>
            <a:r>
              <a:rPr lang="en-US" dirty="0"/>
              <a:t>Here, specialized codes for a function are created for different calling parameters.</a:t>
            </a:r>
          </a:p>
          <a:p>
            <a:pPr fontAlgn="base"/>
            <a:r>
              <a:rPr lang="en-US" b="1" dirty="0"/>
              <a:t>Example: </a:t>
            </a:r>
            <a:r>
              <a:rPr lang="en-US" dirty="0"/>
              <a:t>Function Overloading</a:t>
            </a:r>
          </a:p>
          <a:p>
            <a:pPr fontAlgn="base"/>
            <a:r>
              <a:rPr lang="en-US" b="1" dirty="0"/>
              <a:t>11. Induction Variable and Strength Reduction: </a:t>
            </a:r>
          </a:p>
          <a:p>
            <a:pPr fontAlgn="base"/>
            <a:r>
              <a:rPr lang="en-US" dirty="0"/>
              <a:t>An induction variable is used in the loop for the following kind of assignment </a:t>
            </a:r>
            <a:r>
              <a:rPr lang="en-US" dirty="0" err="1"/>
              <a:t>i</a:t>
            </a:r>
            <a:r>
              <a:rPr lang="en-US" dirty="0"/>
              <a:t> = </a:t>
            </a:r>
            <a:r>
              <a:rPr lang="en-US" dirty="0" err="1"/>
              <a:t>i</a:t>
            </a:r>
            <a:r>
              <a:rPr lang="en-US" dirty="0"/>
              <a:t> + constant. It is a kind of Loop Optimization Technique. </a:t>
            </a:r>
          </a:p>
          <a:p>
            <a:pPr fontAlgn="base"/>
            <a:r>
              <a:rPr lang="en-US" dirty="0"/>
              <a:t>Strength reduction means replacing the high strength operator with a low strength.</a:t>
            </a:r>
          </a:p>
          <a:p>
            <a:pPr fontAlgn="base"/>
            <a:endParaRPr lang="en-US" dirty="0"/>
          </a:p>
          <a:p>
            <a:pPr fontAlgn="base"/>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643998" cy="5632311"/>
          </a:xfrm>
          <a:prstGeom prst="rect">
            <a:avLst/>
          </a:prstGeom>
        </p:spPr>
        <p:txBody>
          <a:bodyPr wrap="square">
            <a:spAutoFit/>
          </a:bodyPr>
          <a:lstStyle/>
          <a:p>
            <a:pPr fontAlgn="base"/>
            <a:r>
              <a:rPr lang="en-US" b="1" dirty="0"/>
              <a:t>Loop Optimization Techniques</a:t>
            </a:r>
          </a:p>
          <a:p>
            <a:pPr fontAlgn="base"/>
            <a:r>
              <a:rPr lang="en-US" b="1" dirty="0"/>
              <a:t>1. Code Motion or Frequency Reduction: </a:t>
            </a:r>
          </a:p>
          <a:p>
            <a:pPr fontAlgn="base"/>
            <a:r>
              <a:rPr lang="en-US" dirty="0"/>
              <a:t>The evaluation frequency of expression is reduced.</a:t>
            </a:r>
          </a:p>
          <a:p>
            <a:pPr fontAlgn="base"/>
            <a:r>
              <a:rPr lang="en-US" dirty="0"/>
              <a:t>The loop invariant statements are brought out of the loop</a:t>
            </a:r>
            <a:r>
              <a:rPr lang="en-US" dirty="0" smtClean="0"/>
              <a:t>.</a:t>
            </a:r>
          </a:p>
          <a:p>
            <a:pPr fontAlgn="base"/>
            <a:r>
              <a:rPr lang="en-US" sz="2400" dirty="0" smtClean="0"/>
              <a:t>a</a:t>
            </a:r>
            <a:r>
              <a:rPr lang="en-US" sz="2400" dirty="0"/>
              <a:t> = 200</a:t>
            </a:r>
            <a:r>
              <a:rPr lang="en-US" sz="2400" dirty="0" smtClean="0"/>
              <a:t>;</a:t>
            </a:r>
          </a:p>
          <a:p>
            <a:pPr fontAlgn="base"/>
            <a:r>
              <a:rPr lang="en-US" sz="2400" dirty="0" smtClean="0"/>
              <a:t> </a:t>
            </a:r>
            <a:r>
              <a:rPr lang="en-US" sz="2400" b="1" dirty="0"/>
              <a:t>while</a:t>
            </a:r>
            <a:r>
              <a:rPr lang="en-US" sz="2400" dirty="0" smtClean="0"/>
              <a:t>(a</a:t>
            </a:r>
            <a:r>
              <a:rPr lang="en-US" sz="2400" dirty="0"/>
              <a:t>&amp;</a:t>
            </a:r>
            <a:r>
              <a:rPr lang="en-US" sz="2400" dirty="0" smtClean="0"/>
              <a:t>gt;</a:t>
            </a:r>
            <a:r>
              <a:rPr lang="en-US" sz="2400" dirty="0"/>
              <a:t>0</a:t>
            </a:r>
            <a:r>
              <a:rPr lang="en-US" sz="2400" dirty="0" smtClean="0"/>
              <a:t>) </a:t>
            </a:r>
          </a:p>
          <a:p>
            <a:pPr fontAlgn="base"/>
            <a:r>
              <a:rPr lang="en-US" sz="2400" dirty="0" smtClean="0"/>
              <a:t>{ b</a:t>
            </a:r>
            <a:r>
              <a:rPr lang="en-US" sz="2400" dirty="0"/>
              <a:t> = </a:t>
            </a:r>
            <a:r>
              <a:rPr lang="en-US" sz="2400" dirty="0" smtClean="0"/>
              <a:t>x</a:t>
            </a:r>
            <a:r>
              <a:rPr lang="en-US" sz="2400" dirty="0"/>
              <a:t> + </a:t>
            </a:r>
            <a:r>
              <a:rPr lang="en-US" sz="2400" dirty="0" smtClean="0"/>
              <a:t>y; </a:t>
            </a:r>
          </a:p>
          <a:p>
            <a:pPr fontAlgn="base"/>
            <a:r>
              <a:rPr lang="en-US" sz="2400" b="1" dirty="0" smtClean="0"/>
              <a:t>if</a:t>
            </a:r>
            <a:r>
              <a:rPr lang="en-US" sz="2400" dirty="0" smtClean="0"/>
              <a:t> (a</a:t>
            </a:r>
            <a:r>
              <a:rPr lang="en-US" sz="2400" dirty="0"/>
              <a:t> % </a:t>
            </a:r>
            <a:r>
              <a:rPr lang="en-US" sz="2400" dirty="0" smtClean="0"/>
              <a:t>b</a:t>
            </a:r>
            <a:r>
              <a:rPr lang="en-US" sz="2400" dirty="0"/>
              <a:t> == 0</a:t>
            </a:r>
            <a:r>
              <a:rPr lang="en-US" sz="2400" dirty="0" smtClean="0"/>
              <a:t>) </a:t>
            </a:r>
          </a:p>
          <a:p>
            <a:pPr fontAlgn="base"/>
            <a:r>
              <a:rPr lang="en-US" sz="2400" dirty="0" err="1" smtClean="0"/>
              <a:t>printf</a:t>
            </a:r>
            <a:r>
              <a:rPr lang="en-US" sz="2400" dirty="0" smtClean="0"/>
              <a:t>(“</a:t>
            </a:r>
            <a:r>
              <a:rPr lang="en-US" sz="2400" dirty="0"/>
              <a:t>%</a:t>
            </a:r>
            <a:r>
              <a:rPr lang="en-US" sz="2400" dirty="0" smtClean="0"/>
              <a:t>d”,</a:t>
            </a:r>
            <a:r>
              <a:rPr lang="en-US" sz="2400" dirty="0"/>
              <a:t> </a:t>
            </a:r>
            <a:r>
              <a:rPr lang="en-US" sz="2400" dirty="0" smtClean="0"/>
              <a:t>a);</a:t>
            </a:r>
          </a:p>
          <a:p>
            <a:pPr fontAlgn="base"/>
            <a:r>
              <a:rPr lang="en-US" sz="2400" dirty="0" smtClean="0"/>
              <a:t> } </a:t>
            </a:r>
          </a:p>
          <a:p>
            <a:pPr fontAlgn="base"/>
            <a:r>
              <a:rPr lang="en-US" sz="2400" i="1" dirty="0" smtClean="0"/>
              <a:t>//</a:t>
            </a:r>
            <a:r>
              <a:rPr lang="en-US" sz="2400" i="1" dirty="0"/>
              <a:t>This code can be further optimized as</a:t>
            </a:r>
            <a:r>
              <a:rPr lang="en-US" sz="2400" dirty="0" smtClean="0"/>
              <a:t> </a:t>
            </a:r>
          </a:p>
          <a:p>
            <a:pPr fontAlgn="base"/>
            <a:r>
              <a:rPr lang="en-US" sz="2400" dirty="0" smtClean="0"/>
              <a:t>a </a:t>
            </a:r>
            <a:r>
              <a:rPr lang="en-US" sz="2400" dirty="0"/>
              <a:t>= 200</a:t>
            </a:r>
            <a:r>
              <a:rPr lang="en-US" sz="2400" dirty="0" smtClean="0"/>
              <a:t>; b</a:t>
            </a:r>
            <a:r>
              <a:rPr lang="en-US" sz="2400" dirty="0"/>
              <a:t> = </a:t>
            </a:r>
            <a:r>
              <a:rPr lang="en-US" sz="2400" dirty="0" smtClean="0"/>
              <a:t>x</a:t>
            </a:r>
            <a:r>
              <a:rPr lang="en-US" sz="2400" dirty="0"/>
              <a:t> + </a:t>
            </a:r>
            <a:r>
              <a:rPr lang="en-US" sz="2400" dirty="0" smtClean="0"/>
              <a:t>y; </a:t>
            </a:r>
          </a:p>
          <a:p>
            <a:pPr fontAlgn="base"/>
            <a:r>
              <a:rPr lang="en-US" sz="2400" b="1" dirty="0" smtClean="0"/>
              <a:t>while</a:t>
            </a:r>
            <a:r>
              <a:rPr lang="en-US" sz="2400" dirty="0" smtClean="0"/>
              <a:t>(a&amp;gt;0) </a:t>
            </a:r>
          </a:p>
          <a:p>
            <a:pPr fontAlgn="base"/>
            <a:r>
              <a:rPr lang="en-US" sz="2400" dirty="0" smtClean="0"/>
              <a:t>{ </a:t>
            </a:r>
            <a:r>
              <a:rPr lang="en-US" sz="2400" b="1" dirty="0"/>
              <a:t>if</a:t>
            </a:r>
            <a:r>
              <a:rPr lang="en-US" sz="2400" dirty="0"/>
              <a:t> </a:t>
            </a:r>
            <a:r>
              <a:rPr lang="en-US" sz="2400" dirty="0" smtClean="0"/>
              <a:t>(a</a:t>
            </a:r>
            <a:r>
              <a:rPr lang="en-US" sz="2400" dirty="0"/>
              <a:t> % </a:t>
            </a:r>
            <a:r>
              <a:rPr lang="en-US" sz="2400" dirty="0" smtClean="0"/>
              <a:t>b</a:t>
            </a:r>
            <a:r>
              <a:rPr lang="en-US" sz="2400" dirty="0"/>
              <a:t> == 0</a:t>
            </a:r>
            <a:r>
              <a:rPr lang="en-US" sz="2400" dirty="0" smtClean="0"/>
              <a:t>}</a:t>
            </a:r>
          </a:p>
          <a:p>
            <a:pPr fontAlgn="base"/>
            <a:r>
              <a:rPr lang="en-US" sz="2400" dirty="0" smtClean="0"/>
              <a:t> </a:t>
            </a:r>
            <a:r>
              <a:rPr lang="en-US" sz="2400" dirty="0" err="1" smtClean="0"/>
              <a:t>printf</a:t>
            </a:r>
            <a:r>
              <a:rPr lang="en-US" sz="2400" dirty="0" smtClean="0"/>
              <a:t>(“</a:t>
            </a:r>
            <a:r>
              <a:rPr lang="en-US" sz="2400" dirty="0"/>
              <a:t>%</a:t>
            </a:r>
            <a:r>
              <a:rPr lang="en-US" sz="2400" dirty="0" smtClean="0"/>
              <a:t>d”,</a:t>
            </a:r>
            <a:r>
              <a:rPr lang="en-US" sz="2400" dirty="0"/>
              <a:t> </a:t>
            </a:r>
            <a:r>
              <a:rPr lang="en-US" sz="2400" dirty="0" smtClean="0"/>
              <a:t>a);</a:t>
            </a:r>
          </a:p>
          <a:p>
            <a:pPr fontAlgn="base"/>
            <a:r>
              <a:rPr lang="en-US" sz="2400" dirty="0" smtClean="0"/>
              <a:t> }</a:t>
            </a:r>
            <a:r>
              <a:rPr lang="en-US" sz="24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85728"/>
            <a:ext cx="8643998" cy="5355312"/>
          </a:xfrm>
          <a:prstGeom prst="rect">
            <a:avLst/>
          </a:prstGeom>
        </p:spPr>
        <p:txBody>
          <a:bodyPr wrap="square">
            <a:spAutoFit/>
          </a:bodyPr>
          <a:lstStyle/>
          <a:p>
            <a:pPr fontAlgn="base"/>
            <a:r>
              <a:rPr lang="en-US" b="1" dirty="0"/>
              <a:t>2. Loop Jamming</a:t>
            </a:r>
          </a:p>
          <a:p>
            <a:pPr fontAlgn="base"/>
            <a:r>
              <a:rPr lang="en-US" dirty="0"/>
              <a:t>Two or more loops are combined in a single loop. It helps in reducing the compile time</a:t>
            </a:r>
            <a:r>
              <a:rPr lang="en-US" dirty="0" smtClean="0"/>
              <a:t>.</a:t>
            </a:r>
          </a:p>
          <a:p>
            <a:pPr fontAlgn="base"/>
            <a:r>
              <a:rPr lang="en-US" dirty="0" smtClean="0"/>
              <a:t>// Before loop jamming</a:t>
            </a:r>
          </a:p>
          <a:p>
            <a:pPr fontAlgn="base"/>
            <a:r>
              <a:rPr lang="en-US" dirty="0" smtClean="0"/>
              <a:t>for(</a:t>
            </a:r>
            <a:r>
              <a:rPr lang="en-US" dirty="0" err="1" smtClean="0"/>
              <a:t>int</a:t>
            </a:r>
            <a:r>
              <a:rPr lang="en-US" dirty="0" smtClean="0"/>
              <a:t> k=0;k&lt;10;k++)</a:t>
            </a:r>
          </a:p>
          <a:p>
            <a:pPr fontAlgn="base"/>
            <a:r>
              <a:rPr lang="en-US" dirty="0" smtClean="0"/>
              <a:t>{</a:t>
            </a:r>
          </a:p>
          <a:p>
            <a:pPr fontAlgn="base"/>
            <a:r>
              <a:rPr lang="en-US" dirty="0" smtClean="0"/>
              <a:t> x = k*2;</a:t>
            </a:r>
          </a:p>
          <a:p>
            <a:pPr fontAlgn="base"/>
            <a:r>
              <a:rPr lang="en-US" dirty="0" smtClean="0"/>
              <a:t>}</a:t>
            </a:r>
          </a:p>
          <a:p>
            <a:pPr fontAlgn="base"/>
            <a:endParaRPr lang="en-US" dirty="0" smtClean="0"/>
          </a:p>
          <a:p>
            <a:pPr fontAlgn="base"/>
            <a:r>
              <a:rPr lang="en-US" dirty="0" smtClean="0"/>
              <a:t>for(</a:t>
            </a:r>
            <a:r>
              <a:rPr lang="en-US" dirty="0" err="1" smtClean="0"/>
              <a:t>int</a:t>
            </a:r>
            <a:r>
              <a:rPr lang="en-US" dirty="0" smtClean="0"/>
              <a:t> k=0;k&lt;10;k++)</a:t>
            </a:r>
          </a:p>
          <a:p>
            <a:pPr fontAlgn="base"/>
            <a:r>
              <a:rPr lang="en-US" dirty="0" smtClean="0"/>
              <a:t>{</a:t>
            </a:r>
          </a:p>
          <a:p>
            <a:pPr fontAlgn="base"/>
            <a:r>
              <a:rPr lang="en-US" dirty="0" smtClean="0"/>
              <a:t> y = k+3;</a:t>
            </a:r>
          </a:p>
          <a:p>
            <a:pPr fontAlgn="base"/>
            <a:r>
              <a:rPr lang="en-US" dirty="0" smtClean="0"/>
              <a:t>}</a:t>
            </a:r>
          </a:p>
          <a:p>
            <a:pPr fontAlgn="base"/>
            <a:endParaRPr lang="en-US" dirty="0" smtClean="0"/>
          </a:p>
          <a:p>
            <a:pPr fontAlgn="base"/>
            <a:r>
              <a:rPr lang="en-US" dirty="0" smtClean="0"/>
              <a:t>//After loop jamming</a:t>
            </a:r>
          </a:p>
          <a:p>
            <a:pPr fontAlgn="base"/>
            <a:r>
              <a:rPr lang="en-US" dirty="0" smtClean="0"/>
              <a:t>for(</a:t>
            </a:r>
            <a:r>
              <a:rPr lang="en-US" dirty="0" err="1" smtClean="0"/>
              <a:t>int</a:t>
            </a:r>
            <a:r>
              <a:rPr lang="en-US" dirty="0" smtClean="0"/>
              <a:t> k=0;k&lt;10;k++)</a:t>
            </a:r>
          </a:p>
          <a:p>
            <a:pPr fontAlgn="base"/>
            <a:r>
              <a:rPr lang="en-US" dirty="0" smtClean="0"/>
              <a:t>{</a:t>
            </a:r>
          </a:p>
          <a:p>
            <a:pPr fontAlgn="base"/>
            <a:r>
              <a:rPr lang="en-US" dirty="0" smtClean="0"/>
              <a:t> x = k*2;</a:t>
            </a:r>
          </a:p>
          <a:p>
            <a:pPr fontAlgn="base"/>
            <a:r>
              <a:rPr lang="en-US" dirty="0" smtClean="0"/>
              <a:t> y = k+3;</a:t>
            </a:r>
          </a:p>
          <a:p>
            <a:pPr fontAlgn="base"/>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35846"/>
            <a:ext cx="8572560" cy="3693319"/>
          </a:xfrm>
          <a:prstGeom prst="rect">
            <a:avLst/>
          </a:prstGeom>
        </p:spPr>
        <p:txBody>
          <a:bodyPr wrap="square">
            <a:spAutoFit/>
          </a:bodyPr>
          <a:lstStyle/>
          <a:p>
            <a:r>
              <a:rPr lang="en-US" dirty="0"/>
              <a:t>Linker</a:t>
            </a:r>
          </a:p>
          <a:p>
            <a:r>
              <a:rPr lang="en-US" dirty="0"/>
              <a:t>Linker is a computer program that links and merges various object files together in order to make an executable file. All these files might have been compiled by separate assemblers. The major task of a linker is to search and locate referenced module/routines in a program and to determine the memory location where these codes will be loaded, making the program instruction to have absolute references.</a:t>
            </a:r>
          </a:p>
          <a:p>
            <a:r>
              <a:rPr lang="en-US" dirty="0"/>
              <a:t>Loader</a:t>
            </a:r>
          </a:p>
          <a:p>
            <a:r>
              <a:rPr lang="en-US" dirty="0"/>
              <a:t>Loader is a part of operating system and is responsible for loading executable files into memory and execute them. It calculates the size of a program (instructions and data) and creates memory space for it. It initializes various registers to initiate execution.</a:t>
            </a:r>
          </a:p>
          <a:p>
            <a:r>
              <a:rPr lang="en-US" dirty="0"/>
              <a:t>Cross-compiler</a:t>
            </a:r>
          </a:p>
          <a:p>
            <a:r>
              <a:rPr lang="en-US" dirty="0"/>
              <a:t>A compiler that runs on platform (A) and is capable of generating executable code for platform (B) is called a cross-compiler.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24"/>
            <a:ext cx="9001156" cy="2462213"/>
          </a:xfrm>
          <a:prstGeom prst="rect">
            <a:avLst/>
          </a:prstGeom>
        </p:spPr>
        <p:txBody>
          <a:bodyPr wrap="square">
            <a:spAutoFit/>
          </a:bodyPr>
          <a:lstStyle/>
          <a:p>
            <a:pPr fontAlgn="base"/>
            <a:r>
              <a:rPr lang="en-US" b="1" dirty="0"/>
              <a:t>3. Loop Unrolling</a:t>
            </a:r>
          </a:p>
          <a:p>
            <a:pPr fontAlgn="base"/>
            <a:r>
              <a:rPr lang="en-US" dirty="0"/>
              <a:t>It helps in optimizing the execution time of the program by reducing the iterations.</a:t>
            </a:r>
          </a:p>
          <a:p>
            <a:pPr fontAlgn="base"/>
            <a:r>
              <a:rPr lang="en-US" dirty="0"/>
              <a:t>It increases the program’s speed by eliminating the loop control and test instructions</a:t>
            </a:r>
            <a:r>
              <a:rPr lang="en-US" dirty="0" smtClean="0"/>
              <a:t>.</a:t>
            </a:r>
          </a:p>
          <a:p>
            <a:pPr fontAlgn="base"/>
            <a:r>
              <a:rPr lang="en-US" i="1" dirty="0"/>
              <a:t>//Before Loop Unrolling </a:t>
            </a:r>
            <a:endParaRPr lang="en-US" i="1" dirty="0" smtClean="0"/>
          </a:p>
          <a:p>
            <a:pPr fontAlgn="base"/>
            <a:r>
              <a:rPr lang="en-US" sz="1600" b="1" dirty="0" smtClean="0"/>
              <a:t>for</a:t>
            </a:r>
            <a:r>
              <a:rPr lang="en-US" sz="1600" dirty="0" smtClean="0"/>
              <a:t>(</a:t>
            </a:r>
            <a:r>
              <a:rPr lang="en-US" sz="1600" dirty="0" err="1" smtClean="0"/>
              <a:t>int</a:t>
            </a:r>
            <a:r>
              <a:rPr lang="en-US" sz="1600" dirty="0" smtClean="0"/>
              <a:t> </a:t>
            </a:r>
            <a:r>
              <a:rPr lang="en-US" sz="1600" dirty="0" err="1" smtClean="0"/>
              <a:t>i</a:t>
            </a:r>
            <a:r>
              <a:rPr lang="en-US" sz="1600" dirty="0" smtClean="0"/>
              <a:t>=0;i&lt;2;i++)                                 </a:t>
            </a:r>
          </a:p>
          <a:p>
            <a:pPr fontAlgn="base"/>
            <a:r>
              <a:rPr lang="en-US" sz="1600" dirty="0" smtClean="0"/>
              <a:t>{ </a:t>
            </a:r>
            <a:r>
              <a:rPr lang="en-US" sz="1600" dirty="0" err="1" smtClean="0"/>
              <a:t>printf</a:t>
            </a:r>
            <a:r>
              <a:rPr lang="en-US" sz="1600" dirty="0" smtClean="0"/>
              <a:t>(</a:t>
            </a:r>
            <a:r>
              <a:rPr lang="en-US" sz="1600" dirty="0"/>
              <a:t>"Hello"</a:t>
            </a:r>
            <a:r>
              <a:rPr lang="en-US" sz="1600" dirty="0" smtClean="0"/>
              <a:t>); }</a:t>
            </a:r>
            <a:r>
              <a:rPr lang="en-US" sz="1600" i="1" dirty="0" smtClean="0"/>
              <a:t> //After Loop Unrolling</a:t>
            </a:r>
            <a:r>
              <a:rPr lang="en-US" sz="1600" dirty="0" smtClean="0"/>
              <a:t> </a:t>
            </a:r>
          </a:p>
          <a:p>
            <a:pPr fontAlgn="base"/>
            <a:r>
              <a:rPr lang="en-US" sz="1600" dirty="0" err="1" smtClean="0"/>
              <a:t>printf</a:t>
            </a:r>
            <a:r>
              <a:rPr lang="en-US" sz="1600" dirty="0" smtClean="0"/>
              <a:t>("Hello"); </a:t>
            </a:r>
          </a:p>
          <a:p>
            <a:pPr fontAlgn="base"/>
            <a:r>
              <a:rPr lang="en-US" sz="1600" dirty="0" err="1" smtClean="0"/>
              <a:t>printf</a:t>
            </a:r>
            <a:r>
              <a:rPr lang="en-US" sz="1600" dirty="0" smtClean="0"/>
              <a:t>("Hello");</a:t>
            </a:r>
          </a:p>
          <a:p>
            <a:pPr fontAlgn="base"/>
            <a:endParaRPr lang="en-US" dirty="0"/>
          </a:p>
        </p:txBody>
      </p:sp>
      <p:sp>
        <p:nvSpPr>
          <p:cNvPr id="3" name="Rectangle 2"/>
          <p:cNvSpPr/>
          <p:nvPr/>
        </p:nvSpPr>
        <p:spPr>
          <a:xfrm>
            <a:off x="71438" y="2143116"/>
            <a:ext cx="9001156" cy="4278094"/>
          </a:xfrm>
          <a:prstGeom prst="rect">
            <a:avLst/>
          </a:prstGeom>
        </p:spPr>
        <p:txBody>
          <a:bodyPr wrap="square">
            <a:spAutoFit/>
          </a:bodyPr>
          <a:lstStyle/>
          <a:p>
            <a:pPr fontAlgn="base"/>
            <a:r>
              <a:rPr lang="en-US" sz="1600" b="1" dirty="0"/>
              <a:t>Where to Apply Optimization? </a:t>
            </a:r>
          </a:p>
          <a:p>
            <a:pPr fontAlgn="base"/>
            <a:r>
              <a:rPr lang="en-US" sz="1600" dirty="0"/>
              <a:t>Now that we learned the need for optimization and its two </a:t>
            </a:r>
            <a:r>
              <a:rPr lang="en-US" sz="1600" dirty="0" err="1"/>
              <a:t>types,now</a:t>
            </a:r>
            <a:r>
              <a:rPr lang="en-US" sz="1600" dirty="0"/>
              <a:t> let’s see where to apply these optimization.</a:t>
            </a:r>
          </a:p>
          <a:p>
            <a:pPr fontAlgn="base"/>
            <a:r>
              <a:rPr lang="en-US" sz="1600" b="1" dirty="0"/>
              <a:t>Source program: </a:t>
            </a:r>
            <a:r>
              <a:rPr lang="en-US" sz="1600" dirty="0"/>
              <a:t>Optimizing the source program involves making changes to the algorithm or changing the loop structures. The user is the actor here.</a:t>
            </a:r>
          </a:p>
          <a:p>
            <a:pPr fontAlgn="base"/>
            <a:r>
              <a:rPr lang="en-US" sz="1600" b="1" dirty="0"/>
              <a:t>Intermediate Code: </a:t>
            </a:r>
            <a:r>
              <a:rPr lang="en-US" sz="1600" dirty="0"/>
              <a:t>Optimizing the intermediate code involves changing the address calculations and transforming the procedure calls involved. Here compiler is the actor.</a:t>
            </a:r>
          </a:p>
          <a:p>
            <a:pPr fontAlgn="base"/>
            <a:r>
              <a:rPr lang="en-US" sz="1600" b="1" dirty="0"/>
              <a:t>Target Code: </a:t>
            </a:r>
            <a:r>
              <a:rPr lang="en-US" sz="1600" dirty="0"/>
              <a:t>Optimizing the target code is done by the compiler. Usage of registers, and select and move instructions are part of the optimization involved in the target code.</a:t>
            </a:r>
          </a:p>
          <a:p>
            <a:pPr fontAlgn="base"/>
            <a:r>
              <a:rPr lang="en-US" sz="1600" b="1" dirty="0"/>
              <a:t>Local Optimization:</a:t>
            </a:r>
            <a:r>
              <a:rPr lang="en-US" sz="1600" dirty="0"/>
              <a:t> Transformations are applied to small basic blocks of statements. Techniques followed are  Local Value Numbering and Tree Height Balancing.</a:t>
            </a:r>
          </a:p>
          <a:p>
            <a:pPr fontAlgn="base"/>
            <a:r>
              <a:rPr lang="en-US" sz="1600" b="1" dirty="0"/>
              <a:t>Regional Optimization: </a:t>
            </a:r>
            <a:r>
              <a:rPr lang="en-US" sz="1600" dirty="0"/>
              <a:t>Transformations are applied to Extended Basic Blocks. Techniques followed are Super Local Value Numbering and Loop Unrolling.</a:t>
            </a:r>
          </a:p>
          <a:p>
            <a:pPr fontAlgn="base"/>
            <a:r>
              <a:rPr lang="en-US" sz="1600" b="1" dirty="0"/>
              <a:t>Global Optimization:</a:t>
            </a:r>
            <a:r>
              <a:rPr lang="en-US" sz="1600" dirty="0"/>
              <a:t> Transformations are applied to large program segments that include functions, procedures, and loops. Techniques followed are Live Variable Analysis and Global Code Replacement.</a:t>
            </a:r>
          </a:p>
          <a:p>
            <a:pPr fontAlgn="base"/>
            <a:r>
              <a:rPr lang="en-US" sz="1600" b="1" dirty="0" err="1"/>
              <a:t>Interprocedural</a:t>
            </a:r>
            <a:r>
              <a:rPr lang="en-US" sz="1600" b="1" dirty="0"/>
              <a:t> Optimization:  </a:t>
            </a:r>
            <a:r>
              <a:rPr lang="en-US" sz="1600" dirty="0"/>
              <a:t>As the name indicates, the optimizations are applied inter procedurally. Techniques followed are Inline Substitution and Procedure Placement.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97019"/>
            <a:ext cx="8715436" cy="5632311"/>
          </a:xfrm>
          <a:prstGeom prst="rect">
            <a:avLst/>
          </a:prstGeom>
        </p:spPr>
        <p:txBody>
          <a:bodyPr wrap="square">
            <a:spAutoFit/>
          </a:bodyPr>
          <a:lstStyle/>
          <a:p>
            <a:pPr fontAlgn="base"/>
            <a:r>
              <a:rPr lang="en-US" b="1" dirty="0"/>
              <a:t>Advantages of Code Optimization</a:t>
            </a:r>
          </a:p>
          <a:p>
            <a:pPr fontAlgn="base"/>
            <a:r>
              <a:rPr lang="en-US" b="1" dirty="0"/>
              <a:t>Improved performance: </a:t>
            </a:r>
            <a:r>
              <a:rPr lang="en-US" dirty="0"/>
              <a:t>Code optimization can result in code that executes faster and uses fewer resources, leading to improved performance.</a:t>
            </a:r>
          </a:p>
          <a:p>
            <a:pPr fontAlgn="base"/>
            <a:r>
              <a:rPr lang="en-US" b="1" dirty="0"/>
              <a:t>Reduction in code size:</a:t>
            </a:r>
            <a:r>
              <a:rPr lang="en-US" dirty="0"/>
              <a:t> Code optimization can help reduce the size of the generated code, making it easier to distribute and deploy.</a:t>
            </a:r>
          </a:p>
          <a:p>
            <a:pPr fontAlgn="base"/>
            <a:r>
              <a:rPr lang="en-US" b="1" dirty="0"/>
              <a:t>Increased portability:</a:t>
            </a:r>
            <a:r>
              <a:rPr lang="en-US" dirty="0"/>
              <a:t> Code optimization can result in code that is more portable across different platforms, making it easier to target a wider range of hardware and software.</a:t>
            </a:r>
          </a:p>
          <a:p>
            <a:pPr fontAlgn="base"/>
            <a:r>
              <a:rPr lang="en-US" b="1" dirty="0"/>
              <a:t>Reduced power consumption:</a:t>
            </a:r>
            <a:r>
              <a:rPr lang="en-US" dirty="0"/>
              <a:t> Code optimization can lead to code that consumes less power, making it more energy-efficient.</a:t>
            </a:r>
          </a:p>
          <a:p>
            <a:pPr fontAlgn="base"/>
            <a:r>
              <a:rPr lang="en-US" b="1" dirty="0"/>
              <a:t>Improved maintainability:</a:t>
            </a:r>
            <a:r>
              <a:rPr lang="en-US" dirty="0"/>
              <a:t> Code optimization can result in code that is easier to understand and maintain, reducing the cost of software maintenance.</a:t>
            </a:r>
          </a:p>
          <a:p>
            <a:pPr fontAlgn="base"/>
            <a:r>
              <a:rPr lang="en-US" b="1" dirty="0"/>
              <a:t>Disadvantages of Code Optimization</a:t>
            </a:r>
          </a:p>
          <a:p>
            <a:pPr fontAlgn="base"/>
            <a:r>
              <a:rPr lang="en-US" b="1" dirty="0"/>
              <a:t>Increased compilation time:</a:t>
            </a:r>
            <a:r>
              <a:rPr lang="en-US" dirty="0"/>
              <a:t> Code optimization can significantly increase the compilation time, which can be a significant drawback when developing large software systems.</a:t>
            </a:r>
          </a:p>
          <a:p>
            <a:pPr fontAlgn="base"/>
            <a:r>
              <a:rPr lang="en-US" b="1" dirty="0"/>
              <a:t>Increased complexity: </a:t>
            </a:r>
            <a:r>
              <a:rPr lang="en-US" dirty="0"/>
              <a:t>Code optimization can result in more complex code, making it harder to understand and debug.</a:t>
            </a:r>
          </a:p>
          <a:p>
            <a:pPr fontAlgn="base"/>
            <a:r>
              <a:rPr lang="en-US" b="1" dirty="0"/>
              <a:t>Potential for introducing bugs:</a:t>
            </a:r>
            <a:r>
              <a:rPr lang="en-US" dirty="0"/>
              <a:t> Code optimization can introduce bugs into the code if not done carefully, leading to unexpected behavior and errors.</a:t>
            </a:r>
          </a:p>
          <a:p>
            <a:pPr fontAlgn="base"/>
            <a:r>
              <a:rPr lang="en-US" b="1" dirty="0"/>
              <a:t>Difficulty in assessing the effectiveness: </a:t>
            </a:r>
            <a:r>
              <a:rPr lang="en-US" dirty="0"/>
              <a:t>It can be difficult to determine the effectiveness of code optimization, making it hard to justify the time and resources spent on the process.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5159"/>
            <a:ext cx="8858312" cy="6740307"/>
          </a:xfrm>
          <a:prstGeom prst="rect">
            <a:avLst/>
          </a:prstGeom>
        </p:spPr>
        <p:txBody>
          <a:bodyPr wrap="square">
            <a:spAutoFit/>
          </a:bodyPr>
          <a:lstStyle/>
          <a:p>
            <a:pPr fontAlgn="base"/>
            <a:r>
              <a:rPr lang="en-US" b="1" dirty="0"/>
              <a:t>Simple Code Generator</a:t>
            </a:r>
          </a:p>
          <a:p>
            <a:pPr fontAlgn="base"/>
            <a:r>
              <a:rPr lang="en-US" dirty="0"/>
              <a:t>Last Updated : 18 Nov, 2022</a:t>
            </a:r>
          </a:p>
          <a:p>
            <a:pPr fontAlgn="base"/>
            <a:r>
              <a:rPr lang="en-US" dirty="0"/>
              <a:t>Compiler Design is an important component of compiler construction. It involves many different tasks, such as analyzing the source code and producing an intermediate representation (IR) from it, performing optimizations on the IR to produce a target machine code, and generating external representations (ORs) for programs used in debugging or testing. In this paper, we describe our efforts to improve the design of simple language generators. We introduce a new reusable component called “Simple Code Generator” (SCG), which implements several functions that make it easy to create simple code generators for any programming language. The SCG component consists of two parts: firstly it contains a parser that transforms textual inputs into an abstract syntax tree; secondly, its generated AST has expressions in a symbolic form wherever possible instead of merely representing them as strings like most other compilers do today.</a:t>
            </a:r>
          </a:p>
          <a:p>
            <a:pPr fontAlgn="base"/>
            <a:r>
              <a:rPr lang="en-US" b="1" dirty="0"/>
              <a:t>A code generator is a compiler that translates the intermediate representation of the source program into the target program. </a:t>
            </a:r>
            <a:r>
              <a:rPr lang="en-US" dirty="0"/>
              <a:t>In other words, a code generator translates an abstract syntax tree into machine-dependent executable code. The process of generating machine-dependent output from an abstract syntax tree involves two steps: one for constructing the abstract syntax tree and another for generating its corresponding machine code.</a:t>
            </a:r>
          </a:p>
          <a:p>
            <a:pPr fontAlgn="base"/>
            <a:r>
              <a:rPr lang="en-US" dirty="0"/>
              <a:t>The first step involves constructing an </a:t>
            </a:r>
            <a:r>
              <a:rPr lang="en-US" u="sng" dirty="0">
                <a:hlinkClick r:id="rId2"/>
              </a:rPr>
              <a:t>Abstract Syntax Tree </a:t>
            </a:r>
            <a:r>
              <a:rPr lang="en-US" dirty="0"/>
              <a:t>(AST) by traversing all possible paths through your input file(s). This tree will contain information about every bit of data in your program as they are encountered during parsing or execution time; it’s important to note that this can take place both at </a:t>
            </a:r>
            <a:r>
              <a:rPr lang="en-US" u="sng" dirty="0">
                <a:hlinkClick r:id="rId3"/>
              </a:rPr>
              <a:t>compile time (as part of compiling) or runtime (in some cases)</a:t>
            </a: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43087"/>
            <a:ext cx="8786874" cy="6186309"/>
          </a:xfrm>
          <a:prstGeom prst="rect">
            <a:avLst/>
          </a:prstGeom>
        </p:spPr>
        <p:txBody>
          <a:bodyPr wrap="square">
            <a:spAutoFit/>
          </a:bodyPr>
          <a:lstStyle/>
          <a:p>
            <a:pPr fontAlgn="base"/>
            <a:r>
              <a:rPr lang="en-US" b="1" dirty="0"/>
              <a:t>Register Descriptor</a:t>
            </a:r>
          </a:p>
          <a:p>
            <a:pPr fontAlgn="base"/>
            <a:r>
              <a:rPr lang="en-US" dirty="0"/>
              <a:t>Register descriptors are </a:t>
            </a:r>
            <a:r>
              <a:rPr lang="en-US" u="sng" dirty="0">
                <a:hlinkClick r:id="rId2"/>
              </a:rPr>
              <a:t>data structures</a:t>
            </a:r>
            <a:r>
              <a:rPr lang="en-US" dirty="0"/>
              <a:t> that store information about the registers used in the program. This includes the registration number and its name, along with its type. The compiler uses this information when generating machine code for your program, so it’s important to keep it up-to-date while writing code!</a:t>
            </a:r>
          </a:p>
          <a:p>
            <a:pPr fontAlgn="base"/>
            <a:r>
              <a:rPr lang="en-US" dirty="0"/>
              <a:t>The compiler uses the register file to determine what values will be available for use in your program. This is done by walking through each of the registers and determining if they contain valid data or not. If there’s nothing in a register, then it can be used for other purposes!</a:t>
            </a:r>
          </a:p>
          <a:p>
            <a:pPr fontAlgn="base"/>
            <a:r>
              <a:rPr lang="en-US" b="1" dirty="0"/>
              <a:t>Address Descriptor</a:t>
            </a:r>
          </a:p>
          <a:p>
            <a:pPr fontAlgn="base"/>
            <a:r>
              <a:rPr lang="en-US" dirty="0"/>
              <a:t>An address descriptor is used to represent the memory locations used by a program. Address descriptors are created by the </a:t>
            </a:r>
            <a:r>
              <a:rPr lang="en-US" b="1" dirty="0" err="1"/>
              <a:t>getReg</a:t>
            </a:r>
            <a:r>
              <a:rPr lang="en-US" b="1" dirty="0"/>
              <a:t> function</a:t>
            </a:r>
            <a:r>
              <a:rPr lang="en-US" dirty="0"/>
              <a:t>, which returns a structure containing information about how to access memory. Address descriptors can be created for any instruction in your program’s code and stored in registers or on the stack; however, only one instance of an address descriptor will exist at any given time (unless another thread is executing).</a:t>
            </a:r>
          </a:p>
          <a:p>
            <a:pPr fontAlgn="base"/>
            <a:r>
              <a:rPr lang="en-US" dirty="0"/>
              <a:t>When the user wants to retrieve data from an arbitrary location within the program’s source code using </a:t>
            </a:r>
            <a:r>
              <a:rPr lang="en-US" dirty="0" err="1"/>
              <a:t>getReg</a:t>
            </a:r>
            <a:r>
              <a:rPr lang="en-US" dirty="0"/>
              <a:t>, call this method with two arguments: The first argument specifies which register contains your desired value (e.g., ‘M’), while the second argument specifies where exactly within this register should it be placed back onto its original storage location on disk/memory before returning it back up into main memory again after successfully accessing its contents via indirect calls like </a:t>
            </a:r>
            <a:r>
              <a:rPr lang="en-US" dirty="0" err="1"/>
              <a:t>LoadFromBuffer</a:t>
            </a:r>
            <a:r>
              <a:rPr lang="en-US" dirty="0"/>
              <a:t>() or </a:t>
            </a:r>
            <a:r>
              <a:rPr lang="en-US" dirty="0" err="1"/>
              <a:t>StoreToBuffer</a:t>
            </a:r>
            <a:r>
              <a:rPr 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563851"/>
            <a:ext cx="9001156" cy="5909310"/>
          </a:xfrm>
          <a:prstGeom prst="rect">
            <a:avLst/>
          </a:prstGeom>
        </p:spPr>
        <p:txBody>
          <a:bodyPr wrap="square">
            <a:spAutoFit/>
          </a:bodyPr>
          <a:lstStyle/>
          <a:p>
            <a:pPr fontAlgn="base"/>
            <a:r>
              <a:rPr lang="en-US" b="1" dirty="0"/>
              <a:t>Code Generation Algorithm</a:t>
            </a:r>
          </a:p>
          <a:p>
            <a:pPr fontAlgn="base"/>
            <a:r>
              <a:rPr lang="en-US" dirty="0"/>
              <a:t>The code generation algorithm is the core of the compiler. It sets up register and address descriptors, then generates machine instructions that give you CPU-level control over your program.</a:t>
            </a:r>
          </a:p>
          <a:p>
            <a:pPr fontAlgn="base"/>
            <a:r>
              <a:rPr lang="en-US" dirty="0"/>
              <a:t>The algorithm is split into four parts: register descriptor set-up, basic block generation, instruction generation for operations on registers (e.g., addition), and ending the basic block with a jump statement or return command.</a:t>
            </a:r>
          </a:p>
          <a:p>
            <a:pPr fontAlgn="base"/>
            <a:r>
              <a:rPr lang="en-US" b="1" dirty="0"/>
              <a:t>Register Descriptor Set Up:</a:t>
            </a:r>
            <a:r>
              <a:rPr lang="en-US" dirty="0"/>
              <a:t> This part sets up an individual register’s value in memory space by taking its index into an array of all possible values for that type of register (i32). It also stores information about what kind of operation was performed on it so that subsequent steps can identify which operation happened if they’re called multiple times during execution.</a:t>
            </a:r>
          </a:p>
          <a:p>
            <a:pPr fontAlgn="base"/>
            <a:r>
              <a:rPr lang="en-US" b="1" dirty="0"/>
              <a:t>Basic Block Generation:</a:t>
            </a:r>
            <a:r>
              <a:rPr lang="en-US" dirty="0"/>
              <a:t> This step involves creating individual blocks within each basic block as well as lines between them so we can keep track of where things are happening at any given moment during execution.</a:t>
            </a:r>
          </a:p>
          <a:p>
            <a:pPr fontAlgn="base"/>
            <a:r>
              <a:rPr lang="en-US" b="1" dirty="0"/>
              <a:t>Instruction Generation For Operations On Registers: </a:t>
            </a:r>
            <a:r>
              <a:rPr lang="en-US" dirty="0"/>
              <a:t>This step converts source code statements into machine instructions using information from both our ELF file format files (the ones generated by GCC) as well as other sources such as </a:t>
            </a:r>
            <a:r>
              <a:rPr lang="en-US" dirty="0" err="1"/>
              <a:t>Bazel’s</a:t>
            </a:r>
            <a:r>
              <a:rPr lang="en-US" dirty="0"/>
              <a:t> build system which knows how to generate particular kind of machine code for particular CPUs. This is where we start to see the magic of how compilers work in practice, as they’re able to generate code that’s optimized in various ways based on the type of operation being performed (e.g., addition) and the registers involved (i32).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35846"/>
            <a:ext cx="8501122" cy="4247317"/>
          </a:xfrm>
          <a:prstGeom prst="rect">
            <a:avLst/>
          </a:prstGeom>
        </p:spPr>
        <p:txBody>
          <a:bodyPr wrap="square">
            <a:spAutoFit/>
          </a:bodyPr>
          <a:lstStyle/>
          <a:p>
            <a:pPr fontAlgn="base"/>
            <a:r>
              <a:rPr lang="en-US" b="1" dirty="0"/>
              <a:t>Compiler Construction Tools</a:t>
            </a:r>
          </a:p>
          <a:p>
            <a:pPr fontAlgn="base"/>
            <a:r>
              <a:rPr lang="en-US" dirty="0"/>
              <a:t>Compiler construction tools are specialized software that help developers create compilers more efficiently. Here are the key tools:</a:t>
            </a:r>
          </a:p>
          <a:p>
            <a:pPr fontAlgn="base"/>
            <a:r>
              <a:rPr lang="en-US" b="1" dirty="0"/>
              <a:t>Parser Generators:</a:t>
            </a:r>
            <a:r>
              <a:rPr lang="en-US" dirty="0"/>
              <a:t> It creates syntax analyzers (parsers) based on grammatical descriptions of programming languages.</a:t>
            </a:r>
          </a:p>
          <a:p>
            <a:pPr fontAlgn="base"/>
            <a:r>
              <a:rPr lang="en-US" b="1" dirty="0"/>
              <a:t>Scanner Generators:</a:t>
            </a:r>
            <a:r>
              <a:rPr lang="en-US" dirty="0"/>
              <a:t> It produces lexical analyzers using regular expressions to define the tokens of a language.</a:t>
            </a:r>
          </a:p>
          <a:p>
            <a:pPr fontAlgn="base"/>
            <a:r>
              <a:rPr lang="en-US" b="1" dirty="0"/>
              <a:t>Syntax-Directed Translation Engines: </a:t>
            </a:r>
            <a:r>
              <a:rPr lang="en-US" dirty="0"/>
              <a:t>It generates intermediate code in three-address format from input comprising a parse tree.</a:t>
            </a:r>
          </a:p>
          <a:p>
            <a:pPr fontAlgn="base"/>
            <a:r>
              <a:rPr lang="en-US" b="1" dirty="0"/>
              <a:t>Automatic Code Generators: </a:t>
            </a:r>
            <a:r>
              <a:rPr lang="en-US" dirty="0"/>
              <a:t>It converts intermediate language into machine language using template matching techniques.</a:t>
            </a:r>
          </a:p>
          <a:p>
            <a:pPr fontAlgn="base"/>
            <a:r>
              <a:rPr lang="en-US" b="1" dirty="0"/>
              <a:t>Data-Flow Analysis Engines:</a:t>
            </a:r>
            <a:r>
              <a:rPr lang="en-US" dirty="0"/>
              <a:t> It supports code optimization by analyzing the flow of values throughout different parts of the program.</a:t>
            </a:r>
          </a:p>
          <a:p>
            <a:pPr fontAlgn="base"/>
            <a:r>
              <a:rPr lang="en-US" b="1" dirty="0"/>
              <a:t>Compiler Construction Toolkits:</a:t>
            </a:r>
            <a:r>
              <a:rPr lang="en-US" dirty="0"/>
              <a:t> It provides integrated routines to facilitate the construction of various compiler components.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80446"/>
            <a:ext cx="8786874" cy="6063198"/>
          </a:xfrm>
          <a:prstGeom prst="rect">
            <a:avLst/>
          </a:prstGeom>
        </p:spPr>
        <p:txBody>
          <a:bodyPr wrap="square">
            <a:spAutoFit/>
          </a:bodyPr>
          <a:lstStyle/>
          <a:p>
            <a:pPr fontAlgn="base"/>
            <a:r>
              <a:rPr lang="en-US" b="1" dirty="0"/>
              <a:t>Types of Compiler</a:t>
            </a:r>
          </a:p>
          <a:p>
            <a:pPr fontAlgn="base"/>
            <a:r>
              <a:rPr lang="en-US" sz="1600" b="1" dirty="0" smtClean="0"/>
              <a:t>Self Compiler:</a:t>
            </a:r>
            <a:r>
              <a:rPr lang="en-US" sz="1600" dirty="0"/>
              <a:t> When the compiler runs on the same machine and produces machine code for the </a:t>
            </a:r>
            <a:r>
              <a:rPr lang="en-US" sz="1600" dirty="0" smtClean="0"/>
              <a:t>same </a:t>
            </a:r>
            <a:r>
              <a:rPr lang="en-US" sz="1600" dirty="0"/>
              <a:t>machine on which it is running then it is called as self compiler or resident compiler.</a:t>
            </a:r>
          </a:p>
          <a:p>
            <a:pPr fontAlgn="base"/>
            <a:r>
              <a:rPr lang="en-US" sz="1600" b="1" dirty="0"/>
              <a:t>Cross Compiler</a:t>
            </a:r>
            <a:r>
              <a:rPr lang="en-US" sz="1600" dirty="0"/>
              <a:t>: The compiler may run on one machine and produce the machine codes for other computers then in that case it is called a cross-compiler. It is capable of creating code for a platform other than the one on which the compiler is running.</a:t>
            </a:r>
          </a:p>
          <a:p>
            <a:pPr fontAlgn="base"/>
            <a:r>
              <a:rPr lang="en-US" sz="1600" b="1" dirty="0"/>
              <a:t>Source-to-Source Compiler: </a:t>
            </a:r>
            <a:r>
              <a:rPr lang="en-US" sz="1600" dirty="0"/>
              <a:t>A Source-to-Source Compiler or </a:t>
            </a:r>
            <a:r>
              <a:rPr lang="en-US" sz="1600" dirty="0" err="1"/>
              <a:t>transcompiler</a:t>
            </a:r>
            <a:r>
              <a:rPr lang="en-US" sz="1600" dirty="0"/>
              <a:t> or </a:t>
            </a:r>
            <a:r>
              <a:rPr lang="en-US" sz="1600" dirty="0" err="1"/>
              <a:t>transpiler</a:t>
            </a:r>
            <a:r>
              <a:rPr lang="en-US" sz="1600" dirty="0"/>
              <a:t> is a compiler that translates source code written in one programming language into the source code of another programming language.</a:t>
            </a:r>
          </a:p>
          <a:p>
            <a:pPr fontAlgn="base"/>
            <a:r>
              <a:rPr lang="en-US" sz="1600" b="1" dirty="0"/>
              <a:t>Single Pass Compiler:</a:t>
            </a:r>
            <a:r>
              <a:rPr lang="en-US" sz="1600" dirty="0"/>
              <a:t> When all the phases of the compiler are present inside a single module, it is simply called a single-pass compiler. It performs the work of converting source code to machine code.</a:t>
            </a:r>
          </a:p>
          <a:p>
            <a:pPr fontAlgn="base"/>
            <a:r>
              <a:rPr lang="en-US" sz="1600" b="1" dirty="0"/>
              <a:t>Two Pass Compiler:</a:t>
            </a:r>
            <a:r>
              <a:rPr lang="en-US" sz="1600" dirty="0"/>
              <a:t> Two-pass compiler is a compiler in which the program is translated twice, once from the front end and the back from the back end known as Two Pass Compiler.</a:t>
            </a:r>
          </a:p>
          <a:p>
            <a:pPr fontAlgn="base"/>
            <a:r>
              <a:rPr lang="en-US" sz="1600" b="1" dirty="0"/>
              <a:t>Multi-Pass Compiler:</a:t>
            </a:r>
            <a:r>
              <a:rPr lang="en-US" sz="1600" dirty="0"/>
              <a:t> When several intermediate codes are created in a program and a syntax tree is processed many times, it is called Multi-Pass Compiler. It breaks codes into smaller programs.</a:t>
            </a:r>
          </a:p>
          <a:p>
            <a:pPr fontAlgn="base"/>
            <a:r>
              <a:rPr lang="en-US" sz="1600" b="1" dirty="0"/>
              <a:t>Just-in-Time (JIT) Compiler: I</a:t>
            </a:r>
            <a:r>
              <a:rPr lang="en-US" sz="1600" dirty="0"/>
              <a:t>t is a type of compiler that converts code into machine language during program execution, rather than before it runs. It combines the benefits of interpretation (real-time execution) and traditional compilation (faster execution).</a:t>
            </a:r>
          </a:p>
          <a:p>
            <a:pPr fontAlgn="base"/>
            <a:r>
              <a:rPr lang="en-US" sz="1600" b="1" dirty="0"/>
              <a:t>Ahead-of-Time (AOT) Compiler:</a:t>
            </a:r>
            <a:r>
              <a:rPr lang="en-US" sz="1600" dirty="0"/>
              <a:t> It converts the entire source code into machine code before the program runs. This means the code is fully compiled during development, resulting in faster startup times and better performance at runtime.</a:t>
            </a:r>
          </a:p>
          <a:p>
            <a:pPr fontAlgn="base"/>
            <a:r>
              <a:rPr lang="en-US" sz="1600" b="1" dirty="0"/>
              <a:t>Incremental Compiler:</a:t>
            </a:r>
            <a:r>
              <a:rPr lang="en-US" sz="1600" dirty="0"/>
              <a:t> It compiles only the parts of the code that have changed, rather than recompiling the entire program. This makes the compilation process faster and more efficient, especially during development</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4"/>
            <a:ext cx="8786874" cy="6986528"/>
          </a:xfrm>
          <a:prstGeom prst="rect">
            <a:avLst/>
          </a:prstGeom>
        </p:spPr>
        <p:txBody>
          <a:bodyPr wrap="square">
            <a:spAutoFit/>
          </a:bodyPr>
          <a:lstStyle/>
          <a:p>
            <a:pPr fontAlgn="base"/>
            <a:r>
              <a:rPr lang="en-US" sz="1600" b="1" dirty="0"/>
              <a:t>Operations of Compiler</a:t>
            </a:r>
          </a:p>
          <a:p>
            <a:pPr fontAlgn="base"/>
            <a:r>
              <a:rPr lang="en-US" sz="1600" dirty="0"/>
              <a:t>These are some operations that are done by the compiler.</a:t>
            </a:r>
          </a:p>
          <a:p>
            <a:pPr fontAlgn="base"/>
            <a:r>
              <a:rPr lang="en-US" sz="1600" dirty="0"/>
              <a:t>It breaks source programs into smaller parts.</a:t>
            </a:r>
          </a:p>
          <a:p>
            <a:pPr fontAlgn="base"/>
            <a:r>
              <a:rPr lang="en-US" sz="1600" dirty="0"/>
              <a:t>It enables the creation of symbol tables and intermediate representations.</a:t>
            </a:r>
          </a:p>
          <a:p>
            <a:pPr fontAlgn="base"/>
            <a:r>
              <a:rPr lang="en-US" sz="1600" dirty="0"/>
              <a:t>It helps in code compilation and error detection.</a:t>
            </a:r>
          </a:p>
          <a:p>
            <a:pPr fontAlgn="base"/>
            <a:r>
              <a:rPr lang="en-US" sz="1600" dirty="0"/>
              <a:t>it saves all codes and variables.</a:t>
            </a:r>
          </a:p>
          <a:p>
            <a:pPr fontAlgn="base"/>
            <a:r>
              <a:rPr lang="en-US" sz="1600" dirty="0"/>
              <a:t>It analyses the full program and translates it.</a:t>
            </a:r>
          </a:p>
          <a:p>
            <a:pPr fontAlgn="base"/>
            <a:r>
              <a:rPr lang="en-US" sz="1600" dirty="0"/>
              <a:t>Convert source code to machine code.</a:t>
            </a:r>
          </a:p>
          <a:p>
            <a:pPr fontAlgn="base"/>
            <a:r>
              <a:rPr lang="en-US" sz="1600" b="1" dirty="0"/>
              <a:t>Advantages of Compiler Design</a:t>
            </a:r>
          </a:p>
          <a:p>
            <a:pPr fontAlgn="base"/>
            <a:r>
              <a:rPr lang="en-US" sz="1600" b="1" dirty="0"/>
              <a:t>Efficiency:</a:t>
            </a:r>
            <a:r>
              <a:rPr lang="en-US" sz="1600" dirty="0"/>
              <a:t> Compiled programs are generally more efficient than interpreted programs because the machine code produced by the compiler is optimized for the specific hardware platform on which it will run.</a:t>
            </a:r>
          </a:p>
          <a:p>
            <a:pPr fontAlgn="base"/>
            <a:r>
              <a:rPr lang="en-US" sz="1600" b="1" dirty="0"/>
              <a:t>Portability:</a:t>
            </a:r>
            <a:r>
              <a:rPr lang="en-US" sz="1600" dirty="0"/>
              <a:t> Once a program is compiled, the resulting machine code can be run on any computer or device that has the appropriate hardware and operating system, making it highly portable.</a:t>
            </a:r>
          </a:p>
          <a:p>
            <a:pPr fontAlgn="base"/>
            <a:r>
              <a:rPr lang="en-US" sz="1600" b="1" dirty="0"/>
              <a:t>Error Checking:</a:t>
            </a:r>
            <a:r>
              <a:rPr lang="en-US" sz="1600" dirty="0"/>
              <a:t> Compilers perform comprehensive error checking during the compilation process, which can help catch syntax, semantic, and logical errors in the code before it is run.</a:t>
            </a:r>
          </a:p>
          <a:p>
            <a:pPr fontAlgn="base"/>
            <a:r>
              <a:rPr lang="en-US" sz="1600" b="1" dirty="0"/>
              <a:t>Optimizations:</a:t>
            </a:r>
            <a:r>
              <a:rPr lang="en-US" sz="1600" dirty="0"/>
              <a:t> Compilers can make various optimizations to the generated machine code, such as eliminating redundant instructions or rearranging code for better performance.</a:t>
            </a:r>
          </a:p>
          <a:p>
            <a:pPr fontAlgn="base"/>
            <a:r>
              <a:rPr lang="en-US" sz="1600" b="1" dirty="0"/>
              <a:t>Disadvantages of Compiler Design</a:t>
            </a:r>
          </a:p>
          <a:p>
            <a:pPr fontAlgn="base"/>
            <a:r>
              <a:rPr lang="en-US" sz="1600" b="1" dirty="0"/>
              <a:t>Longer Development Time:</a:t>
            </a:r>
            <a:r>
              <a:rPr lang="en-US" sz="1600" dirty="0"/>
              <a:t> Developing a compiler is a complex and time-consuming process that requires a deep understanding of both the programming language and the target hardware platform.</a:t>
            </a:r>
          </a:p>
          <a:p>
            <a:pPr fontAlgn="base"/>
            <a:r>
              <a:rPr lang="en-US" sz="1600" b="1" dirty="0"/>
              <a:t>Debugging Difficulties:</a:t>
            </a:r>
            <a:r>
              <a:rPr lang="en-US" sz="1600" dirty="0"/>
              <a:t> Debugging compiled code can be more difficult than debugging interpreted code because the generated machine code may not be easy to read or understand.</a:t>
            </a:r>
          </a:p>
          <a:p>
            <a:pPr fontAlgn="base"/>
            <a:r>
              <a:rPr lang="en-US" sz="1600" b="1" dirty="0"/>
              <a:t>Lack of Interactivity:</a:t>
            </a:r>
            <a:r>
              <a:rPr lang="en-US" sz="1600" dirty="0"/>
              <a:t> Compiled programs are typically less interactive than interpreted programs because they must be compiled before they can be run, which can slow down the development and testing process.</a:t>
            </a:r>
          </a:p>
          <a:p>
            <a:pPr fontAlgn="base"/>
            <a:r>
              <a:rPr lang="en-US" sz="1600" b="1" dirty="0"/>
              <a:t>Platform-Specific Code:</a:t>
            </a:r>
            <a:r>
              <a:rPr lang="en-US" sz="1600" dirty="0"/>
              <a:t> If the compiler is designed to generate machine code for a specific hardware platform, the resulting code may not be portable to other platforms.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214290"/>
            <a:ext cx="8643998" cy="3139321"/>
          </a:xfrm>
          <a:prstGeom prst="rect">
            <a:avLst/>
          </a:prstGeom>
        </p:spPr>
        <p:txBody>
          <a:bodyPr wrap="square">
            <a:spAutoFit/>
          </a:bodyPr>
          <a:lstStyle/>
          <a:p>
            <a:pPr fontAlgn="base"/>
            <a:r>
              <a:rPr lang="en-US" b="1" dirty="0"/>
              <a:t>Error detection and Recovery in Compiler</a:t>
            </a:r>
          </a:p>
          <a:p>
            <a:pPr fontAlgn="base"/>
            <a:r>
              <a:rPr lang="en-US" dirty="0"/>
              <a:t>Last Updated : 20 Apr, 2023</a:t>
            </a:r>
          </a:p>
          <a:p>
            <a:pPr fontAlgn="base"/>
            <a:r>
              <a:rPr lang="en-US" dirty="0"/>
              <a:t>In this phase of compilation, all possible errors made by the user are detected and reported to the user in form of error messages. This process of locating errors and reporting them to users is called the </a:t>
            </a:r>
            <a:r>
              <a:rPr lang="en-US" b="1" dirty="0"/>
              <a:t>Error Handling process</a:t>
            </a:r>
            <a:r>
              <a:rPr lang="en-US" dirty="0"/>
              <a:t>. </a:t>
            </a:r>
          </a:p>
          <a:p>
            <a:pPr fontAlgn="base"/>
            <a:r>
              <a:rPr lang="en-US" b="1" dirty="0"/>
              <a:t>Functions of an Error handler.</a:t>
            </a:r>
            <a:endParaRPr lang="en-US" dirty="0"/>
          </a:p>
          <a:p>
            <a:pPr fontAlgn="base"/>
            <a:r>
              <a:rPr lang="en-US" dirty="0"/>
              <a:t>Detection</a:t>
            </a:r>
          </a:p>
          <a:p>
            <a:pPr fontAlgn="base"/>
            <a:r>
              <a:rPr lang="en-US" dirty="0"/>
              <a:t>Reporting</a:t>
            </a:r>
          </a:p>
          <a:p>
            <a:pPr fontAlgn="base"/>
            <a:r>
              <a:rPr lang="en-US" dirty="0" smtClean="0"/>
              <a:t>Recovery</a:t>
            </a:r>
          </a:p>
          <a:p>
            <a:pPr fontAlgn="base"/>
            <a:r>
              <a:rPr lang="en-US" b="1" dirty="0"/>
              <a:t>Classification of Errors</a:t>
            </a:r>
          </a:p>
          <a:p>
            <a:pPr fontAlgn="base"/>
            <a:endParaRPr lang="en-US" dirty="0"/>
          </a:p>
        </p:txBody>
      </p:sp>
      <p:pic>
        <p:nvPicPr>
          <p:cNvPr id="38914" name="Picture 2" descr="https://media.geeksforgeeks.org/wp-content/uploads/we.png"/>
          <p:cNvPicPr>
            <a:picLocks noChangeAspect="1" noChangeArrowheads="1"/>
          </p:cNvPicPr>
          <p:nvPr/>
        </p:nvPicPr>
        <p:blipFill>
          <a:blip r:embed="rId2"/>
          <a:srcRect/>
          <a:stretch>
            <a:fillRect/>
          </a:stretch>
        </p:blipFill>
        <p:spPr bwMode="auto">
          <a:xfrm>
            <a:off x="1071538" y="2786058"/>
            <a:ext cx="7358114" cy="2771775"/>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142876" y="71414"/>
            <a:ext cx="8858280" cy="3200876"/>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73239"/>
                </a:solidFill>
                <a:effectLst/>
                <a:latin typeface="Nunito"/>
                <a:cs typeface="Arial" pitchFamily="34" charset="0"/>
              </a:rPr>
              <a:t>Compile-time errors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latin typeface="Nunito"/>
                <a:cs typeface="Arial" pitchFamily="34" charset="0"/>
              </a:rPr>
              <a:t>Compile-time errors are of three types:- </a:t>
            </a:r>
            <a:endParaRPr kumimoji="0" lang="en-US" sz="1600" b="1" i="0" u="none" strike="noStrike" cap="none" normalizeH="0" baseline="0" dirty="0" smtClean="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73239"/>
                </a:solidFill>
                <a:effectLst/>
                <a:latin typeface="Nunito"/>
                <a:cs typeface="Arial" pitchFamily="34" charset="0"/>
              </a:rPr>
              <a:t>Lexical phase errors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latin typeface="Nunito"/>
                <a:cs typeface="Arial" pitchFamily="34" charset="0"/>
              </a:rPr>
              <a:t>These errors are detected during the lexical analysis phase. Typical lexical errors are: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73239"/>
                </a:solidFill>
                <a:effectLst/>
                <a:latin typeface="Nunito"/>
                <a:cs typeface="Arial" pitchFamily="34" charset="0"/>
              </a:rPr>
              <a:t>Exceeding length of identifier or numeric constants.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73239"/>
                </a:solidFill>
                <a:effectLst/>
                <a:latin typeface="Nunito"/>
                <a:cs typeface="Arial" pitchFamily="34" charset="0"/>
              </a:rPr>
              <a:t>The appearance of illegal characters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273239"/>
                </a:solidFill>
                <a:effectLst/>
                <a:latin typeface="Nunito"/>
                <a:cs typeface="Arial" pitchFamily="34" charset="0"/>
              </a:rPr>
              <a:t>Unmatched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Arial" pitchFamily="34" charset="0"/>
              </a:rPr>
              <a:t>Example 1 : </a:t>
            </a:r>
            <a:r>
              <a:rPr kumimoji="0" lang="en-US" sz="1600" b="1" i="0" u="none" strike="noStrike" cap="none" normalizeH="0" baseline="0" dirty="0" err="1" smtClean="0">
                <a:ln>
                  <a:noFill/>
                </a:ln>
                <a:solidFill>
                  <a:schemeClr val="tx1"/>
                </a:solidFill>
                <a:effectLst/>
                <a:latin typeface="Consolas" pitchFamily="49" charset="0"/>
                <a:cs typeface="Arial" pitchFamily="34" charset="0"/>
              </a:rPr>
              <a:t>printf</a:t>
            </a:r>
            <a:r>
              <a:rPr kumimoji="0" lang="en-US" sz="1600" b="1" i="0" u="none" strike="noStrike" cap="none" normalizeH="0" baseline="0" dirty="0" smtClean="0">
                <a:ln>
                  <a:noFill/>
                </a:ln>
                <a:solidFill>
                  <a:schemeClr val="tx1"/>
                </a:solidFill>
                <a:effectLst/>
                <a:latin typeface="Consolas" pitchFamily="49" charset="0"/>
                <a:cs typeface="Arial" pitchFamily="34" charset="0"/>
              </a:rPr>
              <a:t>("</a:t>
            </a:r>
            <a:r>
              <a:rPr kumimoji="0" lang="en-US" sz="1600" b="1" i="0" u="none" strike="noStrike" cap="none" normalizeH="0" baseline="0" dirty="0" err="1" smtClean="0">
                <a:ln>
                  <a:noFill/>
                </a:ln>
                <a:solidFill>
                  <a:schemeClr val="tx1"/>
                </a:solidFill>
                <a:effectLst/>
                <a:latin typeface="Consolas" pitchFamily="49" charset="0"/>
                <a:cs typeface="Arial" pitchFamily="34" charset="0"/>
              </a:rPr>
              <a:t>Geeksforgeeks</a:t>
            </a:r>
            <a:r>
              <a:rPr kumimoji="0" lang="en-US" sz="1600" b="1" i="0" u="none" strike="noStrike" cap="none" normalizeH="0" baseline="0" dirty="0" smtClean="0">
                <a:ln>
                  <a:noFill/>
                </a:ln>
                <a:solidFill>
                  <a:schemeClr val="tx1"/>
                </a:solidFill>
                <a:effectLst/>
                <a:latin typeface="Consolas" pitchFamily="49"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nsolas" pitchFamily="49" charset="0"/>
                <a:cs typeface="Arial" pitchFamily="34" charset="0"/>
              </a:rPr>
              <a:t>$</a:t>
            </a:r>
            <a:r>
              <a:rPr kumimoji="0" lang="en-US" sz="1600" b="0" i="0" u="none" strike="noStrike" cap="none" normalizeH="0" baseline="0" dirty="0" smtClean="0">
                <a:ln>
                  <a:noFill/>
                </a:ln>
                <a:solidFill>
                  <a:schemeClr val="tx1"/>
                </a:solidFill>
                <a:effectLst/>
                <a:latin typeface="Consolas" pitchFamily="49" charset="0"/>
                <a:cs typeface="Arial" pitchFamily="34" charset="0"/>
              </a:rPr>
              <a:t> This is a lexical error since an illegal character $ appears at the end of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Arial" pitchFamily="34" charset="0"/>
              </a:rPr>
              <a:t> Example 2 : </a:t>
            </a:r>
            <a:r>
              <a:rPr kumimoji="0" lang="en-US" sz="1600" b="1" i="0" u="none" strike="noStrike" cap="none" normalizeH="0" baseline="0" dirty="0" smtClean="0">
                <a:ln>
                  <a:noFill/>
                </a:ln>
                <a:solidFill>
                  <a:schemeClr val="tx1"/>
                </a:solidFill>
                <a:effectLst/>
                <a:latin typeface="Consolas" pitchFamily="49" charset="0"/>
                <a:cs typeface="Arial" pitchFamily="34" charset="0"/>
              </a:rPr>
              <a:t>This is a comment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itchFamily="49" charset="0"/>
                <a:cs typeface="Arial" pitchFamily="34" charset="0"/>
              </a:rPr>
              <a:t> This is an lexical error since end of comment is present but beginning is not present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142844" y="3214686"/>
            <a:ext cx="8643998" cy="2308324"/>
          </a:xfrm>
          <a:prstGeom prst="rect">
            <a:avLst/>
          </a:prstGeom>
        </p:spPr>
        <p:txBody>
          <a:bodyPr wrap="square">
            <a:spAutoFit/>
          </a:bodyPr>
          <a:lstStyle/>
          <a:p>
            <a:pPr fontAlgn="base"/>
            <a:r>
              <a:rPr lang="en-US" b="1" dirty="0"/>
              <a:t>Error recovery for lexical errors:</a:t>
            </a:r>
            <a:r>
              <a:rPr lang="en-US" dirty="0"/>
              <a:t> </a:t>
            </a:r>
          </a:p>
          <a:p>
            <a:pPr fontAlgn="base"/>
            <a:r>
              <a:rPr lang="en-US" i="1" dirty="0"/>
              <a:t>Panic Mode Recovery</a:t>
            </a:r>
            <a:r>
              <a:rPr lang="en-US" dirty="0"/>
              <a:t> </a:t>
            </a:r>
          </a:p>
          <a:p>
            <a:pPr fontAlgn="base"/>
            <a:r>
              <a:rPr lang="en-US" dirty="0"/>
              <a:t>In this method, successive characters from the input are removed one at a time until a designated set of synchronizing tokens is found. Synchronizing tokens are delimiters such as; or }</a:t>
            </a:r>
          </a:p>
          <a:p>
            <a:pPr fontAlgn="base"/>
            <a:r>
              <a:rPr lang="en-US" dirty="0"/>
              <a:t>The advantage is that it is easy to implement and guarantees not to go into an infinite loop</a:t>
            </a:r>
          </a:p>
          <a:p>
            <a:pPr fontAlgn="base"/>
            <a:r>
              <a:rPr lang="en-US" dirty="0"/>
              <a:t>The disadvantage is that a considerable amount of input is skipped without checking it for additional </a:t>
            </a:r>
            <a:r>
              <a:rPr lang="en-US" dirty="0" smtClean="0"/>
              <a:t>errors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85720" y="0"/>
            <a:ext cx="8501122" cy="592469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var(--ff-lat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var(--ff-lato)"/>
                <a:cs typeface="Arial" pitchFamily="34" charset="0"/>
              </a:rPr>
              <a:t>Compiler Architecture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A compiler can broadly be divided into two phases based on the way they compile.</a:t>
            </a:r>
            <a:endParaRPr kumimoji="0" lang="en-US" sz="15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Verdana" pitchFamily="34" charset="0"/>
                <a:cs typeface="Arial" pitchFamily="34" charset="0"/>
              </a:rPr>
              <a:t>Analysis Phase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Known as the front-end of the compiler, the </a:t>
            </a:r>
            <a:r>
              <a:rPr kumimoji="0" lang="en-US" sz="1200" b="1" i="0" u="none" strike="noStrike" cap="none" normalizeH="0" baseline="0" dirty="0" smtClean="0">
                <a:ln>
                  <a:noFill/>
                </a:ln>
                <a:solidFill>
                  <a:srgbClr val="000000"/>
                </a:solidFill>
                <a:effectLst/>
                <a:latin typeface="inherit"/>
                <a:cs typeface="Arial" pitchFamily="34" charset="0"/>
              </a:rPr>
              <a:t>analysis</a:t>
            </a:r>
            <a:r>
              <a:rPr kumimoji="0" lang="en-US" sz="1200" b="0" i="0" u="none" strike="noStrike" cap="none" normalizeH="0" baseline="0" dirty="0" smtClean="0">
                <a:ln>
                  <a:noFill/>
                </a:ln>
                <a:solidFill>
                  <a:srgbClr val="000000"/>
                </a:solidFill>
                <a:effectLst/>
                <a:latin typeface="Verdana" pitchFamily="34" charset="0"/>
                <a:cs typeface="Arial" pitchFamily="34" charset="0"/>
              </a:rPr>
              <a:t> phase of the compiler reads the source program, divides it into core parts and then checks for lexical, grammar and syntax </a:t>
            </a:r>
            <a:r>
              <a:rPr kumimoji="0" lang="en-US" sz="1200" b="0" i="0" u="none" strike="noStrike" cap="none" normalizeH="0" baseline="0" dirty="0" err="1" smtClean="0">
                <a:ln>
                  <a:noFill/>
                </a:ln>
                <a:solidFill>
                  <a:srgbClr val="000000"/>
                </a:solidFill>
                <a:effectLst/>
                <a:latin typeface="Verdana" pitchFamily="34" charset="0"/>
                <a:cs typeface="Arial" pitchFamily="34" charset="0"/>
              </a:rPr>
              <a:t>errors.The</a:t>
            </a:r>
            <a:r>
              <a:rPr kumimoji="0" lang="en-US" sz="1200" b="0" i="0" u="none" strike="noStrike" cap="none" normalizeH="0" baseline="0" dirty="0" smtClean="0">
                <a:ln>
                  <a:noFill/>
                </a:ln>
                <a:solidFill>
                  <a:srgbClr val="000000"/>
                </a:solidFill>
                <a:effectLst/>
                <a:latin typeface="Verdana" pitchFamily="34" charset="0"/>
                <a:cs typeface="Arial" pitchFamily="34" charset="0"/>
              </a:rPr>
              <a:t> analysis phase generates an intermediate representation of the source program and symbol table, which should be fed to the Synthesis phase as input.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16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15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Verdana" pitchFamily="34" charset="0"/>
                <a:cs typeface="Arial" pitchFamily="34" charset="0"/>
              </a:rPr>
              <a:t>Synthesis Phase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Known as the back-end of the compiler, the </a:t>
            </a:r>
            <a:r>
              <a:rPr kumimoji="0" lang="en-US" sz="1200" b="1" i="0" u="none" strike="noStrike" cap="none" normalizeH="0" baseline="0" dirty="0" smtClean="0">
                <a:ln>
                  <a:noFill/>
                </a:ln>
                <a:solidFill>
                  <a:srgbClr val="000000"/>
                </a:solidFill>
                <a:effectLst/>
                <a:latin typeface="inherit"/>
                <a:cs typeface="Arial" pitchFamily="34" charset="0"/>
              </a:rPr>
              <a:t>synthesis</a:t>
            </a:r>
            <a:r>
              <a:rPr kumimoji="0" lang="en-US" sz="1200" b="0" i="0" u="none" strike="noStrike" cap="none" normalizeH="0" baseline="0" dirty="0" smtClean="0">
                <a:ln>
                  <a:noFill/>
                </a:ln>
                <a:solidFill>
                  <a:srgbClr val="000000"/>
                </a:solidFill>
                <a:effectLst/>
                <a:latin typeface="Verdana" pitchFamily="34" charset="0"/>
                <a:cs typeface="Arial" pitchFamily="34" charset="0"/>
              </a:rPr>
              <a:t> phase generates the target program with the help of intermediate source code representation and symbol table.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A compiler can have many phases and passes.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inherit"/>
                <a:cs typeface="Arial" pitchFamily="34" charset="0"/>
              </a:rPr>
              <a:t>Pass</a:t>
            </a:r>
            <a:r>
              <a:rPr kumimoji="0" lang="en-US" sz="1200" b="0" i="0" u="none" strike="noStrike" cap="none" normalizeH="0" baseline="0" dirty="0" smtClean="0">
                <a:ln>
                  <a:noFill/>
                </a:ln>
                <a:solidFill>
                  <a:srgbClr val="000000"/>
                </a:solidFill>
                <a:effectLst/>
                <a:latin typeface="Verdana" pitchFamily="34" charset="0"/>
                <a:cs typeface="Arial" pitchFamily="34" charset="0"/>
              </a:rPr>
              <a:t> : A pass refers to the traversal of a compiler through the entire program.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inherit"/>
                <a:cs typeface="Arial" pitchFamily="34" charset="0"/>
              </a:rPr>
              <a:t>Phase</a:t>
            </a:r>
            <a:r>
              <a:rPr kumimoji="0" lang="en-US" sz="1200" b="0" i="0" u="none" strike="noStrike" cap="none" normalizeH="0" baseline="0" dirty="0" smtClean="0">
                <a:ln>
                  <a:noFill/>
                </a:ln>
                <a:solidFill>
                  <a:srgbClr val="000000"/>
                </a:solidFill>
                <a:effectLst/>
                <a:latin typeface="Verdana" pitchFamily="34" charset="0"/>
                <a:cs typeface="Arial" pitchFamily="34" charset="0"/>
              </a:rPr>
              <a:t> : A phase of a compiler is a distinguishable stage, which takes input from the previous stage, processes and yields output that can be used as input for the next stage. A pass can have more than one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8" name="Picture 2" descr="Analysis and Synthesis phase of compiler"/>
          <p:cNvPicPr>
            <a:picLocks noChangeAspect="1" noChangeArrowheads="1"/>
          </p:cNvPicPr>
          <p:nvPr/>
        </p:nvPicPr>
        <p:blipFill>
          <a:blip r:embed="rId2"/>
          <a:srcRect/>
          <a:stretch>
            <a:fillRect/>
          </a:stretch>
        </p:blipFill>
        <p:spPr bwMode="auto">
          <a:xfrm>
            <a:off x="1071538" y="1928802"/>
            <a:ext cx="7358114" cy="1847851"/>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71414"/>
            <a:ext cx="8858312" cy="3416320"/>
          </a:xfrm>
          <a:prstGeom prst="rect">
            <a:avLst/>
          </a:prstGeom>
        </p:spPr>
        <p:txBody>
          <a:bodyPr wrap="square">
            <a:spAutoFit/>
          </a:bodyPr>
          <a:lstStyle/>
          <a:p>
            <a:pPr fontAlgn="base"/>
            <a:r>
              <a:rPr lang="en-US" b="1" dirty="0" smtClean="0"/>
              <a:t>Syntactic phase errors:</a:t>
            </a:r>
          </a:p>
          <a:p>
            <a:pPr fontAlgn="base"/>
            <a:r>
              <a:rPr lang="en-US" dirty="0" smtClean="0"/>
              <a:t>These errors are detected during the syntax analysis phase. Typical syntax errors are:</a:t>
            </a:r>
          </a:p>
          <a:p>
            <a:pPr fontAlgn="base"/>
            <a:r>
              <a:rPr lang="en-US" dirty="0" smtClean="0"/>
              <a:t>Errors in structure</a:t>
            </a:r>
          </a:p>
          <a:p>
            <a:pPr fontAlgn="base"/>
            <a:r>
              <a:rPr lang="en-US" dirty="0" smtClean="0"/>
              <a:t>Missing operator</a:t>
            </a:r>
          </a:p>
          <a:p>
            <a:pPr fontAlgn="base"/>
            <a:r>
              <a:rPr lang="en-US" dirty="0" smtClean="0"/>
              <a:t>Misspelled keywords</a:t>
            </a:r>
          </a:p>
          <a:p>
            <a:pPr fontAlgn="base"/>
            <a:r>
              <a:rPr lang="en-US" dirty="0" smtClean="0"/>
              <a:t>Unbalanced parenthesis</a:t>
            </a:r>
          </a:p>
          <a:p>
            <a:pPr fontAlgn="base"/>
            <a:r>
              <a:rPr lang="en-US" b="1" dirty="0" smtClean="0"/>
              <a:t>Example : </a:t>
            </a:r>
            <a:r>
              <a:rPr lang="en-US" dirty="0" err="1" smtClean="0"/>
              <a:t>swich</a:t>
            </a:r>
            <a:r>
              <a:rPr lang="en-US" dirty="0" smtClean="0"/>
              <a:t>(</a:t>
            </a:r>
            <a:r>
              <a:rPr lang="en-US" dirty="0" err="1" smtClean="0"/>
              <a:t>ch</a:t>
            </a:r>
            <a:r>
              <a:rPr lang="en-US" dirty="0" smtClean="0"/>
              <a:t>)</a:t>
            </a:r>
          </a:p>
          <a:p>
            <a:pPr fontAlgn="base"/>
            <a:r>
              <a:rPr lang="en-US" dirty="0" smtClean="0"/>
              <a:t>	 { ....... </a:t>
            </a:r>
          </a:p>
          <a:p>
            <a:pPr fontAlgn="base"/>
            <a:r>
              <a:rPr lang="en-US" dirty="0" smtClean="0"/>
              <a:t>	....... </a:t>
            </a:r>
          </a:p>
          <a:p>
            <a:pPr fontAlgn="base"/>
            <a:r>
              <a:rPr lang="en-US" dirty="0" smtClean="0"/>
              <a:t>		}</a:t>
            </a:r>
          </a:p>
          <a:p>
            <a:pPr fontAlgn="base"/>
            <a:r>
              <a:rPr lang="en-US" dirty="0"/>
              <a:t>The keyword </a:t>
            </a:r>
            <a:r>
              <a:rPr lang="en-US" b="1" dirty="0"/>
              <a:t>switch</a:t>
            </a:r>
            <a:r>
              <a:rPr lang="en-US" dirty="0"/>
              <a:t> is incorrectly written as a </a:t>
            </a:r>
            <a:r>
              <a:rPr lang="en-US" dirty="0" err="1"/>
              <a:t>swich</a:t>
            </a:r>
            <a:r>
              <a:rPr lang="en-US" dirty="0"/>
              <a:t>. Hence, an </a:t>
            </a:r>
            <a:r>
              <a:rPr lang="en-US" b="1" dirty="0"/>
              <a:t>“Unidentified keyword/identifier”</a:t>
            </a:r>
            <a:r>
              <a:rPr lang="en-US" dirty="0"/>
              <a:t> error occurs. </a:t>
            </a:r>
            <a:endParaRPr lang="en-US" dirty="0"/>
          </a:p>
        </p:txBody>
      </p:sp>
      <p:sp>
        <p:nvSpPr>
          <p:cNvPr id="4" name="Rectangle 3"/>
          <p:cNvSpPr/>
          <p:nvPr/>
        </p:nvSpPr>
        <p:spPr>
          <a:xfrm>
            <a:off x="142844" y="3692444"/>
            <a:ext cx="8858312" cy="2308324"/>
          </a:xfrm>
          <a:prstGeom prst="rect">
            <a:avLst/>
          </a:prstGeom>
        </p:spPr>
        <p:txBody>
          <a:bodyPr wrap="square">
            <a:spAutoFit/>
          </a:bodyPr>
          <a:lstStyle/>
          <a:p>
            <a:pPr fontAlgn="base"/>
            <a:r>
              <a:rPr lang="en-US" b="1" dirty="0"/>
              <a:t>Error recovery for syntactic phase error: </a:t>
            </a:r>
            <a:endParaRPr lang="en-US" dirty="0"/>
          </a:p>
          <a:p>
            <a:pPr fontAlgn="base"/>
            <a:r>
              <a:rPr lang="en-US" b="1" dirty="0"/>
              <a:t>1. Panic Mode Recovery</a:t>
            </a:r>
            <a:r>
              <a:rPr lang="en-US" dirty="0"/>
              <a:t> </a:t>
            </a:r>
          </a:p>
          <a:p>
            <a:pPr fontAlgn="base"/>
            <a:r>
              <a:rPr lang="en-US" dirty="0"/>
              <a:t>In this method, successive characters from the input are removed one at a time until a designated set of synchronizing tokens is found. Synchronizing tokens are deli-meters such as; or }</a:t>
            </a:r>
          </a:p>
          <a:p>
            <a:pPr fontAlgn="base"/>
            <a:r>
              <a:rPr lang="en-US" dirty="0"/>
              <a:t>The advantage is that it’s easy to implement and guarantees not to go into an infinite loop</a:t>
            </a:r>
          </a:p>
          <a:p>
            <a:pPr fontAlgn="base"/>
            <a:r>
              <a:rPr lang="en-US" dirty="0"/>
              <a:t>The disadvantage is that a considerable amount of input is skipped without checking it for additional errors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71649"/>
            <a:ext cx="8715436" cy="6186309"/>
          </a:xfrm>
          <a:prstGeom prst="rect">
            <a:avLst/>
          </a:prstGeom>
        </p:spPr>
        <p:txBody>
          <a:bodyPr wrap="square">
            <a:spAutoFit/>
          </a:bodyPr>
          <a:lstStyle/>
          <a:p>
            <a:pPr fontAlgn="base"/>
            <a:r>
              <a:rPr lang="en-US" b="1" dirty="0"/>
              <a:t>2. Statement Mode recovery</a:t>
            </a:r>
            <a:r>
              <a:rPr lang="en-US" dirty="0"/>
              <a:t> </a:t>
            </a:r>
          </a:p>
          <a:p>
            <a:pPr fontAlgn="base"/>
            <a:r>
              <a:rPr lang="en-US" dirty="0"/>
              <a:t>In this method, when a parser encounters an error, it performs the necessary correction on the remaining input so that the rest of the input statement allows the parser to parse ahead.</a:t>
            </a:r>
          </a:p>
          <a:p>
            <a:pPr fontAlgn="base"/>
            <a:r>
              <a:rPr lang="en-US" dirty="0"/>
              <a:t>The correction can be deletion of extra semicolons, replacing the comma with semicolons, or inserting a missing semicolon.</a:t>
            </a:r>
          </a:p>
          <a:p>
            <a:pPr fontAlgn="base"/>
            <a:r>
              <a:rPr lang="en-US" dirty="0"/>
              <a:t>While performing correction, utmost care should be taken for not going in an infinite loop.</a:t>
            </a:r>
          </a:p>
          <a:p>
            <a:pPr fontAlgn="base"/>
            <a:r>
              <a:rPr lang="en-US" dirty="0"/>
              <a:t>A disadvantage is that it finds it difficult to handle situations where the actual error occurred before pointing of detection.</a:t>
            </a:r>
          </a:p>
          <a:p>
            <a:pPr fontAlgn="base"/>
            <a:r>
              <a:rPr lang="en-US" b="1" dirty="0"/>
              <a:t>3. Error production</a:t>
            </a:r>
            <a:r>
              <a:rPr lang="en-US" dirty="0"/>
              <a:t> </a:t>
            </a:r>
          </a:p>
          <a:p>
            <a:pPr fontAlgn="base"/>
            <a:r>
              <a:rPr lang="en-US" dirty="0"/>
              <a:t>If a user has knowledge of common errors that can be encountered then, these errors can be incorporated by augmenting the grammar with error productions that generate erroneous constructs.</a:t>
            </a:r>
          </a:p>
          <a:p>
            <a:pPr fontAlgn="base"/>
            <a:r>
              <a:rPr lang="en-US" dirty="0"/>
              <a:t>If this is used then, during parsing appropriate error messages can be generated and parsing can be continued.</a:t>
            </a:r>
          </a:p>
          <a:p>
            <a:pPr fontAlgn="base"/>
            <a:r>
              <a:rPr lang="en-US" dirty="0"/>
              <a:t>The disadvantage is that it’s difficult to maintain.</a:t>
            </a:r>
          </a:p>
          <a:p>
            <a:pPr fontAlgn="base"/>
            <a:r>
              <a:rPr lang="en-US" b="1" dirty="0"/>
              <a:t>4. Global Correction</a:t>
            </a:r>
            <a:r>
              <a:rPr lang="en-US" dirty="0"/>
              <a:t> </a:t>
            </a:r>
          </a:p>
          <a:p>
            <a:pPr fontAlgn="base"/>
            <a:r>
              <a:rPr lang="en-US" dirty="0"/>
              <a:t>The parser examines the whole program and tries to find out the closest match for it which is error-free.</a:t>
            </a:r>
          </a:p>
          <a:p>
            <a:pPr fontAlgn="base"/>
            <a:r>
              <a:rPr lang="en-US" dirty="0"/>
              <a:t>The closest match program has less number of insertions, deletions, and changes of tokens to recover from erroneous input.</a:t>
            </a:r>
          </a:p>
          <a:p>
            <a:pPr fontAlgn="base"/>
            <a:r>
              <a:rPr lang="en-US" dirty="0"/>
              <a:t>Due to high time and space complexity, this method is not implemented practically.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71414"/>
            <a:ext cx="8715436" cy="5386090"/>
          </a:xfrm>
          <a:prstGeom prst="rect">
            <a:avLst/>
          </a:prstGeom>
        </p:spPr>
        <p:txBody>
          <a:bodyPr wrap="square">
            <a:spAutoFit/>
          </a:bodyPr>
          <a:lstStyle/>
          <a:p>
            <a:pPr fontAlgn="base"/>
            <a:r>
              <a:rPr lang="en-US" b="1" dirty="0"/>
              <a:t>Semantic errors</a:t>
            </a:r>
          </a:p>
          <a:p>
            <a:pPr fontAlgn="base"/>
            <a:r>
              <a:rPr lang="en-US" dirty="0"/>
              <a:t>These errors are detected during the semantic analysis phase. Typical semantic errors are </a:t>
            </a:r>
          </a:p>
          <a:p>
            <a:pPr fontAlgn="base"/>
            <a:r>
              <a:rPr lang="en-US" dirty="0"/>
              <a:t>Incompatible type of operands</a:t>
            </a:r>
          </a:p>
          <a:p>
            <a:pPr fontAlgn="base"/>
            <a:r>
              <a:rPr lang="en-US" dirty="0"/>
              <a:t>Undeclared variables</a:t>
            </a:r>
          </a:p>
          <a:p>
            <a:pPr fontAlgn="base"/>
            <a:r>
              <a:rPr lang="en-US" dirty="0"/>
              <a:t>Not matching of actual arguments with a formal </a:t>
            </a:r>
            <a:r>
              <a:rPr lang="en-US" dirty="0" smtClean="0"/>
              <a:t>one</a:t>
            </a:r>
          </a:p>
          <a:p>
            <a:pPr fontAlgn="base"/>
            <a:r>
              <a:rPr lang="en-US" b="1" dirty="0" smtClean="0"/>
              <a:t>Example : </a:t>
            </a:r>
            <a:r>
              <a:rPr lang="en-US" sz="3200" dirty="0" err="1" smtClean="0"/>
              <a:t>int</a:t>
            </a:r>
            <a:r>
              <a:rPr lang="en-US" sz="3200" dirty="0" smtClean="0"/>
              <a:t> a[10], b;</a:t>
            </a:r>
          </a:p>
          <a:p>
            <a:pPr fontAlgn="base"/>
            <a:r>
              <a:rPr lang="en-US" sz="3200" dirty="0" smtClean="0"/>
              <a:t> 	.......</a:t>
            </a:r>
          </a:p>
          <a:p>
            <a:pPr fontAlgn="base"/>
            <a:r>
              <a:rPr lang="en-US" sz="3200" dirty="0" smtClean="0"/>
              <a:t>	 ....... </a:t>
            </a:r>
          </a:p>
          <a:p>
            <a:pPr fontAlgn="base"/>
            <a:r>
              <a:rPr lang="en-US" sz="3200" dirty="0" smtClean="0"/>
              <a:t>	a = b;</a:t>
            </a:r>
          </a:p>
          <a:p>
            <a:pPr fontAlgn="base"/>
            <a:r>
              <a:rPr lang="en-US" dirty="0"/>
              <a:t>It generates a semantic error because of an incompatible type of a and b. </a:t>
            </a:r>
          </a:p>
          <a:p>
            <a:pPr fontAlgn="base"/>
            <a:r>
              <a:rPr lang="en-US" b="1" dirty="0"/>
              <a:t>Error recovery for Semantic errors</a:t>
            </a:r>
            <a:endParaRPr lang="en-US" dirty="0"/>
          </a:p>
          <a:p>
            <a:pPr fontAlgn="base"/>
            <a:r>
              <a:rPr lang="en-US" dirty="0"/>
              <a:t>If the error </a:t>
            </a:r>
            <a:r>
              <a:rPr lang="en-US" b="1" dirty="0"/>
              <a:t>“Undeclared Identifier”</a:t>
            </a:r>
            <a:r>
              <a:rPr lang="en-US" dirty="0"/>
              <a:t> is encountered then, to recover from this a symbol table entry for the corresponding identifier is made.</a:t>
            </a:r>
          </a:p>
          <a:p>
            <a:pPr fontAlgn="base"/>
            <a:r>
              <a:rPr lang="en-US" dirty="0"/>
              <a:t>If data types of two operands are incompatible then, automatic type conversion is done by the compiler.</a:t>
            </a:r>
          </a:p>
          <a:p>
            <a:pPr fontAlgn="base"/>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7526"/>
            <a:ext cx="8786874" cy="6463308"/>
          </a:xfrm>
          <a:prstGeom prst="rect">
            <a:avLst/>
          </a:prstGeom>
        </p:spPr>
        <p:txBody>
          <a:bodyPr wrap="square">
            <a:spAutoFit/>
          </a:bodyPr>
          <a:lstStyle/>
          <a:p>
            <a:pPr fontAlgn="base"/>
            <a:r>
              <a:rPr lang="en-US" b="1" dirty="0"/>
              <a:t>Advantages:</a:t>
            </a:r>
          </a:p>
          <a:p>
            <a:pPr fontAlgn="base"/>
            <a:r>
              <a:rPr lang="en-US" b="1" dirty="0"/>
              <a:t>Improved code quality: </a:t>
            </a:r>
            <a:r>
              <a:rPr lang="en-US" dirty="0"/>
              <a:t>Error detection and recovery in a compiler can improve the overall quality of the code produced. This is because errors can be identified early in the compilation process and addressed before they become bigger issues.</a:t>
            </a:r>
          </a:p>
          <a:p>
            <a:pPr fontAlgn="base"/>
            <a:r>
              <a:rPr lang="en-US" b="1" dirty="0"/>
              <a:t>Increased productivity: </a:t>
            </a:r>
            <a:r>
              <a:rPr lang="en-US" dirty="0"/>
              <a:t>Error recovery can also increase productivity by allowing the compiler to continue processing the code after an error is detected. This means that developers do not have to stop and fix every error manually, saving time and effort.</a:t>
            </a:r>
          </a:p>
          <a:p>
            <a:pPr fontAlgn="base"/>
            <a:r>
              <a:rPr lang="en-US" b="1" dirty="0"/>
              <a:t>Better user experience: </a:t>
            </a:r>
            <a:r>
              <a:rPr lang="en-US" dirty="0"/>
              <a:t>Error recovery can also improve the user experience of software applications. When errors are handled gracefully, users are less likely to become frustrated and are more likely to continue using the application.</a:t>
            </a:r>
          </a:p>
          <a:p>
            <a:pPr fontAlgn="base"/>
            <a:r>
              <a:rPr lang="en-US" b="1" dirty="0"/>
              <a:t>Better debugging:</a:t>
            </a:r>
            <a:r>
              <a:rPr lang="en-US" dirty="0"/>
              <a:t> Error recovery in a compiler can help developers to identify and debug errors more efficiently. By providing detailed error messages, the compiler can assist developers in pinpointing the source of the error, saving time and effort.</a:t>
            </a:r>
          </a:p>
          <a:p>
            <a:pPr fontAlgn="base"/>
            <a:r>
              <a:rPr lang="en-US" b="1" dirty="0"/>
              <a:t>Consistent error handling:</a:t>
            </a:r>
            <a:r>
              <a:rPr lang="en-US" dirty="0"/>
              <a:t> Error recovery ensures that all errors are handled in a consistent manner, which can help to maintain the quality and reliability of the software being developed.</a:t>
            </a:r>
          </a:p>
          <a:p>
            <a:pPr fontAlgn="base"/>
            <a:r>
              <a:rPr lang="en-US" b="1" dirty="0"/>
              <a:t>Reduced maintenance costs: </a:t>
            </a:r>
            <a:r>
              <a:rPr lang="en-US" dirty="0"/>
              <a:t>By detecting and addressing errors early in the development process, error recovery can help to reduce maintenance costs associated with fixing errors in later stages of the software development lifecycle.</a:t>
            </a:r>
          </a:p>
          <a:p>
            <a:pPr fontAlgn="base"/>
            <a:r>
              <a:rPr lang="en-US" b="1" dirty="0"/>
              <a:t>Improved software performance:</a:t>
            </a:r>
            <a:r>
              <a:rPr lang="en-US" dirty="0"/>
              <a:t> Error recovery can help to identify and address code that may cause performance issues, such as memory leaks or inefficient algorithms. By improving the performance of the code, the overall performance of the software can be improved as well.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377210"/>
            <a:ext cx="8858312" cy="5909310"/>
          </a:xfrm>
          <a:prstGeom prst="rect">
            <a:avLst/>
          </a:prstGeom>
        </p:spPr>
        <p:txBody>
          <a:bodyPr wrap="square">
            <a:spAutoFit/>
          </a:bodyPr>
          <a:lstStyle/>
          <a:p>
            <a:pPr fontAlgn="base"/>
            <a:r>
              <a:rPr lang="en-US" b="1" dirty="0"/>
              <a:t>Disadvantages:</a:t>
            </a:r>
          </a:p>
          <a:p>
            <a:pPr fontAlgn="base"/>
            <a:r>
              <a:rPr lang="en-US" b="1" dirty="0"/>
              <a:t>Slower compilation time: </a:t>
            </a:r>
            <a:r>
              <a:rPr lang="en-US" dirty="0"/>
              <a:t>Error detection and recovery can slow down the compilation process, especially if the recovery mechanism is complex. This can be an issue in large software projects where the compilation time can be a bottleneck.</a:t>
            </a:r>
          </a:p>
          <a:p>
            <a:pPr fontAlgn="base"/>
            <a:r>
              <a:rPr lang="en-US" b="1" dirty="0"/>
              <a:t>Increased complexity: </a:t>
            </a:r>
            <a:r>
              <a:rPr lang="en-US" dirty="0"/>
              <a:t>Error recovery can also increase the complexity of the compiler, making it harder to maintain and debug. This can lead to additional development costs and longer development times.</a:t>
            </a:r>
          </a:p>
          <a:p>
            <a:pPr fontAlgn="base"/>
            <a:r>
              <a:rPr lang="en-US" b="1" dirty="0"/>
              <a:t>Risk of silent errors:</a:t>
            </a:r>
            <a:r>
              <a:rPr lang="en-US" dirty="0"/>
              <a:t> Error recovery can sometimes mask errors in the code, leading to silent errors that go unnoticed. This can be particularly problematic if the error affects the behavior of the software application in subtle ways.</a:t>
            </a:r>
          </a:p>
          <a:p>
            <a:pPr fontAlgn="base"/>
            <a:r>
              <a:rPr lang="en-US" b="1" dirty="0"/>
              <a:t>Potential for incorrect recovery:</a:t>
            </a:r>
            <a:r>
              <a:rPr lang="en-US" dirty="0"/>
              <a:t> If the error recovery mechanism is not implemented correctly, it can potentially introduce new errors or cause the code to behave unexpectedly.</a:t>
            </a:r>
          </a:p>
          <a:p>
            <a:pPr fontAlgn="base"/>
            <a:r>
              <a:rPr lang="en-US" b="1" dirty="0"/>
              <a:t>Dependency on the recovery mechanism: </a:t>
            </a:r>
            <a:r>
              <a:rPr lang="en-US" dirty="0"/>
              <a:t>If developers rely too heavily on the error recovery mechanism, they may become complacent and not thoroughly check their code for errors. This can lead to errors being missed or not addressed properly.</a:t>
            </a:r>
          </a:p>
          <a:p>
            <a:pPr fontAlgn="base"/>
            <a:r>
              <a:rPr lang="en-US" b="1" dirty="0"/>
              <a:t>Difficulty in diagnosing errors:</a:t>
            </a:r>
            <a:r>
              <a:rPr lang="en-US" dirty="0"/>
              <a:t> Error recovery can make it more difficult to diagnose and debug errors since the error message may not accurately reflect the root cause of the issue. This can make it harder to fix errors and may lead to longer development times.</a:t>
            </a:r>
          </a:p>
          <a:p>
            <a:pPr fontAlgn="base"/>
            <a:r>
              <a:rPr lang="en-US" b="1" dirty="0"/>
              <a:t>Compatibility issues:</a:t>
            </a:r>
            <a:r>
              <a:rPr lang="en-US" dirty="0"/>
              <a:t> Error recovery mechanisms may not be compatible with certain programming languages or platforms, leading to issues with portability and cross-platform development.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643998" cy="4524315"/>
          </a:xfrm>
          <a:prstGeom prst="rect">
            <a:avLst/>
          </a:prstGeom>
        </p:spPr>
        <p:txBody>
          <a:bodyPr wrap="square">
            <a:spAutoFit/>
          </a:bodyPr>
          <a:lstStyle/>
          <a:p>
            <a:pPr fontAlgn="base"/>
            <a:r>
              <a:rPr lang="en-US" b="1" dirty="0"/>
              <a:t>Error Handling in Compiler Design</a:t>
            </a:r>
          </a:p>
          <a:p>
            <a:pPr fontAlgn="base"/>
            <a:r>
              <a:rPr lang="en-US" dirty="0"/>
              <a:t>Last Updated : 14 Jul, 2023</a:t>
            </a:r>
          </a:p>
          <a:p>
            <a:pPr fontAlgn="base"/>
            <a:r>
              <a:rPr lang="en-US" dirty="0"/>
              <a:t>The tasks of the </a:t>
            </a:r>
            <a:r>
              <a:rPr lang="en-US" b="1" dirty="0"/>
              <a:t>Error Handling</a:t>
            </a:r>
            <a:r>
              <a:rPr lang="en-US" dirty="0"/>
              <a:t> process are to detect each error, report it to the user, and then make some recovery strategy and implement them to handle the error. During this whole process processing time of the program should not be slow.</a:t>
            </a:r>
          </a:p>
          <a:p>
            <a:pPr fontAlgn="base"/>
            <a:r>
              <a:rPr lang="en-US" dirty="0"/>
              <a:t>Functions of Error Handler:</a:t>
            </a:r>
          </a:p>
          <a:p>
            <a:pPr fontAlgn="base"/>
            <a:r>
              <a:rPr lang="en-US" dirty="0"/>
              <a:t>Error Detection</a:t>
            </a:r>
          </a:p>
          <a:p>
            <a:pPr fontAlgn="base"/>
            <a:r>
              <a:rPr lang="en-US" dirty="0"/>
              <a:t>Error Report</a:t>
            </a:r>
          </a:p>
          <a:p>
            <a:pPr fontAlgn="base"/>
            <a:r>
              <a:rPr lang="en-US" dirty="0"/>
              <a:t>Error </a:t>
            </a:r>
            <a:r>
              <a:rPr lang="en-US" dirty="0" smtClean="0"/>
              <a:t>Recovery</a:t>
            </a:r>
          </a:p>
          <a:p>
            <a:pPr fontAlgn="base"/>
            <a:r>
              <a:rPr lang="es-ES" dirty="0" smtClean="0">
                <a:solidFill>
                  <a:schemeClr val="accent2">
                    <a:lumMod val="50000"/>
                  </a:schemeClr>
                </a:solidFill>
              </a:rPr>
              <a:t>Error </a:t>
            </a:r>
            <a:r>
              <a:rPr lang="es-ES" dirty="0" err="1" smtClean="0">
                <a:solidFill>
                  <a:schemeClr val="accent2">
                    <a:lumMod val="50000"/>
                  </a:schemeClr>
                </a:solidFill>
              </a:rPr>
              <a:t>handler</a:t>
            </a:r>
            <a:r>
              <a:rPr lang="es-ES" dirty="0" smtClean="0">
                <a:solidFill>
                  <a:schemeClr val="accent2">
                    <a:lumMod val="50000"/>
                  </a:schemeClr>
                </a:solidFill>
              </a:rPr>
              <a:t>=Error </a:t>
            </a:r>
            <a:r>
              <a:rPr lang="es-ES" dirty="0" err="1" smtClean="0">
                <a:solidFill>
                  <a:schemeClr val="accent2">
                    <a:lumMod val="50000"/>
                  </a:schemeClr>
                </a:solidFill>
              </a:rPr>
              <a:t>Detection+Error</a:t>
            </a:r>
            <a:r>
              <a:rPr lang="es-ES" dirty="0" smtClean="0">
                <a:solidFill>
                  <a:schemeClr val="accent2">
                    <a:lumMod val="50000"/>
                  </a:schemeClr>
                </a:solidFill>
              </a:rPr>
              <a:t> </a:t>
            </a:r>
            <a:r>
              <a:rPr lang="es-ES" dirty="0" err="1" smtClean="0">
                <a:solidFill>
                  <a:schemeClr val="accent2">
                    <a:lumMod val="50000"/>
                  </a:schemeClr>
                </a:solidFill>
              </a:rPr>
              <a:t>Report+Error</a:t>
            </a:r>
            <a:r>
              <a:rPr lang="es-ES" dirty="0" smtClean="0">
                <a:solidFill>
                  <a:schemeClr val="accent2">
                    <a:lumMod val="50000"/>
                  </a:schemeClr>
                </a:solidFill>
              </a:rPr>
              <a:t> </a:t>
            </a:r>
            <a:r>
              <a:rPr lang="es-ES" dirty="0" err="1" smtClean="0">
                <a:solidFill>
                  <a:schemeClr val="accent2">
                    <a:lumMod val="50000"/>
                  </a:schemeClr>
                </a:solidFill>
              </a:rPr>
              <a:t>Recovery</a:t>
            </a:r>
            <a:r>
              <a:rPr lang="es-ES" dirty="0" smtClean="0">
                <a:solidFill>
                  <a:schemeClr val="accent2">
                    <a:lumMod val="50000"/>
                  </a:schemeClr>
                </a:solidFill>
              </a:rPr>
              <a:t>.</a:t>
            </a:r>
          </a:p>
          <a:p>
            <a:pPr fontAlgn="base"/>
            <a:r>
              <a:rPr lang="en-US" dirty="0"/>
              <a:t>An </a:t>
            </a:r>
            <a:r>
              <a:rPr lang="en-US" b="1" dirty="0"/>
              <a:t>Error</a:t>
            </a:r>
            <a:r>
              <a:rPr lang="en-US" dirty="0"/>
              <a:t> is the blank entries in the symbol table. </a:t>
            </a:r>
          </a:p>
          <a:p>
            <a:pPr fontAlgn="base"/>
            <a:r>
              <a:rPr lang="en-US" dirty="0"/>
              <a:t>Errors in the program should be detected and reported by the parser.  Whenever an error occurs, the parser can handle it and continue to parse the rest of the input. Although the parser is mostly responsible for checking for errors, errors may occur at various stages of the compilation process.</a:t>
            </a:r>
          </a:p>
          <a:p>
            <a:pPr fontAlgn="base"/>
            <a:endParaRPr lang="en-US" dirty="0">
              <a:solidFill>
                <a:schemeClr val="accent2">
                  <a:lumMod val="50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19131"/>
            <a:ext cx="8786874" cy="4247317"/>
          </a:xfrm>
          <a:prstGeom prst="rect">
            <a:avLst/>
          </a:prstGeom>
        </p:spPr>
        <p:txBody>
          <a:bodyPr wrap="square">
            <a:spAutoFit/>
          </a:bodyPr>
          <a:lstStyle/>
          <a:p>
            <a:pPr fontAlgn="base"/>
            <a:r>
              <a:rPr lang="en-US" dirty="0"/>
              <a:t>So, there are many types of errors and some of these are:</a:t>
            </a:r>
            <a:br>
              <a:rPr lang="en-US" dirty="0"/>
            </a:br>
            <a:r>
              <a:rPr lang="en-US" b="1" dirty="0"/>
              <a:t>Types </a:t>
            </a:r>
            <a:r>
              <a:rPr lang="en-US" dirty="0"/>
              <a:t>or</a:t>
            </a:r>
            <a:r>
              <a:rPr lang="en-US" b="1" dirty="0"/>
              <a:t> Sources of Error –</a:t>
            </a:r>
            <a:r>
              <a:rPr lang="en-US" dirty="0"/>
              <a:t> There are three types of error: logic, run-time and compile-time error: </a:t>
            </a:r>
            <a:br>
              <a:rPr lang="en-US" dirty="0"/>
            </a:br>
            <a:r>
              <a:rPr lang="en-US" dirty="0"/>
              <a:t> </a:t>
            </a:r>
            <a:r>
              <a:rPr lang="en-US" b="1" dirty="0" smtClean="0"/>
              <a:t>Logic </a:t>
            </a:r>
            <a:r>
              <a:rPr lang="en-US" b="1" dirty="0"/>
              <a:t>errors</a:t>
            </a:r>
            <a:r>
              <a:rPr lang="en-US" dirty="0"/>
              <a:t> occur when programs operate incorrectly but do not terminate abnormally (or crash). Unexpected or undesired outputs or other </a:t>
            </a:r>
            <a:r>
              <a:rPr lang="en-US" dirty="0" err="1"/>
              <a:t>behaviour</a:t>
            </a:r>
            <a:r>
              <a:rPr lang="en-US" dirty="0"/>
              <a:t> may result from a logic error, even if it is not immediately recognized as such.</a:t>
            </a:r>
          </a:p>
          <a:p>
            <a:pPr fontAlgn="base"/>
            <a:r>
              <a:rPr lang="en-US" dirty="0"/>
              <a:t>A </a:t>
            </a:r>
            <a:r>
              <a:rPr lang="en-US" b="1" dirty="0"/>
              <a:t>run-time error</a:t>
            </a:r>
            <a:r>
              <a:rPr lang="en-US" dirty="0"/>
              <a:t> is an error that takes place during the execution of a program and usually happens because of adverse system parameters or invalid input data. The lack of sufficient memory to run an application or a memory conflict with another program and logical error is an example of this. Logic errors occur when executed code does not produce the expected result. Logic errors are best handled by meticulous program debugging.</a:t>
            </a:r>
          </a:p>
          <a:p>
            <a:pPr fontAlgn="base"/>
            <a:r>
              <a:rPr lang="en-US" b="1" dirty="0"/>
              <a:t>Compile-time errors</a:t>
            </a:r>
            <a:r>
              <a:rPr lang="en-US" dirty="0"/>
              <a:t> rise at compile-time, before the execution of the program. Syntax error or missing file reference that prevents the program from successfully compiling is an example of this.</a:t>
            </a:r>
          </a:p>
          <a:p>
            <a:pPr fontAlgn="base"/>
            <a:r>
              <a:rPr lang="en-US"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ightbox"/>
          <p:cNvPicPr>
            <a:picLocks noChangeAspect="1" noChangeArrowheads="1"/>
          </p:cNvPicPr>
          <p:nvPr/>
        </p:nvPicPr>
        <p:blipFill>
          <a:blip r:embed="rId2"/>
          <a:srcRect/>
          <a:stretch>
            <a:fillRect/>
          </a:stretch>
        </p:blipFill>
        <p:spPr bwMode="auto">
          <a:xfrm>
            <a:off x="1000100" y="285728"/>
            <a:ext cx="7362825" cy="6048376"/>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190569"/>
            <a:ext cx="9001156" cy="5909310"/>
          </a:xfrm>
          <a:prstGeom prst="rect">
            <a:avLst/>
          </a:prstGeom>
        </p:spPr>
        <p:txBody>
          <a:bodyPr wrap="square">
            <a:spAutoFit/>
          </a:bodyPr>
          <a:lstStyle/>
          <a:p>
            <a:pPr fontAlgn="base"/>
            <a:r>
              <a:rPr lang="en-US" b="1" dirty="0"/>
              <a:t>Classification of Compile-time error –</a:t>
            </a:r>
            <a:r>
              <a:rPr lang="en-US" dirty="0"/>
              <a:t> </a:t>
            </a:r>
          </a:p>
          <a:p>
            <a:pPr fontAlgn="base"/>
            <a:r>
              <a:rPr lang="en-US" b="1" dirty="0"/>
              <a:t>Lexical </a:t>
            </a:r>
            <a:r>
              <a:rPr lang="en-US" dirty="0"/>
              <a:t>: This includes misspellings of identifiers, keywords or operators</a:t>
            </a:r>
          </a:p>
          <a:p>
            <a:pPr fontAlgn="base"/>
            <a:r>
              <a:rPr lang="en-US" b="1" dirty="0"/>
              <a:t>Syntactical </a:t>
            </a:r>
            <a:r>
              <a:rPr lang="en-US" dirty="0"/>
              <a:t>: a missing semicolon or unbalanced parenthesis</a:t>
            </a:r>
          </a:p>
          <a:p>
            <a:pPr fontAlgn="base"/>
            <a:r>
              <a:rPr lang="en-US" b="1" dirty="0" err="1"/>
              <a:t>Semantical</a:t>
            </a:r>
            <a:r>
              <a:rPr lang="en-US" b="1" dirty="0"/>
              <a:t> </a:t>
            </a:r>
            <a:r>
              <a:rPr lang="en-US" dirty="0"/>
              <a:t>: incompatible value assignment or type mismatches between operator and operand</a:t>
            </a:r>
          </a:p>
          <a:p>
            <a:pPr fontAlgn="base"/>
            <a:r>
              <a:rPr lang="en-US" b="1" dirty="0"/>
              <a:t>Logical </a:t>
            </a:r>
            <a:r>
              <a:rPr lang="en-US" dirty="0"/>
              <a:t>: code not reachable, infinite loop.</a:t>
            </a:r>
          </a:p>
          <a:p>
            <a:pPr fontAlgn="base"/>
            <a:endParaRPr lang="en-US" b="1" dirty="0" smtClean="0"/>
          </a:p>
          <a:p>
            <a:pPr fontAlgn="base"/>
            <a:endParaRPr lang="en-US" b="1" dirty="0"/>
          </a:p>
          <a:p>
            <a:pPr fontAlgn="base"/>
            <a:r>
              <a:rPr lang="en-US" b="1" dirty="0" smtClean="0"/>
              <a:t>Finding </a:t>
            </a:r>
            <a:r>
              <a:rPr lang="en-US" b="1" dirty="0"/>
              <a:t>error or reporting an error –</a:t>
            </a:r>
            <a:r>
              <a:rPr lang="en-US" dirty="0"/>
              <a:t> Viable-prefix is the property of a parser that allows early detection of syntax errors. </a:t>
            </a:r>
            <a:endParaRPr lang="en-US" dirty="0" smtClean="0"/>
          </a:p>
          <a:p>
            <a:pPr fontAlgn="base"/>
            <a:r>
              <a:rPr lang="en-US" b="1" dirty="0" smtClean="0"/>
              <a:t>Goal</a:t>
            </a:r>
            <a:r>
              <a:rPr lang="en-US" dirty="0"/>
              <a:t> detection of an error as soon as possible without further consuming unnecessary input </a:t>
            </a:r>
          </a:p>
          <a:p>
            <a:pPr fontAlgn="base"/>
            <a:r>
              <a:rPr lang="en-US" b="1" dirty="0"/>
              <a:t>How:</a:t>
            </a:r>
            <a:r>
              <a:rPr lang="en-US" dirty="0"/>
              <a:t> detect an error as soon as the prefix of the input does not match a prefix of any string in the language. </a:t>
            </a:r>
          </a:p>
          <a:p>
            <a:pPr fontAlgn="base"/>
            <a:r>
              <a:rPr lang="en-US" b="1" dirty="0"/>
              <a:t>Example:</a:t>
            </a:r>
            <a:r>
              <a:rPr lang="en-US" dirty="0"/>
              <a:t> for(</a:t>
            </a:r>
            <a:r>
              <a:rPr lang="en-US" b="1" dirty="0"/>
              <a:t>;</a:t>
            </a:r>
            <a:r>
              <a:rPr lang="en-US" dirty="0"/>
              <a:t>), this will report an error as for having two semicolons inside braces. </a:t>
            </a:r>
          </a:p>
          <a:p>
            <a:pPr fontAlgn="base"/>
            <a:endParaRPr lang="en-US" b="1" dirty="0" smtClean="0"/>
          </a:p>
          <a:p>
            <a:pPr fontAlgn="base"/>
            <a:endParaRPr lang="en-US" b="1" dirty="0"/>
          </a:p>
          <a:p>
            <a:pPr fontAlgn="base"/>
            <a:r>
              <a:rPr lang="en-US" b="1" dirty="0" smtClean="0"/>
              <a:t>Error </a:t>
            </a:r>
            <a:r>
              <a:rPr lang="en-US" b="1" dirty="0"/>
              <a:t>Recovery –</a:t>
            </a:r>
            <a:r>
              <a:rPr lang="en-US" dirty="0"/>
              <a:t> </a:t>
            </a:r>
            <a:br>
              <a:rPr lang="en-US" dirty="0"/>
            </a:br>
            <a:r>
              <a:rPr lang="en-US" dirty="0"/>
              <a:t>The basic requirement for the compiler is to simply stop and issue a message, and cease compilation. There are some common recovery methods that are as follows. </a:t>
            </a:r>
            <a:endParaRPr lang="en-US" dirty="0" smtClean="0"/>
          </a:p>
          <a:p>
            <a:pPr fontAlgn="base"/>
            <a:r>
              <a:rPr lang="en-US" dirty="0"/>
              <a:t>We already discuss the errors. Now, let’s try to understand the recovery of errors in every phase of the compiler.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Lightbox"/>
          <p:cNvPicPr>
            <a:picLocks noChangeAspect="1" noChangeArrowheads="1"/>
          </p:cNvPicPr>
          <p:nvPr/>
        </p:nvPicPr>
        <p:blipFill>
          <a:blip r:embed="rId2"/>
          <a:srcRect/>
          <a:stretch>
            <a:fillRect/>
          </a:stretch>
        </p:blipFill>
        <p:spPr bwMode="auto">
          <a:xfrm>
            <a:off x="1785918" y="500042"/>
            <a:ext cx="5865462" cy="564360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1414"/>
            <a:ext cx="8572560" cy="3416320"/>
          </a:xfrm>
          <a:prstGeom prst="rect">
            <a:avLst/>
          </a:prstGeom>
        </p:spPr>
        <p:txBody>
          <a:bodyPr wrap="square">
            <a:spAutoFit/>
          </a:bodyPr>
          <a:lstStyle/>
          <a:p>
            <a:pPr fontAlgn="base"/>
            <a:r>
              <a:rPr lang="en-US" b="1" dirty="0"/>
              <a:t>Bootstrapping in Compiler Design</a:t>
            </a:r>
          </a:p>
          <a:p>
            <a:pPr fontAlgn="base"/>
            <a:r>
              <a:rPr lang="en-US" b="1" dirty="0" smtClean="0"/>
              <a:t>Bootstrapping</a:t>
            </a:r>
            <a:r>
              <a:rPr lang="en-US" b="1" dirty="0"/>
              <a:t> </a:t>
            </a:r>
            <a:r>
              <a:rPr lang="en-US" dirty="0"/>
              <a:t>is an important technique in compiler design, where a basic compiler is used to create a more advanced version of itself. This process helps in building compilers for new programming languages and improving the ones already in use. By starting with a simple compiler, bootstrapping allows gradual improvements and makes the compiler more efficient over time.</a:t>
            </a:r>
          </a:p>
          <a:p>
            <a:pPr fontAlgn="base"/>
            <a:r>
              <a:rPr lang="en-US" dirty="0"/>
              <a:t>Bootstrapping relies on the idea of a self-compiling compiler, where each iteration improves the compiler’s ability to handle more complex code.</a:t>
            </a:r>
          </a:p>
          <a:p>
            <a:pPr fontAlgn="base"/>
            <a:r>
              <a:rPr lang="en-US" dirty="0"/>
              <a:t>It simplifies the development cycle, allowing incremental improvements and faster deployment of more robust compilers.</a:t>
            </a:r>
          </a:p>
          <a:p>
            <a:pPr fontAlgn="base"/>
            <a:r>
              <a:rPr lang="en-US" dirty="0"/>
              <a:t>Many successful programming languages, including C and Java, have used bootstrapping techniques during their development.</a:t>
            </a:r>
          </a:p>
        </p:txBody>
      </p:sp>
      <p:sp>
        <p:nvSpPr>
          <p:cNvPr id="80898" name="AutoShape 2"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0900" name="AutoShape 4" descr="C:\Users\Student\AppData\Local\Temp\{D1DD246C-9C38-4011-8807-B06D22411A45}.tmp"/>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0902" name="AutoShape 6" descr="C:\Users\Student\AppData\Local\Temp\{D1DD246C-9C38-4011-8807-B06D22411A45}.tmp"/>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0904" name="AutoShape 8" descr="C:\Users\Student\AppData\Local\Temp\{80BCD17C-0755-407E-BBD9-12713AA153A5}.tmp"/>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0905" name="Picture 9" descr="C:\Users\Student\Desktop\t_diagram-660.jpg"/>
          <p:cNvPicPr>
            <a:picLocks noChangeAspect="1" noChangeArrowheads="1"/>
          </p:cNvPicPr>
          <p:nvPr/>
        </p:nvPicPr>
        <p:blipFill>
          <a:blip r:embed="rId2"/>
          <a:srcRect/>
          <a:stretch>
            <a:fillRect/>
          </a:stretch>
        </p:blipFill>
        <p:spPr bwMode="auto">
          <a:xfrm>
            <a:off x="1714480" y="3500438"/>
            <a:ext cx="6119826" cy="3059913"/>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214282" y="270642"/>
            <a:ext cx="8715436" cy="5801564"/>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300" b="1" i="0" u="none" strike="noStrike" cap="none" normalizeH="0" baseline="0" dirty="0" smtClean="0">
                <a:ln>
                  <a:noFill/>
                </a:ln>
                <a:solidFill>
                  <a:srgbClr val="273239"/>
                </a:solidFill>
                <a:effectLst/>
                <a:latin typeface="Nunito"/>
                <a:cs typeface="Arial" pitchFamily="34" charset="0"/>
              </a:rPr>
              <a:t>Panic mode recovery :</a:t>
            </a:r>
            <a:r>
              <a:rPr kumimoji="0" lang="en-US" sz="1300" b="0" i="0" u="none" strike="noStrike" cap="none" normalizeH="0" baseline="0" dirty="0" smtClean="0">
                <a:ln>
                  <a:noFill/>
                </a:ln>
                <a:solidFill>
                  <a:srgbClr val="273239"/>
                </a:solidFill>
                <a:effectLst/>
                <a:latin typeface="Nunito"/>
                <a:cs typeface="Arial" pitchFamily="34" charset="0"/>
              </a:rPr>
              <a:t/>
            </a:r>
            <a:br>
              <a:rPr kumimoji="0" lang="en-US" sz="1300" b="0" i="0" u="none" strike="noStrike" cap="none" normalizeH="0" baseline="0" dirty="0" smtClean="0">
                <a:ln>
                  <a:noFill/>
                </a:ln>
                <a:solidFill>
                  <a:srgbClr val="273239"/>
                </a:solidFill>
                <a:effectLst/>
                <a:latin typeface="Nunito"/>
                <a:cs typeface="Arial" pitchFamily="34" charset="0"/>
              </a:rPr>
            </a:br>
            <a:r>
              <a:rPr kumimoji="0" lang="en-US" sz="1300" b="0" i="0" u="none" strike="noStrike" cap="none" normalizeH="0" baseline="0" dirty="0" smtClean="0">
                <a:ln>
                  <a:noFill/>
                </a:ln>
                <a:solidFill>
                  <a:srgbClr val="273239"/>
                </a:solidFill>
                <a:effectLst/>
                <a:latin typeface="Nunito"/>
                <a:cs typeface="Arial" pitchFamily="34" charset="0"/>
              </a:rPr>
              <a:t>This is the easiest way of error-recovery and also, it prevents the parser from developing infinite loops while recovering error. The parser discards the input symbol one at a time until one of the designated (like end, semicolon) set of synchronizing tokens (are typically the statement or expression terminators) is found. This is adequate when the presence of multiple errors in the same statement is rare. Example: Consider the erroneous expression- (1 + + 2) + 3. </a:t>
            </a:r>
          </a:p>
          <a:p>
            <a:pPr marL="342900" marR="0" lvl="0" indent="-342900" algn="l" defTabSz="914400" rtl="0" eaLnBrk="1" fontAlgn="base" latinLnBrk="0" hangingPunct="1">
              <a:lnSpc>
                <a:spcPct val="100000"/>
              </a:lnSpc>
              <a:spcBef>
                <a:spcPct val="0"/>
              </a:spcBef>
              <a:spcAft>
                <a:spcPct val="0"/>
              </a:spcAft>
              <a:buClrTx/>
              <a:buSzTx/>
              <a:tabLst/>
            </a:pPr>
            <a:r>
              <a:rPr kumimoji="0" lang="en-US" sz="1300" b="0" i="0" u="none" strike="noStrike" cap="none" normalizeH="0" baseline="0" dirty="0" smtClean="0">
                <a:ln>
                  <a:noFill/>
                </a:ln>
                <a:solidFill>
                  <a:srgbClr val="273239"/>
                </a:solidFill>
                <a:effectLst/>
                <a:latin typeface="Nunito"/>
                <a:cs typeface="Arial" pitchFamily="34" charset="0"/>
              </a:rPr>
              <a:t>Panic-mode recovery: Skip ahead to the next integer and then continue. Bison: use the special terminal</a:t>
            </a:r>
            <a:r>
              <a:rPr kumimoji="0" lang="en-US" sz="1300" b="1" i="0" u="none" strike="noStrike" cap="none" normalizeH="0" baseline="0" dirty="0" smtClean="0">
                <a:ln>
                  <a:noFill/>
                </a:ln>
                <a:solidFill>
                  <a:srgbClr val="273239"/>
                </a:solidFill>
                <a:effectLst/>
                <a:latin typeface="Nunito"/>
                <a:cs typeface="Arial" pitchFamily="34" charset="0"/>
              </a:rPr>
              <a:t> error</a:t>
            </a:r>
            <a:r>
              <a:rPr kumimoji="0" lang="en-US" sz="1300" b="0" i="0" u="none" strike="noStrike" cap="none" normalizeH="0" baseline="0" dirty="0" smtClean="0">
                <a:ln>
                  <a:noFill/>
                </a:ln>
                <a:solidFill>
                  <a:srgbClr val="273239"/>
                </a:solidFill>
                <a:effectLst/>
                <a:latin typeface="Nunito"/>
                <a:cs typeface="Arial" pitchFamily="34" charset="0"/>
              </a:rPr>
              <a:t> to describe how much input to skip. </a:t>
            </a:r>
            <a:endParaRPr kumimoji="0" lang="en-US" sz="1200" b="0" i="0" u="none" strike="noStrike" cap="none" normalizeH="0" baseline="0" dirty="0" smtClean="0">
              <a:ln>
                <a:noFill/>
              </a:ln>
              <a:solidFill>
                <a:schemeClr val="tx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Arial" pitchFamily="34" charset="0"/>
              </a:rPr>
              <a:t>E-&gt;</a:t>
            </a:r>
            <a:r>
              <a:rPr kumimoji="0" lang="en-US" sz="1200" b="0" i="0" u="none" strike="noStrike" cap="none" normalizeH="0" baseline="0" dirty="0" err="1" smtClean="0">
                <a:ln>
                  <a:noFill/>
                </a:ln>
                <a:solidFill>
                  <a:schemeClr val="tx1"/>
                </a:solidFill>
                <a:effectLst/>
                <a:latin typeface="Consolas" pitchFamily="49" charset="0"/>
                <a:cs typeface="Arial" pitchFamily="34" charset="0"/>
              </a:rPr>
              <a:t>int|E+E</a:t>
            </a:r>
            <a:r>
              <a:rPr kumimoji="0" lang="en-US" sz="1200" b="0" i="0" u="none" strike="noStrike" cap="none" normalizeH="0" baseline="0" dirty="0" smtClean="0">
                <a:ln>
                  <a:noFill/>
                </a:ln>
                <a:solidFill>
                  <a:schemeClr val="tx1"/>
                </a:solidFill>
                <a:effectLst/>
                <a:latin typeface="Consolas" pitchFamily="49" charset="0"/>
                <a:cs typeface="Arial" pitchFamily="34" charset="0"/>
              </a:rPr>
              <a:t>|(E)|error </a:t>
            </a:r>
            <a:r>
              <a:rPr kumimoji="0" lang="en-US" sz="1200" b="0" i="0" u="none" strike="noStrike" cap="none" normalizeH="0" baseline="0" dirty="0" err="1" smtClean="0">
                <a:ln>
                  <a:noFill/>
                </a:ln>
                <a:solidFill>
                  <a:schemeClr val="tx1"/>
                </a:solidFill>
                <a:effectLst/>
                <a:latin typeface="Consolas" pitchFamily="49" charset="0"/>
                <a:cs typeface="Arial" pitchFamily="34" charset="0"/>
              </a:rPr>
              <a:t>int</a:t>
            </a:r>
            <a:r>
              <a:rPr kumimoji="0" lang="en-US" sz="1200" b="0" i="0" u="none" strike="noStrike" cap="none" normalizeH="0" baseline="0" dirty="0" smtClean="0">
                <a:ln>
                  <a:noFill/>
                </a:ln>
                <a:solidFill>
                  <a:schemeClr val="tx1"/>
                </a:solidFill>
                <a:effectLst/>
                <a:latin typeface="Consolas" pitchFamily="49" charset="0"/>
                <a:cs typeface="Arial" pitchFamily="34" charset="0"/>
              </a:rPr>
              <a:t>|(error) </a:t>
            </a:r>
          </a:p>
          <a:p>
            <a:pPr fontAlgn="base"/>
            <a:r>
              <a:rPr lang="en-US" sz="1600" b="1" dirty="0"/>
              <a:t>2. Phase level recovery :</a:t>
            </a:r>
            <a:r>
              <a:rPr lang="en-US" sz="1600" dirty="0"/>
              <a:t/>
            </a:r>
            <a:br>
              <a:rPr lang="en-US" sz="1600" dirty="0"/>
            </a:br>
            <a:r>
              <a:rPr lang="en-US" sz="1600" dirty="0"/>
              <a:t>When an error is discovered, the parser performs local correction on the remaining input. If a parser encounters an error, it makes the necessary corrections on the remaining input so that the parser can continue to parse the rest of the statement. You can correct the error by deleting extra semicolons, replacing commas with semicolons, or reintroducing missing semicolons. To prevent going in an infinite loop during the correction, utmost care should be taken. Whenever any prefix is found in the remaining input, it is replaced with some string. In this way, the parser can continue to operate on its execution.</a:t>
            </a:r>
          </a:p>
          <a:p>
            <a:pPr fontAlgn="base"/>
            <a:r>
              <a:rPr lang="en-US" sz="1600" b="1" dirty="0"/>
              <a:t>3. Error productions :</a:t>
            </a:r>
            <a:r>
              <a:rPr lang="en-US" sz="1600" dirty="0"/>
              <a:t/>
            </a:r>
            <a:br>
              <a:rPr lang="en-US" sz="1600" dirty="0"/>
            </a:br>
            <a:r>
              <a:rPr lang="en-US" sz="1600" dirty="0"/>
              <a:t>The use of the error production method can be incorporated if the user is aware of common mistakes that are encountered in grammar in conjunction with errors that produce erroneous constructs. When this is used, error messages can be generated during the parsing process, and the parsing can continue. Example: write 5x instead of 5*x </a:t>
            </a:r>
            <a:br>
              <a:rPr lang="en-US" sz="1600" dirty="0"/>
            </a:br>
            <a:r>
              <a:rPr lang="en-US" sz="1600" dirty="0"/>
              <a:t> </a:t>
            </a:r>
            <a:r>
              <a:rPr lang="en-US" sz="1600" b="1" dirty="0"/>
              <a:t>4. Global correction :</a:t>
            </a:r>
            <a:r>
              <a:rPr lang="en-US" sz="1600" dirty="0" smtClean="0"/>
              <a:t/>
            </a:r>
            <a:br>
              <a:rPr lang="en-US" sz="1600" dirty="0" smtClean="0"/>
            </a:br>
            <a:r>
              <a:rPr lang="en-US" sz="1600" dirty="0"/>
              <a:t>In order to recover from erroneous input, the parser analyzes the whole program and tries to find the closest match for it, which is error-free. The closest match is one that does not do many insertions, deletions, and changes of tokens. This method is not practical due to its high time and space complexity.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786874" cy="6740307"/>
          </a:xfrm>
          <a:prstGeom prst="rect">
            <a:avLst/>
          </a:prstGeom>
        </p:spPr>
        <p:txBody>
          <a:bodyPr wrap="square">
            <a:spAutoFit/>
          </a:bodyPr>
          <a:lstStyle/>
          <a:p>
            <a:pPr fontAlgn="base"/>
            <a:r>
              <a:rPr lang="en-US" b="1" dirty="0"/>
              <a:t>Advantages of Error Handling in Compiler Design:</a:t>
            </a:r>
            <a:endParaRPr lang="en-US" dirty="0"/>
          </a:p>
          <a:p>
            <a:pPr fontAlgn="base"/>
            <a:r>
              <a:rPr lang="en-US" b="1" dirty="0"/>
              <a:t>1.Robustness:</a:t>
            </a:r>
            <a:r>
              <a:rPr lang="en-US" dirty="0"/>
              <a:t> Mistake dealing with improves the strength of the compiler by permitting it to deal with and recuperate from different sorts of blunders smoothly. This guarantees that even within the sight of blunders, the compiler can keep handling the information program and give significant mistake messages.</a:t>
            </a:r>
          </a:p>
          <a:p>
            <a:pPr fontAlgn="base"/>
            <a:r>
              <a:rPr lang="en-US" b="1" dirty="0"/>
              <a:t>2.Error location:</a:t>
            </a:r>
            <a:r>
              <a:rPr lang="en-US" dirty="0"/>
              <a:t> By consolidating blunder taking care of components, a compiler can distinguish and recognize mistakes in the source code. This incorporates syntactic mistakes, semantic blunders, type blunders, and other potential issues that might make the program act startlingly or produce erroneous result.</a:t>
            </a:r>
          </a:p>
          <a:p>
            <a:pPr fontAlgn="base"/>
            <a:r>
              <a:rPr lang="en-US" b="1" dirty="0"/>
              <a:t>3.Error revealing:</a:t>
            </a:r>
            <a:r>
              <a:rPr lang="en-US" dirty="0"/>
              <a:t> Compiler mistake taking care of works with viable blunder answering to the client or software engineer. It creates engaging blunder messages that assist developers with understanding the nature and area of the mistake, empowering them to effectively fix the issues. Clear and exact mistake messages save designers significant time in the troubleshooting system.</a:t>
            </a:r>
          </a:p>
          <a:p>
            <a:pPr fontAlgn="base"/>
            <a:r>
              <a:rPr lang="en-US" b="1" dirty="0"/>
              <a:t>4.Error recuperation:</a:t>
            </a:r>
            <a:r>
              <a:rPr lang="en-US" dirty="0"/>
              <a:t> Mistake dealing with permits the compiler to recuperate from blunders and proceed with the aggregation cycle whenever the situation allows. This is accomplished through different methods like blunder adjustment, mistake synchronization, and resynchronization. The compiler endeavors to redress the blunders and continues with assemblage, keeping the whole interaction from being ended unexpectedly.</a:t>
            </a:r>
          </a:p>
          <a:p>
            <a:pPr fontAlgn="base"/>
            <a:r>
              <a:rPr lang="en-US" b="1" dirty="0"/>
              <a:t>5.Incremental gathering:</a:t>
            </a:r>
            <a:r>
              <a:rPr lang="en-US" dirty="0"/>
              <a:t> Mistake taking care of empowers gradual aggregation, where a compiler can order and execute right partitions of the program regardless of whether different segments contain blunders. This element is especially helpful for enormous scope projects, as it permits engineers to test and investigate explicit modules without recompiling the whole codebase</a:t>
            </a:r>
            <a:r>
              <a:rPr lang="en-US" dirty="0" smtClean="0"/>
              <a: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422389"/>
            <a:ext cx="8643998" cy="5078313"/>
          </a:xfrm>
          <a:prstGeom prst="rect">
            <a:avLst/>
          </a:prstGeom>
        </p:spPr>
        <p:txBody>
          <a:bodyPr wrap="square">
            <a:spAutoFit/>
          </a:bodyPr>
          <a:lstStyle/>
          <a:p>
            <a:pPr fontAlgn="base"/>
            <a:r>
              <a:rPr lang="en-US" b="1" dirty="0"/>
              <a:t>Disadvantages of error handling in compiler design:</a:t>
            </a:r>
          </a:p>
          <a:p>
            <a:pPr fontAlgn="base"/>
            <a:r>
              <a:rPr lang="en-US" b="1" dirty="0"/>
              <a:t>Increased complexity: </a:t>
            </a:r>
            <a:r>
              <a:rPr lang="en-US" dirty="0"/>
              <a:t>Error handling in compiler design can significantly increase the complexity of the compiler. This can make the compiler more challenging to develop, test, and maintain. The more complex the error handling mechanism is, the more difficult it becomes to ensure that it is working correctly and to find and fix errors.</a:t>
            </a:r>
          </a:p>
          <a:p>
            <a:pPr fontAlgn="base"/>
            <a:r>
              <a:rPr lang="en-US" b="1" dirty="0"/>
              <a:t>Reduced performance:</a:t>
            </a:r>
            <a:r>
              <a:rPr lang="en-US" dirty="0"/>
              <a:t> Error handling in compiler design can also impact the performance of the compiler. This is especially true if the error handling mechanism is time-consuming and computationally intensive. As a result, the compiler may take longer to compile programs and may require more resources to operate.</a:t>
            </a:r>
          </a:p>
          <a:p>
            <a:pPr fontAlgn="base"/>
            <a:r>
              <a:rPr lang="en-US" b="1" dirty="0"/>
              <a:t>Increased development time: </a:t>
            </a:r>
            <a:r>
              <a:rPr lang="en-US" dirty="0"/>
              <a:t>Developing an effective error handling mechanism can be a time-consuming process. This is because it requires significant testing and debugging to ensure that it works as intended. This can slow down the development process and result in longer development times.</a:t>
            </a:r>
          </a:p>
          <a:p>
            <a:pPr fontAlgn="base"/>
            <a:r>
              <a:rPr lang="en-US" b="1" dirty="0"/>
              <a:t>Difficulty in error detection:</a:t>
            </a:r>
            <a:r>
              <a:rPr lang="en-US" dirty="0"/>
              <a:t> While error handling is designed to identify and handle errors in the source code, it can also make it more difficult to detect errors. This is because the error handling mechanism may mask some errors, making it harder to identify them. Additionally, if the error handling mechanism is not working correctly, it may fail to detect errors altogether.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571472" y="142852"/>
            <a:ext cx="8286808" cy="5355312"/>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var(--ff-lato)"/>
                <a:cs typeface="Arial" pitchFamily="34" charset="0"/>
              </a:rPr>
              <a:t>Compiler Design - Lexical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Lexical analysis is the first phase of a compiler. It takes the modified source code from language preprocessors that are written in the form of sentences. The lexical analyzer breaks these syntaxes into a series of tokens, by removing any whitespace or comments in the source code.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If the lexical analyzer finds a token invalid, it generates an error. The lexical analyzer works closely with the syntax analyzer. It reads character streams from the source code, checks for legal tokens, and passes the data to the syntax analyzer when it demands.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4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2" name="Picture 2" descr="Token passing in compiler"/>
          <p:cNvPicPr>
            <a:picLocks noChangeAspect="1" noChangeArrowheads="1"/>
          </p:cNvPicPr>
          <p:nvPr/>
        </p:nvPicPr>
        <p:blipFill>
          <a:blip r:embed="rId2"/>
          <a:srcRect/>
          <a:stretch>
            <a:fillRect/>
          </a:stretch>
        </p:blipFill>
        <p:spPr bwMode="auto">
          <a:xfrm>
            <a:off x="571472" y="3571876"/>
            <a:ext cx="8429652" cy="2643206"/>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85720" y="285728"/>
            <a:ext cx="8715436" cy="6370975"/>
          </a:xfrm>
          <a:prstGeom prst="rect">
            <a:avLst/>
          </a:prstGeom>
          <a:solidFill>
            <a:srgbClr val="EEEEEE"/>
          </a:solid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var(--ff-lato)"/>
                <a:cs typeface="Arial" pitchFamily="34" charset="0"/>
              </a:rPr>
              <a:t>Tokens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000000"/>
                </a:solidFill>
                <a:effectLst/>
                <a:latin typeface="Verdana" pitchFamily="34" charset="0"/>
                <a:cs typeface="Arial" pitchFamily="34" charset="0"/>
              </a:rPr>
              <a:t>Lexemes are said to be a sequence of characters (alphanumeric) in a token. There are some predefined rules for every lexeme to be identified as a valid token. These rules are defined by grammar rules, by means of a pattern. A pattern explains what can be a token, and these patterns are defined by means of regular expressions.</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000000"/>
                </a:solidFill>
                <a:effectLst/>
                <a:latin typeface="Verdana" pitchFamily="34" charset="0"/>
                <a:cs typeface="Arial" pitchFamily="34" charset="0"/>
              </a:rPr>
              <a:t>In programming language, keywords, constants, identifiers, strings, numbers, operators and punctuations symbols can be considered as tokens.</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000000"/>
                </a:solidFill>
                <a:effectLst/>
                <a:latin typeface="Verdana" pitchFamily="34" charset="0"/>
                <a:cs typeface="Arial" pitchFamily="34" charset="0"/>
              </a:rPr>
              <a:t>For example, in C language, the variable declaration line</a:t>
            </a:r>
            <a:endParaRPr kumimoji="0" lang="en-US" sz="2400" i="0" u="none" strike="noStrike" cap="none" normalizeH="0" baseline="0" dirty="0" smtClean="0">
              <a:ln>
                <a:noFill/>
              </a:ln>
              <a:solidFill>
                <a:srgbClr val="000088"/>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err="1" smtClean="0">
                <a:ln>
                  <a:noFill/>
                </a:ln>
                <a:solidFill>
                  <a:srgbClr val="000088"/>
                </a:solidFill>
                <a:effectLst/>
                <a:latin typeface="Courier New" pitchFamily="49" charset="0"/>
                <a:cs typeface="Courier New" pitchFamily="49" charset="0"/>
              </a:rPr>
              <a:t>int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000088"/>
                </a:solidFill>
                <a:effectLst/>
                <a:latin typeface="Courier New" pitchFamily="49" charset="0"/>
                <a:cs typeface="Courier New" pitchFamily="49" charset="0"/>
              </a:rPr>
              <a:t>value</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006666"/>
                </a:solidFill>
                <a:effectLst/>
                <a:latin typeface="Courier New" pitchFamily="49" charset="0"/>
                <a:cs typeface="Courier New" pitchFamily="49" charset="0"/>
              </a:rPr>
              <a:t>100</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endParaRPr kumimoji="0" lang="en-US" sz="2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000000"/>
                </a:solidFill>
                <a:effectLst/>
                <a:latin typeface="Verdana" pitchFamily="34" charset="0"/>
                <a:cs typeface="Arial" pitchFamily="34" charset="0"/>
              </a:rPr>
              <a:t>contains the tokens:</a:t>
            </a:r>
            <a:endParaRPr kumimoji="0" lang="en-US" sz="2400" i="0" u="none" strike="noStrike" cap="none" normalizeH="0" baseline="0" dirty="0" smtClean="0">
              <a:ln>
                <a:noFill/>
              </a:ln>
              <a:solidFill>
                <a:srgbClr val="000088"/>
              </a:solidFill>
              <a:effectLst/>
              <a:latin typeface="Courier New" pitchFamily="49" charset="0"/>
              <a:cs typeface="Courier New" pitchFamily="49" charset="0"/>
            </a:endParaRPr>
          </a:p>
          <a:p>
            <a:pPr lvl="0" eaLnBrk="0" fontAlgn="base" hangingPunct="0">
              <a:spcBef>
                <a:spcPct val="0"/>
              </a:spcBef>
              <a:spcAft>
                <a:spcPct val="0"/>
              </a:spcAft>
            </a:pPr>
            <a:r>
              <a:rPr kumimoji="0" lang="en-US" sz="2400" i="0" u="none" strike="noStrike" cap="none" normalizeH="0" baseline="0" dirty="0" err="1" smtClean="0">
                <a:ln>
                  <a:noFill/>
                </a:ln>
                <a:solidFill>
                  <a:srgbClr val="000088"/>
                </a:solidFill>
                <a:effectLst/>
                <a:latin typeface="Courier New" pitchFamily="49" charset="0"/>
                <a:cs typeface="Courier New" pitchFamily="49" charset="0"/>
              </a:rPr>
              <a:t>int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keyword</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000088"/>
                </a:solidFill>
                <a:effectLst/>
                <a:latin typeface="Courier New" pitchFamily="49" charset="0"/>
                <a:cs typeface="Courier New" pitchFamily="49" charset="0"/>
              </a:rPr>
              <a:t>value</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identifier</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88"/>
                </a:solidFill>
                <a:effectLst/>
                <a:latin typeface="Courier New" pitchFamily="49" charset="0"/>
                <a:cs typeface="Courier New" pitchFamily="49" charset="0"/>
              </a:rPr>
              <a:t>operator</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006666"/>
                </a:solidFill>
                <a:effectLst/>
                <a:latin typeface="Courier New" pitchFamily="49" charset="0"/>
                <a:cs typeface="Courier New" pitchFamily="49" charset="0"/>
              </a:rPr>
              <a:t>100</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constant</a:t>
            </a:r>
            <a:r>
              <a:rPr kumimoji="0" lang="en-US" sz="240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400" i="0" u="none" strike="noStrike" cap="none" normalizeH="0" baseline="0" dirty="0" smtClean="0">
                <a:ln>
                  <a:noFill/>
                </a:ln>
                <a:solidFill>
                  <a:srgbClr val="000088"/>
                </a:solidFill>
                <a:effectLst/>
                <a:latin typeface="Courier New" pitchFamily="49" charset="0"/>
                <a:cs typeface="Courier New" pitchFamily="49" charset="0"/>
              </a:rPr>
              <a:t>and</a:t>
            </a:r>
            <a:r>
              <a:rPr kumimoji="0" lang="en-US" sz="2400" i="0" u="none" strike="noStrike" cap="none" normalizeH="0" baseline="0" dirty="0" smtClean="0">
                <a:ln>
                  <a:noFill/>
                </a:ln>
                <a:solidFill>
                  <a:srgbClr val="000000"/>
                </a:solidFill>
                <a:effectLst/>
                <a:latin typeface="Courier New" pitchFamily="49" charset="0"/>
                <a:cs typeface="Courier New" pitchFamily="49" charset="0"/>
              </a:rPr>
              <a:t> </a:t>
            </a:r>
            <a:r>
              <a:rPr lang="en-US" sz="2400" dirty="0"/>
              <a:t>; (symbol).</a:t>
            </a:r>
            <a:br>
              <a:rPr lang="en-US" sz="2400" dirty="0"/>
            </a:br>
            <a:endParaRPr kumimoji="0" lang="en-US" sz="24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8" y="2786058"/>
          <a:ext cx="7572428" cy="3874599"/>
        </p:xfrm>
        <a:graphic>
          <a:graphicData uri="http://schemas.openxmlformats.org/drawingml/2006/table">
            <a:tbl>
              <a:tblPr/>
              <a:tblGrid>
                <a:gridCol w="1965378"/>
                <a:gridCol w="5607050"/>
              </a:tblGrid>
              <a:tr h="456953">
                <a:tc>
                  <a:txBody>
                    <a:bodyPr/>
                    <a:lstStyle/>
                    <a:p>
                      <a:pPr algn="l"/>
                      <a:r>
                        <a:rPr lang="en-US" sz="1600" dirty="0"/>
                        <a:t>Arithmetic Symbols</a:t>
                      </a:r>
                    </a:p>
                  </a:txBody>
                  <a:tcPr marL="66405" marR="66405" marT="66405" marB="66405" anchor="ctr">
                    <a:lnL>
                      <a:noFill/>
                    </a:lnL>
                    <a:lnR>
                      <a:noFill/>
                    </a:lnR>
                    <a:lnT>
                      <a:noFill/>
                    </a:lnT>
                    <a:lnB>
                      <a:noFill/>
                    </a:lnB>
                  </a:tcPr>
                </a:tc>
                <a:tc>
                  <a:txBody>
                    <a:bodyPr/>
                    <a:lstStyle/>
                    <a:p>
                      <a:pPr algn="l"/>
                      <a:r>
                        <a:rPr lang="en-US" sz="1600"/>
                        <a:t>Addition(+), Subtraction(-), Modulo(%), Multiplication(*), Division(/)</a:t>
                      </a:r>
                    </a:p>
                  </a:txBody>
                  <a:tcPr marL="66405" marR="66405" marT="66405" marB="66405" anchor="ctr">
                    <a:lnL>
                      <a:noFill/>
                    </a:lnL>
                    <a:lnR>
                      <a:noFill/>
                    </a:lnR>
                    <a:lnT>
                      <a:noFill/>
                    </a:lnT>
                    <a:lnB>
                      <a:noFill/>
                    </a:lnB>
                  </a:tcPr>
                </a:tc>
              </a:tr>
              <a:tr h="277380">
                <a:tc>
                  <a:txBody>
                    <a:bodyPr/>
                    <a:lstStyle/>
                    <a:p>
                      <a:pPr algn="l"/>
                      <a:r>
                        <a:rPr lang="en-US" sz="1600"/>
                        <a:t>Punctuation</a:t>
                      </a:r>
                    </a:p>
                  </a:txBody>
                  <a:tcPr marL="66405" marR="66405" marT="66405" marB="66405" anchor="ctr">
                    <a:lnL>
                      <a:noFill/>
                    </a:lnL>
                    <a:lnR>
                      <a:noFill/>
                    </a:lnR>
                    <a:lnT>
                      <a:noFill/>
                    </a:lnT>
                    <a:lnB>
                      <a:noFill/>
                    </a:lnB>
                  </a:tcPr>
                </a:tc>
                <a:tc>
                  <a:txBody>
                    <a:bodyPr/>
                    <a:lstStyle/>
                    <a:p>
                      <a:pPr algn="l"/>
                      <a:r>
                        <a:rPr lang="en-US" sz="1600"/>
                        <a:t>Comma(,), Semicolon(;), Dot(.), Arrow(-&gt;)</a:t>
                      </a:r>
                    </a:p>
                  </a:txBody>
                  <a:tcPr marL="66405" marR="66405" marT="66405" marB="66405" anchor="ctr">
                    <a:lnL>
                      <a:noFill/>
                    </a:lnL>
                    <a:lnR>
                      <a:noFill/>
                    </a:lnR>
                    <a:lnT>
                      <a:noFill/>
                    </a:lnT>
                    <a:lnB>
                      <a:noFill/>
                    </a:lnB>
                  </a:tcPr>
                </a:tc>
              </a:tr>
              <a:tr h="277380">
                <a:tc>
                  <a:txBody>
                    <a:bodyPr/>
                    <a:lstStyle/>
                    <a:p>
                      <a:pPr algn="l"/>
                      <a:r>
                        <a:rPr lang="en-US" sz="1600"/>
                        <a:t>Assignment</a:t>
                      </a:r>
                    </a:p>
                  </a:txBody>
                  <a:tcPr marL="66405" marR="66405" marT="66405" marB="66405" anchor="ctr">
                    <a:lnL>
                      <a:noFill/>
                    </a:lnL>
                    <a:lnR>
                      <a:noFill/>
                    </a:lnR>
                    <a:lnT>
                      <a:noFill/>
                    </a:lnT>
                    <a:lnB>
                      <a:noFill/>
                    </a:lnB>
                  </a:tcPr>
                </a:tc>
                <a:tc>
                  <a:txBody>
                    <a:bodyPr/>
                    <a:lstStyle/>
                    <a:p>
                      <a:pPr algn="l"/>
                      <a:r>
                        <a:rPr lang="en-US" sz="1600"/>
                        <a:t>=</a:t>
                      </a:r>
                    </a:p>
                  </a:txBody>
                  <a:tcPr marL="66405" marR="66405" marT="66405" marB="66405" anchor="ctr">
                    <a:lnL>
                      <a:noFill/>
                    </a:lnL>
                    <a:lnR>
                      <a:noFill/>
                    </a:lnR>
                    <a:lnT>
                      <a:noFill/>
                    </a:lnT>
                    <a:lnB>
                      <a:noFill/>
                    </a:lnB>
                  </a:tcPr>
                </a:tc>
              </a:tr>
              <a:tr h="456953">
                <a:tc>
                  <a:txBody>
                    <a:bodyPr/>
                    <a:lstStyle/>
                    <a:p>
                      <a:pPr algn="l"/>
                      <a:r>
                        <a:rPr lang="en-US" sz="1600" dirty="0"/>
                        <a:t>Special Assignment</a:t>
                      </a:r>
                    </a:p>
                  </a:txBody>
                  <a:tcPr marL="66405" marR="66405" marT="66405" marB="66405" anchor="ctr">
                    <a:lnL>
                      <a:noFill/>
                    </a:lnL>
                    <a:lnR>
                      <a:noFill/>
                    </a:lnR>
                    <a:lnT>
                      <a:noFill/>
                    </a:lnT>
                    <a:lnB>
                      <a:noFill/>
                    </a:lnB>
                  </a:tcPr>
                </a:tc>
                <a:tc>
                  <a:txBody>
                    <a:bodyPr/>
                    <a:lstStyle/>
                    <a:p>
                      <a:pPr algn="l"/>
                      <a:r>
                        <a:rPr lang="en-US" sz="1600" dirty="0"/>
                        <a:t>+=, /=, *=, -=</a:t>
                      </a:r>
                    </a:p>
                  </a:txBody>
                  <a:tcPr marL="66405" marR="66405" marT="66405" marB="66405" anchor="ctr">
                    <a:lnL>
                      <a:noFill/>
                    </a:lnL>
                    <a:lnR>
                      <a:noFill/>
                    </a:lnR>
                    <a:lnT>
                      <a:noFill/>
                    </a:lnT>
                    <a:lnB>
                      <a:noFill/>
                    </a:lnB>
                  </a:tcPr>
                </a:tc>
              </a:tr>
              <a:tr h="277380">
                <a:tc>
                  <a:txBody>
                    <a:bodyPr/>
                    <a:lstStyle/>
                    <a:p>
                      <a:pPr algn="l"/>
                      <a:r>
                        <a:rPr lang="en-US" sz="1600"/>
                        <a:t>Comparison</a:t>
                      </a:r>
                    </a:p>
                  </a:txBody>
                  <a:tcPr marL="66405" marR="66405" marT="66405" marB="66405" anchor="ctr">
                    <a:lnL>
                      <a:noFill/>
                    </a:lnL>
                    <a:lnR>
                      <a:noFill/>
                    </a:lnR>
                    <a:lnT>
                      <a:noFill/>
                    </a:lnT>
                    <a:lnB>
                      <a:noFill/>
                    </a:lnB>
                  </a:tcPr>
                </a:tc>
                <a:tc>
                  <a:txBody>
                    <a:bodyPr/>
                    <a:lstStyle/>
                    <a:p>
                      <a:pPr algn="l"/>
                      <a:r>
                        <a:rPr lang="en-US" sz="1600"/>
                        <a:t>==, !=, &lt;, &lt;=, &gt;, &gt;=</a:t>
                      </a:r>
                    </a:p>
                  </a:txBody>
                  <a:tcPr marL="66405" marR="66405" marT="66405" marB="66405" anchor="ctr">
                    <a:lnL>
                      <a:noFill/>
                    </a:lnL>
                    <a:lnR>
                      <a:noFill/>
                    </a:lnR>
                    <a:lnT>
                      <a:noFill/>
                    </a:lnT>
                    <a:lnB>
                      <a:noFill/>
                    </a:lnB>
                  </a:tcPr>
                </a:tc>
              </a:tr>
              <a:tr h="277380">
                <a:tc>
                  <a:txBody>
                    <a:bodyPr/>
                    <a:lstStyle/>
                    <a:p>
                      <a:pPr algn="l"/>
                      <a:r>
                        <a:rPr lang="en-US" sz="1600" dirty="0"/>
                        <a:t>Preprocessor</a:t>
                      </a:r>
                    </a:p>
                  </a:txBody>
                  <a:tcPr marL="66405" marR="66405" marT="66405" marB="66405" anchor="ctr">
                    <a:lnL>
                      <a:noFill/>
                    </a:lnL>
                    <a:lnR>
                      <a:noFill/>
                    </a:lnR>
                    <a:lnT>
                      <a:noFill/>
                    </a:lnT>
                    <a:lnB>
                      <a:noFill/>
                    </a:lnB>
                  </a:tcPr>
                </a:tc>
                <a:tc>
                  <a:txBody>
                    <a:bodyPr/>
                    <a:lstStyle/>
                    <a:p>
                      <a:pPr algn="l"/>
                      <a:r>
                        <a:rPr lang="en-US" sz="1600"/>
                        <a:t>#</a:t>
                      </a:r>
                    </a:p>
                  </a:txBody>
                  <a:tcPr marL="66405" marR="66405" marT="66405" marB="66405" anchor="ctr">
                    <a:lnL>
                      <a:noFill/>
                    </a:lnL>
                    <a:lnR>
                      <a:noFill/>
                    </a:lnR>
                    <a:lnT>
                      <a:noFill/>
                    </a:lnT>
                    <a:lnB>
                      <a:noFill/>
                    </a:lnB>
                  </a:tcPr>
                </a:tc>
              </a:tr>
              <a:tr h="456953">
                <a:tc>
                  <a:txBody>
                    <a:bodyPr/>
                    <a:lstStyle/>
                    <a:p>
                      <a:pPr algn="l"/>
                      <a:r>
                        <a:rPr lang="en-US" sz="1600" dirty="0"/>
                        <a:t>Location </a:t>
                      </a:r>
                      <a:r>
                        <a:rPr lang="en-US" sz="1600" dirty="0" err="1"/>
                        <a:t>Specifier</a:t>
                      </a:r>
                      <a:endParaRPr lang="en-US" sz="1600" dirty="0"/>
                    </a:p>
                  </a:txBody>
                  <a:tcPr marL="66405" marR="66405" marT="66405" marB="66405" anchor="ctr">
                    <a:lnL>
                      <a:noFill/>
                    </a:lnL>
                    <a:lnR>
                      <a:noFill/>
                    </a:lnR>
                    <a:lnT>
                      <a:noFill/>
                    </a:lnT>
                    <a:lnB>
                      <a:noFill/>
                    </a:lnB>
                  </a:tcPr>
                </a:tc>
                <a:tc>
                  <a:txBody>
                    <a:bodyPr/>
                    <a:lstStyle/>
                    <a:p>
                      <a:pPr algn="l"/>
                      <a:r>
                        <a:rPr lang="en-US" sz="1600"/>
                        <a:t>&amp;</a:t>
                      </a:r>
                    </a:p>
                  </a:txBody>
                  <a:tcPr marL="66405" marR="66405" marT="66405" marB="66405" anchor="ctr">
                    <a:lnL>
                      <a:noFill/>
                    </a:lnL>
                    <a:lnR>
                      <a:noFill/>
                    </a:lnR>
                    <a:lnT>
                      <a:noFill/>
                    </a:lnT>
                    <a:lnB>
                      <a:noFill/>
                    </a:lnB>
                  </a:tcPr>
                </a:tc>
              </a:tr>
              <a:tr h="277380">
                <a:tc>
                  <a:txBody>
                    <a:bodyPr/>
                    <a:lstStyle/>
                    <a:p>
                      <a:pPr algn="l"/>
                      <a:r>
                        <a:rPr lang="en-US" sz="1600"/>
                        <a:t>Logical</a:t>
                      </a:r>
                    </a:p>
                  </a:txBody>
                  <a:tcPr marL="66405" marR="66405" marT="66405" marB="66405" anchor="ctr">
                    <a:lnL>
                      <a:noFill/>
                    </a:lnL>
                    <a:lnR>
                      <a:noFill/>
                    </a:lnR>
                    <a:lnT>
                      <a:noFill/>
                    </a:lnT>
                    <a:lnB>
                      <a:noFill/>
                    </a:lnB>
                  </a:tcPr>
                </a:tc>
                <a:tc>
                  <a:txBody>
                    <a:bodyPr/>
                    <a:lstStyle/>
                    <a:p>
                      <a:pPr algn="l"/>
                      <a:r>
                        <a:rPr lang="en-US" sz="1600"/>
                        <a:t>&amp;, &amp;&amp;, |, ||, !</a:t>
                      </a:r>
                    </a:p>
                  </a:txBody>
                  <a:tcPr marL="66405" marR="66405" marT="66405" marB="66405" anchor="ctr">
                    <a:lnL>
                      <a:noFill/>
                    </a:lnL>
                    <a:lnR>
                      <a:noFill/>
                    </a:lnR>
                    <a:lnT>
                      <a:noFill/>
                    </a:lnT>
                    <a:lnB>
                      <a:noFill/>
                    </a:lnB>
                  </a:tcPr>
                </a:tc>
              </a:tr>
              <a:tr h="456953">
                <a:tc>
                  <a:txBody>
                    <a:bodyPr/>
                    <a:lstStyle/>
                    <a:p>
                      <a:pPr algn="l"/>
                      <a:r>
                        <a:rPr lang="en-US" sz="1600"/>
                        <a:t>Shift Operator</a:t>
                      </a:r>
                    </a:p>
                  </a:txBody>
                  <a:tcPr marL="66405" marR="66405" marT="66405" marB="66405" anchor="ctr">
                    <a:lnL>
                      <a:noFill/>
                    </a:lnL>
                    <a:lnR>
                      <a:noFill/>
                    </a:lnR>
                    <a:lnT>
                      <a:noFill/>
                    </a:lnT>
                    <a:lnB>
                      <a:noFill/>
                    </a:lnB>
                  </a:tcPr>
                </a:tc>
                <a:tc>
                  <a:txBody>
                    <a:bodyPr/>
                    <a:lstStyle/>
                    <a:p>
                      <a:pPr algn="l"/>
                      <a:r>
                        <a:rPr lang="en-US" sz="1600" dirty="0"/>
                        <a:t>&gt;&gt;, &gt;&gt;&gt;, &lt;&lt;, &lt;&lt;&lt;</a:t>
                      </a:r>
                    </a:p>
                  </a:txBody>
                  <a:tcPr marL="66405" marR="66405" marT="66405" marB="66405" anchor="ctr">
                    <a:lnL>
                      <a:noFill/>
                    </a:lnL>
                    <a:lnR>
                      <a:noFill/>
                    </a:lnR>
                    <a:lnT>
                      <a:noFill/>
                    </a:lnT>
                    <a:lnB>
                      <a:noFill/>
                    </a:lnB>
                  </a:tcPr>
                </a:tc>
              </a:tr>
            </a:tbl>
          </a:graphicData>
        </a:graphic>
      </p:graphicFrame>
      <p:sp>
        <p:nvSpPr>
          <p:cNvPr id="23553" name="Rectangle 1"/>
          <p:cNvSpPr>
            <a:spLocks noChangeArrowheads="1"/>
          </p:cNvSpPr>
          <p:nvPr/>
        </p:nvSpPr>
        <p:spPr bwMode="auto">
          <a:xfrm>
            <a:off x="285720" y="71414"/>
            <a:ext cx="8501122" cy="2677656"/>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ar(--ff-lato)"/>
                <a:cs typeface="Arial" pitchFamily="34" charset="0"/>
              </a:rPr>
              <a:t>Specifications of Tokens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Let us understand how the language theory undertakes the following terms:</a:t>
            </a:r>
            <a:endParaRPr kumimoji="0" lang="en-US" sz="14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Alphabets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Any finite set of symbols {0,1} is a set of binary alphabets, {0,1,2,3,4,5,6,7,8,9,A,B,C,D,E,F} is a set of Hexadecimal alphabets, {a-z, A-Z} is a set of English language alphabets.</a:t>
            </a:r>
            <a:endParaRPr kumimoji="0" lang="en-US" sz="14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Any finite sequence of alphabets (characters) is called a string. Length of the string is the total number of occurrence of alphabets, e.g., the length of the string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tutorialspoint</a:t>
            </a:r>
            <a:r>
              <a:rPr kumimoji="0" lang="en-US" sz="1400" b="0" i="0" u="none" strike="noStrike" cap="none" normalizeH="0" baseline="0" dirty="0" smtClean="0">
                <a:ln>
                  <a:noFill/>
                </a:ln>
                <a:solidFill>
                  <a:srgbClr val="000000"/>
                </a:solidFill>
                <a:effectLst/>
                <a:latin typeface="Verdana" pitchFamily="34" charset="0"/>
                <a:cs typeface="Arial" pitchFamily="34" charset="0"/>
              </a:rPr>
              <a:t> is 14 and is denoted by |</a:t>
            </a:r>
            <a:r>
              <a:rPr kumimoji="0" lang="en-US" sz="1400" b="0" i="0" u="none" strike="noStrike" cap="none" normalizeH="0" baseline="0" dirty="0" err="1" smtClean="0">
                <a:ln>
                  <a:noFill/>
                </a:ln>
                <a:solidFill>
                  <a:srgbClr val="000000"/>
                </a:solidFill>
                <a:effectLst/>
                <a:latin typeface="Verdana" pitchFamily="34" charset="0"/>
                <a:cs typeface="Arial" pitchFamily="34" charset="0"/>
              </a:rPr>
              <a:t>tutorialspoint</a:t>
            </a:r>
            <a:r>
              <a:rPr kumimoji="0" lang="en-US" sz="1400" b="0" i="0" u="none" strike="noStrike" cap="none" normalizeH="0" baseline="0" dirty="0" smtClean="0">
                <a:ln>
                  <a:noFill/>
                </a:ln>
                <a:solidFill>
                  <a:srgbClr val="000000"/>
                </a:solidFill>
                <a:effectLst/>
                <a:latin typeface="Verdana" pitchFamily="34" charset="0"/>
                <a:cs typeface="Arial" pitchFamily="34" charset="0"/>
              </a:rPr>
              <a:t>| = 14. A string having no alphabets, i.e. a string of zero length is known as an empty string and is denoted by ε (epsilon).</a:t>
            </a:r>
            <a:endParaRPr kumimoji="0" lang="en-US" sz="1400" b="0" i="0" u="none" strike="noStrike" cap="none" normalizeH="0" baseline="0" dirty="0" smtClean="0">
              <a:ln>
                <a:noFill/>
              </a:ln>
              <a:solidFill>
                <a:schemeClr val="tx1"/>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cs typeface="Arial" pitchFamily="34" charset="0"/>
              </a:rPr>
              <a:t>Special Symbols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 typical high-level language contains the following symbols:-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786874" cy="1569660"/>
          </a:xfrm>
          <a:prstGeom prst="rect">
            <a:avLst/>
          </a:prstGeom>
        </p:spPr>
        <p:txBody>
          <a:bodyPr wrap="square">
            <a:spAutoFit/>
          </a:bodyPr>
          <a:lstStyle/>
          <a:p>
            <a:pPr lvl="0"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Verdana" pitchFamily="34" charset="0"/>
                <a:cs typeface="Arial" pitchFamily="34" charset="0"/>
              </a:rPr>
              <a:t>Language</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Verdana" pitchFamily="34" charset="0"/>
                <a:cs typeface="Arial" pitchFamily="34" charset="0"/>
              </a:rPr>
              <a:t>A language is considered as a finite set of strings over some finite set of alphabets. Computer languages are considered as finite sets, and mathematically set operations can be performed on them. Finite languages can be described by means of regular expressions.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42844" y="1752038"/>
            <a:ext cx="7786742" cy="4247317"/>
          </a:xfrm>
          <a:prstGeom prst="rect">
            <a:avLst/>
          </a:prstGeom>
        </p:spPr>
        <p:txBody>
          <a:bodyPr wrap="square">
            <a:spAutoFit/>
          </a:bodyPr>
          <a:lstStyle/>
          <a:p>
            <a:r>
              <a:rPr lang="en-US" dirty="0"/>
              <a:t>Regular Expressions</a:t>
            </a:r>
          </a:p>
          <a:p>
            <a:r>
              <a:rPr lang="en-US" dirty="0"/>
              <a:t>The lexical analyzer needs to scan and identify only a finite set of valid string/token/lexeme that belong to the language in hand. It searches for the pattern defined by the language rules.</a:t>
            </a:r>
          </a:p>
          <a:p>
            <a:r>
              <a:rPr lang="en-US" dirty="0"/>
              <a:t>Regular expressions have the capability to express finite languages by defining a pattern for finite strings of symbols. The grammar defined by regular expressions is known as </a:t>
            </a:r>
            <a:r>
              <a:rPr lang="en-US" b="1" dirty="0"/>
              <a:t>regular grammar</a:t>
            </a:r>
            <a:r>
              <a:rPr lang="en-US" dirty="0"/>
              <a:t>. The language defined by regular grammar is known as </a:t>
            </a:r>
            <a:r>
              <a:rPr lang="en-US" b="1" dirty="0"/>
              <a:t>regular language</a:t>
            </a:r>
            <a:r>
              <a:rPr lang="en-US" dirty="0"/>
              <a:t>.</a:t>
            </a:r>
          </a:p>
          <a:p>
            <a:r>
              <a:rPr lang="en-US" dirty="0"/>
              <a:t>Regular expression is an important notation for specifying patterns. Each pattern matches a set of strings, so regular expressions serve as names for a set of strings. Programming language tokens can be described by regular languages. The specification of regular expressions is an example of a recursive definition. Regular languages are easy to understand and have efficient implementation.</a:t>
            </a:r>
          </a:p>
          <a:p>
            <a:r>
              <a:rPr lang="en-US" dirty="0"/>
              <a:t>There are a number of algebraic laws that are obeyed by regular expressions, which can be used to manipulate regular expressions into equivalent forms</a:t>
            </a:r>
            <a:r>
              <a:rPr lang="en-US" dirty="0" smtClean="0"/>
              <a:t>.</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52"/>
            <a:ext cx="8143932" cy="5663089"/>
          </a:xfrm>
          <a:prstGeom prst="rect">
            <a:avLst/>
          </a:prstGeom>
        </p:spPr>
        <p:txBody>
          <a:bodyPr wrap="square">
            <a:spAutoFit/>
          </a:bodyPr>
          <a:lstStyle/>
          <a:p>
            <a:r>
              <a:rPr lang="en-US" sz="2000" b="1" dirty="0" smtClean="0"/>
              <a:t>Operations</a:t>
            </a:r>
          </a:p>
          <a:p>
            <a:r>
              <a:rPr lang="en-US" dirty="0" smtClean="0"/>
              <a:t>The various operations on languages are:</a:t>
            </a:r>
          </a:p>
          <a:p>
            <a:r>
              <a:rPr lang="en-US" dirty="0" smtClean="0"/>
              <a:t>Union of two languages L and M is written as</a:t>
            </a:r>
          </a:p>
          <a:p>
            <a:r>
              <a:rPr lang="en-US" dirty="0" smtClean="0"/>
              <a:t>L U M = {s | s is in L or s is in M}</a:t>
            </a:r>
          </a:p>
          <a:p>
            <a:r>
              <a:rPr lang="en-US" dirty="0" smtClean="0"/>
              <a:t>Concatenation of two languages L and M is written as</a:t>
            </a:r>
          </a:p>
          <a:p>
            <a:r>
              <a:rPr lang="en-US" dirty="0" smtClean="0"/>
              <a:t>LM = {</a:t>
            </a:r>
            <a:r>
              <a:rPr lang="en-US" dirty="0" err="1" smtClean="0"/>
              <a:t>st</a:t>
            </a:r>
            <a:r>
              <a:rPr lang="en-US" dirty="0" smtClean="0"/>
              <a:t> | s is in L and t is in M}</a:t>
            </a:r>
          </a:p>
          <a:p>
            <a:r>
              <a:rPr lang="en-US" dirty="0" smtClean="0"/>
              <a:t>The </a:t>
            </a:r>
            <a:r>
              <a:rPr lang="en-US" dirty="0" err="1" smtClean="0"/>
              <a:t>Kleene</a:t>
            </a:r>
            <a:r>
              <a:rPr lang="en-US" dirty="0" smtClean="0"/>
              <a:t> Closure of a language L is written as</a:t>
            </a:r>
          </a:p>
          <a:p>
            <a:r>
              <a:rPr lang="en-US" dirty="0" smtClean="0"/>
              <a:t>L* = Zero or more occurrence of language L.</a:t>
            </a:r>
          </a:p>
          <a:p>
            <a:r>
              <a:rPr lang="en-US" sz="2000" b="1" dirty="0"/>
              <a:t>Notations</a:t>
            </a:r>
          </a:p>
          <a:p>
            <a:r>
              <a:rPr lang="en-US" dirty="0"/>
              <a:t>If r and s are regular expressions denoting the languages L(r) and L(s), then</a:t>
            </a:r>
          </a:p>
          <a:p>
            <a:r>
              <a:rPr lang="en-US" b="1" dirty="0"/>
              <a:t>Union</a:t>
            </a:r>
            <a:r>
              <a:rPr lang="en-US" dirty="0"/>
              <a:t> : (r)|(s) is a regular expression denoting L(r) U L(s)</a:t>
            </a:r>
          </a:p>
          <a:p>
            <a:r>
              <a:rPr lang="en-US" b="1" dirty="0"/>
              <a:t>Concatenation</a:t>
            </a:r>
            <a:r>
              <a:rPr lang="en-US" dirty="0"/>
              <a:t> : (r)(s) is a regular expression denoting L(r)L(s)</a:t>
            </a:r>
          </a:p>
          <a:p>
            <a:r>
              <a:rPr lang="en-US" b="1" dirty="0" err="1"/>
              <a:t>Kleene</a:t>
            </a:r>
            <a:r>
              <a:rPr lang="en-US" b="1" dirty="0"/>
              <a:t> closure</a:t>
            </a:r>
            <a:r>
              <a:rPr lang="en-US" dirty="0"/>
              <a:t> : (r)* is a regular expression denoting (L(r))*</a:t>
            </a:r>
          </a:p>
          <a:p>
            <a:r>
              <a:rPr lang="en-US" dirty="0"/>
              <a:t>(r) is a regular expression denoting L(r)</a:t>
            </a:r>
          </a:p>
          <a:p>
            <a:r>
              <a:rPr lang="en-US" b="1" dirty="0"/>
              <a:t>Precedence and </a:t>
            </a:r>
            <a:r>
              <a:rPr lang="en-US" b="1" dirty="0" err="1"/>
              <a:t>Associativity</a:t>
            </a:r>
            <a:endParaRPr lang="en-US" b="1" dirty="0"/>
          </a:p>
          <a:p>
            <a:r>
              <a:rPr lang="en-US" dirty="0"/>
              <a:t>*, concatenation (.), and | (pipe sign) are left associative</a:t>
            </a:r>
          </a:p>
          <a:p>
            <a:r>
              <a:rPr lang="en-US" dirty="0"/>
              <a:t>* has the highest precedence</a:t>
            </a:r>
          </a:p>
          <a:p>
            <a:r>
              <a:rPr lang="en-US" dirty="0"/>
              <a:t>Concatenation (.) has the second highest precedence.</a:t>
            </a:r>
          </a:p>
          <a:p>
            <a:r>
              <a:rPr lang="en-US" dirty="0"/>
              <a:t>| (pipe sign) has the lowest precedence of all.</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429684" cy="6186309"/>
          </a:xfrm>
          <a:prstGeom prst="rect">
            <a:avLst/>
          </a:prstGeom>
        </p:spPr>
        <p:txBody>
          <a:bodyPr wrap="square">
            <a:spAutoFit/>
          </a:bodyPr>
          <a:lstStyle/>
          <a:p>
            <a:r>
              <a:rPr lang="en-US" b="1" dirty="0"/>
              <a:t>Representing valid tokens of a language in regular expression</a:t>
            </a:r>
          </a:p>
          <a:p>
            <a:r>
              <a:rPr lang="en-US" dirty="0"/>
              <a:t>If x is a regular expression, then:</a:t>
            </a:r>
          </a:p>
          <a:p>
            <a:r>
              <a:rPr lang="en-US" dirty="0" smtClean="0"/>
              <a:t>x</a:t>
            </a:r>
            <a:r>
              <a:rPr lang="en-US" dirty="0"/>
              <a:t>* means zero or more occurrence of x.</a:t>
            </a:r>
          </a:p>
          <a:p>
            <a:r>
              <a:rPr lang="en-US" dirty="0" smtClean="0"/>
              <a:t>    i.e</a:t>
            </a:r>
            <a:r>
              <a:rPr lang="en-US" dirty="0"/>
              <a:t>., it can generate { e, x, xx, xxx, </a:t>
            </a:r>
            <a:r>
              <a:rPr lang="en-US" dirty="0" err="1"/>
              <a:t>xxxx</a:t>
            </a:r>
            <a:r>
              <a:rPr lang="en-US" dirty="0"/>
              <a:t>, … }</a:t>
            </a:r>
          </a:p>
          <a:p>
            <a:r>
              <a:rPr lang="en-US" dirty="0" smtClean="0"/>
              <a:t>-:x</a:t>
            </a:r>
            <a:r>
              <a:rPr lang="en-US" dirty="0"/>
              <a:t>+ means one or more occurrence of x.</a:t>
            </a:r>
          </a:p>
          <a:p>
            <a:r>
              <a:rPr lang="en-US" dirty="0" smtClean="0"/>
              <a:t>       i.e</a:t>
            </a:r>
            <a:r>
              <a:rPr lang="en-US" dirty="0"/>
              <a:t>., it can generate { x, xx, xxx, </a:t>
            </a:r>
            <a:r>
              <a:rPr lang="en-US" dirty="0" err="1"/>
              <a:t>xxxx</a:t>
            </a:r>
            <a:r>
              <a:rPr lang="en-US" dirty="0"/>
              <a:t> … } or </a:t>
            </a:r>
            <a:r>
              <a:rPr lang="en-US" dirty="0" err="1"/>
              <a:t>x.x</a:t>
            </a:r>
            <a:r>
              <a:rPr lang="en-US" dirty="0"/>
              <a:t>*</a:t>
            </a:r>
          </a:p>
          <a:p>
            <a:r>
              <a:rPr lang="en-US" dirty="0" smtClean="0"/>
              <a:t>-:x</a:t>
            </a:r>
            <a:r>
              <a:rPr lang="en-US" dirty="0"/>
              <a:t>? means at most one occurrence of x</a:t>
            </a:r>
          </a:p>
          <a:p>
            <a:r>
              <a:rPr lang="en-US" dirty="0" smtClean="0"/>
              <a:t>            i.e</a:t>
            </a:r>
            <a:r>
              <a:rPr lang="en-US" dirty="0"/>
              <a:t>., it can generate either {x} or {e}.</a:t>
            </a:r>
          </a:p>
          <a:p>
            <a:r>
              <a:rPr lang="en-US" dirty="0"/>
              <a:t>[a-z] is all lower-case alphabets of English language.</a:t>
            </a:r>
          </a:p>
          <a:p>
            <a:r>
              <a:rPr lang="en-US" dirty="0"/>
              <a:t>[A-Z] is all upper-case alphabets of English language.</a:t>
            </a:r>
          </a:p>
          <a:p>
            <a:r>
              <a:rPr lang="en-US" dirty="0"/>
              <a:t>[0-9] is all natural digits used in mathematics</a:t>
            </a:r>
            <a:r>
              <a:rPr lang="en-US" dirty="0" smtClean="0"/>
              <a:t>.</a:t>
            </a:r>
          </a:p>
          <a:p>
            <a:r>
              <a:rPr lang="en-US" b="1" dirty="0"/>
              <a:t>Representing occurrence of symbols using regular expressions</a:t>
            </a:r>
          </a:p>
          <a:p>
            <a:r>
              <a:rPr lang="en-US" dirty="0"/>
              <a:t>letter = [a – z] or [A – Z]</a:t>
            </a:r>
          </a:p>
          <a:p>
            <a:r>
              <a:rPr lang="en-US" dirty="0"/>
              <a:t>digit = 0 | 1 | 2 | 3 | 4 | 5 | 6 | 7 | 8 | 9 or [0-9]</a:t>
            </a:r>
          </a:p>
          <a:p>
            <a:r>
              <a:rPr lang="en-US" dirty="0"/>
              <a:t>sign = [ + | - ]</a:t>
            </a:r>
          </a:p>
          <a:p>
            <a:r>
              <a:rPr lang="en-US" b="1" dirty="0"/>
              <a:t>Representing language tokens using regular expressions</a:t>
            </a:r>
          </a:p>
          <a:p>
            <a:r>
              <a:rPr lang="en-US" dirty="0"/>
              <a:t>Decimal = (sign)</a:t>
            </a:r>
            <a:r>
              <a:rPr lang="en-US" baseline="30000" dirty="0"/>
              <a:t>?</a:t>
            </a:r>
            <a:r>
              <a:rPr lang="en-US" dirty="0"/>
              <a:t>(digit)</a:t>
            </a:r>
            <a:r>
              <a:rPr lang="en-US" baseline="30000" dirty="0"/>
              <a:t>+</a:t>
            </a:r>
            <a:endParaRPr lang="en-US" dirty="0"/>
          </a:p>
          <a:p>
            <a:r>
              <a:rPr lang="en-US" dirty="0"/>
              <a:t>Identifier = (letter)(letter | digit)*</a:t>
            </a:r>
          </a:p>
          <a:p>
            <a:r>
              <a:rPr lang="en-US" dirty="0"/>
              <a:t>The only problem left with the lexical analyzer is how to verify the validity of a regular expression used in specifying the patterns of keywords of a language. A well-accepted solution is to use finite automata for verification.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62896"/>
            <a:ext cx="8643998" cy="5909310"/>
          </a:xfrm>
          <a:prstGeom prst="rect">
            <a:avLst/>
          </a:prstGeom>
        </p:spPr>
        <p:txBody>
          <a:bodyPr wrap="square">
            <a:spAutoFit/>
          </a:bodyPr>
          <a:lstStyle/>
          <a:p>
            <a:pPr fontAlgn="base"/>
            <a:r>
              <a:rPr lang="en-US" dirty="0"/>
              <a:t>A compiler can be represented using a T Diagram. In this diagram, the source language of the compiler is positioned at the top-left, the target language (the language produced by the compiler) is placed at the top-right, and the language in which the compiler is implemented is shown at the bottom.</a:t>
            </a:r>
          </a:p>
          <a:p>
            <a:pPr fontAlgn="base"/>
            <a:r>
              <a:rPr lang="en-US" b="1" dirty="0"/>
              <a:t>Working of Bootstrapping</a:t>
            </a:r>
          </a:p>
          <a:p>
            <a:pPr fontAlgn="base"/>
            <a:r>
              <a:rPr lang="en-US" dirty="0"/>
              <a:t>Bootstrapping is the process of creating compilers. It involves a methodology where a slightly more complicated compiler is created using a simple language (such as assembly language). This slightly more complicated compiler, in turn, is used to create an even more advanced compiler, and this process continues until the desired result is achieved.</a:t>
            </a:r>
          </a:p>
          <a:p>
            <a:pPr fontAlgn="base"/>
            <a:r>
              <a:rPr lang="en-US" dirty="0"/>
              <a:t>Here’s a step-by-step look at how bootstrapping works in compiler design:</a:t>
            </a:r>
          </a:p>
          <a:p>
            <a:pPr fontAlgn="base"/>
            <a:r>
              <a:rPr lang="en-US" b="1" dirty="0"/>
              <a:t>Step 1: Start with a Basic Compiler</a:t>
            </a:r>
            <a:endParaRPr lang="en-US" dirty="0"/>
          </a:p>
          <a:p>
            <a:pPr fontAlgn="base"/>
            <a:r>
              <a:rPr lang="en-US" dirty="0"/>
              <a:t>The first step is to create a basic compiler that can handle the most essential features of a programming language. This simple compiler is often written in assembly language or machine language to make it easier to build.</a:t>
            </a:r>
          </a:p>
          <a:p>
            <a:pPr fontAlgn="base"/>
            <a:r>
              <a:rPr lang="en-US" b="1" dirty="0"/>
              <a:t>Step 2: Use the Basic Compiler to Create a More Advanced Version</a:t>
            </a:r>
            <a:endParaRPr lang="en-US" dirty="0"/>
          </a:p>
          <a:p>
            <a:pPr fontAlgn="base"/>
            <a:r>
              <a:rPr lang="en-US" dirty="0"/>
              <a:t>Once the basic compiler is ready, it is used to compile a more advanced version of itself. This new version can handle more complex features, like better error checking and optimizations.</a:t>
            </a:r>
          </a:p>
          <a:p>
            <a:pPr fontAlgn="base"/>
            <a:r>
              <a:rPr lang="en-US" b="1" dirty="0"/>
              <a:t>Step 3: Gradually Improve the Compiler</a:t>
            </a:r>
            <a:endParaRPr lang="en-US" dirty="0"/>
          </a:p>
          <a:p>
            <a:pPr fontAlgn="base"/>
            <a:r>
              <a:rPr lang="en-US" dirty="0"/>
              <a:t>With each new version, the compiler becomes more capable. The process is repeated, and each iteration adds more features, making the compiler stronger and more efficient.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27884"/>
            <a:ext cx="8643998" cy="4524315"/>
          </a:xfrm>
          <a:prstGeom prst="rect">
            <a:avLst/>
          </a:prstGeom>
        </p:spPr>
        <p:txBody>
          <a:bodyPr wrap="square">
            <a:spAutoFit/>
          </a:bodyPr>
          <a:lstStyle/>
          <a:p>
            <a:r>
              <a:rPr lang="en-US" b="1" dirty="0"/>
              <a:t>Finite Automata</a:t>
            </a:r>
          </a:p>
          <a:p>
            <a:r>
              <a:rPr lang="en-US" dirty="0"/>
              <a:t>Finite automata is a state machine that takes a string of symbols as input and changes its state accordingly. Finite automata is a recognizer for regular expressions. When a regular expression string is fed into finite automata, it changes its state for each literal. If the input string is successfully processed and the automata reaches its final state, it is accepted, i.e., the string just fed was said to be a valid token of the language in hand.</a:t>
            </a:r>
          </a:p>
          <a:p>
            <a:r>
              <a:rPr lang="en-US" dirty="0"/>
              <a:t>The mathematical model of finite automata consists of:</a:t>
            </a:r>
          </a:p>
          <a:p>
            <a:r>
              <a:rPr lang="en-US" dirty="0"/>
              <a:t>Finite set of states (Q)</a:t>
            </a:r>
          </a:p>
          <a:p>
            <a:r>
              <a:rPr lang="en-US" dirty="0"/>
              <a:t>Finite set of input symbols (Σ)</a:t>
            </a:r>
          </a:p>
          <a:p>
            <a:r>
              <a:rPr lang="en-US" dirty="0"/>
              <a:t>One Start state (q0)</a:t>
            </a:r>
          </a:p>
          <a:p>
            <a:r>
              <a:rPr lang="en-US" dirty="0"/>
              <a:t>Set of final states (</a:t>
            </a:r>
            <a:r>
              <a:rPr lang="en-US" dirty="0" err="1"/>
              <a:t>qf</a:t>
            </a:r>
            <a:r>
              <a:rPr lang="en-US" dirty="0"/>
              <a:t>)</a:t>
            </a:r>
          </a:p>
          <a:p>
            <a:r>
              <a:rPr lang="en-US" dirty="0"/>
              <a:t>Transition function (δ)</a:t>
            </a:r>
          </a:p>
          <a:p>
            <a:r>
              <a:rPr lang="en-US" dirty="0"/>
              <a:t>The transition function (δ) maps the finite set of state (Q) to a finite set of input symbols (Σ), Q × Σ ➔ Q</a:t>
            </a:r>
          </a:p>
          <a:p>
            <a:r>
              <a:rPr lang="en-US" dirty="0"/>
              <a:t>Finite Automata Construction</a:t>
            </a:r>
          </a:p>
          <a:p>
            <a:r>
              <a:rPr lang="en-US" dirty="0"/>
              <a:t>Let L(r) be a regular language recognized by some finite automata (FA).</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71414"/>
            <a:ext cx="8358246" cy="3970318"/>
          </a:xfrm>
          <a:prstGeom prst="rect">
            <a:avLst/>
          </a:prstGeom>
        </p:spPr>
        <p:txBody>
          <a:bodyPr wrap="square">
            <a:spAutoFit/>
          </a:bodyPr>
          <a:lstStyle/>
          <a:p>
            <a:r>
              <a:rPr lang="en-US" b="1" dirty="0"/>
              <a:t>States</a:t>
            </a:r>
            <a:r>
              <a:rPr lang="en-US" dirty="0"/>
              <a:t> : States of FA are represented by circles. State names are written inside circles.</a:t>
            </a:r>
          </a:p>
          <a:p>
            <a:r>
              <a:rPr lang="en-US" b="1" dirty="0"/>
              <a:t>Start state</a:t>
            </a:r>
            <a:r>
              <a:rPr lang="en-US" dirty="0"/>
              <a:t> : The state from where the automata starts, is known as the start state. Start state has an arrow pointed towards it.</a:t>
            </a:r>
          </a:p>
          <a:p>
            <a:r>
              <a:rPr lang="en-US" b="1" dirty="0"/>
              <a:t>Intermediate states</a:t>
            </a:r>
            <a:r>
              <a:rPr lang="en-US" dirty="0"/>
              <a:t> : All intermediate states have at least two arrows; one pointing to and another pointing out from them.</a:t>
            </a:r>
          </a:p>
          <a:p>
            <a:r>
              <a:rPr lang="en-US" b="1" dirty="0"/>
              <a:t>Final state</a:t>
            </a:r>
            <a:r>
              <a:rPr lang="en-US" dirty="0"/>
              <a:t> : If the input string is successfully parsed, the automata is expected to be in this state. Final state is represented by double circles. It may have any odd number of arrows pointing to it and even number of arrows pointing out from it. The number of odd arrows are one greater than even, i.e. </a:t>
            </a:r>
            <a:r>
              <a:rPr lang="en-US" b="1" dirty="0"/>
              <a:t>odd = even+1</a:t>
            </a:r>
            <a:r>
              <a:rPr lang="en-US" dirty="0"/>
              <a:t>.</a:t>
            </a:r>
          </a:p>
          <a:p>
            <a:r>
              <a:rPr lang="en-US" b="1" dirty="0"/>
              <a:t>Transition</a:t>
            </a:r>
            <a:r>
              <a:rPr lang="en-US" dirty="0"/>
              <a:t> : The transition from one state to another state happens when a desired symbol in the input is found. Upon transition, automata can either move to the next state or stay in the same state. Movement from one state to another is shown as a directed arrow, where the arrows points to the destination state. If automata stays on the same state, an arrow pointing from a state to itself is drawn.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14282" y="142852"/>
            <a:ext cx="8501122" cy="110799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inherit"/>
                <a:cs typeface="Arial" pitchFamily="34" charset="0"/>
              </a:rPr>
              <a:t>Example</a:t>
            </a:r>
            <a:r>
              <a:rPr kumimoji="0" lang="en-US" b="0" i="0" u="none" strike="noStrike" cap="none" normalizeH="0" baseline="0" dirty="0" smtClean="0">
                <a:ln>
                  <a:noFill/>
                </a:ln>
                <a:solidFill>
                  <a:srgbClr val="000000"/>
                </a:solidFill>
                <a:effectLst/>
                <a:latin typeface="Verdana" pitchFamily="34" charset="0"/>
                <a:cs typeface="Arial" pitchFamily="34" charset="0"/>
              </a:rPr>
              <a:t> : We assume FA accepts any three digit binary value ending in digit 1. FA = {Q(q</a:t>
            </a:r>
            <a:r>
              <a:rPr kumimoji="0" lang="en-US" b="0" i="0" u="none" strike="noStrike" cap="none" normalizeH="0" baseline="-30000" dirty="0" smtClean="0">
                <a:ln>
                  <a:noFill/>
                </a:ln>
                <a:solidFill>
                  <a:srgbClr val="000000"/>
                </a:solidFill>
                <a:effectLst/>
                <a:latin typeface="Verdana" pitchFamily="34" charset="0"/>
                <a:cs typeface="Arial" pitchFamily="34" charset="0"/>
              </a:rPr>
              <a:t>0</a:t>
            </a: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0" i="0" u="none" strike="noStrike" cap="none" normalizeH="0" baseline="0" dirty="0" err="1" smtClean="0">
                <a:ln>
                  <a:noFill/>
                </a:ln>
                <a:solidFill>
                  <a:srgbClr val="000000"/>
                </a:solidFill>
                <a:effectLst/>
                <a:latin typeface="Verdana" pitchFamily="34" charset="0"/>
                <a:cs typeface="Arial" pitchFamily="34" charset="0"/>
              </a:rPr>
              <a:t>q</a:t>
            </a:r>
            <a:r>
              <a:rPr kumimoji="0" lang="en-US" b="0" i="0" u="none" strike="noStrike" cap="none" normalizeH="0" baseline="-30000" dirty="0" err="1" smtClean="0">
                <a:ln>
                  <a:noFill/>
                </a:ln>
                <a:solidFill>
                  <a:srgbClr val="000000"/>
                </a:solidFill>
                <a:effectLst/>
                <a:latin typeface="Verdana" pitchFamily="34" charset="0"/>
                <a:cs typeface="Arial" pitchFamily="34" charset="0"/>
              </a:rPr>
              <a:t>f</a:t>
            </a:r>
            <a:r>
              <a:rPr kumimoji="0" lang="en-US" b="0" i="0" u="none" strike="noStrike" cap="none" normalizeH="0" baseline="0" dirty="0" smtClean="0">
                <a:ln>
                  <a:noFill/>
                </a:ln>
                <a:solidFill>
                  <a:srgbClr val="000000"/>
                </a:solidFill>
                <a:effectLst/>
                <a:latin typeface="Verdana" pitchFamily="34" charset="0"/>
                <a:cs typeface="Arial" pitchFamily="34" charset="0"/>
              </a:rPr>
              <a:t>), Σ(0,1), q</a:t>
            </a:r>
            <a:r>
              <a:rPr kumimoji="0" lang="en-US" b="0" i="0" u="none" strike="noStrike" cap="none" normalizeH="0" baseline="-30000" dirty="0" smtClean="0">
                <a:ln>
                  <a:noFill/>
                </a:ln>
                <a:solidFill>
                  <a:srgbClr val="000000"/>
                </a:solidFill>
                <a:effectLst/>
                <a:latin typeface="Verdana" pitchFamily="34" charset="0"/>
                <a:cs typeface="Arial" pitchFamily="34" charset="0"/>
              </a:rPr>
              <a:t>0</a:t>
            </a: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0" i="0" u="none" strike="noStrike" cap="none" normalizeH="0" baseline="0" dirty="0" err="1" smtClean="0">
                <a:ln>
                  <a:noFill/>
                </a:ln>
                <a:solidFill>
                  <a:srgbClr val="000000"/>
                </a:solidFill>
                <a:effectLst/>
                <a:latin typeface="Verdana" pitchFamily="34" charset="0"/>
                <a:cs typeface="Arial" pitchFamily="34" charset="0"/>
              </a:rPr>
              <a:t>q</a:t>
            </a:r>
            <a:r>
              <a:rPr kumimoji="0" lang="en-US" b="0" i="0" u="none" strike="noStrike" cap="none" normalizeH="0" baseline="-30000" dirty="0" err="1" smtClean="0">
                <a:ln>
                  <a:noFill/>
                </a:ln>
                <a:solidFill>
                  <a:srgbClr val="000000"/>
                </a:solidFill>
                <a:effectLst/>
                <a:latin typeface="Verdana" pitchFamily="34" charset="0"/>
                <a:cs typeface="Arial" pitchFamily="34" charset="0"/>
              </a:rPr>
              <a:t>f</a:t>
            </a:r>
            <a:r>
              <a:rPr kumimoji="0" lang="en-US" b="0" i="0" u="none" strike="noStrike" cap="none" normalizeH="0" baseline="0" dirty="0" smtClean="0">
                <a:ln>
                  <a:noFill/>
                </a:ln>
                <a:solidFill>
                  <a:srgbClr val="000000"/>
                </a:solidFill>
                <a:effectLst/>
                <a:latin typeface="Verdana" pitchFamily="34" charset="0"/>
                <a:cs typeface="Arial" pitchFamily="34" charset="0"/>
              </a:rPr>
              <a:t>, δ}</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4578" name="Picture 2" descr="Finite automata construction"/>
          <p:cNvPicPr>
            <a:picLocks noChangeAspect="1" noChangeArrowheads="1"/>
          </p:cNvPicPr>
          <p:nvPr/>
        </p:nvPicPr>
        <p:blipFill>
          <a:blip r:embed="rId2"/>
          <a:srcRect/>
          <a:stretch>
            <a:fillRect/>
          </a:stretch>
        </p:blipFill>
        <p:spPr bwMode="auto">
          <a:xfrm>
            <a:off x="1071538" y="928670"/>
            <a:ext cx="7000924" cy="4500594"/>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14282" y="576277"/>
            <a:ext cx="8786874" cy="4924425"/>
          </a:xfrm>
          <a:prstGeom prst="rect">
            <a:avLst/>
          </a:prstGeom>
          <a:solidFill>
            <a:srgbClr val="EEEEEE"/>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cs typeface="Arial" pitchFamily="34" charset="0"/>
              </a:rPr>
              <a:t>Longest Match Rule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When the lexical analyzer read the source-code, it scans the code letter by letter; and when it encounters a whitespace, operator symbol, or special symbols, it decides that a word is completed.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inherit"/>
                <a:cs typeface="Arial" pitchFamily="34" charset="0"/>
              </a:rPr>
              <a:t>For example:</a:t>
            </a:r>
            <a:endParaRPr kumimoji="0" lang="en-US" sz="2000" b="0" i="0" u="none" strike="noStrike" cap="none" normalizeH="0" baseline="0" dirty="0" smtClean="0">
              <a:ln>
                <a:noFill/>
              </a:ln>
              <a:solidFill>
                <a:srgbClr val="000088"/>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88"/>
                </a:solidFill>
                <a:effectLst/>
                <a:latin typeface="Courier New" pitchFamily="49" charset="0"/>
                <a:cs typeface="Courier New" pitchFamily="49" charset="0"/>
              </a:rPr>
              <a:t>int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intvalue</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While scanning both lexemes till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int</a:t>
            </a:r>
            <a:r>
              <a:rPr kumimoji="0" lang="en-US" sz="2000" b="0" i="0" u="none" strike="noStrike" cap="none" normalizeH="0" baseline="0" dirty="0" smtClean="0">
                <a:ln>
                  <a:noFill/>
                </a:ln>
                <a:solidFill>
                  <a:srgbClr val="000000"/>
                </a:solidFill>
                <a:effectLst/>
                <a:latin typeface="Verdana" pitchFamily="34" charset="0"/>
                <a:cs typeface="Arial" pitchFamily="34" charset="0"/>
              </a:rPr>
              <a:t>’, the lexical analyzer cannot determine whether it is a keyword </a:t>
            </a:r>
            <a:r>
              <a:rPr kumimoji="0" lang="en-US" sz="2000" b="0" i="1" u="none" strike="noStrike" cap="none" normalizeH="0" baseline="0" dirty="0" err="1" smtClean="0">
                <a:ln>
                  <a:noFill/>
                </a:ln>
                <a:solidFill>
                  <a:srgbClr val="000000"/>
                </a:solidFill>
                <a:effectLst/>
                <a:latin typeface="Verdana" pitchFamily="34" charset="0"/>
                <a:cs typeface="Arial" pitchFamily="34" charset="0"/>
              </a:rPr>
              <a:t>int</a:t>
            </a:r>
            <a:r>
              <a:rPr kumimoji="0" lang="en-US" sz="2000" b="0" i="0" u="none" strike="noStrike" cap="none" normalizeH="0" baseline="0" dirty="0" smtClean="0">
                <a:ln>
                  <a:noFill/>
                </a:ln>
                <a:solidFill>
                  <a:srgbClr val="000000"/>
                </a:solidFill>
                <a:effectLst/>
                <a:latin typeface="Verdana" pitchFamily="34" charset="0"/>
                <a:cs typeface="Arial" pitchFamily="34" charset="0"/>
              </a:rPr>
              <a:t> or the initials of identifier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int</a:t>
            </a:r>
            <a:r>
              <a:rPr kumimoji="0" lang="en-US" sz="2000" b="0" i="0" u="none" strike="noStrike" cap="none" normalizeH="0" baseline="0" dirty="0" smtClean="0">
                <a:ln>
                  <a:noFill/>
                </a:ln>
                <a:solidFill>
                  <a:srgbClr val="000000"/>
                </a:solidFill>
                <a:effectLst/>
                <a:latin typeface="Verdana" pitchFamily="34" charset="0"/>
                <a:cs typeface="Arial" pitchFamily="34" charset="0"/>
              </a:rPr>
              <a:t> value.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Longest Match Rule states that the lexeme scanned should be determined based on the longest match among all the tokens available.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lexical analyzer also follows </a:t>
            </a:r>
            <a:r>
              <a:rPr kumimoji="0" lang="en-US" sz="2000" b="1" i="0" u="none" strike="noStrike" cap="none" normalizeH="0" baseline="0" dirty="0" smtClean="0">
                <a:ln>
                  <a:noFill/>
                </a:ln>
                <a:solidFill>
                  <a:srgbClr val="000000"/>
                </a:solidFill>
                <a:effectLst/>
                <a:latin typeface="inherit"/>
                <a:cs typeface="Arial" pitchFamily="34" charset="0"/>
              </a:rPr>
              <a:t>rule priority</a:t>
            </a:r>
            <a:r>
              <a:rPr kumimoji="0" lang="en-US" sz="2000" b="0" i="0" u="none" strike="noStrike" cap="none" normalizeH="0" baseline="0" dirty="0" smtClean="0">
                <a:ln>
                  <a:noFill/>
                </a:ln>
                <a:solidFill>
                  <a:srgbClr val="000000"/>
                </a:solidFill>
                <a:effectLst/>
                <a:latin typeface="Verdana" pitchFamily="34" charset="0"/>
                <a:cs typeface="Arial" pitchFamily="34" charset="0"/>
              </a:rPr>
              <a:t> where a reserved word, e.g., a keyword, of a language is given priority over user input. That is, if the lexical analyzer finds a lexeme that matches with any existing reserved word, it should generate an error.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14290"/>
            <a:ext cx="8786874" cy="1754326"/>
          </a:xfrm>
          <a:prstGeom prst="rect">
            <a:avLst/>
          </a:prstGeom>
        </p:spPr>
        <p:txBody>
          <a:bodyPr wrap="square">
            <a:spAutoFit/>
          </a:bodyPr>
          <a:lstStyle/>
          <a:p>
            <a:pPr fontAlgn="base"/>
            <a:r>
              <a:rPr lang="en-US" dirty="0"/>
              <a:t>For example, let’s assume a compiler which takes C language as input and generates an assembly language as an output.</a:t>
            </a:r>
          </a:p>
          <a:p>
            <a:pPr marL="342900" indent="-342900" fontAlgn="base">
              <a:buAutoNum type="arabicPeriod"/>
            </a:pPr>
            <a:r>
              <a:rPr lang="en-US" dirty="0" smtClean="0"/>
              <a:t>To </a:t>
            </a:r>
            <a:r>
              <a:rPr lang="en-US" dirty="0"/>
              <a:t>generate this compiler we first write a compiler for a small subset of C language i.e. C0 in assembly language. Subset of C means C language with less functionality</a:t>
            </a:r>
            <a:r>
              <a:rPr lang="en-US" dirty="0" smtClean="0"/>
              <a:t>.</a:t>
            </a:r>
          </a:p>
          <a:p>
            <a:pPr marL="342900" indent="-342900" fontAlgn="base"/>
            <a:endParaRPr lang="en-US" dirty="0" smtClean="0"/>
          </a:p>
          <a:p>
            <a:pPr marL="342900" indent="-342900" fontAlgn="base"/>
            <a:endParaRPr lang="en-US" dirty="0"/>
          </a:p>
        </p:txBody>
      </p:sp>
      <p:pic>
        <p:nvPicPr>
          <p:cNvPr id="83970" name="Picture 2" descr="C:\Users\Student\Desktop\Untitled-Diagram-116.png"/>
          <p:cNvPicPr>
            <a:picLocks noChangeAspect="1" noChangeArrowheads="1"/>
          </p:cNvPicPr>
          <p:nvPr/>
        </p:nvPicPr>
        <p:blipFill>
          <a:blip r:embed="rId2"/>
          <a:srcRect/>
          <a:stretch>
            <a:fillRect/>
          </a:stretch>
        </p:blipFill>
        <p:spPr bwMode="auto">
          <a:xfrm>
            <a:off x="1714480" y="1500174"/>
            <a:ext cx="6388266" cy="1357322"/>
          </a:xfrm>
          <a:prstGeom prst="rect">
            <a:avLst/>
          </a:prstGeom>
          <a:noFill/>
        </p:spPr>
      </p:pic>
      <p:sp>
        <p:nvSpPr>
          <p:cNvPr id="4" name="Rectangle 3"/>
          <p:cNvSpPr/>
          <p:nvPr/>
        </p:nvSpPr>
        <p:spPr>
          <a:xfrm>
            <a:off x="285720" y="2951804"/>
            <a:ext cx="8643998" cy="1477328"/>
          </a:xfrm>
          <a:prstGeom prst="rect">
            <a:avLst/>
          </a:prstGeom>
        </p:spPr>
        <p:txBody>
          <a:bodyPr wrap="square">
            <a:spAutoFit/>
          </a:bodyPr>
          <a:lstStyle/>
          <a:p>
            <a:pPr fontAlgn="base"/>
            <a:r>
              <a:rPr lang="en-US" dirty="0"/>
              <a:t>Here in the T diagram, source language is subset of C (C0), target language is Assembly language and implementation language is also Assembly language.</a:t>
            </a:r>
          </a:p>
          <a:p>
            <a:pPr fontAlgn="base"/>
            <a:r>
              <a:rPr lang="en-US" dirty="0"/>
              <a:t>2. Then using the C0 language, we create a compiler for the C language. This compiler C0, takes C language as source language and generates assembly language as target language as shown below.</a:t>
            </a:r>
          </a:p>
        </p:txBody>
      </p:sp>
      <p:pic>
        <p:nvPicPr>
          <p:cNvPr id="83971" name="Picture 3" descr="C:\Users\Student\Desktop\Untitled-Diagram-212.png"/>
          <p:cNvPicPr>
            <a:picLocks noChangeAspect="1" noChangeArrowheads="1"/>
          </p:cNvPicPr>
          <p:nvPr/>
        </p:nvPicPr>
        <p:blipFill>
          <a:blip r:embed="rId3"/>
          <a:srcRect/>
          <a:stretch>
            <a:fillRect/>
          </a:stretch>
        </p:blipFill>
        <p:spPr bwMode="auto">
          <a:xfrm>
            <a:off x="2071670" y="4838716"/>
            <a:ext cx="5469223" cy="11620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30186"/>
            <a:ext cx="8786874" cy="3970318"/>
          </a:xfrm>
          <a:prstGeom prst="rect">
            <a:avLst/>
          </a:prstGeom>
        </p:spPr>
        <p:txBody>
          <a:bodyPr wrap="square">
            <a:spAutoFit/>
          </a:bodyPr>
          <a:lstStyle/>
          <a:p>
            <a:pPr fontAlgn="base"/>
            <a:r>
              <a:rPr lang="en-US" b="1" dirty="0"/>
              <a:t>Cross-Compilation Using Bootstrapping</a:t>
            </a:r>
          </a:p>
          <a:p>
            <a:pPr fontAlgn="base"/>
            <a:r>
              <a:rPr lang="en-US" dirty="0"/>
              <a:t>Cross-compilation is a process where a compiler runs on one platform (host) but generates machine code for a different platform (target). This is useful when the target platform is not powerful enough to run the full compiler or when the target architecture is different from the host system. Using bootstrapping in cross-compilation can help create a compiler that runs on one system (the host) but produces code for another system (the target).</a:t>
            </a:r>
          </a:p>
          <a:p>
            <a:pPr fontAlgn="base"/>
            <a:r>
              <a:rPr lang="en-US" dirty="0"/>
              <a:t>For example, suppose we want to write a cross compiler for new language X. To create a cross-compiler for a new language X that generates code in language Z, we start by using an existing compiler Y (running on machine M) to compile a simple version of language X into language Z. The first step is to create a basic compiler, XYZ, using Y that translates X code into Z code, all while running on machine M. This results in a cross-compiler XMZ, which is capable of generating target code in language Z for the source code in language X, but it runs on machine M. This method allows us to create a compiler for a new language without needing to run it on the target system directly.</a:t>
            </a:r>
          </a:p>
        </p:txBody>
      </p:sp>
      <p:pic>
        <p:nvPicPr>
          <p:cNvPr id="84994" name="Picture 2" descr="C:\Users\Student\Desktop\Untitled-Diagram13.png"/>
          <p:cNvPicPr>
            <a:picLocks noChangeAspect="1" noChangeArrowheads="1"/>
          </p:cNvPicPr>
          <p:nvPr/>
        </p:nvPicPr>
        <p:blipFill>
          <a:blip r:embed="rId2"/>
          <a:srcRect/>
          <a:stretch>
            <a:fillRect/>
          </a:stretch>
        </p:blipFill>
        <p:spPr bwMode="auto">
          <a:xfrm>
            <a:off x="714348" y="4152914"/>
            <a:ext cx="8143932" cy="199073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4383</Words>
  <Application>Microsoft Office PowerPoint</Application>
  <PresentationFormat>On-screen Show (4:3)</PresentationFormat>
  <Paragraphs>682</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16</cp:revision>
  <dcterms:created xsi:type="dcterms:W3CDTF">2025-01-27T08:06:40Z</dcterms:created>
  <dcterms:modified xsi:type="dcterms:W3CDTF">2025-01-27T09:53:49Z</dcterms:modified>
</cp:coreProperties>
</file>