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7" r:id="rId10"/>
    <p:sldId id="268" r:id="rId11"/>
    <p:sldId id="269" r:id="rId12"/>
    <p:sldId id="266" r:id="rId13"/>
    <p:sldId id="270" r:id="rId14"/>
    <p:sldId id="271" r:id="rId15"/>
    <p:sldId id="272" r:id="rId16"/>
    <p:sldId id="273" r:id="rId17"/>
    <p:sldId id="274" r:id="rId18"/>
    <p:sldId id="275" r:id="rId19"/>
    <p:sldId id="276" r:id="rId20"/>
    <p:sldId id="261"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B94863-2B87-4C32-8AF2-66BE03D1982B}"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94863-2B87-4C32-8AF2-66BE03D1982B}"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94863-2B87-4C32-8AF2-66BE03D1982B}"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B94863-2B87-4C32-8AF2-66BE03D1982B}"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B94863-2B87-4C32-8AF2-66BE03D1982B}"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B94863-2B87-4C32-8AF2-66BE03D1982B}"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B94863-2B87-4C32-8AF2-66BE03D1982B}"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B94863-2B87-4C32-8AF2-66BE03D1982B}"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94863-2B87-4C32-8AF2-66BE03D1982B}"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94863-2B87-4C32-8AF2-66BE03D1982B}"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B94863-2B87-4C32-8AF2-66BE03D1982B}"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9040A-A03D-4792-85C0-B278AEDDB9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94863-2B87-4C32-8AF2-66BE03D1982B}" type="datetimeFigureOut">
              <a:rPr lang="en-US" smtClean="0"/>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9040A-A03D-4792-85C0-B278AEDDB9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eeksforgeeks.org/token-patterns-and-lexem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ll1-parsing-algorithm/" TargetMode="External"/><Relationship Id="rId2" Type="http://schemas.openxmlformats.org/officeDocument/2006/relationships/hyperlink" Target="https://www.geeksforgeeks.org/classification-of-top-down-parser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introduction-of-parsing-ambiguity-and-parsers-set-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why-first-and-follow-in-compiler-desig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working-of-bottom-up-parser/"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slr-parser-with-examples/" TargetMode="External"/><Relationship Id="rId2" Type="http://schemas.openxmlformats.org/officeDocument/2006/relationships/hyperlink" Target="https://www.geeksforgeeks.org/problem-on-lr0-parser/" TargetMode="External"/><Relationship Id="rId1" Type="http://schemas.openxmlformats.org/officeDocument/2006/relationships/slideLayout" Target="../slideLayouts/slideLayout7.xml"/><Relationship Id="rId6" Type="http://schemas.openxmlformats.org/officeDocument/2006/relationships/hyperlink" Target="https://www.geeksforgeeks.org/role-of-operator-precedence-parser/" TargetMode="External"/><Relationship Id="rId5" Type="http://schemas.openxmlformats.org/officeDocument/2006/relationships/hyperlink" Target="https://www.geeksforgeeks.org/common-language-runtime-clr-in-c-sharp/" TargetMode="External"/><Relationship Id="rId4" Type="http://schemas.openxmlformats.org/officeDocument/2006/relationships/hyperlink" Target="https://www.geeksforgeeks.org/lalr-parser-with-exampl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classification-of-top-down-parser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0364" y="214290"/>
            <a:ext cx="3284297" cy="369332"/>
          </a:xfrm>
          <a:prstGeom prst="rect">
            <a:avLst/>
          </a:prstGeom>
        </p:spPr>
        <p:txBody>
          <a:bodyPr wrap="none">
            <a:spAutoFit/>
          </a:bodyPr>
          <a:lstStyle/>
          <a:p>
            <a:pPr algn="ctr" fontAlgn="base"/>
            <a:r>
              <a:rPr lang="en-US" b="1" dirty="0"/>
              <a:t>Parsing – Introduction to Parsers</a:t>
            </a:r>
          </a:p>
        </p:txBody>
      </p:sp>
      <p:sp>
        <p:nvSpPr>
          <p:cNvPr id="5" name="Rectangle 4"/>
          <p:cNvSpPr/>
          <p:nvPr/>
        </p:nvSpPr>
        <p:spPr>
          <a:xfrm>
            <a:off x="285720" y="571480"/>
            <a:ext cx="8643998" cy="2031325"/>
          </a:xfrm>
          <a:prstGeom prst="rect">
            <a:avLst/>
          </a:prstGeom>
        </p:spPr>
        <p:txBody>
          <a:bodyPr wrap="square">
            <a:spAutoFit/>
          </a:bodyPr>
          <a:lstStyle/>
          <a:p>
            <a:pPr fontAlgn="base"/>
            <a:r>
              <a:rPr lang="en-US" dirty="0"/>
              <a:t>Parsing, also known as syntactic analysis, is the process of analyzing a sequence of </a:t>
            </a:r>
            <a:r>
              <a:rPr lang="en-US" u="sng" dirty="0">
                <a:hlinkClick r:id="rId2"/>
              </a:rPr>
              <a:t>tokens</a:t>
            </a:r>
            <a:r>
              <a:rPr lang="en-US" dirty="0"/>
              <a:t> to determine the grammatical structure of a program. It takes the stream of tokens, which are generated by a lexical analyzer or </a:t>
            </a:r>
            <a:r>
              <a:rPr lang="en-US" dirty="0" err="1"/>
              <a:t>tokenizer</a:t>
            </a:r>
            <a:r>
              <a:rPr lang="en-US" dirty="0"/>
              <a:t>, and organizes them into a parse tree or syntax tree.</a:t>
            </a:r>
          </a:p>
          <a:p>
            <a:pPr fontAlgn="base"/>
            <a:r>
              <a:rPr lang="en-US" dirty="0"/>
              <a:t>The parse tree visually represents how the tokens fit together according to the rules of the language’s syntax. This tree structure is crucial for understanding the program’s structure and helps in the next stages of processing, such as code generation or execution. </a:t>
            </a:r>
          </a:p>
        </p:txBody>
      </p:sp>
      <p:sp>
        <p:nvSpPr>
          <p:cNvPr id="11266" name="AutoShape 2" descr="parser_genera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parser_genera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C:\Users\Student\AppData\Local\Temp\{6EF4020D-1034-4D45-9A32-D70FF4CC4042}.tmp"/>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1" name="Picture 7" descr="C:\Users\Student\Desktop\parser_generator.jpg"/>
          <p:cNvPicPr>
            <a:picLocks noChangeAspect="1" noChangeArrowheads="1"/>
          </p:cNvPicPr>
          <p:nvPr/>
        </p:nvPicPr>
        <p:blipFill>
          <a:blip r:embed="rId3"/>
          <a:srcRect/>
          <a:stretch>
            <a:fillRect/>
          </a:stretch>
        </p:blipFill>
        <p:spPr bwMode="auto">
          <a:xfrm>
            <a:off x="500034" y="2643182"/>
            <a:ext cx="8358246" cy="3810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06" y="148216"/>
            <a:ext cx="4786346" cy="1754326"/>
          </a:xfrm>
          <a:prstGeom prst="rect">
            <a:avLst/>
          </a:prstGeom>
        </p:spPr>
        <p:txBody>
          <a:bodyPr wrap="square">
            <a:spAutoFit/>
          </a:bodyPr>
          <a:lstStyle/>
          <a:p>
            <a:pPr fontAlgn="base"/>
            <a:r>
              <a:rPr lang="en-US" b="1" dirty="0"/>
              <a:t>STEP 1: </a:t>
            </a:r>
            <a:r>
              <a:rPr lang="en-US" dirty="0"/>
              <a:t/>
            </a:r>
            <a:br>
              <a:rPr lang="en-US" dirty="0"/>
            </a:br>
            <a:r>
              <a:rPr lang="en-US" dirty="0"/>
              <a:t>Make a transition diagram(DFA/NFA) for every rule of grammar.</a:t>
            </a:r>
          </a:p>
          <a:p>
            <a:pPr fontAlgn="base"/>
            <a:endParaRPr lang="en-US" dirty="0" smtClean="0"/>
          </a:p>
          <a:p>
            <a:pPr fontAlgn="base"/>
            <a:r>
              <a:rPr lang="en-US" dirty="0" smtClean="0"/>
              <a:t>E-</a:t>
            </a:r>
            <a:r>
              <a:rPr lang="en-US" dirty="0"/>
              <a:t>&gt;TT</a:t>
            </a:r>
            <a:r>
              <a:rPr lang="en-US" dirty="0" smtClean="0"/>
              <a:t>’</a:t>
            </a:r>
          </a:p>
          <a:p>
            <a:pPr fontAlgn="base"/>
            <a:endParaRPr lang="en-US" dirty="0"/>
          </a:p>
        </p:txBody>
      </p:sp>
      <p:pic>
        <p:nvPicPr>
          <p:cNvPr id="26626" name="Picture 2" descr="Lightbox"/>
          <p:cNvPicPr>
            <a:picLocks noChangeAspect="1" noChangeArrowheads="1"/>
          </p:cNvPicPr>
          <p:nvPr/>
        </p:nvPicPr>
        <p:blipFill>
          <a:blip r:embed="rId2"/>
          <a:srcRect/>
          <a:stretch>
            <a:fillRect/>
          </a:stretch>
        </p:blipFill>
        <p:spPr bwMode="auto">
          <a:xfrm>
            <a:off x="214282" y="1285860"/>
            <a:ext cx="3914775" cy="676276"/>
          </a:xfrm>
          <a:prstGeom prst="rect">
            <a:avLst/>
          </a:prstGeom>
          <a:noFill/>
        </p:spPr>
      </p:pic>
      <p:sp>
        <p:nvSpPr>
          <p:cNvPr id="4" name="Rectangle 3"/>
          <p:cNvSpPr/>
          <p:nvPr/>
        </p:nvSpPr>
        <p:spPr>
          <a:xfrm>
            <a:off x="71406" y="1857364"/>
            <a:ext cx="6429404" cy="923330"/>
          </a:xfrm>
          <a:prstGeom prst="rect">
            <a:avLst/>
          </a:prstGeom>
        </p:spPr>
        <p:txBody>
          <a:bodyPr wrap="square">
            <a:spAutoFit/>
          </a:bodyPr>
          <a:lstStyle/>
          <a:p>
            <a:pPr fontAlgn="base"/>
            <a:r>
              <a:rPr lang="en-US" dirty="0"/>
              <a:t>T’-&gt;+TT’|</a:t>
            </a:r>
            <a:r>
              <a:rPr lang="el-GR" dirty="0"/>
              <a:t>ε</a:t>
            </a:r>
          </a:p>
          <a:p>
            <a:r>
              <a:rPr lang="el-GR" dirty="0" smtClean="0"/>
              <a:t/>
            </a:r>
            <a:br>
              <a:rPr lang="el-GR" dirty="0" smtClean="0"/>
            </a:br>
            <a:endParaRPr lang="en-US" dirty="0"/>
          </a:p>
        </p:txBody>
      </p:sp>
      <p:pic>
        <p:nvPicPr>
          <p:cNvPr id="26628" name="Picture 4" descr="Lightbox"/>
          <p:cNvPicPr>
            <a:picLocks noChangeAspect="1" noChangeArrowheads="1"/>
          </p:cNvPicPr>
          <p:nvPr/>
        </p:nvPicPr>
        <p:blipFill>
          <a:blip r:embed="rId3"/>
          <a:srcRect/>
          <a:stretch>
            <a:fillRect/>
          </a:stretch>
        </p:blipFill>
        <p:spPr bwMode="auto">
          <a:xfrm>
            <a:off x="571472" y="2071678"/>
            <a:ext cx="2857500" cy="1190625"/>
          </a:xfrm>
          <a:prstGeom prst="rect">
            <a:avLst/>
          </a:prstGeom>
          <a:noFill/>
        </p:spPr>
      </p:pic>
      <p:sp>
        <p:nvSpPr>
          <p:cNvPr id="6" name="Rectangle 5"/>
          <p:cNvSpPr/>
          <p:nvPr/>
        </p:nvSpPr>
        <p:spPr>
          <a:xfrm>
            <a:off x="71438" y="3357562"/>
            <a:ext cx="4572000" cy="923330"/>
          </a:xfrm>
          <a:prstGeom prst="rect">
            <a:avLst/>
          </a:prstGeom>
        </p:spPr>
        <p:txBody>
          <a:bodyPr>
            <a:spAutoFit/>
          </a:bodyPr>
          <a:lstStyle/>
          <a:p>
            <a:pPr fontAlgn="base"/>
            <a:r>
              <a:rPr lang="en-US" dirty="0"/>
              <a:t>T”-&gt;*FT”|</a:t>
            </a:r>
            <a:r>
              <a:rPr lang="el-GR" dirty="0"/>
              <a:t>ε</a:t>
            </a:r>
          </a:p>
          <a:p>
            <a:r>
              <a:rPr lang="el-GR" dirty="0" smtClean="0"/>
              <a:t/>
            </a:r>
            <a:br>
              <a:rPr lang="el-GR" dirty="0" smtClean="0"/>
            </a:br>
            <a:endParaRPr lang="en-US" dirty="0"/>
          </a:p>
        </p:txBody>
      </p:sp>
      <p:pic>
        <p:nvPicPr>
          <p:cNvPr id="26630" name="Picture 6" descr="https://media.geeksforgeeks.org/wp-content/uploads/20210312214710/d-300x125.png"/>
          <p:cNvPicPr>
            <a:picLocks noChangeAspect="1" noChangeArrowheads="1"/>
          </p:cNvPicPr>
          <p:nvPr/>
        </p:nvPicPr>
        <p:blipFill>
          <a:blip r:embed="rId4"/>
          <a:srcRect/>
          <a:stretch>
            <a:fillRect/>
          </a:stretch>
        </p:blipFill>
        <p:spPr bwMode="auto">
          <a:xfrm>
            <a:off x="500034" y="3429000"/>
            <a:ext cx="2857500" cy="1190625"/>
          </a:xfrm>
          <a:prstGeom prst="rect">
            <a:avLst/>
          </a:prstGeom>
          <a:noFill/>
        </p:spPr>
      </p:pic>
      <p:sp>
        <p:nvSpPr>
          <p:cNvPr id="8" name="Rectangle 7"/>
          <p:cNvSpPr/>
          <p:nvPr/>
        </p:nvSpPr>
        <p:spPr>
          <a:xfrm>
            <a:off x="142844" y="4702742"/>
            <a:ext cx="1010213" cy="369332"/>
          </a:xfrm>
          <a:prstGeom prst="rect">
            <a:avLst/>
          </a:prstGeom>
        </p:spPr>
        <p:txBody>
          <a:bodyPr wrap="none">
            <a:spAutoFit/>
          </a:bodyPr>
          <a:lstStyle/>
          <a:p>
            <a:pPr fontAlgn="base"/>
            <a:r>
              <a:rPr lang="en-US" dirty="0"/>
              <a:t>F-&gt;(E)|id</a:t>
            </a:r>
          </a:p>
        </p:txBody>
      </p:sp>
      <p:pic>
        <p:nvPicPr>
          <p:cNvPr id="26632" name="Picture 8" descr="https://media.geeksforgeeks.org/wp-content/uploads/20210312214623/e-300x96.png"/>
          <p:cNvPicPr>
            <a:picLocks noChangeAspect="1" noChangeArrowheads="1"/>
          </p:cNvPicPr>
          <p:nvPr/>
        </p:nvPicPr>
        <p:blipFill>
          <a:blip r:embed="rId5"/>
          <a:srcRect/>
          <a:stretch>
            <a:fillRect/>
          </a:stretch>
        </p:blipFill>
        <p:spPr bwMode="auto">
          <a:xfrm>
            <a:off x="571472" y="5143512"/>
            <a:ext cx="2857500" cy="914401"/>
          </a:xfrm>
          <a:prstGeom prst="rect">
            <a:avLst/>
          </a:prstGeom>
          <a:noFill/>
        </p:spPr>
      </p:pic>
      <p:sp>
        <p:nvSpPr>
          <p:cNvPr id="10" name="Rectangle 9"/>
          <p:cNvSpPr/>
          <p:nvPr/>
        </p:nvSpPr>
        <p:spPr>
          <a:xfrm>
            <a:off x="4572000" y="-24"/>
            <a:ext cx="4572000" cy="1200329"/>
          </a:xfrm>
          <a:prstGeom prst="rect">
            <a:avLst/>
          </a:prstGeom>
        </p:spPr>
        <p:txBody>
          <a:bodyPr>
            <a:spAutoFit/>
          </a:bodyPr>
          <a:lstStyle/>
          <a:p>
            <a:pPr fontAlgn="base"/>
            <a:r>
              <a:rPr lang="en-US" b="1" dirty="0"/>
              <a:t>STEP 2: </a:t>
            </a:r>
            <a:r>
              <a:rPr lang="en-US" dirty="0"/>
              <a:t/>
            </a:r>
            <a:br>
              <a:rPr lang="en-US" dirty="0"/>
            </a:br>
            <a:r>
              <a:rPr lang="en-US" dirty="0"/>
              <a:t>Optimize the DFA by decreases the number of states, yielding the final transition diagram.</a:t>
            </a:r>
          </a:p>
          <a:p>
            <a:pPr fontAlgn="base"/>
            <a:r>
              <a:rPr lang="en-US" dirty="0"/>
              <a:t>T’-&gt;+</a:t>
            </a:r>
            <a:r>
              <a:rPr lang="en-US" dirty="0" err="1"/>
              <a:t>TE’|ε</a:t>
            </a:r>
            <a:endParaRPr lang="en-US" dirty="0"/>
          </a:p>
        </p:txBody>
      </p:sp>
      <p:pic>
        <p:nvPicPr>
          <p:cNvPr id="26634" name="Picture 10" descr="Lightbox"/>
          <p:cNvPicPr>
            <a:picLocks noChangeAspect="1" noChangeArrowheads="1"/>
          </p:cNvPicPr>
          <p:nvPr/>
        </p:nvPicPr>
        <p:blipFill>
          <a:blip r:embed="rId6"/>
          <a:srcRect/>
          <a:stretch>
            <a:fillRect/>
          </a:stretch>
        </p:blipFill>
        <p:spPr bwMode="auto">
          <a:xfrm>
            <a:off x="4357686" y="785794"/>
            <a:ext cx="4414823" cy="2105026"/>
          </a:xfrm>
          <a:prstGeom prst="rect">
            <a:avLst/>
          </a:prstGeom>
          <a:noFill/>
        </p:spPr>
      </p:pic>
      <p:sp>
        <p:nvSpPr>
          <p:cNvPr id="12" name="Rectangle 11"/>
          <p:cNvSpPr/>
          <p:nvPr/>
        </p:nvSpPr>
        <p:spPr>
          <a:xfrm>
            <a:off x="4500594" y="3105835"/>
            <a:ext cx="4572000" cy="646331"/>
          </a:xfrm>
          <a:prstGeom prst="rect">
            <a:avLst/>
          </a:prstGeom>
        </p:spPr>
        <p:txBody>
          <a:bodyPr>
            <a:spAutoFit/>
          </a:bodyPr>
          <a:lstStyle/>
          <a:p>
            <a:r>
              <a:rPr lang="en-US" dirty="0"/>
              <a:t>It can be optimized ahead by combining it with DFA for E’-&gt;TE’</a:t>
            </a:r>
          </a:p>
        </p:txBody>
      </p:sp>
      <p:pic>
        <p:nvPicPr>
          <p:cNvPr id="26636" name="Picture 12" descr="Lightbox"/>
          <p:cNvPicPr>
            <a:picLocks noChangeAspect="1" noChangeArrowheads="1"/>
          </p:cNvPicPr>
          <p:nvPr/>
        </p:nvPicPr>
        <p:blipFill>
          <a:blip r:embed="rId7"/>
          <a:srcRect/>
          <a:stretch>
            <a:fillRect/>
          </a:stretch>
        </p:blipFill>
        <p:spPr bwMode="auto">
          <a:xfrm>
            <a:off x="4857752" y="3643314"/>
            <a:ext cx="3857652" cy="28575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4282" y="71414"/>
            <a:ext cx="4214842" cy="646331"/>
          </a:xfrm>
          <a:prstGeom prst="rect">
            <a:avLst/>
          </a:prstGeom>
        </p:spPr>
        <p:txBody>
          <a:bodyPr wrap="square">
            <a:spAutoFit/>
          </a:bodyPr>
          <a:lstStyle/>
          <a:p>
            <a:r>
              <a:rPr lang="en-US" dirty="0"/>
              <a:t>Accordingly, we optimize the other structures to produce the following DFA</a:t>
            </a:r>
          </a:p>
        </p:txBody>
      </p:sp>
      <p:pic>
        <p:nvPicPr>
          <p:cNvPr id="27654" name="Picture 6" descr="Lightbox"/>
          <p:cNvPicPr>
            <a:picLocks noChangeAspect="1" noChangeArrowheads="1"/>
          </p:cNvPicPr>
          <p:nvPr/>
        </p:nvPicPr>
        <p:blipFill>
          <a:blip r:embed="rId2"/>
          <a:srcRect/>
          <a:stretch>
            <a:fillRect/>
          </a:stretch>
        </p:blipFill>
        <p:spPr bwMode="auto">
          <a:xfrm>
            <a:off x="500034" y="714356"/>
            <a:ext cx="2857500" cy="1495426"/>
          </a:xfrm>
          <a:prstGeom prst="rect">
            <a:avLst/>
          </a:prstGeom>
          <a:noFill/>
        </p:spPr>
      </p:pic>
      <p:pic>
        <p:nvPicPr>
          <p:cNvPr id="27656" name="Picture 8" descr="Lightbox"/>
          <p:cNvPicPr>
            <a:picLocks noChangeAspect="1" noChangeArrowheads="1"/>
          </p:cNvPicPr>
          <p:nvPr/>
        </p:nvPicPr>
        <p:blipFill>
          <a:blip r:embed="rId3"/>
          <a:srcRect/>
          <a:stretch>
            <a:fillRect/>
          </a:stretch>
        </p:blipFill>
        <p:spPr bwMode="auto">
          <a:xfrm>
            <a:off x="571472" y="2428868"/>
            <a:ext cx="2857500" cy="1819276"/>
          </a:xfrm>
          <a:prstGeom prst="rect">
            <a:avLst/>
          </a:prstGeom>
          <a:noFill/>
        </p:spPr>
      </p:pic>
      <p:pic>
        <p:nvPicPr>
          <p:cNvPr id="27658" name="Picture 10" descr="Lightbox"/>
          <p:cNvPicPr>
            <a:picLocks noChangeAspect="1" noChangeArrowheads="1"/>
          </p:cNvPicPr>
          <p:nvPr/>
        </p:nvPicPr>
        <p:blipFill>
          <a:blip r:embed="rId4"/>
          <a:srcRect/>
          <a:stretch>
            <a:fillRect/>
          </a:stretch>
        </p:blipFill>
        <p:spPr bwMode="auto">
          <a:xfrm>
            <a:off x="285720" y="4786322"/>
            <a:ext cx="4200525" cy="1343026"/>
          </a:xfrm>
          <a:prstGeom prst="rect">
            <a:avLst/>
          </a:prstGeom>
          <a:noFill/>
        </p:spPr>
      </p:pic>
      <p:sp>
        <p:nvSpPr>
          <p:cNvPr id="10" name="Rectangle 9"/>
          <p:cNvSpPr/>
          <p:nvPr/>
        </p:nvSpPr>
        <p:spPr>
          <a:xfrm>
            <a:off x="4429124" y="285728"/>
            <a:ext cx="4572000" cy="3693319"/>
          </a:xfrm>
          <a:prstGeom prst="rect">
            <a:avLst/>
          </a:prstGeom>
        </p:spPr>
        <p:txBody>
          <a:bodyPr wrap="square">
            <a:spAutoFit/>
          </a:bodyPr>
          <a:lstStyle/>
          <a:p>
            <a:pPr fontAlgn="base"/>
            <a:r>
              <a:rPr lang="en-US" b="1" dirty="0"/>
              <a:t>STEP 3: </a:t>
            </a:r>
            <a:r>
              <a:rPr lang="en-US" dirty="0"/>
              <a:t/>
            </a:r>
            <a:br>
              <a:rPr lang="en-US" dirty="0"/>
            </a:br>
            <a:r>
              <a:rPr lang="en-US" dirty="0"/>
              <a:t>Simulation on the input string.</a:t>
            </a:r>
            <a:br>
              <a:rPr lang="en-US" dirty="0"/>
            </a:br>
            <a:r>
              <a:rPr lang="en-US" dirty="0"/>
              <a:t>Steps involved in the simulation procedure are:</a:t>
            </a:r>
          </a:p>
          <a:p>
            <a:pPr fontAlgn="base"/>
            <a:r>
              <a:rPr lang="en-US" dirty="0"/>
              <a:t>Start from the starting state.</a:t>
            </a:r>
          </a:p>
          <a:p>
            <a:pPr fontAlgn="base"/>
            <a:r>
              <a:rPr lang="en-US" dirty="0"/>
              <a:t>If a terminal arrives consume it, move to the next state.</a:t>
            </a:r>
          </a:p>
          <a:p>
            <a:pPr fontAlgn="base"/>
            <a:r>
              <a:rPr lang="en-US" dirty="0"/>
              <a:t>If a non-terminal arrive go to the state of the DFA of the non-terminal and return on reached up to the final state.</a:t>
            </a:r>
          </a:p>
          <a:p>
            <a:pPr fontAlgn="base"/>
            <a:r>
              <a:rPr lang="en-US" dirty="0"/>
              <a:t>Return to actual DFA and Keep doing parsing.</a:t>
            </a:r>
          </a:p>
          <a:p>
            <a:pPr fontAlgn="base"/>
            <a:r>
              <a:rPr lang="en-US" dirty="0"/>
              <a:t>If one completes reading the input string completely, you reach a final state, and the string is successfully parsed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97346"/>
            <a:ext cx="8501122" cy="3693319"/>
          </a:xfrm>
          <a:prstGeom prst="rect">
            <a:avLst/>
          </a:prstGeom>
        </p:spPr>
        <p:txBody>
          <a:bodyPr wrap="square">
            <a:spAutoFit/>
          </a:bodyPr>
          <a:lstStyle/>
          <a:p>
            <a:pPr fontAlgn="base"/>
            <a:r>
              <a:rPr lang="en-US" b="1" dirty="0"/>
              <a:t>Important points about recursive descent parsers</a:t>
            </a:r>
          </a:p>
          <a:p>
            <a:pPr fontAlgn="base"/>
            <a:r>
              <a:rPr lang="en-US" b="1" u="sng" dirty="0">
                <a:hlinkClick r:id="rId2"/>
              </a:rPr>
              <a:t>Top-Down Parsing</a:t>
            </a:r>
            <a:r>
              <a:rPr lang="en-US" dirty="0"/>
              <a:t>: It starts from the start symbol and recursively applies grammar rules to break down the input.</a:t>
            </a:r>
          </a:p>
          <a:p>
            <a:pPr fontAlgn="base"/>
            <a:r>
              <a:rPr lang="en-US" b="1" dirty="0"/>
              <a:t>One Function per Non-Terminal</a:t>
            </a:r>
            <a:r>
              <a:rPr lang="en-US" dirty="0"/>
              <a:t>: Each grammar rule has a corresponding function in the parser, making the implementation straightforward.</a:t>
            </a:r>
          </a:p>
          <a:p>
            <a:pPr fontAlgn="base"/>
            <a:r>
              <a:rPr lang="en-US" b="1" dirty="0"/>
              <a:t>Uses Recursion</a:t>
            </a:r>
            <a:r>
              <a:rPr lang="en-US" dirty="0"/>
              <a:t>: The parser calls functions within themselves to process different parts of the input, matching the recursive nature of grammar rules.</a:t>
            </a:r>
          </a:p>
          <a:p>
            <a:pPr fontAlgn="base"/>
            <a:r>
              <a:rPr lang="en-US" b="1" dirty="0"/>
              <a:t>Works Best with </a:t>
            </a:r>
            <a:r>
              <a:rPr lang="en-US" b="1" u="sng" dirty="0">
                <a:hlinkClick r:id="rId3"/>
              </a:rPr>
              <a:t>LL(1) </a:t>
            </a:r>
            <a:r>
              <a:rPr lang="en-US" b="1" dirty="0"/>
              <a:t>Grammars</a:t>
            </a:r>
            <a:r>
              <a:rPr lang="en-US" dirty="0"/>
              <a:t>: It’s most effective for grammars that can be parsed with a single token </a:t>
            </a:r>
            <a:r>
              <a:rPr lang="en-US" dirty="0" err="1"/>
              <a:t>lookahead</a:t>
            </a:r>
            <a:r>
              <a:rPr lang="en-US" dirty="0"/>
              <a:t>, typically simple, non-left-recursive grammars.</a:t>
            </a:r>
          </a:p>
          <a:p>
            <a:pPr fontAlgn="base"/>
            <a:r>
              <a:rPr lang="en-US" b="1" dirty="0"/>
              <a:t>Easy to Implement</a:t>
            </a:r>
            <a:r>
              <a:rPr lang="en-US" dirty="0"/>
              <a:t>: The structure is easy to follow and implement, making it a good choice for small compilers or interpreters.</a:t>
            </a:r>
          </a:p>
          <a:p>
            <a:pPr fontAlgn="base"/>
            <a:r>
              <a:rPr lang="en-US" b="1" dirty="0"/>
              <a:t>Error Handling</a:t>
            </a:r>
            <a:r>
              <a:rPr lang="en-US" dirty="0"/>
              <a:t>: It can detect syntax errors and report them, making it useful for debugging input strings.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06" y="111791"/>
            <a:ext cx="8715436" cy="2031325"/>
          </a:xfrm>
          <a:prstGeom prst="rect">
            <a:avLst/>
          </a:prstGeom>
        </p:spPr>
        <p:txBody>
          <a:bodyPr wrap="square">
            <a:spAutoFit/>
          </a:bodyPr>
          <a:lstStyle/>
          <a:p>
            <a:pPr fontAlgn="base"/>
            <a:r>
              <a:rPr lang="en-US" b="1" dirty="0"/>
              <a:t>LL(1) or Table Driver or Predictive Parser</a:t>
            </a:r>
          </a:p>
          <a:p>
            <a:pPr fontAlgn="base"/>
            <a:r>
              <a:rPr lang="en-US" dirty="0"/>
              <a:t>LL(1) parsing is a way to analyze a sentence in a programming language and check if it follows the correct structure. The name </a:t>
            </a:r>
            <a:r>
              <a:rPr lang="en-US" b="1" dirty="0"/>
              <a:t>LL(1)</a:t>
            </a:r>
            <a:r>
              <a:rPr lang="en-US" dirty="0"/>
              <a:t> has a meaning:</a:t>
            </a:r>
          </a:p>
          <a:p>
            <a:pPr fontAlgn="base"/>
            <a:r>
              <a:rPr lang="en-US" dirty="0"/>
              <a:t>The first L means reading the input from Left to Right.</a:t>
            </a:r>
          </a:p>
          <a:p>
            <a:pPr fontAlgn="base"/>
            <a:r>
              <a:rPr lang="en-US" dirty="0"/>
              <a:t>The second L means creating the Left-most Derivation (building the structure step by step from the left side).</a:t>
            </a:r>
          </a:p>
          <a:p>
            <a:pPr fontAlgn="base"/>
            <a:r>
              <a:rPr lang="en-US" dirty="0"/>
              <a:t>The 1 means looking one step ahead in the input to decide what to do next.</a:t>
            </a:r>
          </a:p>
        </p:txBody>
      </p:sp>
      <p:sp>
        <p:nvSpPr>
          <p:cNvPr id="3" name="Rectangle 2"/>
          <p:cNvSpPr/>
          <p:nvPr/>
        </p:nvSpPr>
        <p:spPr>
          <a:xfrm>
            <a:off x="142844" y="2120808"/>
            <a:ext cx="8643998" cy="2308324"/>
          </a:xfrm>
          <a:prstGeom prst="rect">
            <a:avLst/>
          </a:prstGeom>
        </p:spPr>
        <p:txBody>
          <a:bodyPr wrap="square">
            <a:spAutoFit/>
          </a:bodyPr>
          <a:lstStyle/>
          <a:p>
            <a:pPr fontAlgn="base"/>
            <a:r>
              <a:rPr lang="en-US" b="1" dirty="0"/>
              <a:t>Rules for LL(1) Parsing</a:t>
            </a:r>
          </a:p>
          <a:p>
            <a:pPr fontAlgn="base"/>
            <a:r>
              <a:rPr lang="en-US" dirty="0"/>
              <a:t>To work properly, an LL(1) parser needs clear and simple grammar:</a:t>
            </a:r>
          </a:p>
          <a:p>
            <a:pPr fontAlgn="base"/>
            <a:r>
              <a:rPr lang="en-US" b="1" dirty="0"/>
              <a:t>No left recursion</a:t>
            </a:r>
            <a:r>
              <a:rPr lang="en-US" dirty="0"/>
              <a:t> (rules must not refer to themselves at the beginning).</a:t>
            </a:r>
          </a:p>
          <a:p>
            <a:pPr fontAlgn="base"/>
            <a:r>
              <a:rPr lang="en-US" b="1" dirty="0"/>
              <a:t>No common prefixes</a:t>
            </a:r>
            <a:r>
              <a:rPr lang="en-US" dirty="0"/>
              <a:t> (if two rules start the same way, they should be rewritten to avoid confusion).</a:t>
            </a:r>
          </a:p>
          <a:p>
            <a:pPr fontAlgn="base"/>
            <a:r>
              <a:rPr lang="en-US" b="1" dirty="0"/>
              <a:t>No ambiguity</a:t>
            </a:r>
            <a:r>
              <a:rPr lang="en-US" dirty="0"/>
              <a:t> (there must be only one way to build the sentence).</a:t>
            </a:r>
          </a:p>
          <a:p>
            <a:pPr fontAlgn="base"/>
            <a:r>
              <a:rPr lang="en-US" dirty="0"/>
              <a:t>Because LL(1) parsing is predictable and fast, it is used in compilers and interpreters to check if code is written correctly.</a:t>
            </a:r>
          </a:p>
        </p:txBody>
      </p:sp>
      <p:sp>
        <p:nvSpPr>
          <p:cNvPr id="4" name="Rectangle 3"/>
          <p:cNvSpPr/>
          <p:nvPr/>
        </p:nvSpPr>
        <p:spPr>
          <a:xfrm>
            <a:off x="214282" y="4523440"/>
            <a:ext cx="8572560" cy="1477328"/>
          </a:xfrm>
          <a:prstGeom prst="rect">
            <a:avLst/>
          </a:prstGeom>
        </p:spPr>
        <p:txBody>
          <a:bodyPr wrap="square">
            <a:spAutoFit/>
          </a:bodyPr>
          <a:lstStyle/>
          <a:p>
            <a:pPr fontAlgn="base"/>
            <a:r>
              <a:rPr lang="en-US" b="1" dirty="0"/>
              <a:t>What is LL(1) Parsing?</a:t>
            </a:r>
          </a:p>
          <a:p>
            <a:pPr fontAlgn="base"/>
            <a:r>
              <a:rPr lang="en-US" dirty="0"/>
              <a:t>Here the 1st </a:t>
            </a:r>
            <a:r>
              <a:rPr lang="en-US" b="1" dirty="0"/>
              <a:t>L</a:t>
            </a:r>
            <a:r>
              <a:rPr lang="en-US" dirty="0"/>
              <a:t> represents that the scanning of the Input will be done from the Left to Right manner and the second </a:t>
            </a:r>
            <a:r>
              <a:rPr lang="en-US" b="1" dirty="0"/>
              <a:t>L</a:t>
            </a:r>
            <a:r>
              <a:rPr lang="en-US" dirty="0"/>
              <a:t> shows that in this </a:t>
            </a:r>
            <a:r>
              <a:rPr lang="en-US" u="sng" dirty="0">
                <a:hlinkClick r:id="rId2"/>
              </a:rPr>
              <a:t>parsing technique</a:t>
            </a:r>
            <a:r>
              <a:rPr lang="en-US" dirty="0"/>
              <a:t>, we are going to use the Left most Derivation Tree. And finally, the </a:t>
            </a:r>
            <a:r>
              <a:rPr lang="en-US" b="1" dirty="0"/>
              <a:t>1</a:t>
            </a:r>
            <a:r>
              <a:rPr lang="en-US" dirty="0"/>
              <a:t> represents the number of look-ahead, which means how many symbols you will see when you want to make a decision.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214290"/>
            <a:ext cx="8643998" cy="1754326"/>
          </a:xfrm>
          <a:prstGeom prst="rect">
            <a:avLst/>
          </a:prstGeom>
        </p:spPr>
        <p:txBody>
          <a:bodyPr wrap="square">
            <a:spAutoFit/>
          </a:bodyPr>
          <a:lstStyle/>
          <a:p>
            <a:pPr fontAlgn="base"/>
            <a:r>
              <a:rPr lang="en-US" b="1" dirty="0"/>
              <a:t>Conditions for an LL(1) Grammar</a:t>
            </a:r>
          </a:p>
          <a:p>
            <a:pPr fontAlgn="base"/>
            <a:r>
              <a:rPr lang="en-US" dirty="0"/>
              <a:t>To construct a working LL(1) parsing table, a grammar must satisfy these conditions:</a:t>
            </a:r>
          </a:p>
          <a:p>
            <a:pPr fontAlgn="base"/>
            <a:r>
              <a:rPr lang="en-US" dirty="0"/>
              <a:t>No Left Recursion: Avoid recursive definitions like A -&gt; A + b.</a:t>
            </a:r>
          </a:p>
          <a:p>
            <a:pPr fontAlgn="base"/>
            <a:r>
              <a:rPr lang="en-US" dirty="0"/>
              <a:t>Unambiguous Grammar: Ensure each string can be derived in only one way.</a:t>
            </a:r>
          </a:p>
          <a:p>
            <a:pPr fontAlgn="base"/>
            <a:r>
              <a:rPr lang="en-US" dirty="0"/>
              <a:t>Left Factoring: Make the grammar deterministic, so the parser can proceed without guessing.</a:t>
            </a:r>
          </a:p>
        </p:txBody>
      </p:sp>
      <p:sp>
        <p:nvSpPr>
          <p:cNvPr id="3" name="Rectangle 2"/>
          <p:cNvSpPr/>
          <p:nvPr/>
        </p:nvSpPr>
        <p:spPr>
          <a:xfrm>
            <a:off x="285720" y="2307449"/>
            <a:ext cx="8501122" cy="3693319"/>
          </a:xfrm>
          <a:prstGeom prst="rect">
            <a:avLst/>
          </a:prstGeom>
        </p:spPr>
        <p:txBody>
          <a:bodyPr wrap="square">
            <a:spAutoFit/>
          </a:bodyPr>
          <a:lstStyle/>
          <a:p>
            <a:pPr fontAlgn="base"/>
            <a:r>
              <a:rPr lang="en-US" b="1" dirty="0"/>
              <a:t>Algorithm to Construct LL(1) Parsing Table</a:t>
            </a:r>
          </a:p>
          <a:p>
            <a:pPr fontAlgn="base"/>
            <a:r>
              <a:rPr lang="en-US" b="1" dirty="0"/>
              <a:t>Step 1:  </a:t>
            </a:r>
            <a:r>
              <a:rPr lang="en-US" dirty="0"/>
              <a:t>First check all the essential conditions mentioned above and go to step 2.</a:t>
            </a:r>
          </a:p>
          <a:p>
            <a:pPr fontAlgn="base"/>
            <a:r>
              <a:rPr lang="en-US" b="1" dirty="0"/>
              <a:t>Step 2: </a:t>
            </a:r>
            <a:r>
              <a:rPr lang="en-US" dirty="0"/>
              <a:t>Calculate </a:t>
            </a:r>
            <a:r>
              <a:rPr lang="en-US" u="sng" dirty="0">
                <a:hlinkClick r:id="rId2"/>
              </a:rPr>
              <a:t>First() and Follow()</a:t>
            </a:r>
            <a:r>
              <a:rPr lang="en-US" dirty="0"/>
              <a:t> for all non-terminals.</a:t>
            </a:r>
          </a:p>
          <a:p>
            <a:pPr fontAlgn="base"/>
            <a:r>
              <a:rPr lang="en-US" b="1" dirty="0"/>
              <a:t> First():</a:t>
            </a:r>
            <a:r>
              <a:rPr lang="en-US" dirty="0"/>
              <a:t> If there is a variable, and from that variable, if we try to drive all the strings then the beginning Terminal Symbol is called the First. </a:t>
            </a:r>
          </a:p>
          <a:p>
            <a:pPr fontAlgn="base"/>
            <a:r>
              <a:rPr lang="en-US" dirty="0"/>
              <a:t>Follow(): What is the Terminal Symbol which follows a variable in the process of derivation. </a:t>
            </a:r>
          </a:p>
          <a:p>
            <a:pPr fontAlgn="base"/>
            <a:r>
              <a:rPr lang="en-US" b="1" dirty="0"/>
              <a:t>Step 3: </a:t>
            </a:r>
            <a:r>
              <a:rPr lang="en-US" dirty="0"/>
              <a:t>For each production A –&gt; α. (A tends to alpha)</a:t>
            </a:r>
          </a:p>
          <a:p>
            <a:pPr fontAlgn="base"/>
            <a:r>
              <a:rPr lang="en-US" dirty="0"/>
              <a:t>Find First(α) and for each terminal in First(α), make entry A –&gt; α in the table.</a:t>
            </a:r>
          </a:p>
          <a:p>
            <a:pPr fontAlgn="base"/>
            <a:r>
              <a:rPr lang="en-US" dirty="0"/>
              <a:t>If First(α) contains ε (epsilon) as terminal, then find the Follow(A) and for each terminal in Follow(A), make entry A –&gt;  ε in the table.</a:t>
            </a:r>
          </a:p>
          <a:p>
            <a:pPr fontAlgn="base"/>
            <a:r>
              <a:rPr lang="en-US" dirty="0"/>
              <a:t>If the First(α) contains ε and Follow(A) contains $ as terminal, then make entry A –&gt;  ε in the table for the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71414"/>
            <a:ext cx="8643998" cy="1754326"/>
          </a:xfrm>
          <a:prstGeom prst="rect">
            <a:avLst/>
          </a:prstGeom>
        </p:spPr>
        <p:txBody>
          <a:bodyPr wrap="square">
            <a:spAutoFit/>
          </a:bodyPr>
          <a:lstStyle/>
          <a:p>
            <a:pPr fontAlgn="base"/>
            <a:r>
              <a:rPr lang="en-US" dirty="0"/>
              <a:t>o construct the parsing table, we have two functions:  </a:t>
            </a:r>
          </a:p>
          <a:p>
            <a:pPr fontAlgn="base"/>
            <a:r>
              <a:rPr lang="en-US" dirty="0"/>
              <a:t>In the table, rows will contain the Non-Terminals and the column will contain the Terminal Symbols. All the </a:t>
            </a:r>
            <a:r>
              <a:rPr lang="en-US" b="1" dirty="0"/>
              <a:t>Null Productions</a:t>
            </a:r>
            <a:r>
              <a:rPr lang="en-US" dirty="0"/>
              <a:t> of the Grammars will go under the Follow elements and the remaining productions will lie under the elements of the First set. </a:t>
            </a:r>
          </a:p>
          <a:p>
            <a:pPr fontAlgn="base"/>
            <a:r>
              <a:rPr lang="en-US" dirty="0"/>
              <a:t>Now, let’s understand with an example. </a:t>
            </a:r>
          </a:p>
          <a:p>
            <a:pPr fontAlgn="base"/>
            <a:r>
              <a:rPr lang="en-US" b="1" dirty="0"/>
              <a:t>Example 1:</a:t>
            </a:r>
            <a:r>
              <a:rPr lang="en-US" dirty="0"/>
              <a:t> Consider the Grammar: </a:t>
            </a:r>
          </a:p>
        </p:txBody>
      </p:sp>
      <p:sp>
        <p:nvSpPr>
          <p:cNvPr id="28673" name="Rectangle 1"/>
          <p:cNvSpPr>
            <a:spLocks noChangeArrowheads="1"/>
          </p:cNvSpPr>
          <p:nvPr/>
        </p:nvSpPr>
        <p:spPr bwMode="auto">
          <a:xfrm>
            <a:off x="2571800" y="1773667"/>
            <a:ext cx="4786282" cy="1369581"/>
          </a:xfrm>
          <a:prstGeom prst="rect">
            <a:avLst/>
          </a:prstGeom>
          <a:solidFill>
            <a:srgbClr val="E0E0E0"/>
          </a:solidFill>
          <a:ln w="9525">
            <a:noFill/>
            <a:miter lim="800000"/>
            <a:headEnd/>
            <a:tailEnd/>
          </a:ln>
          <a:effectLst/>
        </p:spPr>
        <p:txBody>
          <a:bodyPr vert="horz" wrap="squar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onsolas" pitchFamily="49" charset="0"/>
                <a:cs typeface="Arial" pitchFamily="34" charset="0"/>
              </a:rPr>
              <a:t>E --&gt; TE'</a:t>
            </a:r>
            <a:br>
              <a:rPr kumimoji="0" lang="en-US" sz="1200" b="0" i="0" u="none" strike="noStrike" cap="none" normalizeH="0" baseline="0" smtClean="0">
                <a:ln>
                  <a:noFill/>
                </a:ln>
                <a:solidFill>
                  <a:schemeClr val="tx1"/>
                </a:solidFill>
                <a:effectLst/>
                <a:latin typeface="Consolas" pitchFamily="49" charset="0"/>
                <a:cs typeface="Arial" pitchFamily="34" charset="0"/>
              </a:rPr>
            </a:br>
            <a:r>
              <a:rPr kumimoji="0" lang="en-US" sz="1200" b="0" i="0" u="none" strike="noStrike" cap="none" normalizeH="0" baseline="0" smtClean="0">
                <a:ln>
                  <a:noFill/>
                </a:ln>
                <a:solidFill>
                  <a:schemeClr val="tx1"/>
                </a:solidFill>
                <a:effectLst/>
                <a:latin typeface="Consolas" pitchFamily="49" charset="0"/>
                <a:cs typeface="Arial" pitchFamily="34" charset="0"/>
              </a:rPr>
              <a:t>E' --&gt; +TE' | ε </a:t>
            </a:r>
            <a:br>
              <a:rPr kumimoji="0" lang="en-US" sz="1200" b="0" i="0" u="none" strike="noStrike" cap="none" normalizeH="0" baseline="0" smtClean="0">
                <a:ln>
                  <a:noFill/>
                </a:ln>
                <a:solidFill>
                  <a:schemeClr val="tx1"/>
                </a:solidFill>
                <a:effectLst/>
                <a:latin typeface="Consolas" pitchFamily="49" charset="0"/>
                <a:cs typeface="Arial" pitchFamily="34" charset="0"/>
              </a:rPr>
            </a:br>
            <a:r>
              <a:rPr kumimoji="0" lang="en-US" sz="1200" b="0" i="0" u="none" strike="noStrike" cap="none" normalizeH="0" baseline="0" smtClean="0">
                <a:ln>
                  <a:noFill/>
                </a:ln>
                <a:solidFill>
                  <a:schemeClr val="tx1"/>
                </a:solidFill>
                <a:effectLst/>
                <a:latin typeface="Consolas" pitchFamily="49" charset="0"/>
                <a:cs typeface="Arial" pitchFamily="34" charset="0"/>
              </a:rPr>
              <a:t>T --&gt; FT'</a:t>
            </a:r>
            <a:br>
              <a:rPr kumimoji="0" lang="en-US" sz="1200" b="0" i="0" u="none" strike="noStrike" cap="none" normalizeH="0" baseline="0" smtClean="0">
                <a:ln>
                  <a:noFill/>
                </a:ln>
                <a:solidFill>
                  <a:schemeClr val="tx1"/>
                </a:solidFill>
                <a:effectLst/>
                <a:latin typeface="Consolas" pitchFamily="49" charset="0"/>
                <a:cs typeface="Arial" pitchFamily="34" charset="0"/>
              </a:rPr>
            </a:br>
            <a:r>
              <a:rPr kumimoji="0" lang="en-US" sz="1200" b="0" i="0" u="none" strike="noStrike" cap="none" normalizeH="0" baseline="0" smtClean="0">
                <a:ln>
                  <a:noFill/>
                </a:ln>
                <a:solidFill>
                  <a:schemeClr val="tx1"/>
                </a:solidFill>
                <a:effectLst/>
                <a:latin typeface="Consolas" pitchFamily="49" charset="0"/>
                <a:cs typeface="Arial" pitchFamily="34" charset="0"/>
              </a:rPr>
              <a:t>T' --&gt; *FT' | ε</a:t>
            </a:r>
            <a:br>
              <a:rPr kumimoji="0" lang="en-US" sz="1200" b="0" i="0" u="none" strike="noStrike" cap="none" normalizeH="0" baseline="0" smtClean="0">
                <a:ln>
                  <a:noFill/>
                </a:ln>
                <a:solidFill>
                  <a:schemeClr val="tx1"/>
                </a:solidFill>
                <a:effectLst/>
                <a:latin typeface="Consolas" pitchFamily="49" charset="0"/>
                <a:cs typeface="Arial" pitchFamily="34" charset="0"/>
              </a:rPr>
            </a:br>
            <a:r>
              <a:rPr kumimoji="0" lang="en-US" sz="1200" b="0" i="0" u="none" strike="noStrike" cap="none" normalizeH="0" baseline="0" smtClean="0">
                <a:ln>
                  <a:noFill/>
                </a:ln>
                <a:solidFill>
                  <a:schemeClr val="tx1"/>
                </a:solidFill>
                <a:effectLst/>
                <a:latin typeface="Consolas" pitchFamily="49" charset="0"/>
                <a:cs typeface="Arial" pitchFamily="34" charset="0"/>
              </a:rPr>
              <a:t>F --&gt; id | (E)</a:t>
            </a:r>
            <a:br>
              <a:rPr kumimoji="0" lang="en-US" sz="1200" b="0" i="0" u="none" strike="noStrike" cap="none" normalizeH="0" baseline="0" smtClean="0">
                <a:ln>
                  <a:noFill/>
                </a:ln>
                <a:solidFill>
                  <a:schemeClr val="tx1"/>
                </a:solidFill>
                <a:effectLst/>
                <a:latin typeface="Consolas" pitchFamily="49" charset="0"/>
                <a:cs typeface="Arial" pitchFamily="34" charset="0"/>
              </a:rPr>
            </a:br>
            <a:r>
              <a:rPr kumimoji="0" lang="en-US" sz="1200" b="0" i="0" u="none" strike="noStrike" cap="none" normalizeH="0" baseline="0" smtClean="0">
                <a:ln>
                  <a:noFill/>
                </a:ln>
                <a:solidFill>
                  <a:schemeClr val="tx1"/>
                </a:solidFill>
                <a:effectLst/>
                <a:latin typeface="Consolas" pitchFamily="49" charset="0"/>
                <a:cs typeface="Arial" pitchFamily="34" charset="0"/>
              </a:rPr>
              <a:t/>
            </a:r>
            <a:br>
              <a:rPr kumimoji="0" lang="en-US" sz="1200" b="0" i="0" u="none" strike="noStrike" cap="none" normalizeH="0" baseline="0" smtClean="0">
                <a:ln>
                  <a:noFill/>
                </a:ln>
                <a:solidFill>
                  <a:schemeClr val="tx1"/>
                </a:solidFill>
                <a:effectLst/>
                <a:latin typeface="Consolas" pitchFamily="49" charset="0"/>
                <a:cs typeface="Arial" pitchFamily="34" charset="0"/>
              </a:rPr>
            </a:br>
            <a:r>
              <a:rPr kumimoji="0" lang="en-US" sz="1200" b="0" i="0" u="none" strike="noStrike" cap="none" normalizeH="0" baseline="0" smtClean="0">
                <a:ln>
                  <a:noFill/>
                </a:ln>
                <a:solidFill>
                  <a:schemeClr val="tx1"/>
                </a:solidFill>
                <a:effectLst/>
                <a:latin typeface="Consolas" pitchFamily="49" charset="0"/>
                <a:cs typeface="Arial" pitchFamily="34" charset="0"/>
              </a:rPr>
              <a:t>*ε denotes epsilon</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nvGraphicFramePr>
        <p:xfrm>
          <a:off x="214282" y="4000504"/>
          <a:ext cx="8215371" cy="2689860"/>
        </p:xfrm>
        <a:graphic>
          <a:graphicData uri="http://schemas.openxmlformats.org/drawingml/2006/table">
            <a:tbl>
              <a:tblPr/>
              <a:tblGrid>
                <a:gridCol w="2738457"/>
                <a:gridCol w="2738457"/>
                <a:gridCol w="2738457"/>
              </a:tblGrid>
              <a:tr h="0">
                <a:tc>
                  <a:txBody>
                    <a:bodyPr/>
                    <a:lstStyle/>
                    <a:p>
                      <a:pPr algn="ctr" fontAlgn="base"/>
                      <a:r>
                        <a:rPr lang="en-US" sz="1400" b="1" dirty="0"/>
                        <a:t>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400" b="1"/>
                        <a:t>First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400" b="1"/>
                        <a:t>Follow</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a:t>E –&gt; TE’</a:t>
                      </a:r>
                      <a:endParaRPr lang="en-US" sz="125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 id,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rtl="0" fontAlgn="base"/>
                      <a:r>
                        <a:rPr lang="en-US" sz="1250" b="1"/>
                        <a:t>E’ –&gt; +TE’/</a:t>
                      </a:r>
                      <a:r>
                        <a:rPr lang="el-GR" sz="1250" b="0"/>
                        <a:t>ε</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l-GR" sz="1250" b="0"/>
                        <a:t>{ +, ε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dirty="0"/>
                        <a:t>T –&gt; FT’</a:t>
                      </a:r>
                      <a:endParaRPr lang="en-US" sz="125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 id,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 $,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rtl="0" fontAlgn="base"/>
                      <a:r>
                        <a:rPr lang="en-US" sz="1250" b="1" dirty="0"/>
                        <a:t>T’ –&gt; *FT’/</a:t>
                      </a:r>
                      <a:r>
                        <a:rPr lang="el-GR" sz="1250" b="0" dirty="0"/>
                        <a:t>ε</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l-GR" sz="1250" b="0"/>
                        <a:t>{ *, ε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 $,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dirty="0"/>
                        <a:t>F –&gt; id/(E)</a:t>
                      </a:r>
                      <a:endParaRPr lang="en-US" sz="125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 id,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t>{ *, +, $,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28674" name="Rectangle 2"/>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273239"/>
                </a:solidFill>
                <a:effectLst/>
                <a:latin typeface="Nunito"/>
                <a:cs typeface="Arial" pitchFamily="34" charset="0"/>
              </a:rPr>
              <a:t>Step 1:</a:t>
            </a:r>
            <a:r>
              <a:rPr kumimoji="0" lang="en-US" sz="1300" b="0" i="0" u="none" strike="noStrike" cap="none" normalizeH="0" baseline="0" smtClean="0">
                <a:ln>
                  <a:noFill/>
                </a:ln>
                <a:solidFill>
                  <a:srgbClr val="273239"/>
                </a:solidFill>
                <a:effectLst/>
                <a:latin typeface="Nunito"/>
                <a:cs typeface="Arial" pitchFamily="34" charset="0"/>
              </a:rPr>
              <a:t> The grammar satisfies all properties in step 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rgbClr val="273239"/>
                </a:solidFill>
                <a:effectLst/>
                <a:latin typeface="Nunito"/>
                <a:cs typeface="Arial" pitchFamily="34" charset="0"/>
              </a:rPr>
              <a:t>Step 2:</a:t>
            </a:r>
            <a:r>
              <a:rPr kumimoji="0" lang="en-US" sz="1300" b="0" i="0" u="none" strike="noStrike" cap="none" normalizeH="0" baseline="0" smtClean="0">
                <a:ln>
                  <a:noFill/>
                </a:ln>
                <a:solidFill>
                  <a:srgbClr val="273239"/>
                </a:solidFill>
                <a:effectLst/>
                <a:latin typeface="Nunito"/>
                <a:cs typeface="Arial" pitchFamily="34" charset="0"/>
              </a:rPr>
              <a:t> Calculate first() and follow().</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73239"/>
                </a:solidFill>
                <a:effectLst/>
                <a:latin typeface="Nunito"/>
                <a:cs typeface="Arial" pitchFamily="34" charset="0"/>
              </a:rPr>
              <a:t>Find their First and Follow sets: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142876" y="3077174"/>
            <a:ext cx="5214942" cy="923330"/>
          </a:xfrm>
          <a:prstGeom prst="rect">
            <a:avLst/>
          </a:prstGeom>
        </p:spPr>
        <p:txBody>
          <a:bodyPr wrap="square">
            <a:spAutoFit/>
          </a:bodyPr>
          <a:lstStyle/>
          <a:p>
            <a:pPr fontAlgn="base"/>
            <a:r>
              <a:rPr lang="en-US" b="1" dirty="0"/>
              <a:t>Step 1:</a:t>
            </a:r>
            <a:r>
              <a:rPr lang="en-US" dirty="0"/>
              <a:t> The grammar satisfies all properties in step 1</a:t>
            </a:r>
            <a:r>
              <a:rPr lang="en-US" dirty="0" smtClean="0"/>
              <a:t>.</a:t>
            </a:r>
          </a:p>
          <a:p>
            <a:pPr fontAlgn="base"/>
            <a:r>
              <a:rPr lang="en-US" b="1" dirty="0" smtClean="0"/>
              <a:t>Step 2:</a:t>
            </a:r>
            <a:r>
              <a:rPr lang="en-US" dirty="0" smtClean="0"/>
              <a:t> Calculate first() and follow().</a:t>
            </a:r>
          </a:p>
          <a:p>
            <a:pPr fontAlgn="base"/>
            <a:r>
              <a:rPr lang="en-US" dirty="0" smtClean="0"/>
              <a:t>Find their First and Follow sets: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14282" y="571480"/>
          <a:ext cx="8572557" cy="2689860"/>
        </p:xfrm>
        <a:graphic>
          <a:graphicData uri="http://schemas.openxmlformats.org/drawingml/2006/table">
            <a:tbl>
              <a:tblPr/>
              <a:tblGrid>
                <a:gridCol w="1224651"/>
                <a:gridCol w="1224651"/>
                <a:gridCol w="1224651"/>
                <a:gridCol w="1224651"/>
                <a:gridCol w="1224651"/>
                <a:gridCol w="1224651"/>
                <a:gridCol w="1224651"/>
              </a:tblGrid>
              <a:tr h="0">
                <a:tc>
                  <a:txBody>
                    <a:bodyPr/>
                    <a:lstStyle/>
                    <a:p>
                      <a:pPr algn="ctr" fontAlgn="base"/>
                      <a:r>
                        <a:rPr lang="en-US" sz="1400" b="1"/>
                        <a:t>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400" b="1"/>
                        <a:t>id</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dirty="0"/>
                        <a:t>E</a:t>
                      </a:r>
                      <a:endParaRPr lang="en-US" sz="125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E –&gt; TE’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E –&gt; TE’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a:t>E’</a:t>
                      </a:r>
                      <a:endParaRPr lang="en-US" sz="125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E’ –&gt; +TE’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E’ –&gt; </a:t>
                      </a:r>
                      <a:r>
                        <a:rPr lang="el-GR" sz="1250" b="0"/>
                        <a:t>ε</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E’ –&gt; </a:t>
                      </a:r>
                      <a:r>
                        <a:rPr lang="el-GR" sz="1250" b="0"/>
                        <a:t>ε</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a:t>T</a:t>
                      </a:r>
                      <a:endParaRPr lang="en-US" sz="125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T –&gt; FT’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T –&gt; FT’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a:t>T’</a:t>
                      </a:r>
                      <a:endParaRPr lang="en-US" sz="125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T’ –&gt; </a:t>
                      </a:r>
                      <a:r>
                        <a:rPr lang="el-GR" sz="1250" b="0"/>
                        <a:t>ε</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T’ –&gt; *FT’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T’ –&gt; </a:t>
                      </a:r>
                      <a:r>
                        <a:rPr lang="el-GR" sz="1250" b="0"/>
                        <a:t>ε</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T’ –&gt; </a:t>
                      </a:r>
                      <a:r>
                        <a:rPr lang="el-GR" sz="1250" b="0"/>
                        <a:t>ε</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a:t>F</a:t>
                      </a:r>
                      <a:endParaRPr lang="en-US" sz="125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F –&gt; id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F –&gt; (E)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31745"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273239"/>
                </a:solidFill>
                <a:effectLst/>
                <a:latin typeface="Nunito"/>
                <a:cs typeface="Arial" pitchFamily="34" charset="0"/>
              </a:rPr>
              <a:t>Step 3:</a:t>
            </a:r>
            <a:r>
              <a:rPr kumimoji="0" lang="en-US" sz="1300" b="0" i="0" u="none" strike="noStrike" cap="none" normalizeH="0" baseline="0" smtClean="0">
                <a:ln>
                  <a:noFill/>
                </a:ln>
                <a:solidFill>
                  <a:srgbClr val="273239"/>
                </a:solidFill>
                <a:effectLst/>
                <a:latin typeface="Nunito"/>
                <a:cs typeface="Arial" pitchFamily="34" charset="0"/>
              </a:rPr>
              <a:t> Make a parser table.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73239"/>
                </a:solidFill>
                <a:effectLst/>
                <a:latin typeface="Nunito"/>
                <a:cs typeface="Arial" pitchFamily="34" charset="0"/>
              </a:rPr>
              <a:t>Now, the LL(1) Parsing Table is: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214282" y="3286124"/>
            <a:ext cx="8572560" cy="1754326"/>
          </a:xfrm>
          <a:prstGeom prst="rect">
            <a:avLst/>
          </a:prstGeom>
        </p:spPr>
        <p:txBody>
          <a:bodyPr wrap="square">
            <a:spAutoFit/>
          </a:bodyPr>
          <a:lstStyle/>
          <a:p>
            <a:pPr fontAlgn="base"/>
            <a:r>
              <a:rPr lang="en-US" dirty="0"/>
              <a:t>As you can see that all the null productions are put under the Follow set of that symbol and all the remaining productions lie under the First of that symbol. </a:t>
            </a:r>
          </a:p>
          <a:p>
            <a:pPr fontAlgn="base"/>
            <a:r>
              <a:rPr lang="en-US" b="1" dirty="0"/>
              <a:t>Note:</a:t>
            </a:r>
            <a:r>
              <a:rPr lang="en-US" dirty="0"/>
              <a:t> Every grammar is not feasible for LL(1) Parsing table. It may be possible that one cell may contain more than one production. </a:t>
            </a:r>
          </a:p>
          <a:p>
            <a:pPr fontAlgn="base"/>
            <a:r>
              <a:rPr lang="en-US" dirty="0"/>
              <a:t>Let’s see an example. </a:t>
            </a:r>
          </a:p>
          <a:p>
            <a:pPr fontAlgn="base"/>
            <a:r>
              <a:rPr lang="en-US" b="1" dirty="0"/>
              <a:t>Example 2:</a:t>
            </a:r>
            <a:r>
              <a:rPr lang="en-US" dirty="0"/>
              <a:t> Consider the Grammar </a:t>
            </a:r>
          </a:p>
        </p:txBody>
      </p:sp>
      <p:sp>
        <p:nvSpPr>
          <p:cNvPr id="31746" name="Rectangle 2"/>
          <p:cNvSpPr>
            <a:spLocks noChangeArrowheads="1"/>
          </p:cNvSpPr>
          <p:nvPr/>
        </p:nvSpPr>
        <p:spPr bwMode="auto">
          <a:xfrm>
            <a:off x="2214546" y="5357826"/>
            <a:ext cx="3286148" cy="692473"/>
          </a:xfrm>
          <a:prstGeom prst="rect">
            <a:avLst/>
          </a:prstGeom>
          <a:solidFill>
            <a:srgbClr val="E0E0E0"/>
          </a:solidFill>
          <a:ln w="9525">
            <a:noFill/>
            <a:miter lim="800000"/>
            <a:headEnd/>
            <a:tailEnd/>
          </a:ln>
          <a:effectLst/>
        </p:spPr>
        <p:txBody>
          <a:bodyPr vert="horz" wrap="squar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Consolas" pitchFamily="49" charset="0"/>
                <a:cs typeface="Arial" pitchFamily="34" charset="0"/>
              </a:rPr>
              <a:t>S --&gt; A | a</a:t>
            </a:r>
            <a:br>
              <a:rPr kumimoji="0" lang="en-US" sz="2000" b="0" i="0" u="none" strike="noStrike" cap="none" normalizeH="0" baseline="0" smtClean="0">
                <a:ln>
                  <a:noFill/>
                </a:ln>
                <a:solidFill>
                  <a:schemeClr val="tx1"/>
                </a:solidFill>
                <a:effectLst/>
                <a:latin typeface="Consolas" pitchFamily="49" charset="0"/>
                <a:cs typeface="Arial" pitchFamily="34" charset="0"/>
              </a:rPr>
            </a:br>
            <a:r>
              <a:rPr kumimoji="0" lang="en-US" sz="2000" b="0" i="0" u="none" strike="noStrike" cap="none" normalizeH="0" baseline="0" smtClean="0">
                <a:ln>
                  <a:noFill/>
                </a:ln>
                <a:solidFill>
                  <a:schemeClr val="tx1"/>
                </a:solidFill>
                <a:effectLst/>
                <a:latin typeface="Consolas" pitchFamily="49" charset="0"/>
                <a:cs typeface="Arial" pitchFamily="34" charset="0"/>
              </a:rPr>
              <a:t>A --&gt; a </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142984"/>
          <a:ext cx="6096000" cy="1638300"/>
        </p:xfrm>
        <a:graphic>
          <a:graphicData uri="http://schemas.openxmlformats.org/drawingml/2006/table">
            <a:tbl>
              <a:tblPr/>
              <a:tblGrid>
                <a:gridCol w="2032000"/>
                <a:gridCol w="2032000"/>
                <a:gridCol w="2032000"/>
              </a:tblGrid>
              <a:tr h="0">
                <a:tc>
                  <a:txBody>
                    <a:bodyPr/>
                    <a:lstStyle/>
                    <a:p>
                      <a:pPr algn="ctr" fontAlgn="base"/>
                      <a:r>
                        <a:rPr lang="en-US" sz="2000" b="1" dirty="0"/>
                        <a:t>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000" b="1"/>
                        <a:t>First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000" b="1"/>
                        <a:t>Follow</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2000" b="1"/>
                        <a:t>S –&gt; A/a</a:t>
                      </a:r>
                      <a:endParaRPr lang="en-US" sz="200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000" b="0" dirty="0"/>
                        <a:t>{ a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000" b="0" dirty="0"/>
                        <a:t>{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2000" b="1"/>
                        <a:t>A –&gt;a</a:t>
                      </a:r>
                      <a:endParaRPr lang="en-US" sz="200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000" b="0"/>
                        <a:t>{ a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000" b="0" dirty="0"/>
                        <a:t>{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32769" name="Rectangle 1"/>
          <p:cNvSpPr>
            <a:spLocks noChangeArrowheads="1"/>
          </p:cNvSpPr>
          <p:nvPr/>
        </p:nvSpPr>
        <p:spPr bwMode="auto">
          <a:xfrm>
            <a:off x="71438" y="128451"/>
            <a:ext cx="8858280" cy="86177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Nunito"/>
                <a:cs typeface="Arial" pitchFamily="34" charset="0"/>
              </a:rPr>
              <a:t>Step 1: </a:t>
            </a:r>
            <a:r>
              <a:rPr kumimoji="0" lang="en-US" sz="1400" b="0" i="0" u="none" strike="noStrike" cap="none" normalizeH="0" baseline="0" dirty="0" smtClean="0">
                <a:ln>
                  <a:noFill/>
                </a:ln>
                <a:solidFill>
                  <a:srgbClr val="273239"/>
                </a:solidFill>
                <a:effectLst/>
                <a:latin typeface="Nunito"/>
                <a:cs typeface="Arial" pitchFamily="34" charset="0"/>
              </a:rPr>
              <a:t>The grammar does not satisfy all properties in step 1, as the grammar is ambiguous. Still, let’s try to make the parser table and see what happens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Nunito"/>
                <a:cs typeface="Arial" pitchFamily="34" charset="0"/>
              </a:rPr>
              <a:t>Step 2:</a:t>
            </a:r>
            <a:r>
              <a:rPr kumimoji="0" lang="en-US" sz="1400" b="0" i="0" u="none" strike="noStrike" cap="none" normalizeH="0" baseline="0" dirty="0" smtClean="0">
                <a:ln>
                  <a:noFill/>
                </a:ln>
                <a:solidFill>
                  <a:srgbClr val="273239"/>
                </a:solidFill>
                <a:effectLst/>
                <a:latin typeface="Nunito"/>
                <a:cs typeface="Arial" pitchFamily="34" charset="0"/>
              </a:rPr>
              <a:t> Calculating first() and follow()</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Nunito"/>
                <a:cs typeface="Arial" pitchFamily="34" charset="0"/>
              </a:rPr>
              <a:t>Find their First and Follow sets: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nvGraphicFramePr>
        <p:xfrm>
          <a:off x="1524000" y="3822398"/>
          <a:ext cx="6096000" cy="1821180"/>
        </p:xfrm>
        <a:graphic>
          <a:graphicData uri="http://schemas.openxmlformats.org/drawingml/2006/table">
            <a:tbl>
              <a:tblPr/>
              <a:tblGrid>
                <a:gridCol w="2032000"/>
                <a:gridCol w="2032000"/>
                <a:gridCol w="2032000"/>
              </a:tblGrid>
              <a:tr h="0">
                <a:tc>
                  <a:txBody>
                    <a:bodyPr/>
                    <a:lstStyle/>
                    <a:p>
                      <a:pPr algn="ctr" fontAlgn="base"/>
                      <a:r>
                        <a:rPr lang="en-US" sz="2400" b="1" dirty="0"/>
                        <a:t>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400" b="1"/>
                        <a:t>a</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400" b="1" dirty="0"/>
                        <a: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2400" b="1" dirty="0"/>
                        <a:t>S</a:t>
                      </a:r>
                      <a:endParaRPr lang="en-US" sz="240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400" b="0" dirty="0"/>
                        <a:t>S –&gt; A, S –&gt; 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400" b="0" dirty="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2400" b="1" dirty="0"/>
                        <a:t>A</a:t>
                      </a:r>
                      <a:endParaRPr lang="en-US" sz="240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400" b="0" dirty="0"/>
                        <a:t>A –&gt; 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400" b="0" dirty="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32770" name="Rectangle 2"/>
          <p:cNvSpPr>
            <a:spLocks noChangeArrowheads="1"/>
          </p:cNvSpPr>
          <p:nvPr/>
        </p:nvSpPr>
        <p:spPr bwMode="auto">
          <a:xfrm>
            <a:off x="142876" y="2849731"/>
            <a:ext cx="8286776" cy="507831"/>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273239"/>
                </a:solidFill>
                <a:effectLst/>
                <a:latin typeface="Nunito"/>
                <a:cs typeface="Arial" pitchFamily="34" charset="0"/>
              </a:rPr>
              <a:t>step 3: </a:t>
            </a:r>
            <a:r>
              <a:rPr kumimoji="0" lang="en-US" sz="1300" b="0" i="0" u="none" strike="noStrike" cap="none" normalizeH="0" baseline="0" dirty="0" smtClean="0">
                <a:ln>
                  <a:noFill/>
                </a:ln>
                <a:solidFill>
                  <a:srgbClr val="273239"/>
                </a:solidFill>
                <a:effectLst/>
                <a:latin typeface="Nunito"/>
                <a:cs typeface="Arial" pitchFamily="34" charset="0"/>
              </a:rPr>
              <a:t>Make a parser table.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Parsing </a:t>
            </a:r>
            <a:r>
              <a:rPr kumimoji="0" lang="en-US" sz="2000" b="0" i="0" u="none" strike="noStrike" cap="none" normalizeH="0" baseline="0" dirty="0" smtClean="0">
                <a:ln>
                  <a:noFill/>
                </a:ln>
                <a:solidFill>
                  <a:srgbClr val="273239"/>
                </a:solidFill>
                <a:effectLst/>
                <a:latin typeface="Nunito"/>
                <a:cs typeface="Arial" pitchFamily="34" charset="0"/>
              </a:rPr>
              <a:t>Table</a:t>
            </a:r>
            <a:r>
              <a:rPr kumimoji="0" lang="en-US" sz="1300" b="0" i="0" u="none" strike="noStrike" cap="none" normalizeH="0" baseline="0" dirty="0" smtClean="0">
                <a:ln>
                  <a:noFill/>
                </a:ln>
                <a:solidFill>
                  <a:srgbClr val="273239"/>
                </a:solidFill>
                <a:effectLst/>
                <a:latin typeface="Nunito"/>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142908" y="328594"/>
            <a:ext cx="5000596" cy="830972"/>
          </a:xfrm>
          <a:prstGeom prst="rect">
            <a:avLst/>
          </a:prstGeom>
          <a:solidFill>
            <a:srgbClr val="E0E0E0"/>
          </a:solidFill>
          <a:ln w="9525">
            <a:noFill/>
            <a:miter lim="800000"/>
            <a:headEnd/>
            <a:tailEnd/>
          </a:ln>
          <a:effectLst/>
        </p:spPr>
        <p:txBody>
          <a:bodyPr vert="horz" wrap="squar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273239"/>
                </a:solidFill>
                <a:effectLst/>
                <a:latin typeface="Nunito"/>
                <a:cs typeface="Arial" pitchFamily="34" charset="0"/>
              </a:rPr>
              <a:t>Example 3:</a:t>
            </a:r>
            <a:r>
              <a:rPr kumimoji="0" lang="en-US" sz="1300" b="0" i="0" u="none" strike="noStrike" cap="none" normalizeH="0" baseline="0" dirty="0" smtClean="0">
                <a:ln>
                  <a:noFill/>
                </a:ln>
                <a:solidFill>
                  <a:srgbClr val="273239"/>
                </a:solidFill>
                <a:effectLst/>
                <a:latin typeface="Nunito"/>
                <a:cs typeface="Arial" pitchFamily="34" charset="0"/>
              </a:rPr>
              <a:t> Consider the Grammar </a:t>
            </a:r>
            <a:endParaRPr kumimoji="0" lang="en-US" sz="1200" b="0" i="0" u="none" strike="noStrike" cap="none" normalizeH="0" baseline="0" dirty="0" smtClean="0">
              <a:ln>
                <a:noFill/>
              </a:ln>
              <a:solidFill>
                <a:schemeClr val="tx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cs typeface="Arial" pitchFamily="34" charset="0"/>
              </a:rPr>
              <a:t>S -&gt; (L) | a</a:t>
            </a:r>
            <a:br>
              <a:rPr kumimoji="0" lang="en-US" sz="1200" b="0" i="0" u="none" strike="noStrike" cap="none" normalizeH="0" baseline="0" dirty="0" smtClean="0">
                <a:ln>
                  <a:noFill/>
                </a:ln>
                <a:solidFill>
                  <a:schemeClr val="tx1"/>
                </a:solidFill>
                <a:effectLst/>
                <a:latin typeface="Consolas" pitchFamily="49" charset="0"/>
                <a:cs typeface="Arial" pitchFamily="34" charset="0"/>
              </a:rPr>
            </a:br>
            <a:r>
              <a:rPr kumimoji="0" lang="en-US" sz="1200" b="0" i="0" u="none" strike="noStrike" cap="none" normalizeH="0" baseline="0" dirty="0" smtClean="0">
                <a:ln>
                  <a:noFill/>
                </a:ln>
                <a:solidFill>
                  <a:schemeClr val="tx1"/>
                </a:solidFill>
                <a:effectLst/>
                <a:latin typeface="Consolas" pitchFamily="49" charset="0"/>
                <a:cs typeface="Arial" pitchFamily="34" charset="0"/>
              </a:rPr>
              <a:t>L -&gt; SL'</a:t>
            </a:r>
            <a:br>
              <a:rPr kumimoji="0" lang="en-US" sz="1200" b="0" i="0" u="none" strike="noStrike" cap="none" normalizeH="0" baseline="0" dirty="0" smtClean="0">
                <a:ln>
                  <a:noFill/>
                </a:ln>
                <a:solidFill>
                  <a:schemeClr val="tx1"/>
                </a:solidFill>
                <a:effectLst/>
                <a:latin typeface="Consolas" pitchFamily="49" charset="0"/>
                <a:cs typeface="Arial" pitchFamily="34" charset="0"/>
              </a:rPr>
            </a:br>
            <a:r>
              <a:rPr kumimoji="0" lang="en-US" sz="1200" b="0" i="0" u="none" strike="noStrike" cap="none" normalizeH="0" baseline="0" dirty="0" smtClean="0">
                <a:ln>
                  <a:noFill/>
                </a:ln>
                <a:solidFill>
                  <a:schemeClr val="tx1"/>
                </a:solidFill>
                <a:effectLst/>
                <a:latin typeface="Consolas" pitchFamily="49" charset="0"/>
                <a:cs typeface="Arial" pitchFamily="34" charset="0"/>
              </a:rPr>
              <a:t>L' -&gt; )SL' | ε</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285720" y="2071678"/>
          <a:ext cx="6096000" cy="1775460"/>
        </p:xfrm>
        <a:graphic>
          <a:graphicData uri="http://schemas.openxmlformats.org/drawingml/2006/table">
            <a:tbl>
              <a:tblPr/>
              <a:tblGrid>
                <a:gridCol w="2032000"/>
                <a:gridCol w="2032000"/>
                <a:gridCol w="2032000"/>
              </a:tblGrid>
              <a:tr h="0">
                <a:tc>
                  <a:txBody>
                    <a:bodyPr/>
                    <a:lstStyle/>
                    <a:p>
                      <a:pPr algn="ctr" fontAlgn="base"/>
                      <a:r>
                        <a:rPr lang="en-US" sz="1400" b="1" dirty="0"/>
                        <a:t>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First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Follow</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a:t>S</a:t>
                      </a:r>
                      <a:endParaRPr lang="en-US" sz="125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 ( , a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dirty="0"/>
                        <a:t>L</a:t>
                      </a:r>
                      <a:endParaRPr lang="en-US" sz="125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dirty="0"/>
                        <a:t>( , a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t>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dirty="0"/>
                        <a:t>L’</a:t>
                      </a:r>
                      <a:endParaRPr lang="en-US" sz="125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l-GR" sz="1250" b="0"/>
                        <a:t> ), ε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t> )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33794" name="Rectangle 2"/>
          <p:cNvSpPr>
            <a:spLocks noChangeArrowheads="1"/>
          </p:cNvSpPr>
          <p:nvPr/>
        </p:nvSpPr>
        <p:spPr bwMode="auto">
          <a:xfrm>
            <a:off x="142908" y="1314378"/>
            <a:ext cx="7715240" cy="55399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Nunito"/>
                <a:cs typeface="Arial" pitchFamily="34" charset="0"/>
              </a:rPr>
              <a:t>Step1:</a:t>
            </a:r>
            <a:r>
              <a:rPr kumimoji="0" lang="en-US" b="0" i="0" u="none" strike="noStrike" cap="none" normalizeH="0" baseline="0" dirty="0" smtClean="0">
                <a:ln>
                  <a:noFill/>
                </a:ln>
                <a:solidFill>
                  <a:srgbClr val="273239"/>
                </a:solidFill>
                <a:effectLst/>
                <a:latin typeface="Nunito"/>
                <a:cs typeface="Arial" pitchFamily="34" charset="0"/>
              </a:rPr>
              <a:t> The grammar satisfies all properties in step 1</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latin typeface="Nunito"/>
                <a:cs typeface="Arial" pitchFamily="34" charset="0"/>
              </a:rPr>
              <a:t>Step 2: </a:t>
            </a:r>
            <a:r>
              <a:rPr kumimoji="0" lang="en-US" b="0" i="0" u="none" strike="noStrike" cap="none" normalizeH="0" baseline="0" dirty="0" smtClean="0">
                <a:ln>
                  <a:noFill/>
                </a:ln>
                <a:solidFill>
                  <a:srgbClr val="273239"/>
                </a:solidFill>
                <a:effectLst/>
                <a:latin typeface="Nunito"/>
                <a:cs typeface="Arial" pitchFamily="34" charset="0"/>
              </a:rPr>
              <a:t>Calculating first() and follow()</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357158" y="4534874"/>
          <a:ext cx="6096000" cy="1965960"/>
        </p:xfrm>
        <a:graphic>
          <a:graphicData uri="http://schemas.openxmlformats.org/drawingml/2006/table">
            <a:tbl>
              <a:tblPr/>
              <a:tblGrid>
                <a:gridCol w="1219200"/>
                <a:gridCol w="1219200"/>
                <a:gridCol w="1219200"/>
                <a:gridCol w="1219200"/>
                <a:gridCol w="1219200"/>
              </a:tblGrid>
              <a:tr h="0">
                <a:tc>
                  <a:txBody>
                    <a:bodyPr/>
                    <a:lstStyle/>
                    <a:p>
                      <a:pPr algn="ctr" fontAlgn="base"/>
                      <a:endParaRPr lang="en-US" sz="1400" b="1" dirty="0"/>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dirty="0"/>
                        <a:t>)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400" b="1"/>
                        <a:t>a</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a:t>S</a:t>
                      </a:r>
                      <a:endParaRPr lang="en-US" sz="125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S -&gt; (L)</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S -&gt; 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a:t>L</a:t>
                      </a:r>
                      <a:endParaRPr lang="en-US" sz="125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L -&gt; SL’</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L -&gt; SL’</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1"/>
                        <a:t>L’</a:t>
                      </a:r>
                      <a:endParaRPr lang="en-US" sz="125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25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t> L’-&gt;(SL’</a:t>
                      </a:r>
                    </a:p>
                    <a:p>
                      <a:pPr algn="ctr" rtl="0" fontAlgn="base"/>
                      <a:r>
                        <a:rPr lang="en-US" sz="1250" b="0"/>
                        <a:t>L’-&gt;</a:t>
                      </a:r>
                      <a:r>
                        <a:rPr lang="el-GR" sz="1250" b="0"/>
                        <a:t>ε</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250" b="0" dirty="0"/>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33795" name="Rectangle 3"/>
          <p:cNvSpPr>
            <a:spLocks noChangeArrowheads="1"/>
          </p:cNvSpPr>
          <p:nvPr/>
        </p:nvSpPr>
        <p:spPr bwMode="auto">
          <a:xfrm>
            <a:off x="71470" y="3900494"/>
            <a:ext cx="9144000"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273239"/>
                </a:solidFill>
                <a:effectLst/>
                <a:latin typeface="Nunito"/>
                <a:cs typeface="Arial" pitchFamily="34" charset="0"/>
              </a:rPr>
              <a:t>Step 3: </a:t>
            </a:r>
            <a:r>
              <a:rPr kumimoji="0" lang="en-US" sz="1300" b="0" i="0" u="none" strike="noStrike" cap="none" normalizeH="0" baseline="0" smtClean="0">
                <a:ln>
                  <a:noFill/>
                </a:ln>
                <a:solidFill>
                  <a:srgbClr val="273239"/>
                </a:solidFill>
                <a:effectLst/>
                <a:latin typeface="Nunito"/>
                <a:cs typeface="Arial" pitchFamily="34" charset="0"/>
              </a:rPr>
              <a:t>Making a parser table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73239"/>
                </a:solidFill>
                <a:effectLst/>
                <a:latin typeface="Nunito"/>
                <a:cs typeface="Arial" pitchFamily="34" charset="0"/>
              </a:rPr>
              <a:t>Parsing Table: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10377"/>
            <a:ext cx="8786874" cy="3693319"/>
          </a:xfrm>
          <a:prstGeom prst="rect">
            <a:avLst/>
          </a:prstGeom>
        </p:spPr>
        <p:txBody>
          <a:bodyPr wrap="square">
            <a:spAutoFit/>
          </a:bodyPr>
          <a:lstStyle/>
          <a:p>
            <a:pPr fontAlgn="base"/>
            <a:r>
              <a:rPr lang="en-US" b="1" dirty="0"/>
              <a:t>Advantages of Construction of LL(1) Parsing Table</a:t>
            </a:r>
          </a:p>
          <a:p>
            <a:pPr fontAlgn="base"/>
            <a:r>
              <a:rPr lang="en-US" b="1" dirty="0"/>
              <a:t>Clear Decision-Making</a:t>
            </a:r>
            <a:r>
              <a:rPr lang="en-US" dirty="0"/>
              <a:t>: With an LL(1) parsing table, the parser can decide what to do by looking at just one symbol ahead. This makes it easy to choose the right rule without confusion or guessing.</a:t>
            </a:r>
          </a:p>
          <a:p>
            <a:pPr fontAlgn="base"/>
            <a:r>
              <a:rPr lang="en-US" b="1" dirty="0"/>
              <a:t>Fast Parsing</a:t>
            </a:r>
            <a:r>
              <a:rPr lang="en-US" dirty="0"/>
              <a:t>: Since there’s no need to go back and forth or guess the next step, LL(1) parsing is quick and efficient. This is useful for applications like compilers where speed is important.</a:t>
            </a:r>
          </a:p>
          <a:p>
            <a:pPr fontAlgn="base"/>
            <a:r>
              <a:rPr lang="en-US" b="1" dirty="0"/>
              <a:t>Easy to Spot Errors</a:t>
            </a:r>
            <a:r>
              <a:rPr lang="en-US" dirty="0"/>
              <a:t>: The table helps identify errors right away. If the current symbol doesn’t match any rule in the table, the parser knows there’s an error and can handle it immediately.</a:t>
            </a:r>
          </a:p>
          <a:p>
            <a:pPr fontAlgn="base"/>
            <a:r>
              <a:rPr lang="en-US" b="1" dirty="0"/>
              <a:t>Simple to Implement</a:t>
            </a:r>
            <a:r>
              <a:rPr lang="en-US" dirty="0"/>
              <a:t>: Once the table is set up, the parsing process is straightforward. You just follow the instructions in the table, making it easier to build and maintain.</a:t>
            </a:r>
          </a:p>
          <a:p>
            <a:pPr fontAlgn="base"/>
            <a:r>
              <a:rPr lang="en-US" b="1" dirty="0"/>
              <a:t>Good for Predictive Parsing</a:t>
            </a:r>
            <a:r>
              <a:rPr lang="en-US" dirty="0"/>
              <a:t>: LL(1) parsing is often called “predictive parsing” because the table lets you predict the next steps based on the input. This makes it reliable for parsing programming languages and structured data.</a:t>
            </a:r>
          </a:p>
        </p:txBody>
      </p:sp>
      <p:pic>
        <p:nvPicPr>
          <p:cNvPr id="34818" name="Picture 2" descr="ll"/>
          <p:cNvPicPr>
            <a:picLocks noChangeAspect="1" noChangeArrowheads="1"/>
          </p:cNvPicPr>
          <p:nvPr/>
        </p:nvPicPr>
        <p:blipFill>
          <a:blip r:embed="rId2"/>
          <a:srcRect/>
          <a:stretch>
            <a:fillRect/>
          </a:stretch>
        </p:blipFill>
        <p:spPr bwMode="auto">
          <a:xfrm>
            <a:off x="1357290" y="3428999"/>
            <a:ext cx="5219700" cy="34290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28596" y="214290"/>
            <a:ext cx="7786742" cy="6586418"/>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73239"/>
                </a:solidFill>
                <a:effectLst/>
                <a:latin typeface="Nunito"/>
                <a:cs typeface="Arial" pitchFamily="34" charset="0"/>
              </a:rPr>
              <a:t>What is the Role of Parser?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Nunito"/>
                <a:cs typeface="Arial" pitchFamily="34" charset="0"/>
              </a:rPr>
              <a:t>A parser performs syntactic and semantic analysis of source code, converting it into an intermediate representation while detecting and handling errors.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b="1" i="0" u="none" strike="noStrike" cap="none" normalizeH="0" baseline="0" dirty="0" smtClean="0">
                <a:ln>
                  <a:noFill/>
                </a:ln>
                <a:solidFill>
                  <a:srgbClr val="273239"/>
                </a:solidFill>
                <a:effectLst/>
                <a:latin typeface="Nunito"/>
                <a:cs typeface="Arial" pitchFamily="34" charset="0"/>
              </a:rPr>
              <a:t>Context-free syntax analysis</a:t>
            </a:r>
            <a:r>
              <a:rPr kumimoji="0" lang="en-US" sz="2000" b="0" i="0" u="none" strike="noStrike" cap="none" normalizeH="0" baseline="0" dirty="0" smtClean="0">
                <a:ln>
                  <a:noFill/>
                </a:ln>
                <a:solidFill>
                  <a:srgbClr val="273239"/>
                </a:solidFill>
                <a:effectLst/>
                <a:latin typeface="Nunito"/>
                <a:cs typeface="Arial" pitchFamily="34" charset="0"/>
              </a:rPr>
              <a:t>: The parser checks if the structure of the code follows the basic rules of the programming language (like grammar rules). It looks at how words and symbols are arranged.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b="1" i="0" u="none" strike="noStrike" cap="none" normalizeH="0" baseline="0" dirty="0" smtClean="0">
                <a:ln>
                  <a:noFill/>
                </a:ln>
                <a:solidFill>
                  <a:srgbClr val="273239"/>
                </a:solidFill>
                <a:effectLst/>
                <a:latin typeface="Nunito"/>
                <a:cs typeface="Arial" pitchFamily="34" charset="0"/>
              </a:rPr>
              <a:t>Guides context-sensitive analysis</a:t>
            </a:r>
            <a:r>
              <a:rPr kumimoji="0" lang="en-US" sz="2000" b="0" i="0" u="none" strike="noStrike" cap="none" normalizeH="0" baseline="0" dirty="0" smtClean="0">
                <a:ln>
                  <a:noFill/>
                </a:ln>
                <a:solidFill>
                  <a:srgbClr val="273239"/>
                </a:solidFill>
                <a:effectLst/>
                <a:latin typeface="Nunito"/>
                <a:cs typeface="Arial" pitchFamily="34" charset="0"/>
              </a:rPr>
              <a:t>: It helps with deeper checks that depend on the meaning of the code, like making sure variables are used correctly. For example, it ensures that a variable used in a mathematical operation, like </a:t>
            </a:r>
            <a:r>
              <a:rPr kumimoji="0" lang="en-US" sz="2000" b="0" i="0" u="none" strike="noStrike" cap="none" normalizeH="0" baseline="0" dirty="0" smtClean="0">
                <a:ln>
                  <a:noFill/>
                </a:ln>
                <a:solidFill>
                  <a:srgbClr val="273239"/>
                </a:solidFill>
                <a:effectLst/>
                <a:latin typeface="Arial Unicode MS" pitchFamily="34" charset="-128"/>
                <a:cs typeface="Arial" pitchFamily="34" charset="0"/>
              </a:rPr>
              <a:t>x + 2</a:t>
            </a:r>
            <a:r>
              <a:rPr kumimoji="0" lang="en-US" sz="2000" b="0" i="0" u="none" strike="noStrike" cap="none" normalizeH="0" baseline="0" dirty="0" smtClean="0">
                <a:ln>
                  <a:noFill/>
                </a:ln>
                <a:solidFill>
                  <a:srgbClr val="273239"/>
                </a:solidFill>
                <a:effectLst/>
                <a:latin typeface="Nunito"/>
                <a:cs typeface="Arial" pitchFamily="34" charset="0"/>
              </a:rPr>
              <a:t>, is a number and not text.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b="1" i="0" u="none" strike="noStrike" cap="none" normalizeH="0" baseline="0" dirty="0" smtClean="0">
                <a:ln>
                  <a:noFill/>
                </a:ln>
                <a:solidFill>
                  <a:srgbClr val="273239"/>
                </a:solidFill>
                <a:effectLst/>
                <a:latin typeface="Nunito"/>
                <a:cs typeface="Arial" pitchFamily="34" charset="0"/>
              </a:rPr>
              <a:t>Constructs an intermediate representation</a:t>
            </a:r>
            <a:r>
              <a:rPr kumimoji="0" lang="en-US" sz="2000" b="0" i="0" u="none" strike="noStrike" cap="none" normalizeH="0" baseline="0" dirty="0" smtClean="0">
                <a:ln>
                  <a:noFill/>
                </a:ln>
                <a:solidFill>
                  <a:srgbClr val="273239"/>
                </a:solidFill>
                <a:effectLst/>
                <a:latin typeface="Nunito"/>
                <a:cs typeface="Arial" pitchFamily="34" charset="0"/>
              </a:rPr>
              <a:t>: The parser creates a simpler version of your code that’s easier for the computer to understand and work with.</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000" b="1" i="0" u="none" strike="noStrike" cap="none" normalizeH="0" baseline="0" dirty="0" smtClean="0">
                <a:ln>
                  <a:noFill/>
                </a:ln>
                <a:solidFill>
                  <a:srgbClr val="273239"/>
                </a:solidFill>
                <a:effectLst/>
                <a:latin typeface="Nunito"/>
                <a:cs typeface="Arial" pitchFamily="34" charset="0"/>
              </a:rPr>
              <a:t>Produces meaningful error messages</a:t>
            </a:r>
            <a:r>
              <a:rPr kumimoji="0" lang="en-US" sz="2000" b="0" i="0" u="none" strike="noStrike" cap="none" normalizeH="0" baseline="0" dirty="0" smtClean="0">
                <a:ln>
                  <a:noFill/>
                </a:ln>
                <a:solidFill>
                  <a:srgbClr val="273239"/>
                </a:solidFill>
                <a:effectLst/>
                <a:latin typeface="Nunito"/>
                <a:cs typeface="Arial" pitchFamily="34" charset="0"/>
              </a:rPr>
              <a:t>: If there’s something wrong in your code, the parser tries to explain the problem clearly so you can fix it.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2000" b="1" i="0" u="none" strike="noStrike" cap="none" normalizeH="0" baseline="0" dirty="0" smtClean="0">
                <a:ln>
                  <a:noFill/>
                </a:ln>
                <a:solidFill>
                  <a:srgbClr val="273239"/>
                </a:solidFill>
                <a:effectLst/>
                <a:latin typeface="Nunito"/>
                <a:cs typeface="Arial" pitchFamily="34" charset="0"/>
              </a:rPr>
              <a:t>Attempts error correction</a:t>
            </a:r>
            <a:r>
              <a:rPr kumimoji="0" lang="en-US" sz="2000" b="0" i="0" u="none" strike="noStrike" cap="none" normalizeH="0" baseline="0" dirty="0" smtClean="0">
                <a:ln>
                  <a:noFill/>
                </a:ln>
                <a:solidFill>
                  <a:srgbClr val="273239"/>
                </a:solidFill>
                <a:effectLst/>
                <a:latin typeface="Nunito"/>
                <a:cs typeface="Arial" pitchFamily="34" charset="0"/>
              </a:rPr>
              <a:t>: Sometimes, the parser tries to fix small mistakes in your code so it can keep working without breaking completely.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643998" cy="5078313"/>
          </a:xfrm>
          <a:prstGeom prst="rect">
            <a:avLst/>
          </a:prstGeom>
        </p:spPr>
        <p:txBody>
          <a:bodyPr wrap="square">
            <a:spAutoFit/>
          </a:bodyPr>
          <a:lstStyle/>
          <a:p>
            <a:pPr fontAlgn="base"/>
            <a:r>
              <a:rPr lang="en-US" b="1" dirty="0"/>
              <a:t>Bottom-Up Parsing</a:t>
            </a:r>
          </a:p>
          <a:p>
            <a:pPr fontAlgn="base"/>
            <a:r>
              <a:rPr lang="en-US" dirty="0"/>
              <a:t>Bottom-up parsing is a method of building a parse tree starting from the leaf nodes (the input symbols) and working towards the root node (the start symbol). The goal is to reduce the input string step by step until we reach the start symbol, which represents the entire language.</a:t>
            </a:r>
          </a:p>
          <a:p>
            <a:pPr fontAlgn="base"/>
            <a:r>
              <a:rPr lang="en-US" b="1" dirty="0"/>
              <a:t>Process</a:t>
            </a:r>
            <a:r>
              <a:rPr lang="en-US" dirty="0"/>
              <a:t>: The parser begins with the input symbols and looks for patterns that can be reduced to non-terminals based on the grammar rules. It keeps reducing parts of the string until it forms the start symbol.</a:t>
            </a:r>
          </a:p>
          <a:p>
            <a:pPr fontAlgn="base"/>
            <a:r>
              <a:rPr lang="en-US" b="1" dirty="0"/>
              <a:t>Rightmost Derivation in Reverse</a:t>
            </a:r>
            <a:r>
              <a:rPr lang="en-US" dirty="0"/>
              <a:t>: In bottom-up parsing, the parser traces the rightmost derivation of the string but works backwards, starting from the input string and moving towards the start symbol.</a:t>
            </a:r>
          </a:p>
          <a:p>
            <a:pPr fontAlgn="base"/>
            <a:r>
              <a:rPr lang="en-US" b="1" dirty="0"/>
              <a:t>Shift-Reduce Parsing</a:t>
            </a:r>
            <a:r>
              <a:rPr lang="en-US" dirty="0"/>
              <a:t>: Bottom-up parsers are often called shift-reduce parsers because they shift (move symbols) and reduce (apply rules to replace symbols) to build the parse tree.</a:t>
            </a:r>
          </a:p>
          <a:p>
            <a:pPr fontAlgn="base"/>
            <a:r>
              <a:rPr lang="en-US" dirty="0"/>
              <a:t>Bottom-up parsing is efficient for handling more complex grammars and is commonly used in compilers. However, it can be more challenging to implement compared to top-down parsing.</a:t>
            </a:r>
          </a:p>
          <a:p>
            <a:pPr fontAlgn="base"/>
            <a:r>
              <a:rPr lang="en-US" dirty="0"/>
              <a:t>Generally, </a:t>
            </a:r>
            <a:r>
              <a:rPr lang="en-US" u="sng" dirty="0">
                <a:hlinkClick r:id="rId2"/>
              </a:rPr>
              <a:t>bottom-up parsing</a:t>
            </a:r>
            <a:r>
              <a:rPr lang="en-US" dirty="0"/>
              <a:t> is categorized into the following types: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715436" cy="3416320"/>
          </a:xfrm>
          <a:prstGeom prst="rect">
            <a:avLst/>
          </a:prstGeom>
        </p:spPr>
        <p:txBody>
          <a:bodyPr wrap="square">
            <a:spAutoFit/>
          </a:bodyPr>
          <a:lstStyle/>
          <a:p>
            <a:pPr fontAlgn="base"/>
            <a:r>
              <a:rPr lang="en-US" b="1" dirty="0"/>
              <a:t>1. LR parsing/Shift Reduce Parsing: </a:t>
            </a:r>
            <a:r>
              <a:rPr lang="en-US" dirty="0"/>
              <a:t>Shift reduce Parsing is a process of parsing a string to obtain the start symbol of the grammar.  </a:t>
            </a:r>
          </a:p>
          <a:p>
            <a:pPr fontAlgn="base"/>
            <a:r>
              <a:rPr lang="en-US" u="sng" dirty="0">
                <a:hlinkClick r:id="rId2"/>
              </a:rPr>
              <a:t>LR(0)</a:t>
            </a:r>
            <a:endParaRPr lang="en-US" dirty="0"/>
          </a:p>
          <a:p>
            <a:pPr fontAlgn="base"/>
            <a:r>
              <a:rPr lang="en-US" u="sng" dirty="0">
                <a:hlinkClick r:id="rId3"/>
              </a:rPr>
              <a:t>SLR(1)</a:t>
            </a:r>
            <a:endParaRPr lang="en-US" dirty="0"/>
          </a:p>
          <a:p>
            <a:pPr fontAlgn="base"/>
            <a:r>
              <a:rPr lang="en-US" u="sng" dirty="0">
                <a:hlinkClick r:id="rId4"/>
              </a:rPr>
              <a:t>LALR</a:t>
            </a:r>
            <a:endParaRPr lang="en-US" dirty="0"/>
          </a:p>
          <a:p>
            <a:pPr fontAlgn="base"/>
            <a:r>
              <a:rPr lang="en-US" u="sng" dirty="0">
                <a:hlinkClick r:id="rId5"/>
              </a:rPr>
              <a:t>CLR</a:t>
            </a:r>
            <a:endParaRPr lang="en-US" dirty="0"/>
          </a:p>
          <a:p>
            <a:pPr fontAlgn="base"/>
            <a:r>
              <a:rPr lang="en-US" b="1" dirty="0"/>
              <a:t>2. Operator Precedence Parsing: </a:t>
            </a:r>
            <a:r>
              <a:rPr lang="en-US" dirty="0"/>
              <a:t>The grammar defined using operator grammar is known as operator precedence parsing. In </a:t>
            </a:r>
            <a:r>
              <a:rPr lang="en-US" u="sng" dirty="0">
                <a:hlinkClick r:id="rId6"/>
              </a:rPr>
              <a:t>operator precedence parsing</a:t>
            </a:r>
            <a:r>
              <a:rPr lang="en-US" dirty="0"/>
              <a:t> there should be no null production and two non-terminals should not be adjacent to each other</a:t>
            </a:r>
            <a:r>
              <a:rPr lang="en-US" dirty="0" smtClean="0"/>
              <a:t>.</a:t>
            </a:r>
          </a:p>
          <a:p>
            <a:pPr fontAlgn="base"/>
            <a:endParaRPr lang="en-US" dirty="0" smtClean="0"/>
          </a:p>
          <a:p>
            <a:pPr fontAlgn="base"/>
            <a:r>
              <a:rPr lang="en-US" b="1" dirty="0"/>
              <a:t>Difference Between Bottom-Up and Top-Down Parser</a:t>
            </a:r>
          </a:p>
          <a:p>
            <a:pPr fontAlgn="base"/>
            <a:endParaRPr lang="en-US" dirty="0"/>
          </a:p>
        </p:txBody>
      </p:sp>
      <p:graphicFrame>
        <p:nvGraphicFramePr>
          <p:cNvPr id="4" name="Table 3"/>
          <p:cNvGraphicFramePr>
            <a:graphicFrameLocks noGrp="1"/>
          </p:cNvGraphicFramePr>
          <p:nvPr/>
        </p:nvGraphicFramePr>
        <p:xfrm>
          <a:off x="214282" y="3286124"/>
          <a:ext cx="8501121" cy="2964180"/>
        </p:xfrm>
        <a:graphic>
          <a:graphicData uri="http://schemas.openxmlformats.org/drawingml/2006/table">
            <a:tbl>
              <a:tblPr/>
              <a:tblGrid>
                <a:gridCol w="2833707"/>
                <a:gridCol w="2833707"/>
                <a:gridCol w="2833707"/>
              </a:tblGrid>
              <a:tr h="260984">
                <a:tc>
                  <a:txBody>
                    <a:bodyPr/>
                    <a:lstStyle/>
                    <a:p>
                      <a:pPr algn="ctr" fontAlgn="base"/>
                      <a:r>
                        <a:rPr lang="en-US" sz="1600" b="1" dirty="0"/>
                        <a:t>Feature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t>Top-down Parsing</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t>Bottom-up Parsing</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600" b="1" dirty="0"/>
                        <a:t>Direction</a:t>
                      </a:r>
                      <a:endParaRPr lang="en-US" sz="160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t>Builds tree from </a:t>
                      </a:r>
                      <a:r>
                        <a:rPr lang="en-US" sz="1600" b="1" dirty="0"/>
                        <a:t>root to leaves</a:t>
                      </a:r>
                      <a:r>
                        <a:rPr lang="en-US" sz="1600" b="0" dirty="0"/>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t>Builds tree from </a:t>
                      </a:r>
                      <a:r>
                        <a:rPr lang="en-US" sz="1600" b="1"/>
                        <a:t>leaves to root</a:t>
                      </a:r>
                      <a:r>
                        <a:rPr lang="en-US" sz="1600" b="0"/>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600" b="1" dirty="0"/>
                        <a:t>Derivation</a:t>
                      </a:r>
                      <a:endParaRPr lang="en-US" sz="1600" b="0" dirty="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t>Uses </a:t>
                      </a:r>
                      <a:r>
                        <a:rPr lang="en-US" sz="1600" b="1" dirty="0"/>
                        <a:t>leftmost derivation</a:t>
                      </a:r>
                      <a:r>
                        <a:rPr lang="en-US" sz="1600" b="0" dirty="0"/>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t>Uses </a:t>
                      </a:r>
                      <a:r>
                        <a:rPr lang="en-US" sz="1600" b="1"/>
                        <a:t>rightmost derivation in reverse</a:t>
                      </a:r>
                      <a:r>
                        <a:rPr lang="en-US" sz="1600" b="0"/>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600" b="1"/>
                        <a:t>Efficiency</a:t>
                      </a:r>
                      <a:endParaRPr lang="en-US" sz="160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t>Can be slower, especially with backtracking.</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t>More efficient for complex grammars.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600" b="1"/>
                        <a:t>Example Parsers</a:t>
                      </a:r>
                      <a:endParaRPr lang="en-US" sz="1600" b="0"/>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t>Recursive descent, LL parser.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t>Shift-reduce, LR parser.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16385"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273239"/>
                </a:solidFill>
                <a:effectLst/>
                <a:latin typeface="Nunito"/>
                <a:cs typeface="Arial" pitchFamily="34" charset="0"/>
              </a:rPr>
              <a:t>Difference Between Bottom-Up and Top-Down Parser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06" y="142852"/>
            <a:ext cx="7929618" cy="1200329"/>
          </a:xfrm>
          <a:prstGeom prst="rect">
            <a:avLst/>
          </a:prstGeom>
        </p:spPr>
        <p:txBody>
          <a:bodyPr wrap="square">
            <a:spAutoFit/>
          </a:bodyPr>
          <a:lstStyle/>
          <a:p>
            <a:pPr fontAlgn="base"/>
            <a:r>
              <a:rPr lang="en-US" b="1" dirty="0"/>
              <a:t>Types of Parsing</a:t>
            </a:r>
          </a:p>
          <a:p>
            <a:pPr fontAlgn="base"/>
            <a:r>
              <a:rPr lang="en-US" dirty="0"/>
              <a:t>The parsing is divided into two types, which are as follows:</a:t>
            </a:r>
          </a:p>
          <a:p>
            <a:pPr fontAlgn="base">
              <a:buFont typeface="Wingdings" pitchFamily="2" charset="2"/>
              <a:buChar char="Ø"/>
            </a:pPr>
            <a:r>
              <a:rPr lang="en-US" dirty="0"/>
              <a:t>Top-down Parsing</a:t>
            </a:r>
          </a:p>
          <a:p>
            <a:pPr fontAlgn="base">
              <a:buFont typeface="Wingdings" pitchFamily="2" charset="2"/>
              <a:buChar char="Ø"/>
            </a:pPr>
            <a:r>
              <a:rPr lang="en-US" dirty="0"/>
              <a:t>Bottom-up Parsing</a:t>
            </a:r>
          </a:p>
        </p:txBody>
      </p:sp>
      <p:sp>
        <p:nvSpPr>
          <p:cNvPr id="15362" name="AutoShape 2"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3" name="Picture 3" descr="C:\Users\Student\Desktop\parsers-660.jpg"/>
          <p:cNvPicPr>
            <a:picLocks noChangeAspect="1" noChangeArrowheads="1"/>
          </p:cNvPicPr>
          <p:nvPr/>
        </p:nvPicPr>
        <p:blipFill>
          <a:blip r:embed="rId2"/>
          <a:srcRect/>
          <a:stretch>
            <a:fillRect/>
          </a:stretch>
        </p:blipFill>
        <p:spPr bwMode="auto">
          <a:xfrm>
            <a:off x="381000" y="1428736"/>
            <a:ext cx="8382000" cy="500066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643998" cy="5355312"/>
          </a:xfrm>
          <a:prstGeom prst="rect">
            <a:avLst/>
          </a:prstGeom>
        </p:spPr>
        <p:txBody>
          <a:bodyPr wrap="square">
            <a:spAutoFit/>
          </a:bodyPr>
          <a:lstStyle/>
          <a:p>
            <a:pPr fontAlgn="base"/>
            <a:r>
              <a:rPr lang="en-US" b="1" dirty="0"/>
              <a:t>Top-Down Parsing</a:t>
            </a:r>
          </a:p>
          <a:p>
            <a:pPr fontAlgn="base"/>
            <a:r>
              <a:rPr lang="en-US" dirty="0"/>
              <a:t>Top-down parsing is a method of building a parse tree from the start symbol (root) down to the leaves (end symbols). The parser begins with the highest-level rule and works its way down, trying to match the input string step by step.</a:t>
            </a:r>
          </a:p>
          <a:p>
            <a:pPr fontAlgn="base"/>
            <a:r>
              <a:rPr lang="en-US" b="1" dirty="0"/>
              <a:t>Process</a:t>
            </a:r>
            <a:r>
              <a:rPr lang="en-US" dirty="0"/>
              <a:t>: The parser starts with the start symbol and looks for rules that can help it rewrite this symbol. It keeps breaking down the symbols (non-terminals) into smaller parts until it matches the input string.</a:t>
            </a:r>
          </a:p>
          <a:p>
            <a:pPr fontAlgn="base"/>
            <a:r>
              <a:rPr lang="en-US" b="1" dirty="0"/>
              <a:t>Leftmost Derivation</a:t>
            </a:r>
            <a:r>
              <a:rPr lang="en-US" dirty="0"/>
              <a:t>: In top-down parsing, the parser always chooses the leftmost non-terminal to expand first, following what is called leftmost derivation. This means the parser works on the left side of the string before moving to the right.</a:t>
            </a:r>
          </a:p>
          <a:p>
            <a:pPr fontAlgn="base"/>
            <a:r>
              <a:rPr lang="en-US" b="1" dirty="0"/>
              <a:t>Other Names</a:t>
            </a:r>
            <a:r>
              <a:rPr lang="en-US" dirty="0"/>
              <a:t>: Top-down parsing is sometimes called recursive parsing or predictive parsing. It is called recursive because it often uses recursive functions to process the symbols</a:t>
            </a:r>
            <a:r>
              <a:rPr lang="en-US" dirty="0" smtClean="0"/>
              <a:t>.</a:t>
            </a:r>
          </a:p>
          <a:p>
            <a:pPr fontAlgn="base"/>
            <a:r>
              <a:rPr lang="en-US" dirty="0"/>
              <a:t>Top-down parsing is useful for simple languages and is often easier to implement. However, it can have trouble with more complex or ambiguous grammars.</a:t>
            </a:r>
          </a:p>
          <a:p>
            <a:pPr fontAlgn="base"/>
            <a:r>
              <a:rPr lang="en-US" dirty="0"/>
              <a:t>Top-down parsers can be classified into two types based on whether they use backtracking or not:</a:t>
            </a:r>
          </a:p>
          <a:p>
            <a:pPr fontAlgn="base"/>
            <a:r>
              <a:rPr lang="en-US" dirty="0" smtClean="0"/>
              <a:t>.</a:t>
            </a:r>
            <a:endParaRPr lang="en-US" dirty="0"/>
          </a:p>
          <a:p>
            <a:pPr fontAlgn="base"/>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142852"/>
            <a:ext cx="8715436" cy="2862322"/>
          </a:xfrm>
          <a:prstGeom prst="rect">
            <a:avLst/>
          </a:prstGeom>
        </p:spPr>
        <p:txBody>
          <a:bodyPr wrap="square">
            <a:spAutoFit/>
          </a:bodyPr>
          <a:lstStyle/>
          <a:p>
            <a:pPr fontAlgn="base"/>
            <a:r>
              <a:rPr lang="en-US" b="1" dirty="0" smtClean="0"/>
              <a:t>1. Top-down Parsing with Backtracking</a:t>
            </a:r>
          </a:p>
          <a:p>
            <a:pPr fontAlgn="base"/>
            <a:r>
              <a:rPr lang="en-US" dirty="0" smtClean="0"/>
              <a:t>In this approach, the parser tries different possibilities when it encounters a choice, If one possibility doesn’t work (i.e., it doesn’t match the input string), the parser backtracks to the previous decision point and tries another possibility.</a:t>
            </a:r>
          </a:p>
          <a:p>
            <a:pPr fontAlgn="base"/>
            <a:r>
              <a:rPr lang="en-US" b="1" dirty="0" smtClean="0"/>
              <a:t>Example</a:t>
            </a:r>
            <a:r>
              <a:rPr lang="en-US" dirty="0" smtClean="0"/>
              <a:t>: If the parser chooses a rule to expand a non-terminal, and it doesn’t work, it will go back, undo the choice, and try a different rule.</a:t>
            </a:r>
          </a:p>
          <a:p>
            <a:pPr fontAlgn="base"/>
            <a:r>
              <a:rPr lang="en-US" b="1" dirty="0" smtClean="0"/>
              <a:t>Advantage</a:t>
            </a:r>
            <a:r>
              <a:rPr lang="en-US" dirty="0" smtClean="0"/>
              <a:t>: It can handle grammars where there are multiple possible ways to expand a non-terminal.</a:t>
            </a:r>
          </a:p>
          <a:p>
            <a:pPr fontAlgn="base"/>
            <a:r>
              <a:rPr lang="en-US" b="1" dirty="0" smtClean="0"/>
              <a:t>Disadvantage</a:t>
            </a:r>
            <a:r>
              <a:rPr lang="en-US" dirty="0" smtClean="0"/>
              <a:t>: Backtracking can be slow and inefficient because the parser might have to try many possibilities before finding the correct one</a:t>
            </a:r>
            <a:endParaRPr lang="en-US" dirty="0"/>
          </a:p>
        </p:txBody>
      </p:sp>
      <p:sp>
        <p:nvSpPr>
          <p:cNvPr id="3" name="Rectangle 2"/>
          <p:cNvSpPr/>
          <p:nvPr/>
        </p:nvSpPr>
        <p:spPr>
          <a:xfrm>
            <a:off x="142844" y="3071810"/>
            <a:ext cx="8643998" cy="2862322"/>
          </a:xfrm>
          <a:prstGeom prst="rect">
            <a:avLst/>
          </a:prstGeom>
        </p:spPr>
        <p:txBody>
          <a:bodyPr wrap="square">
            <a:spAutoFit/>
          </a:bodyPr>
          <a:lstStyle/>
          <a:p>
            <a:pPr fontAlgn="base"/>
            <a:r>
              <a:rPr lang="en-US" b="1" dirty="0"/>
              <a:t>2. Top-down Parsing without Backtracking</a:t>
            </a:r>
          </a:p>
          <a:p>
            <a:pPr fontAlgn="base"/>
            <a:r>
              <a:rPr lang="en-US" dirty="0"/>
              <a:t>In this approach, the parser does not backtrack. It tries to find a match with the input using only the first choice it makes, If it doesn’t match the input, it fails immediately instead of going back to try another option.</a:t>
            </a:r>
          </a:p>
          <a:p>
            <a:pPr fontAlgn="base"/>
            <a:r>
              <a:rPr lang="en-US" b="1" dirty="0"/>
              <a:t>Example</a:t>
            </a:r>
            <a:r>
              <a:rPr lang="en-US" dirty="0"/>
              <a:t>: The parser will always stick with its first decision and will not reconsider other rules once it starts parsing.</a:t>
            </a:r>
          </a:p>
          <a:p>
            <a:pPr fontAlgn="base"/>
            <a:r>
              <a:rPr lang="en-US" b="1" dirty="0"/>
              <a:t>Advantage</a:t>
            </a:r>
            <a:r>
              <a:rPr lang="en-US" dirty="0"/>
              <a:t>: It is faster because it doesn’t waste time going back to previous steps.</a:t>
            </a:r>
          </a:p>
          <a:p>
            <a:pPr fontAlgn="base"/>
            <a:r>
              <a:rPr lang="en-US" b="1" dirty="0"/>
              <a:t>Disadvantage</a:t>
            </a:r>
            <a:r>
              <a:rPr lang="en-US" dirty="0"/>
              <a:t>: It can only handle simpler grammars that don’t require trying multiple choices.</a:t>
            </a:r>
          </a:p>
          <a:p>
            <a:pPr fontAlgn="base"/>
            <a:r>
              <a:rPr lang="en-US" dirty="0"/>
              <a:t>Read more about </a:t>
            </a:r>
            <a:r>
              <a:rPr lang="en-US" u="sng" dirty="0">
                <a:hlinkClick r:id="rId2"/>
              </a:rPr>
              <a:t>classification of top-down parser</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14290"/>
            <a:ext cx="4572000" cy="923330"/>
          </a:xfrm>
          <a:prstGeom prst="rect">
            <a:avLst/>
          </a:prstGeom>
        </p:spPr>
        <p:txBody>
          <a:bodyPr>
            <a:spAutoFit/>
          </a:bodyPr>
          <a:lstStyle/>
          <a:p>
            <a:pPr fontAlgn="base"/>
            <a:r>
              <a:rPr lang="en-US" b="1" dirty="0"/>
              <a:t>Classification of Top-Down Parsing</a:t>
            </a:r>
          </a:p>
          <a:p>
            <a:r>
              <a:rPr lang="en-US" dirty="0" smtClean="0"/>
              <a:t/>
            </a:r>
            <a:br>
              <a:rPr lang="en-US" dirty="0" smtClean="0"/>
            </a:br>
            <a:endParaRPr lang="en-US" dirty="0"/>
          </a:p>
        </p:txBody>
      </p:sp>
      <p:sp>
        <p:nvSpPr>
          <p:cNvPr id="20482" name="AutoShape 2"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3" name="Picture 3" descr="C:\Users\Student\Desktop\top_down_parser-660.jpg"/>
          <p:cNvPicPr>
            <a:picLocks noChangeAspect="1" noChangeArrowheads="1"/>
          </p:cNvPicPr>
          <p:nvPr/>
        </p:nvPicPr>
        <p:blipFill>
          <a:blip r:embed="rId2"/>
          <a:srcRect/>
          <a:stretch>
            <a:fillRect/>
          </a:stretch>
        </p:blipFill>
        <p:spPr bwMode="auto">
          <a:xfrm>
            <a:off x="381000" y="642918"/>
            <a:ext cx="8382000" cy="4191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35846"/>
            <a:ext cx="8572560" cy="5909310"/>
          </a:xfrm>
          <a:prstGeom prst="rect">
            <a:avLst/>
          </a:prstGeom>
        </p:spPr>
        <p:txBody>
          <a:bodyPr wrap="square">
            <a:spAutoFit/>
          </a:bodyPr>
          <a:lstStyle/>
          <a:p>
            <a:pPr fontAlgn="base"/>
            <a:r>
              <a:rPr lang="en-US" b="1" dirty="0"/>
              <a:t>Recursive Descent Parsing</a:t>
            </a:r>
          </a:p>
          <a:p>
            <a:pPr fontAlgn="base"/>
            <a:r>
              <a:rPr lang="en-US" dirty="0"/>
              <a:t>Recursive Descent Parsing is a top-down parsing technique used to analyze the syntax of a given input string based on a set of grammar rules. It uses a set of recursive procedures (or functions) to process each non-terminal in the grammar and try to match the input string.</a:t>
            </a:r>
          </a:p>
          <a:p>
            <a:pPr fontAlgn="base"/>
            <a:r>
              <a:rPr lang="en-US" dirty="0"/>
              <a:t>Here’s how it works:</a:t>
            </a:r>
          </a:p>
          <a:p>
            <a:pPr fontAlgn="base"/>
            <a:r>
              <a:rPr lang="en-US" dirty="0"/>
              <a:t>Start with a Non-terminal.</a:t>
            </a:r>
          </a:p>
          <a:p>
            <a:pPr fontAlgn="base"/>
            <a:r>
              <a:rPr lang="en-US" dirty="0"/>
              <a:t>Check the first possible option (alternative) for the Non-terminal and try to match it with the input string.</a:t>
            </a:r>
          </a:p>
          <a:p>
            <a:pPr fontAlgn="base"/>
            <a:r>
              <a:rPr lang="en-US" dirty="0"/>
              <a:t>If it doesn’t match, move to the second option and try again.</a:t>
            </a:r>
          </a:p>
          <a:p>
            <a:pPr fontAlgn="base"/>
            <a:r>
              <a:rPr lang="en-US" dirty="0"/>
              <a:t>Continue this process for each option until you find a match.</a:t>
            </a:r>
          </a:p>
          <a:p>
            <a:pPr fontAlgn="base"/>
            <a:r>
              <a:rPr lang="en-US" dirty="0"/>
              <a:t>If at least one option matches the input string, the parsing is successful.</a:t>
            </a:r>
          </a:p>
          <a:p>
            <a:pPr fontAlgn="base"/>
            <a:r>
              <a:rPr lang="en-US" dirty="0"/>
              <a:t>In simple terms, it’s like trying different combinations to find the right one that works for the input string</a:t>
            </a:r>
            <a:r>
              <a:rPr lang="en-US" dirty="0" smtClean="0"/>
              <a:t>.</a:t>
            </a:r>
          </a:p>
          <a:p>
            <a:pPr fontAlgn="base"/>
            <a:r>
              <a:rPr lang="en-US" dirty="0"/>
              <a:t>A </a:t>
            </a:r>
            <a:r>
              <a:rPr lang="en-US" b="1" dirty="0"/>
              <a:t>recursive descent parser</a:t>
            </a:r>
            <a:r>
              <a:rPr lang="en-US" dirty="0"/>
              <a:t> is a top-down parser that processes input based on a set of recursive functions, where each function corresponds to a grammar rule. It parses the input from left to right, constructing a parse tree by matching the grammar’s production rules. This parser is simple to implement and is suitable for LL(1) grammars, where decisions can be made based on a single </a:t>
            </a:r>
            <a:r>
              <a:rPr lang="en-US" dirty="0" err="1"/>
              <a:t>lookahead</a:t>
            </a:r>
            <a:r>
              <a:rPr lang="en-US" dirty="0"/>
              <a:t> token. While straightforward, recursive descent parsers struggle with left-recursive grammars and may require grammar transformations to handle such cases effectively.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34" y="428604"/>
          <a:ext cx="8072494" cy="1623060"/>
        </p:xfrm>
        <a:graphic>
          <a:graphicData uri="http://schemas.openxmlformats.org/drawingml/2006/table">
            <a:tbl>
              <a:tblPr/>
              <a:tblGrid>
                <a:gridCol w="4036247"/>
                <a:gridCol w="4036247"/>
              </a:tblGrid>
              <a:tr h="0">
                <a:tc>
                  <a:txBody>
                    <a:bodyPr/>
                    <a:lstStyle/>
                    <a:p>
                      <a:pPr algn="ctr" fontAlgn="base"/>
                      <a:r>
                        <a:rPr lang="en-US" sz="1400" b="1"/>
                        <a:t>Before removing left recursion</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a:t>After removing left recursion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0">
                <a:tc>
                  <a:txBody>
                    <a:bodyPr/>
                    <a:lstStyle/>
                    <a:p>
                      <a:pPr algn="ctr" fontAlgn="ctr"/>
                      <a:r>
                        <a:rPr lang="en-US" sz="1250" b="0" dirty="0"/>
                        <a:t>E –&gt; E + T | T </a:t>
                      </a:r>
                      <a:br>
                        <a:rPr lang="en-US" sz="1250" b="0" dirty="0"/>
                      </a:br>
                      <a:r>
                        <a:rPr lang="en-US" sz="1250" b="0" dirty="0" err="1"/>
                        <a:t>T</a:t>
                      </a:r>
                      <a:r>
                        <a:rPr lang="en-US" sz="1250" b="0" dirty="0"/>
                        <a:t> –&gt; T * F | F </a:t>
                      </a:r>
                      <a:br>
                        <a:rPr lang="en-US" sz="1250" b="0" dirty="0"/>
                      </a:br>
                      <a:r>
                        <a:rPr lang="en-US" sz="1250" b="0" dirty="0" err="1"/>
                        <a:t>F</a:t>
                      </a:r>
                      <a:r>
                        <a:rPr lang="en-US" sz="1250" b="0" dirty="0"/>
                        <a:t> –&gt; ( E ) | id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t>E –&gt; T E’ </a:t>
                      </a:r>
                      <a:br>
                        <a:rPr lang="en-US" sz="1250" b="0" dirty="0"/>
                      </a:br>
                      <a:r>
                        <a:rPr lang="en-US" sz="1250" b="0" dirty="0"/>
                        <a:t>E’ –&gt; + T E’ | e </a:t>
                      </a:r>
                      <a:br>
                        <a:rPr lang="en-US" sz="1250" b="0" dirty="0"/>
                      </a:br>
                      <a:r>
                        <a:rPr lang="en-US" sz="1250" b="0" dirty="0"/>
                        <a:t>T –&gt; F T’ </a:t>
                      </a:r>
                      <a:br>
                        <a:rPr lang="en-US" sz="1250" b="0" dirty="0"/>
                      </a:br>
                      <a:r>
                        <a:rPr lang="en-US" sz="1250" b="0" dirty="0"/>
                        <a:t>T’ –&gt; * F T’ | e </a:t>
                      </a:r>
                      <a:br>
                        <a:rPr lang="en-US" sz="1250" b="0" dirty="0"/>
                      </a:br>
                      <a:r>
                        <a:rPr lang="en-US" sz="1250" b="0" dirty="0"/>
                        <a:t>F –&gt; ( E ) | id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
        <p:nvSpPr>
          <p:cNvPr id="21505"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273239"/>
                </a:solidFill>
                <a:effectLst/>
                <a:latin typeface="Nunito"/>
                <a:cs typeface="Arial" pitchFamily="34" charset="0"/>
              </a:rPr>
              <a:t>Example: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06" name="Rectangle 2"/>
          <p:cNvSpPr>
            <a:spLocks noChangeArrowheads="1"/>
          </p:cNvSpPr>
          <p:nvPr/>
        </p:nvSpPr>
        <p:spPr bwMode="auto">
          <a:xfrm>
            <a:off x="142844" y="2214554"/>
            <a:ext cx="4429156" cy="2492990"/>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fontAlgn="base"/>
            <a:r>
              <a:rPr lang="en-US" b="1" dirty="0"/>
              <a:t>Predictive Parser in Compiler Design</a:t>
            </a:r>
          </a:p>
          <a:p>
            <a:pPr fontAlgn="base"/>
            <a:r>
              <a:rPr lang="en-US" dirty="0" smtClean="0"/>
              <a:t>In </a:t>
            </a:r>
            <a:r>
              <a:rPr lang="en-US" dirty="0"/>
              <a:t>this, we will cover the overview of Predictive Parser and mainly focus on the role of Predictive Parser. And will also cover the algorithm for the implementation of the Predictive parser algorithm and finally will discuss an example by implementing the algorithm for precedence parsing. Let’s discuss it one by one.</a:t>
            </a:r>
          </a:p>
        </p:txBody>
      </p:sp>
      <p:pic>
        <p:nvPicPr>
          <p:cNvPr id="21508" name="Picture 4" descr="Lightbox"/>
          <p:cNvPicPr>
            <a:picLocks noChangeAspect="1" noChangeArrowheads="1"/>
          </p:cNvPicPr>
          <p:nvPr/>
        </p:nvPicPr>
        <p:blipFill>
          <a:blip r:embed="rId2"/>
          <a:srcRect/>
          <a:stretch>
            <a:fillRect/>
          </a:stretch>
        </p:blipFill>
        <p:spPr bwMode="auto">
          <a:xfrm>
            <a:off x="4714876" y="2214554"/>
            <a:ext cx="4071966" cy="428628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14282" y="109698"/>
            <a:ext cx="8429684" cy="1461914"/>
          </a:xfrm>
          <a:prstGeom prst="rect">
            <a:avLst/>
          </a:prstGeom>
          <a:solidFill>
            <a:srgbClr val="E0E0E0"/>
          </a:solidFill>
          <a:ln w="9525">
            <a:noFill/>
            <a:miter lim="800000"/>
            <a:headEnd/>
            <a:tailEnd/>
          </a:ln>
          <a:effectLst/>
        </p:spPr>
        <p:txBody>
          <a:bodyPr vert="horz" wrap="squar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273239"/>
                </a:solidFill>
                <a:effectLst/>
                <a:latin typeface="Nunito"/>
                <a:cs typeface="Arial" pitchFamily="34" charset="0"/>
              </a:rPr>
              <a:t>Predictive Parser :</a:t>
            </a:r>
            <a:r>
              <a:rPr kumimoji="0" lang="en-US" sz="1300" b="0" i="0" u="none" strike="noStrike" cap="none" normalizeH="0" baseline="0" dirty="0" smtClean="0">
                <a:ln>
                  <a:noFill/>
                </a:ln>
                <a:solidFill>
                  <a:srgbClr val="273239"/>
                </a:solidFill>
                <a:effectLst/>
                <a:latin typeface="Nunito"/>
                <a:cs typeface="Arial" pitchFamily="34" charset="0"/>
              </a:rPr>
              <a:t/>
            </a:r>
            <a:br>
              <a:rPr kumimoji="0" lang="en-US" sz="1300" b="0" i="0" u="none" strike="noStrike" cap="none" normalizeH="0" baseline="0" dirty="0" smtClean="0">
                <a:ln>
                  <a:noFill/>
                </a:ln>
                <a:solidFill>
                  <a:srgbClr val="273239"/>
                </a:solidFill>
                <a:effectLst/>
                <a:latin typeface="Nunito"/>
                <a:cs typeface="Arial" pitchFamily="34" charset="0"/>
              </a:rPr>
            </a:br>
            <a:r>
              <a:rPr kumimoji="0" lang="en-US" sz="1300" b="0" i="0" u="none" strike="noStrike" cap="none" normalizeH="0" baseline="0" dirty="0" smtClean="0">
                <a:ln>
                  <a:noFill/>
                </a:ln>
                <a:solidFill>
                  <a:srgbClr val="273239"/>
                </a:solidFill>
                <a:effectLst/>
                <a:latin typeface="Nunito"/>
                <a:cs typeface="Arial" pitchFamily="34" charset="0"/>
              </a:rPr>
              <a:t>A predictive parser is a recursive descent parser with no backtracking or backup. It is a top-down parser that does not require backtracking. At each step, the choice of the rule to be expanded is made upon the next terminal symbol.</a:t>
            </a:r>
            <a:br>
              <a:rPr kumimoji="0" lang="en-US" sz="1300" b="0" i="0" u="none" strike="noStrike" cap="none" normalizeH="0" baseline="0" dirty="0" smtClean="0">
                <a:ln>
                  <a:noFill/>
                </a:ln>
                <a:solidFill>
                  <a:srgbClr val="273239"/>
                </a:solidFill>
                <a:effectLst/>
                <a:latin typeface="Nunito"/>
                <a:cs typeface="Arial" pitchFamily="34" charset="0"/>
              </a:rPr>
            </a:br>
            <a:r>
              <a:rPr kumimoji="0" lang="en-US" sz="1300" b="0" i="0" u="none" strike="noStrike" cap="none" normalizeH="0" baseline="0" dirty="0" smtClean="0">
                <a:ln>
                  <a:noFill/>
                </a:ln>
                <a:solidFill>
                  <a:srgbClr val="273239"/>
                </a:solidFill>
                <a:effectLst/>
                <a:latin typeface="Nunito"/>
                <a:cs typeface="Arial" pitchFamily="34" charset="0"/>
              </a:rPr>
              <a:t>Consider  </a:t>
            </a:r>
            <a:endParaRPr kumimoji="0" lang="en-US" sz="1200" b="0" i="0" u="none" strike="noStrike" cap="none" normalizeH="0" baseline="0" dirty="0" smtClean="0">
              <a:ln>
                <a:noFill/>
              </a:ln>
              <a:solidFill>
                <a:schemeClr val="tx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cs typeface="Arial" pitchFamily="34" charset="0"/>
              </a:rPr>
              <a:t>A -&gt; A1 | A2 | ... | An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If the non-terminal is to be further expanded to ‘A’, the rule is selected based on the current input symbol ‘a’ only.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78" name="Rectangle 2"/>
          <p:cNvSpPr>
            <a:spLocks noChangeArrowheads="1"/>
          </p:cNvSpPr>
          <p:nvPr/>
        </p:nvSpPr>
        <p:spPr bwMode="auto">
          <a:xfrm>
            <a:off x="142844" y="1714488"/>
            <a:ext cx="8715372" cy="2031301"/>
          </a:xfrm>
          <a:prstGeom prst="rect">
            <a:avLst/>
          </a:prstGeom>
          <a:solidFill>
            <a:srgbClr val="E0E0E0"/>
          </a:solidFill>
          <a:ln w="9525">
            <a:noFill/>
            <a:miter lim="800000"/>
            <a:headEnd/>
            <a:tailEnd/>
          </a:ln>
          <a:effectLst/>
        </p:spPr>
        <p:txBody>
          <a:bodyPr vert="horz" wrap="squar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273239"/>
                </a:solidFill>
                <a:effectLst/>
                <a:latin typeface="Nunito"/>
                <a:cs typeface="Arial" pitchFamily="34" charset="0"/>
              </a:rPr>
              <a:t>Predictive Parser Algorithm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300" b="0" i="0" u="none" strike="noStrike" cap="none" normalizeH="0" baseline="0" dirty="0" smtClean="0">
                <a:ln>
                  <a:noFill/>
                </a:ln>
                <a:solidFill>
                  <a:srgbClr val="273239"/>
                </a:solidFill>
                <a:effectLst/>
                <a:latin typeface="Nunito"/>
                <a:cs typeface="Arial" pitchFamily="34" charset="0"/>
              </a:rPr>
              <a:t>Make a transition diagram(DFA/NFA) for every rule of grammar.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300" b="0" i="0" u="none" strike="noStrike" cap="none" normalizeH="0" baseline="0" dirty="0" smtClean="0">
                <a:ln>
                  <a:noFill/>
                </a:ln>
                <a:solidFill>
                  <a:srgbClr val="273239"/>
                </a:solidFill>
                <a:effectLst/>
                <a:latin typeface="Nunito"/>
                <a:cs typeface="Arial" pitchFamily="34" charset="0"/>
              </a:rPr>
              <a:t>Optimize the DFA by reducing the number of states, yielding the final transition diagram.</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300" b="0" i="0" u="none" strike="noStrike" cap="none" normalizeH="0" baseline="0" dirty="0" smtClean="0">
                <a:ln>
                  <a:noFill/>
                </a:ln>
                <a:solidFill>
                  <a:srgbClr val="273239"/>
                </a:solidFill>
                <a:effectLst/>
                <a:latin typeface="Nunito"/>
                <a:cs typeface="Arial" pitchFamily="34" charset="0"/>
              </a:rPr>
              <a:t>Simulate the string on the transition diagram to parse a string.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300" b="0" i="0" u="none" strike="noStrike" cap="none" normalizeH="0" baseline="0" dirty="0" smtClean="0">
                <a:ln>
                  <a:noFill/>
                </a:ln>
                <a:solidFill>
                  <a:srgbClr val="273239"/>
                </a:solidFill>
                <a:effectLst/>
                <a:latin typeface="Nunito"/>
                <a:cs typeface="Arial" pitchFamily="34" charset="0"/>
              </a:rPr>
              <a:t>If the transition diagram reaches an accept state after the input is consumed, it is parsed.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rgbClr val="273239"/>
              </a:solidFill>
              <a:effectLst/>
              <a:latin typeface="Nuni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Consider the following grammar –</a:t>
            </a:r>
            <a:endParaRPr kumimoji="0" lang="en-US" sz="1200" b="0" i="0" u="none" strike="noStrike" cap="none" normalizeH="0" baseline="0" dirty="0" smtClean="0">
              <a:ln>
                <a:noFill/>
              </a:ln>
              <a:solidFill>
                <a:schemeClr val="tx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cs typeface="Arial" pitchFamily="34" charset="0"/>
              </a:rPr>
              <a:t>E-&gt;E+T|T</a:t>
            </a:r>
            <a:br>
              <a:rPr kumimoji="0" lang="en-US" sz="1200" b="0" i="0" u="none" strike="noStrike" cap="none" normalizeH="0" baseline="0" dirty="0" smtClean="0">
                <a:ln>
                  <a:noFill/>
                </a:ln>
                <a:solidFill>
                  <a:schemeClr val="tx1"/>
                </a:solidFill>
                <a:effectLst/>
                <a:latin typeface="Consolas" pitchFamily="49" charset="0"/>
                <a:cs typeface="Arial" pitchFamily="34" charset="0"/>
              </a:rPr>
            </a:br>
            <a:r>
              <a:rPr kumimoji="0" lang="en-US" sz="1200" b="0" i="0" u="none" strike="noStrike" cap="none" normalizeH="0" baseline="0" dirty="0" smtClean="0">
                <a:ln>
                  <a:noFill/>
                </a:ln>
                <a:solidFill>
                  <a:schemeClr val="tx1"/>
                </a:solidFill>
                <a:effectLst/>
                <a:latin typeface="Consolas" pitchFamily="49" charset="0"/>
                <a:cs typeface="Arial" pitchFamily="34" charset="0"/>
              </a:rPr>
              <a:t>T-&gt;T*F|F</a:t>
            </a:r>
            <a:br>
              <a:rPr kumimoji="0" lang="en-US" sz="1200" b="0" i="0" u="none" strike="noStrike" cap="none" normalizeH="0" baseline="0" dirty="0" smtClean="0">
                <a:ln>
                  <a:noFill/>
                </a:ln>
                <a:solidFill>
                  <a:schemeClr val="tx1"/>
                </a:solidFill>
                <a:effectLst/>
                <a:latin typeface="Consolas" pitchFamily="49" charset="0"/>
                <a:cs typeface="Arial" pitchFamily="34" charset="0"/>
              </a:rPr>
            </a:br>
            <a:r>
              <a:rPr kumimoji="0" lang="en-US" sz="1200" b="0" i="0" u="none" strike="noStrike" cap="none" normalizeH="0" baseline="0" dirty="0" smtClean="0">
                <a:ln>
                  <a:noFill/>
                </a:ln>
                <a:solidFill>
                  <a:schemeClr val="tx1"/>
                </a:solidFill>
                <a:effectLst/>
                <a:latin typeface="Consolas" pitchFamily="49" charset="0"/>
                <a:cs typeface="Arial" pitchFamily="34" charset="0"/>
              </a:rPr>
              <a:t>F-&gt;(E)|id</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579" name="Rectangle 3"/>
          <p:cNvSpPr>
            <a:spLocks noChangeArrowheads="1"/>
          </p:cNvSpPr>
          <p:nvPr/>
        </p:nvSpPr>
        <p:spPr bwMode="auto">
          <a:xfrm>
            <a:off x="71406" y="3871770"/>
            <a:ext cx="8858312" cy="1200304"/>
          </a:xfrm>
          <a:prstGeom prst="rect">
            <a:avLst/>
          </a:prstGeom>
          <a:solidFill>
            <a:srgbClr val="E0E0E0"/>
          </a:solidFill>
          <a:ln w="9525">
            <a:noFill/>
            <a:miter lim="800000"/>
            <a:headEnd/>
            <a:tailEnd/>
          </a:ln>
          <a:effectLst/>
        </p:spPr>
        <p:txBody>
          <a:bodyPr vert="horz" wrap="square" lIns="0" tIns="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73239"/>
                </a:solidFill>
                <a:effectLst/>
                <a:latin typeface="Nunito"/>
                <a:cs typeface="Arial" pitchFamily="34" charset="0"/>
              </a:rPr>
              <a:t>After removing left recursion, left factoring</a:t>
            </a:r>
            <a:endParaRPr kumimoji="0" lang="en-US" sz="1200" b="0" i="0" u="none" strike="noStrike" cap="none" normalizeH="0" baseline="0" dirty="0" smtClean="0">
              <a:ln>
                <a:noFill/>
              </a:ln>
              <a:solidFill>
                <a:schemeClr val="tx1"/>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nsolas" pitchFamily="49" charset="0"/>
                <a:cs typeface="Arial" pitchFamily="34" charset="0"/>
              </a:rPr>
              <a:t>E-&gt;TT'</a:t>
            </a:r>
            <a:br>
              <a:rPr kumimoji="0" lang="en-US" sz="1200" b="0" i="0" u="none" strike="noStrike" cap="none" normalizeH="0" baseline="0" dirty="0" smtClean="0">
                <a:ln>
                  <a:noFill/>
                </a:ln>
                <a:solidFill>
                  <a:schemeClr val="tx1"/>
                </a:solidFill>
                <a:effectLst/>
                <a:latin typeface="Consolas" pitchFamily="49" charset="0"/>
                <a:cs typeface="Arial" pitchFamily="34" charset="0"/>
              </a:rPr>
            </a:br>
            <a:r>
              <a:rPr kumimoji="0" lang="en-US" sz="1200" b="0" i="0" u="none" strike="noStrike" cap="none" normalizeH="0" baseline="0" dirty="0" smtClean="0">
                <a:ln>
                  <a:noFill/>
                </a:ln>
                <a:solidFill>
                  <a:schemeClr val="tx1"/>
                </a:solidFill>
                <a:effectLst/>
                <a:latin typeface="Consolas" pitchFamily="49" charset="0"/>
                <a:cs typeface="Arial" pitchFamily="34" charset="0"/>
              </a:rPr>
              <a:t>T'-&gt;+</a:t>
            </a:r>
            <a:r>
              <a:rPr kumimoji="0" lang="en-US" sz="1200" b="0" i="0" u="none" strike="noStrike" cap="none" normalizeH="0" baseline="0" dirty="0" err="1" smtClean="0">
                <a:ln>
                  <a:noFill/>
                </a:ln>
                <a:solidFill>
                  <a:schemeClr val="tx1"/>
                </a:solidFill>
                <a:effectLst/>
                <a:latin typeface="Consolas" pitchFamily="49" charset="0"/>
                <a:cs typeface="Arial" pitchFamily="34" charset="0"/>
              </a:rPr>
              <a:t>TT'|ε</a:t>
            </a:r>
            <a:r>
              <a:rPr kumimoji="0" lang="en-US" sz="1200" b="0" i="0" u="none" strike="noStrike" cap="none" normalizeH="0" baseline="0" dirty="0" smtClean="0">
                <a:ln>
                  <a:noFill/>
                </a:ln>
                <a:solidFill>
                  <a:schemeClr val="tx1"/>
                </a:solidFill>
                <a:effectLst/>
                <a:latin typeface="Consolas" pitchFamily="49" charset="0"/>
                <a:cs typeface="Arial" pitchFamily="34" charset="0"/>
              </a:rPr>
              <a:t/>
            </a:r>
            <a:br>
              <a:rPr kumimoji="0" lang="en-US" sz="1200" b="0" i="0" u="none" strike="noStrike" cap="none" normalizeH="0" baseline="0" dirty="0" smtClean="0">
                <a:ln>
                  <a:noFill/>
                </a:ln>
                <a:solidFill>
                  <a:schemeClr val="tx1"/>
                </a:solidFill>
                <a:effectLst/>
                <a:latin typeface="Consolas" pitchFamily="49" charset="0"/>
                <a:cs typeface="Arial" pitchFamily="34" charset="0"/>
              </a:rPr>
            </a:br>
            <a:r>
              <a:rPr kumimoji="0" lang="en-US" sz="1200" b="0" i="0" u="none" strike="noStrike" cap="none" normalizeH="0" baseline="0" dirty="0" smtClean="0">
                <a:ln>
                  <a:noFill/>
                </a:ln>
                <a:solidFill>
                  <a:schemeClr val="tx1"/>
                </a:solidFill>
                <a:effectLst/>
                <a:latin typeface="Consolas" pitchFamily="49" charset="0"/>
                <a:cs typeface="Arial" pitchFamily="34" charset="0"/>
              </a:rPr>
              <a:t>T-&gt;FT''</a:t>
            </a:r>
            <a:br>
              <a:rPr kumimoji="0" lang="en-US" sz="1200" b="0" i="0" u="none" strike="noStrike" cap="none" normalizeH="0" baseline="0" dirty="0" smtClean="0">
                <a:ln>
                  <a:noFill/>
                </a:ln>
                <a:solidFill>
                  <a:schemeClr val="tx1"/>
                </a:solidFill>
                <a:effectLst/>
                <a:latin typeface="Consolas" pitchFamily="49" charset="0"/>
                <a:cs typeface="Arial" pitchFamily="34" charset="0"/>
              </a:rPr>
            </a:br>
            <a:r>
              <a:rPr kumimoji="0" lang="en-US" sz="1200" b="0" i="0" u="none" strike="noStrike" cap="none" normalizeH="0" baseline="0" dirty="0" smtClean="0">
                <a:ln>
                  <a:noFill/>
                </a:ln>
                <a:solidFill>
                  <a:schemeClr val="tx1"/>
                </a:solidFill>
                <a:effectLst/>
                <a:latin typeface="Consolas" pitchFamily="49" charset="0"/>
                <a:cs typeface="Arial" pitchFamily="34" charset="0"/>
              </a:rPr>
              <a:t>T''-&gt;*</a:t>
            </a:r>
            <a:r>
              <a:rPr kumimoji="0" lang="en-US" sz="1200" b="0" i="0" u="none" strike="noStrike" cap="none" normalizeH="0" baseline="0" dirty="0" err="1" smtClean="0">
                <a:ln>
                  <a:noFill/>
                </a:ln>
                <a:solidFill>
                  <a:schemeClr val="tx1"/>
                </a:solidFill>
                <a:effectLst/>
                <a:latin typeface="Consolas" pitchFamily="49" charset="0"/>
                <a:cs typeface="Arial" pitchFamily="34" charset="0"/>
              </a:rPr>
              <a:t>FT''|ε</a:t>
            </a:r>
            <a:r>
              <a:rPr kumimoji="0" lang="en-US" sz="1200" b="0" i="0" u="none" strike="noStrike" cap="none" normalizeH="0" baseline="0" dirty="0" smtClean="0">
                <a:ln>
                  <a:noFill/>
                </a:ln>
                <a:solidFill>
                  <a:schemeClr val="tx1"/>
                </a:solidFill>
                <a:effectLst/>
                <a:latin typeface="Consolas" pitchFamily="49" charset="0"/>
                <a:cs typeface="Arial" pitchFamily="34" charset="0"/>
              </a:rPr>
              <a:t/>
            </a:r>
            <a:br>
              <a:rPr kumimoji="0" lang="en-US" sz="1200" b="0" i="0" u="none" strike="noStrike" cap="none" normalizeH="0" baseline="0" dirty="0" smtClean="0">
                <a:ln>
                  <a:noFill/>
                </a:ln>
                <a:solidFill>
                  <a:schemeClr val="tx1"/>
                </a:solidFill>
                <a:effectLst/>
                <a:latin typeface="Consolas" pitchFamily="49" charset="0"/>
                <a:cs typeface="Arial" pitchFamily="34" charset="0"/>
              </a:rPr>
            </a:br>
            <a:r>
              <a:rPr kumimoji="0" lang="en-US" sz="1200" b="0" i="0" u="none" strike="noStrike" cap="none" normalizeH="0" baseline="0" dirty="0" smtClean="0">
                <a:ln>
                  <a:noFill/>
                </a:ln>
                <a:solidFill>
                  <a:schemeClr val="tx1"/>
                </a:solidFill>
                <a:effectLst/>
                <a:latin typeface="Consolas" pitchFamily="49" charset="0"/>
                <a:cs typeface="Arial" pitchFamily="34" charset="0"/>
              </a:rPr>
              <a:t>F-&gt;(E)|id</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1606</Words>
  <Application>Microsoft Office PowerPoint</Application>
  <PresentationFormat>On-screen Show (4:3)</PresentationFormat>
  <Paragraphs>292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Student</cp:lastModifiedBy>
  <cp:revision>5</cp:revision>
  <dcterms:created xsi:type="dcterms:W3CDTF">2025-03-18T08:59:45Z</dcterms:created>
  <dcterms:modified xsi:type="dcterms:W3CDTF">2025-03-18T09:43:10Z</dcterms:modified>
</cp:coreProperties>
</file>