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D81A5-A2E7-4FB6-B1AE-A304619F4251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3AA24-D2C9-45DE-B1E0-5F71229523E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3AA24-D2C9-45DE-B1E0-5F71229523EA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toadm.ru/goto/http:/www.inframanager.ru/it-infrastructure-library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lpdeski.ru/tool/673/" TargetMode="External"/><Relationship Id="rId2" Type="http://schemas.openxmlformats.org/officeDocument/2006/relationships/hyperlink" Target="http://www.helpdeski.ru/tool/1257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lpdeski.ru/tool/1564/" TargetMode="External"/><Relationship Id="rId2" Type="http://schemas.openxmlformats.org/officeDocument/2006/relationships/hyperlink" Target="http://www.helpdeski.ru/tool/144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lpdeski.ru/tool/1498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lpdeski.ru/tool/1784/" TargetMode="External"/><Relationship Id="rId2" Type="http://schemas.openxmlformats.org/officeDocument/2006/relationships/hyperlink" Target="http://www.helpdeski.ru/tool/163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elpdeski.ru/tool/670/" TargetMode="External"/><Relationship Id="rId4" Type="http://schemas.openxmlformats.org/officeDocument/2006/relationships/hyperlink" Target="http://www.helpdeski.ru/tool/32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Обследование систем класса «</a:t>
            </a:r>
            <a:r>
              <a:rPr lang="en-US" b="1" dirty="0" smtClean="0"/>
              <a:t>Service Desk</a:t>
            </a:r>
            <a:r>
              <a:rPr lang="ru-RU" b="1" dirty="0" smtClean="0"/>
              <a:t>»</a:t>
            </a:r>
            <a:r>
              <a:rPr lang="en-US" b="1" dirty="0" smtClean="0"/>
              <a:t>.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Установка и настройка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Лабораторная работа №1</a:t>
            </a:r>
          </a:p>
          <a:p>
            <a:r>
              <a:rPr lang="ru-RU" dirty="0" smtClean="0"/>
              <a:t>Администрирование ИС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2. Разбираемся — чем отличается </a:t>
            </a:r>
            <a:r>
              <a:rPr lang="ru-RU" b="1" dirty="0" err="1" smtClean="0"/>
              <a:t>Helpdesk</a:t>
            </a:r>
            <a:r>
              <a:rPr lang="ru-RU" b="1" dirty="0" smtClean="0"/>
              <a:t> от </a:t>
            </a:r>
            <a:r>
              <a:rPr lang="ru-RU" b="1" dirty="0" err="1" smtClean="0"/>
              <a:t>Service</a:t>
            </a:r>
            <a:r>
              <a:rPr lang="ru-RU" b="1" dirty="0" smtClean="0"/>
              <a:t> </a:t>
            </a:r>
            <a:r>
              <a:rPr lang="ru-RU" b="1" dirty="0" err="1" smtClean="0"/>
              <a:t>desk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ru-RU" dirty="0" smtClean="0"/>
              <a:t>По большому счету, в современном мире понятия </a:t>
            </a:r>
            <a:r>
              <a:rPr lang="ru-RU" b="1" dirty="0" err="1" smtClean="0"/>
              <a:t>service</a:t>
            </a:r>
            <a:r>
              <a:rPr lang="ru-RU" b="1" dirty="0" smtClean="0"/>
              <a:t> </a:t>
            </a:r>
            <a:r>
              <a:rPr lang="ru-RU" b="1" dirty="0" err="1" smtClean="0"/>
              <a:t>desk</a:t>
            </a:r>
            <a:r>
              <a:rPr lang="ru-RU" b="1" dirty="0" smtClean="0"/>
              <a:t> </a:t>
            </a:r>
            <a:r>
              <a:rPr lang="ru-RU" dirty="0" smtClean="0"/>
              <a:t>и</a:t>
            </a:r>
            <a:r>
              <a:rPr lang="ru-RU" dirty="0" smtClean="0"/>
              <a:t> </a:t>
            </a:r>
            <a:r>
              <a:rPr lang="ru-RU" b="1" dirty="0" err="1" smtClean="0"/>
              <a:t>helpdesk</a:t>
            </a:r>
            <a:r>
              <a:rPr lang="ru-RU" dirty="0" smtClean="0"/>
              <a:t> практически </a:t>
            </a:r>
            <a:r>
              <a:rPr lang="ru-RU" i="1" dirty="0" smtClean="0"/>
              <a:t>тождественны с точки  зрения </a:t>
            </a:r>
            <a:r>
              <a:rPr lang="ru-RU" i="1" dirty="0" smtClean="0"/>
              <a:t>бизнеса. </a:t>
            </a:r>
            <a:endParaRPr lang="ru-RU" i="1" dirty="0" smtClean="0"/>
          </a:p>
          <a:p>
            <a:pPr algn="just">
              <a:buNone/>
            </a:pPr>
            <a:r>
              <a:rPr lang="ru-RU" i="1" dirty="0" smtClean="0"/>
              <a:t>На </a:t>
            </a:r>
            <a:r>
              <a:rPr lang="ru-RU" i="1" dirty="0" smtClean="0"/>
              <a:t>практике, а именно для самой службы IT </a:t>
            </a:r>
            <a:r>
              <a:rPr lang="ru-RU" i="1" dirty="0" smtClean="0"/>
              <a:t>разница является </a:t>
            </a:r>
            <a:r>
              <a:rPr lang="ru-RU" i="1" dirty="0" smtClean="0"/>
              <a:t>существенной. </a:t>
            </a:r>
            <a:endParaRPr lang="ru-RU" i="1" dirty="0" smtClean="0"/>
          </a:p>
          <a:p>
            <a:pPr algn="just">
              <a:buNone/>
            </a:pPr>
            <a:r>
              <a:rPr lang="ru-RU" dirty="0" smtClean="0"/>
              <a:t>Суть </a:t>
            </a:r>
            <a:r>
              <a:rPr lang="ru-RU" dirty="0" smtClean="0"/>
              <a:t>заключается в том, что </a:t>
            </a:r>
            <a:endParaRPr lang="ru-RU" dirty="0" smtClean="0"/>
          </a:p>
          <a:p>
            <a:pPr algn="just">
              <a:buNone/>
            </a:pPr>
            <a:r>
              <a:rPr lang="ru-RU" b="1" i="1" dirty="0" err="1" smtClean="0"/>
              <a:t>helpdesk</a:t>
            </a:r>
            <a:r>
              <a:rPr lang="ru-RU" b="1" i="1" dirty="0" smtClean="0"/>
              <a:t> </a:t>
            </a:r>
            <a:r>
              <a:rPr lang="ru-RU" b="1" i="1" dirty="0" smtClean="0"/>
              <a:t>— инструмент, </a:t>
            </a:r>
            <a:endParaRPr lang="ru-RU" b="1" i="1" dirty="0" smtClean="0"/>
          </a:p>
          <a:p>
            <a:pPr algn="just">
              <a:buNone/>
            </a:pPr>
            <a:r>
              <a:rPr lang="ru-RU" b="1" i="1" dirty="0" err="1" smtClean="0"/>
              <a:t>service</a:t>
            </a:r>
            <a:r>
              <a:rPr lang="ru-RU" b="1" i="1" dirty="0" smtClean="0"/>
              <a:t> </a:t>
            </a:r>
            <a:r>
              <a:rPr lang="ru-RU" b="1" i="1" dirty="0" err="1" smtClean="0"/>
              <a:t>desk</a:t>
            </a:r>
            <a:r>
              <a:rPr lang="ru-RU" b="1" i="1" dirty="0" smtClean="0"/>
              <a:t> — набор методов и процедур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pPr algn="ctr" fontAlgn="base">
              <a:buNone/>
            </a:pPr>
            <a:r>
              <a:rPr lang="ru-RU" b="1" dirty="0" err="1" smtClean="0"/>
              <a:t>Helpdesk</a:t>
            </a:r>
            <a:endParaRPr lang="ru-RU" b="1" i="1" dirty="0" smtClean="0"/>
          </a:p>
          <a:p>
            <a:pPr algn="just" fontAlgn="base">
              <a:buNone/>
            </a:pPr>
            <a:r>
              <a:rPr lang="ru-RU" dirty="0" smtClean="0"/>
              <a:t>Если </a:t>
            </a:r>
            <a:r>
              <a:rPr lang="ru-RU" dirty="0" smtClean="0"/>
              <a:t>обратиться к прямому значению данного слова (его переводу), то увидим, что оно означает «стол помощи». При этом в английском языке </a:t>
            </a:r>
            <a:r>
              <a:rPr lang="ru-RU" b="1" i="1" dirty="0" err="1" smtClean="0"/>
              <a:t>helpdesk</a:t>
            </a:r>
            <a:r>
              <a:rPr lang="ru-RU" b="1" i="1" dirty="0" smtClean="0"/>
              <a:t> </a:t>
            </a:r>
            <a:r>
              <a:rPr lang="ru-RU" dirty="0" smtClean="0"/>
              <a:t>– это устоявшееся сочетание, обозначающее техническую поддержку компьютерного парка. В этого получается все просто: </a:t>
            </a:r>
            <a:r>
              <a:rPr lang="ru-RU" b="1" dirty="0" err="1" smtClean="0"/>
              <a:t>helpdesk</a:t>
            </a:r>
            <a:r>
              <a:rPr lang="ru-RU" b="1" dirty="0" smtClean="0"/>
              <a:t> — это служба технической поддержки.</a:t>
            </a:r>
          </a:p>
          <a:p>
            <a:pPr algn="just" fontAlgn="base">
              <a:buNone/>
            </a:pPr>
            <a:endParaRPr lang="ru-RU" b="1" dirty="0" smtClean="0"/>
          </a:p>
          <a:p>
            <a:pPr algn="ctr" fontAlgn="base">
              <a:buNone/>
            </a:pPr>
            <a:r>
              <a:rPr lang="ru-RU" b="1" dirty="0" err="1" smtClean="0"/>
              <a:t>Service</a:t>
            </a:r>
            <a:r>
              <a:rPr lang="ru-RU" b="1" dirty="0" smtClean="0"/>
              <a:t> </a:t>
            </a:r>
            <a:r>
              <a:rPr lang="ru-RU" b="1" dirty="0" err="1" smtClean="0"/>
              <a:t>Desk</a:t>
            </a:r>
            <a:endParaRPr lang="ru-RU" dirty="0" smtClean="0"/>
          </a:p>
          <a:p>
            <a:pPr algn="just" fontAlgn="base">
              <a:buNone/>
            </a:pP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 err="1" smtClean="0"/>
              <a:t>Desk</a:t>
            </a:r>
            <a:r>
              <a:rPr lang="ru-RU" b="1" dirty="0" smtClean="0"/>
              <a:t> </a:t>
            </a:r>
            <a:r>
              <a:rPr lang="ru-RU" dirty="0" smtClean="0"/>
              <a:t>(допускает также и такое написание: </a:t>
            </a:r>
            <a:r>
              <a:rPr lang="ru-RU" i="1" dirty="0" err="1" smtClean="0"/>
              <a:t>servicedesk</a:t>
            </a:r>
            <a:r>
              <a:rPr lang="ru-RU" dirty="0" smtClean="0"/>
              <a:t>) – в переводе означает «секция обслуживания». То есть 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 err="1" smtClean="0"/>
              <a:t>desk</a:t>
            </a:r>
            <a:r>
              <a:rPr lang="ru-RU" dirty="0" smtClean="0"/>
              <a:t> необходимо рассматривать с точки зрения оказания определенных сервисов конечным пользователям. </a:t>
            </a:r>
            <a:r>
              <a:rPr lang="ru-RU" b="1" dirty="0" err="1" smtClean="0"/>
              <a:t>Service</a:t>
            </a:r>
            <a:r>
              <a:rPr lang="ru-RU" b="1" dirty="0" smtClean="0"/>
              <a:t> </a:t>
            </a:r>
            <a:r>
              <a:rPr lang="ru-RU" b="1" dirty="0" err="1" smtClean="0"/>
              <a:t>desk</a:t>
            </a:r>
            <a:r>
              <a:rPr lang="ru-RU" b="1" dirty="0" smtClean="0"/>
              <a:t> – единая точка контакта между пользователем услуг и </a:t>
            </a:r>
            <a:r>
              <a:rPr lang="ru-RU" b="1" dirty="0" err="1" smtClean="0"/>
              <a:t>ит-специалистом</a:t>
            </a:r>
            <a:r>
              <a:rPr lang="ru-RU" b="1" dirty="0" smtClean="0"/>
              <a:t>, предоставляющим эти услуги.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sz="2900" dirty="0" smtClean="0"/>
              <a:t>Внедрение какой-либо системы, которая основана на инструменте </a:t>
            </a:r>
            <a:r>
              <a:rPr lang="ru-RU" sz="2900" dirty="0" err="1" smtClean="0"/>
              <a:t>helpdesk</a:t>
            </a:r>
            <a:r>
              <a:rPr lang="ru-RU" sz="2900" dirty="0" smtClean="0"/>
              <a:t>, </a:t>
            </a:r>
            <a:r>
              <a:rPr lang="ru-RU" sz="2900" i="1" dirty="0" smtClean="0"/>
              <a:t>помогает систематизировать поток заявок и обращений от пользователей, позволяя планировать работы системных </a:t>
            </a:r>
            <a:r>
              <a:rPr lang="ru-RU" sz="2900" i="1" dirty="0" smtClean="0"/>
              <a:t>администраторов. </a:t>
            </a:r>
          </a:p>
          <a:p>
            <a:pPr algn="just">
              <a:buNone/>
            </a:pPr>
            <a:r>
              <a:rPr lang="ru-RU" sz="2900" dirty="0" smtClean="0"/>
              <a:t>С </a:t>
            </a:r>
            <a:r>
              <a:rPr lang="ru-RU" sz="2900" dirty="0" smtClean="0"/>
              <a:t>течением времени практически любая компания приходит к тому, что данный </a:t>
            </a:r>
            <a:r>
              <a:rPr lang="ru-RU" sz="2900" i="1" dirty="0" smtClean="0"/>
              <a:t>инструмент организации работ по реагированию на обращения пользователей и устранению проблем «изживает» себя</a:t>
            </a:r>
            <a:r>
              <a:rPr lang="ru-RU" sz="2900" dirty="0" smtClean="0"/>
              <a:t>, т.к. появляется все больше требований и желаний у различных сотрудников компании </a:t>
            </a:r>
            <a:r>
              <a:rPr lang="ru-RU" sz="2900" i="1" dirty="0" smtClean="0"/>
              <a:t>(ведение и выполнение заявок, анализ/мониторинг работ, удобство использования, общая «производительность» системы и т.п</a:t>
            </a:r>
            <a:r>
              <a:rPr lang="ru-RU" sz="2900" i="1" dirty="0" smtClean="0"/>
              <a:t>.).</a:t>
            </a:r>
          </a:p>
          <a:p>
            <a:pPr algn="just">
              <a:buNone/>
            </a:pPr>
            <a:r>
              <a:rPr lang="ru-RU" sz="2900" dirty="0" smtClean="0"/>
              <a:t>Следующим </a:t>
            </a:r>
            <a:r>
              <a:rPr lang="ru-RU" sz="2900" dirty="0" smtClean="0"/>
              <a:t>шагом является переход от концепции “</a:t>
            </a:r>
            <a:r>
              <a:rPr lang="ru-RU" sz="2900" dirty="0" err="1" smtClean="0"/>
              <a:t>helpdesk</a:t>
            </a:r>
            <a:r>
              <a:rPr lang="ru-RU" sz="2900" dirty="0" smtClean="0"/>
              <a:t>” к “</a:t>
            </a:r>
            <a:r>
              <a:rPr lang="ru-RU" sz="2900" dirty="0" err="1" smtClean="0"/>
              <a:t>service</a:t>
            </a:r>
            <a:r>
              <a:rPr lang="ru-RU" sz="2900" dirty="0" smtClean="0"/>
              <a:t> </a:t>
            </a:r>
            <a:r>
              <a:rPr lang="ru-RU" sz="2900" dirty="0" err="1" smtClean="0"/>
              <a:t>desk</a:t>
            </a:r>
            <a:r>
              <a:rPr lang="ru-RU" sz="2900" dirty="0" smtClean="0"/>
              <a:t>”, т.е. внедренная должна </a:t>
            </a:r>
            <a:r>
              <a:rPr lang="ru-RU" sz="2900" i="1" dirty="0" smtClean="0"/>
              <a:t>стать комплексом инструментов и различных наработок для решения поставленных задач.</a:t>
            </a:r>
            <a:r>
              <a:rPr lang="ru-RU" sz="2900" dirty="0" smtClean="0"/>
              <a:t> При этом ориентация сотрудников и системы должна быть поставлена на предоставление «</a:t>
            </a:r>
            <a:r>
              <a:rPr lang="ru-RU" sz="2900" i="1" dirty="0" smtClean="0"/>
              <a:t>ИТ как услуги</a:t>
            </a:r>
            <a:r>
              <a:rPr lang="ru-RU" sz="2900" dirty="0" smtClean="0"/>
              <a:t>».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 algn="just" fontAlgn="base">
              <a:buNone/>
            </a:pPr>
            <a:r>
              <a:rPr lang="ru-RU" dirty="0" smtClean="0"/>
              <a:t>Обратившись </a:t>
            </a:r>
            <a:r>
              <a:rPr lang="ru-RU" dirty="0" smtClean="0"/>
              <a:t>к библиотеке </a:t>
            </a:r>
            <a:r>
              <a:rPr lang="ru-RU" dirty="0" smtClean="0">
                <a:hlinkClick r:id="rId2"/>
              </a:rPr>
              <a:t>ITIL</a:t>
            </a:r>
            <a:r>
              <a:rPr lang="ru-RU" dirty="0" smtClean="0"/>
              <a:t> (об этом поговорим отдельно), выясняем -понятие службы поддержки именуется </a:t>
            </a:r>
            <a:r>
              <a:rPr lang="ru-RU" i="1" dirty="0" err="1" smtClean="0"/>
              <a:t>service</a:t>
            </a:r>
            <a:r>
              <a:rPr lang="ru-RU" i="1" dirty="0" smtClean="0"/>
              <a:t> </a:t>
            </a:r>
            <a:r>
              <a:rPr lang="ru-RU" i="1" dirty="0" err="1" smtClean="0"/>
              <a:t>desk</a:t>
            </a:r>
            <a:r>
              <a:rPr lang="ru-RU" dirty="0" smtClean="0"/>
              <a:t>, а не </a:t>
            </a:r>
            <a:r>
              <a:rPr lang="ru-RU" i="1" dirty="0" err="1" smtClean="0"/>
              <a:t>helpdesk</a:t>
            </a:r>
            <a:r>
              <a:rPr lang="ru-RU" dirty="0" smtClean="0"/>
              <a:t>. Это объясняется тем, что ITIL рассматривает службу тех. поддержки, как подразделение, которое предоставляет конечным пользователям ряд сервисов. </a:t>
            </a:r>
            <a:endParaRPr lang="ru-RU" dirty="0" smtClean="0"/>
          </a:p>
          <a:p>
            <a:pPr algn="just" fontAlgn="base">
              <a:buNone/>
            </a:pPr>
            <a:r>
              <a:rPr lang="ru-RU" dirty="0" smtClean="0"/>
              <a:t>Каждый </a:t>
            </a:r>
            <a:r>
              <a:rPr lang="ru-RU" dirty="0" smtClean="0"/>
              <a:t>сервис четко регламентирован, что дает возможность определить уровень его качества (создается документ </a:t>
            </a:r>
            <a:r>
              <a:rPr lang="ru-RU" b="1" dirty="0" smtClean="0"/>
              <a:t>SLA</a:t>
            </a:r>
            <a:r>
              <a:rPr lang="ru-RU" dirty="0" smtClean="0"/>
              <a:t> для 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 err="1" smtClean="0"/>
              <a:t>desk</a:t>
            </a:r>
            <a:r>
              <a:rPr lang="ru-RU" dirty="0" smtClean="0"/>
              <a:t>).</a:t>
            </a:r>
          </a:p>
          <a:p>
            <a:pPr algn="just" fontAlgn="base">
              <a:buNone/>
            </a:pPr>
            <a:endParaRPr lang="ru-RU" dirty="0" smtClean="0"/>
          </a:p>
          <a:p>
            <a:pPr algn="just" fontAlgn="base">
              <a:buNone/>
            </a:pPr>
            <a:r>
              <a:rPr lang="ru-RU" b="1" dirty="0" smtClean="0"/>
              <a:t>Подводим </a:t>
            </a:r>
            <a:r>
              <a:rPr lang="ru-RU" b="1" dirty="0" smtClean="0"/>
              <a:t>итог. </a:t>
            </a:r>
            <a:endParaRPr lang="ru-RU" b="1" dirty="0" smtClean="0"/>
          </a:p>
          <a:p>
            <a:pPr algn="just" fontAlgn="base">
              <a:buNone/>
            </a:pPr>
            <a:r>
              <a:rPr lang="ru-RU" b="1" dirty="0" err="1" smtClean="0"/>
              <a:t>Help</a:t>
            </a:r>
            <a:r>
              <a:rPr lang="ru-RU" b="1" dirty="0" smtClean="0"/>
              <a:t> </a:t>
            </a:r>
            <a:r>
              <a:rPr lang="ru-RU" b="1" dirty="0" err="1" smtClean="0"/>
              <a:t>desk</a:t>
            </a:r>
            <a:r>
              <a:rPr lang="ru-RU" dirty="0" smtClean="0"/>
              <a:t> – более узкое понятие, по факту инструмент или техническая поддержка; </a:t>
            </a:r>
            <a:endParaRPr lang="ru-RU" dirty="0" smtClean="0"/>
          </a:p>
          <a:p>
            <a:pPr algn="just" fontAlgn="base">
              <a:buNone/>
            </a:pPr>
            <a:r>
              <a:rPr lang="ru-RU" b="1" dirty="0" err="1" smtClean="0"/>
              <a:t>Service</a:t>
            </a:r>
            <a:r>
              <a:rPr lang="ru-RU" b="1" dirty="0" smtClean="0"/>
              <a:t> </a:t>
            </a:r>
            <a:r>
              <a:rPr lang="ru-RU" b="1" dirty="0" err="1" smtClean="0"/>
              <a:t>desk</a:t>
            </a:r>
            <a:r>
              <a:rPr lang="ru-RU" dirty="0" smtClean="0"/>
              <a:t> – понятие более широкое, рассматривающее предоставление технической поддержки с точки зрения сервиса, услуги, а также наличие процесса управления качеством обслуживания (SLM) и документа, в котором зафиксирован уровень качества обслуживания (SLA).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3. Сервисы </a:t>
            </a:r>
            <a:r>
              <a:rPr lang="ru-RU" dirty="0" smtClean="0"/>
              <a:t>для поддержки клиентов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ru-RU" sz="3500" b="1" u="sng" dirty="0" err="1" smtClean="0">
                <a:hlinkClick r:id="rId2"/>
              </a:rPr>
              <a:t>bpm’online</a:t>
            </a:r>
            <a:r>
              <a:rPr lang="ru-RU" sz="3500" b="1" u="sng" dirty="0" smtClean="0">
                <a:hlinkClick r:id="rId2"/>
              </a:rPr>
              <a:t> </a:t>
            </a:r>
            <a:r>
              <a:rPr lang="ru-RU" sz="3500" b="1" u="sng" dirty="0" err="1" smtClean="0">
                <a:hlinkClick r:id="rId2"/>
              </a:rPr>
              <a:t>service</a:t>
            </a:r>
            <a:endParaRPr lang="ru-RU" sz="3500" dirty="0" smtClean="0"/>
          </a:p>
          <a:p>
            <a:pPr algn="just">
              <a:buNone/>
            </a:pPr>
            <a:r>
              <a:rPr lang="ru-RU" sz="3500" dirty="0" smtClean="0"/>
              <a:t>Система для организации Единого центра обслуживания клиентов и внутренних </a:t>
            </a:r>
            <a:r>
              <a:rPr lang="ru-RU" sz="3500" dirty="0" err="1" smtClean="0"/>
              <a:t>бизнес-подразделений</a:t>
            </a:r>
            <a:r>
              <a:rPr lang="ru-RU" sz="3500" dirty="0" smtClean="0"/>
              <a:t> предприятия с учетом рекомендаций ITIL. Функциональность по автоматизации процессов, а также работа с обращениями, проблемами, изменениями, уровнем сервиса, конфигурациями, знаниями и релизами позволяет организовать эффективное взаимодействие как с внешними клиентами, так и с внутренними подразделениями компании. Система гибко настраивается и легко масштабируется.</a:t>
            </a:r>
          </a:p>
          <a:p>
            <a:pPr algn="just">
              <a:buNone/>
            </a:pPr>
            <a:r>
              <a:rPr lang="ru-RU" sz="3500" b="1" dirty="0" smtClean="0"/>
              <a:t> </a:t>
            </a:r>
            <a:endParaRPr lang="ru-RU" sz="3500" dirty="0" smtClean="0"/>
          </a:p>
          <a:p>
            <a:pPr algn="just">
              <a:buNone/>
            </a:pPr>
            <a:r>
              <a:rPr lang="ru-RU" sz="3500" b="1" u="sng" dirty="0" err="1" smtClean="0">
                <a:hlinkClick r:id="rId3"/>
              </a:rPr>
              <a:t>IntraService</a:t>
            </a:r>
            <a:endParaRPr lang="ru-RU" sz="3500" dirty="0" smtClean="0"/>
          </a:p>
          <a:p>
            <a:pPr algn="just">
              <a:buNone/>
            </a:pPr>
            <a:r>
              <a:rPr lang="ru-RU" sz="3500" dirty="0" smtClean="0"/>
              <a:t>Простая в настройке и удобная в использовании </a:t>
            </a:r>
            <a:r>
              <a:rPr lang="ru-RU" sz="3500" dirty="0" err="1" smtClean="0"/>
              <a:t>Service</a:t>
            </a:r>
            <a:r>
              <a:rPr lang="ru-RU" sz="3500" dirty="0" smtClean="0"/>
              <a:t> </a:t>
            </a:r>
            <a:r>
              <a:rPr lang="ru-RU" sz="3500" dirty="0" err="1" smtClean="0"/>
              <a:t>Desk</a:t>
            </a:r>
            <a:r>
              <a:rPr lang="ru-RU" sz="3500" dirty="0" smtClean="0"/>
              <a:t> система с </a:t>
            </a:r>
            <a:r>
              <a:rPr lang="ru-RU" sz="3500" dirty="0" err="1" smtClean="0"/>
              <a:t>веб-интерфейсом</a:t>
            </a:r>
            <a:r>
              <a:rPr lang="ru-RU" sz="3500" dirty="0" smtClean="0"/>
              <a:t>, позволяющая автоматизировать учет и обработку заявок. Совместима с ITIL. Доступны как SAAS, так и "коробочные" решения.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172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800" b="1" u="sng" dirty="0" smtClean="0">
                <a:hlinkClick r:id="rId2"/>
              </a:rPr>
              <a:t>ITSM 365</a:t>
            </a: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Сервис для внутренней и внешней поддержки. Представляет собой платформу </a:t>
            </a:r>
            <a:r>
              <a:rPr lang="ru-RU" sz="1800" dirty="0" err="1" smtClean="0"/>
              <a:t>Naumen</a:t>
            </a:r>
            <a:r>
              <a:rPr lang="ru-RU" sz="1800" dirty="0" smtClean="0"/>
              <a:t> </a:t>
            </a:r>
            <a:r>
              <a:rPr lang="ru-RU" sz="1800" dirty="0" err="1" smtClean="0"/>
              <a:t>Service</a:t>
            </a:r>
            <a:r>
              <a:rPr lang="ru-RU" sz="1800" dirty="0" smtClean="0"/>
              <a:t> </a:t>
            </a:r>
            <a:r>
              <a:rPr lang="ru-RU" sz="1800" dirty="0" err="1" smtClean="0"/>
              <a:t>Desk</a:t>
            </a:r>
            <a:r>
              <a:rPr lang="ru-RU" sz="1800" dirty="0" smtClean="0"/>
              <a:t>, </a:t>
            </a:r>
            <a:r>
              <a:rPr lang="ru-RU" sz="1800" dirty="0" err="1" smtClean="0"/>
              <a:t>преднастроенную</a:t>
            </a:r>
            <a:r>
              <a:rPr lang="ru-RU" sz="1800" dirty="0" smtClean="0"/>
              <a:t> для малого-среднего бизнеса. Включает в себя </a:t>
            </a:r>
            <a:r>
              <a:rPr lang="ru-RU" sz="1800" dirty="0" err="1" smtClean="0"/>
              <a:t>Service</a:t>
            </a:r>
            <a:r>
              <a:rPr lang="ru-RU" sz="1800" dirty="0" smtClean="0"/>
              <a:t> </a:t>
            </a:r>
            <a:r>
              <a:rPr lang="ru-RU" sz="1800" dirty="0" err="1" smtClean="0"/>
              <a:t>Desk</a:t>
            </a:r>
            <a:r>
              <a:rPr lang="ru-RU" sz="1800" dirty="0" smtClean="0"/>
              <a:t>, портал самообслуживания, личные кабинеты </a:t>
            </a:r>
            <a:r>
              <a:rPr lang="ru-RU" sz="1800" dirty="0" err="1" smtClean="0"/>
              <a:t>бизнес-пользователей</a:t>
            </a:r>
            <a:r>
              <a:rPr lang="ru-RU" sz="1800" dirty="0" smtClean="0"/>
              <a:t>, каталог услуг (внешних или внутренних), базу знаний, каталог оборудования, программного обеспечения и ИТ услуг, внутренние задачи, а также инструменты для управления изменениями, проблемами и конфигурациями и модуль отчетности</a:t>
            </a:r>
          </a:p>
          <a:p>
            <a:pPr algn="just">
              <a:buNone/>
            </a:pPr>
            <a:r>
              <a:rPr lang="ru-RU" sz="1800" dirty="0" smtClean="0"/>
              <a:t> </a:t>
            </a:r>
            <a:r>
              <a:rPr lang="ru-RU" sz="1800" b="1" u="sng" dirty="0" err="1" smtClean="0">
                <a:hlinkClick r:id="rId3"/>
              </a:rPr>
              <a:t>Omnidesk</a:t>
            </a:r>
            <a:endParaRPr lang="ru-RU" sz="1800" dirty="0" smtClean="0"/>
          </a:p>
          <a:p>
            <a:pPr algn="just">
              <a:buNone/>
            </a:pPr>
            <a:r>
              <a:rPr lang="ru-RU" sz="1800" dirty="0" err="1" smtClean="0"/>
              <a:t>Онлайн</a:t>
            </a:r>
            <a:r>
              <a:rPr lang="ru-RU" sz="1800" dirty="0" smtClean="0"/>
              <a:t> система поддержки клиентов, позволяет работать с запросами через </a:t>
            </a:r>
            <a:r>
              <a:rPr lang="ru-RU" sz="1800" dirty="0" err="1" smtClean="0"/>
              <a:t>email</a:t>
            </a:r>
            <a:r>
              <a:rPr lang="ru-RU" sz="1800" dirty="0" smtClean="0"/>
              <a:t>, </a:t>
            </a:r>
            <a:r>
              <a:rPr lang="ru-RU" sz="1800" dirty="0" err="1" smtClean="0"/>
              <a:t>онлайн-чат</a:t>
            </a:r>
            <a:r>
              <a:rPr lang="ru-RU" sz="1800" dirty="0" smtClean="0"/>
              <a:t>, </a:t>
            </a:r>
            <a:r>
              <a:rPr lang="ru-RU" sz="1800" dirty="0" err="1" smtClean="0"/>
              <a:t>Twitter</a:t>
            </a:r>
            <a:r>
              <a:rPr lang="ru-RU" sz="1800" dirty="0" smtClean="0"/>
              <a:t>, </a:t>
            </a:r>
            <a:r>
              <a:rPr lang="ru-RU" sz="1800" dirty="0" err="1" smtClean="0"/>
              <a:t>Facebook</a:t>
            </a:r>
            <a:r>
              <a:rPr lang="ru-RU" sz="1800" dirty="0" smtClean="0"/>
              <a:t> и сайт компании. Включает в себя клиентский форум, где можно оставлять жалобы и предложения, кабинет клиента, где он может контролировать статус своих запросов и общаться с </a:t>
            </a:r>
            <a:r>
              <a:rPr lang="ru-RU" sz="1800" dirty="0" err="1" smtClean="0"/>
              <a:t>саппортом</a:t>
            </a:r>
            <a:r>
              <a:rPr lang="ru-RU" sz="1800" dirty="0" smtClean="0"/>
              <a:t>, базу знаний.</a:t>
            </a:r>
            <a:endParaRPr lang="ru-RU" sz="1800" dirty="0" smtClean="0"/>
          </a:p>
          <a:p>
            <a:pPr algn="just">
              <a:buNone/>
            </a:pPr>
            <a:r>
              <a:rPr lang="ru-RU" sz="1800" b="1" dirty="0" smtClean="0"/>
              <a:t> </a:t>
            </a:r>
            <a:r>
              <a:rPr lang="ru-RU" sz="1800" b="1" u="sng" dirty="0" err="1" smtClean="0">
                <a:hlinkClick r:id="rId4"/>
              </a:rPr>
              <a:t>HelpDeskEddy</a:t>
            </a: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Комплексная </a:t>
            </a:r>
            <a:r>
              <a:rPr lang="ru-RU" sz="1800" dirty="0" err="1" smtClean="0"/>
              <a:t>онлайн</a:t>
            </a:r>
            <a:r>
              <a:rPr lang="ru-RU" sz="1800" dirty="0" smtClean="0"/>
              <a:t> система для поддержки клиентов. Включает в себя систему управления заявками, базу знаний, клиентский портал, чат, систему документооборота</a:t>
            </a:r>
            <a:r>
              <a:rPr lang="ru-RU" sz="1800" dirty="0" smtClean="0"/>
              <a:t>. Широкие </a:t>
            </a:r>
            <a:r>
              <a:rPr lang="ru-RU" sz="1800" dirty="0" smtClean="0"/>
              <a:t>возможности настройки: департаменты, группы пользователей, разграничение прав, приём заявок через е-почту (со многих почтовых ящиков), через форму на сайте. Есть </a:t>
            </a:r>
            <a:r>
              <a:rPr lang="ru-RU" sz="1800" dirty="0" err="1" smtClean="0"/>
              <a:t>email</a:t>
            </a:r>
            <a:r>
              <a:rPr lang="ru-RU" sz="1800" dirty="0" smtClean="0"/>
              <a:t>/</a:t>
            </a:r>
            <a:r>
              <a:rPr lang="ru-RU" sz="1800" dirty="0" err="1" smtClean="0"/>
              <a:t>sms</a:t>
            </a:r>
            <a:r>
              <a:rPr lang="ru-RU" sz="1800" dirty="0" smtClean="0"/>
              <a:t> уведомления, шаблоны писем, анализ трудозатрат по сотрудникам и клиентам.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600" b="1" u="sng" dirty="0" err="1" smtClean="0">
                <a:hlinkClick r:id="rId2"/>
              </a:rPr>
              <a:t>Usedesk</a:t>
            </a:r>
            <a:endParaRPr lang="ru-RU" sz="1600" dirty="0" smtClean="0"/>
          </a:p>
          <a:p>
            <a:pPr algn="just">
              <a:buNone/>
            </a:pPr>
            <a:r>
              <a:rPr lang="ru-RU" sz="1600" dirty="0" smtClean="0"/>
              <a:t>Сервис для работы с обращениями клиентов по электронной почте. Автоматические правила обработки запросов, шаблоны ответов. Внутренние комментарии для совместной работы. Отчеты для руководителей</a:t>
            </a:r>
            <a:r>
              <a:rPr lang="ru-RU" sz="1600" dirty="0" smtClean="0"/>
              <a:t>.</a:t>
            </a:r>
            <a:r>
              <a:rPr lang="ru-RU" sz="1600" dirty="0" smtClean="0"/>
              <a:t> </a:t>
            </a:r>
          </a:p>
          <a:p>
            <a:pPr algn="just">
              <a:buNone/>
            </a:pPr>
            <a:r>
              <a:rPr lang="ru-RU" sz="1600" b="1" u="sng" dirty="0" err="1" smtClean="0">
                <a:hlinkClick r:id="rId3"/>
              </a:rPr>
              <a:t>Okdesk</a:t>
            </a:r>
            <a:endParaRPr lang="ru-RU" sz="1600" dirty="0" smtClean="0"/>
          </a:p>
          <a:p>
            <a:pPr algn="just">
              <a:buNone/>
            </a:pPr>
            <a:r>
              <a:rPr lang="ru-RU" sz="1600" dirty="0" smtClean="0"/>
              <a:t>Облачное решение для автоматизации процессов поддержки и взаимодействия с юр.лицами в малых и средних сервисных компаниях. Обладает функциональностью </a:t>
            </a:r>
            <a:r>
              <a:rPr lang="ru-RU" sz="1600" dirty="0" err="1" smtClean="0"/>
              <a:t>Help</a:t>
            </a:r>
            <a:r>
              <a:rPr lang="ru-RU" sz="1600" dirty="0" smtClean="0"/>
              <a:t> </a:t>
            </a:r>
            <a:r>
              <a:rPr lang="ru-RU" sz="1600" dirty="0" err="1" smtClean="0"/>
              <a:t>Desk</a:t>
            </a:r>
            <a:r>
              <a:rPr lang="ru-RU" sz="1600" dirty="0" smtClean="0"/>
              <a:t> + CRM (учет и обработка заявок, учет договоров, клиентов и контактных лиц с индивидуальными условиями обслуживания, история взаимодействия). Бесплатный встроенный клиентский портал. Регистрация обращений по почте и с сайта. Переписка с клиентом. Функциональность отчетов и </a:t>
            </a:r>
            <a:r>
              <a:rPr lang="ru-RU" sz="1600" dirty="0" err="1" smtClean="0"/>
              <a:t>дашбордов</a:t>
            </a:r>
            <a:r>
              <a:rPr lang="ru-RU" sz="1600" dirty="0" smtClean="0"/>
              <a:t> для </a:t>
            </a:r>
            <a:r>
              <a:rPr lang="ru-RU" sz="1600" dirty="0" smtClean="0"/>
              <a:t>руководителей.</a:t>
            </a:r>
            <a:endParaRPr lang="ru-RU" sz="1600" dirty="0" smtClean="0"/>
          </a:p>
          <a:p>
            <a:pPr algn="just">
              <a:buNone/>
            </a:pPr>
            <a:r>
              <a:rPr lang="ru-RU" sz="1600" b="1" u="sng" dirty="0" err="1" smtClean="0">
                <a:hlinkClick r:id="rId4"/>
              </a:rPr>
              <a:t>Zendesk</a:t>
            </a:r>
            <a:endParaRPr lang="ru-RU" sz="1600" dirty="0" smtClean="0"/>
          </a:p>
          <a:p>
            <a:pPr algn="just">
              <a:buNone/>
            </a:pPr>
            <a:r>
              <a:rPr lang="ru-RU" sz="1600" dirty="0" err="1" smtClean="0"/>
              <a:t>SaaS</a:t>
            </a:r>
            <a:r>
              <a:rPr lang="ru-RU" sz="1600" dirty="0" smtClean="0"/>
              <a:t> </a:t>
            </a:r>
            <a:r>
              <a:rPr lang="ru-RU" sz="1600" dirty="0" err="1" smtClean="0"/>
              <a:t>helpdesk</a:t>
            </a:r>
            <a:r>
              <a:rPr lang="ru-RU" sz="1600" dirty="0" smtClean="0"/>
              <a:t> с интуитивным интерфейсом. Поддерживает REST, JSON, RSS, </a:t>
            </a:r>
            <a:r>
              <a:rPr lang="ru-RU" sz="1600" dirty="0" err="1" smtClean="0"/>
              <a:t>email</a:t>
            </a:r>
            <a:r>
              <a:rPr lang="ru-RU" sz="1600" dirty="0" smtClean="0"/>
              <a:t>, </a:t>
            </a:r>
            <a:r>
              <a:rPr lang="ru-RU" sz="1600" dirty="0" err="1" smtClean="0"/>
              <a:t>виджеты</a:t>
            </a:r>
            <a:r>
              <a:rPr lang="ru-RU" sz="1600" dirty="0" smtClean="0"/>
              <a:t>. Интегрируется со многими популярными </a:t>
            </a:r>
            <a:r>
              <a:rPr lang="ru-RU" sz="1600" dirty="0" err="1" smtClean="0"/>
              <a:t>онлайн</a:t>
            </a:r>
            <a:r>
              <a:rPr lang="ru-RU" sz="1600" dirty="0" smtClean="0"/>
              <a:t> сервисами. Имеет функционал для создания </a:t>
            </a:r>
            <a:r>
              <a:rPr lang="ru-RU" sz="1600" dirty="0" err="1" smtClean="0"/>
              <a:t>Self-service</a:t>
            </a:r>
            <a:r>
              <a:rPr lang="ru-RU" sz="1600" dirty="0" smtClean="0"/>
              <a:t> сообщества клиентов. Есть встроенный чат поддержки</a:t>
            </a:r>
            <a:r>
              <a:rPr lang="ru-RU" sz="1600" dirty="0" smtClean="0"/>
              <a:t>.</a:t>
            </a:r>
            <a:r>
              <a:rPr lang="ru-RU" sz="1600" dirty="0" smtClean="0"/>
              <a:t> </a:t>
            </a:r>
          </a:p>
          <a:p>
            <a:pPr algn="just">
              <a:buNone/>
            </a:pPr>
            <a:r>
              <a:rPr lang="ru-RU" sz="1600" b="1" u="sng" dirty="0" err="1" smtClean="0">
                <a:hlinkClick r:id="rId5"/>
              </a:rPr>
              <a:t>Kayako</a:t>
            </a:r>
            <a:endParaRPr lang="ru-RU" sz="1600" dirty="0" smtClean="0"/>
          </a:p>
          <a:p>
            <a:pPr algn="just">
              <a:buNone/>
            </a:pPr>
            <a:r>
              <a:rPr lang="ru-RU" sz="1600" dirty="0" smtClean="0"/>
              <a:t>Многофункциональная </a:t>
            </a:r>
            <a:r>
              <a:rPr lang="ru-RU" sz="1600" dirty="0" err="1" smtClean="0"/>
              <a:t>Helpdesk</a:t>
            </a:r>
            <a:r>
              <a:rPr lang="ru-RU" sz="1600" dirty="0" smtClean="0"/>
              <a:t> система с </a:t>
            </a:r>
            <a:r>
              <a:rPr lang="ru-RU" sz="1600" dirty="0" err="1" smtClean="0"/>
              <a:t>веб-интерфейсом</a:t>
            </a:r>
            <a:r>
              <a:rPr lang="ru-RU" sz="1600" dirty="0" smtClean="0"/>
              <a:t> для управления </a:t>
            </a:r>
            <a:r>
              <a:rPr lang="ru-RU" sz="1600" dirty="0" err="1" smtClean="0"/>
              <a:t>тикетами</a:t>
            </a:r>
            <a:r>
              <a:rPr lang="ru-RU" sz="1600" dirty="0" smtClean="0"/>
              <a:t>, </a:t>
            </a:r>
            <a:r>
              <a:rPr lang="ru-RU" sz="1600" dirty="0" err="1" smtClean="0"/>
              <a:t>имейлами</a:t>
            </a:r>
            <a:r>
              <a:rPr lang="ru-RU" sz="1600" dirty="0" smtClean="0"/>
              <a:t>, контактами, файлами, SLA контрактами и задачами (для совместной работы). Включает в себя модули портала самообслуживания, </a:t>
            </a:r>
            <a:r>
              <a:rPr lang="ru-RU" sz="1600" dirty="0" err="1" smtClean="0"/>
              <a:t>live-chat</a:t>
            </a:r>
            <a:r>
              <a:rPr lang="ru-RU" sz="1600" dirty="0" smtClean="0"/>
              <a:t> и </a:t>
            </a:r>
            <a:r>
              <a:rPr lang="ru-RU" sz="1600" dirty="0" err="1" smtClean="0"/>
              <a:t>desktop</a:t>
            </a:r>
            <a:r>
              <a:rPr lang="ru-RU" sz="1600" dirty="0" smtClean="0"/>
              <a:t> </a:t>
            </a:r>
            <a:r>
              <a:rPr lang="ru-RU" sz="1600" dirty="0" err="1" smtClean="0"/>
              <a:t>sharing</a:t>
            </a:r>
            <a:r>
              <a:rPr lang="ru-RU" sz="1600" dirty="0" smtClean="0"/>
              <a:t>, систему мониторинга посетителей клиентского портала. Есть </a:t>
            </a:r>
            <a:r>
              <a:rPr lang="ru-RU" sz="1600" dirty="0" err="1" smtClean="0"/>
              <a:t>руссификация</a:t>
            </a:r>
            <a:r>
              <a:rPr lang="ru-RU" sz="1600" dirty="0" smtClean="0"/>
              <a:t>. Возможен вариант </a:t>
            </a:r>
            <a:r>
              <a:rPr lang="ru-RU" sz="1600" dirty="0" err="1" smtClean="0"/>
              <a:t>SaaS</a:t>
            </a:r>
            <a:r>
              <a:rPr lang="en-US" sz="1600" dirty="0" smtClean="0"/>
              <a:t>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b="1" dirty="0" smtClean="0"/>
              <a:t>Цель </a:t>
            </a:r>
            <a:r>
              <a:rPr lang="ru-RU" b="1" dirty="0" smtClean="0"/>
              <a:t>работы:</a:t>
            </a:r>
            <a:r>
              <a:rPr lang="ru-RU" dirty="0" smtClean="0"/>
              <a:t>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Получить </a:t>
            </a:r>
            <a:r>
              <a:rPr lang="ru-RU" dirty="0" smtClean="0"/>
              <a:t>начальные навыки практического администрирования информационной системы технической поддержки пользователей</a:t>
            </a:r>
            <a:r>
              <a:rPr lang="ru-RU" dirty="0" smtClean="0"/>
              <a:t>.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b="1" dirty="0" err="1" smtClean="0"/>
              <a:t>Интерактив</a:t>
            </a:r>
            <a:r>
              <a:rPr lang="ru-RU" b="1" dirty="0" smtClean="0"/>
              <a:t>: </a:t>
            </a:r>
            <a:r>
              <a:rPr lang="ru-RU" dirty="0" smtClean="0"/>
              <a:t>Все студенты произвольно делятся на небольшие команды и выполняют задание.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Каждая </a:t>
            </a:r>
            <a:r>
              <a:rPr lang="ru-RU" dirty="0" smtClean="0"/>
              <a:t>команда делает обзор выбранной системы </a:t>
            </a:r>
            <a:r>
              <a:rPr lang="en-US" dirty="0" smtClean="0"/>
              <a:t>Service Desk</a:t>
            </a:r>
            <a:r>
              <a:rPr lang="ru-RU" dirty="0" smtClean="0"/>
              <a:t> и презентует ИС другим командам.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Команды </a:t>
            </a:r>
            <a:r>
              <a:rPr lang="ru-RU" dirty="0" smtClean="0"/>
              <a:t>задают вопросы после прослушивания презентации.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Требования к отчетным документам:</a:t>
            </a:r>
            <a:r>
              <a:rPr lang="ru-RU" dirty="0" smtClean="0"/>
              <a:t> Отчетный документ представляется в печатном или </a:t>
            </a:r>
            <a:r>
              <a:rPr lang="ru-RU" b="1" dirty="0" smtClean="0"/>
              <a:t>электронном виде, в форматах </a:t>
            </a:r>
            <a:r>
              <a:rPr lang="en-US" b="1" dirty="0" err="1" smtClean="0"/>
              <a:t>pdf</a:t>
            </a:r>
            <a:r>
              <a:rPr lang="ru-RU" b="1" dirty="0" smtClean="0"/>
              <a:t>, </a:t>
            </a:r>
            <a:r>
              <a:rPr lang="en-US" b="1" dirty="0" err="1" smtClean="0"/>
              <a:t>ppt</a:t>
            </a:r>
            <a:r>
              <a:rPr lang="ru-RU" dirty="0" smtClean="0"/>
              <a:t>, </a:t>
            </a:r>
            <a:r>
              <a:rPr lang="en-US" dirty="0" smtClean="0"/>
              <a:t>doc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Отчет должен содержать следующие главы:</a:t>
            </a:r>
          </a:p>
          <a:p>
            <a:pPr>
              <a:buNone/>
            </a:pPr>
            <a:r>
              <a:rPr lang="ru-RU" dirty="0" smtClean="0"/>
              <a:t>1. Введение</a:t>
            </a:r>
          </a:p>
          <a:p>
            <a:pPr>
              <a:buNone/>
            </a:pPr>
            <a:r>
              <a:rPr lang="ru-RU" dirty="0" smtClean="0"/>
              <a:t>2. Краткая информация о исследуемой системе.</a:t>
            </a:r>
          </a:p>
          <a:p>
            <a:pPr>
              <a:buNone/>
            </a:pPr>
            <a:r>
              <a:rPr lang="ru-RU" dirty="0" smtClean="0"/>
              <a:t>3. Описание установки, настройки и тестирования системы.</a:t>
            </a:r>
          </a:p>
          <a:p>
            <a:pPr>
              <a:buNone/>
            </a:pPr>
            <a:r>
              <a:rPr lang="ru-RU" dirty="0" smtClean="0"/>
              <a:t>4. Анализ системы.</a:t>
            </a:r>
          </a:p>
          <a:p>
            <a:pPr>
              <a:buNone/>
            </a:pPr>
            <a:r>
              <a:rPr lang="ru-RU" dirty="0" smtClean="0"/>
              <a:t>5. Заключение (</a:t>
            </a:r>
            <a:r>
              <a:rPr lang="ru-RU" b="1" dirty="0" smtClean="0"/>
              <a:t>выявленные достоинства и недостатки ИС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Объем отчетного документа 7 - 15 страниц.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b="1" dirty="0" smtClean="0"/>
              <a:t>Задание: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1. </a:t>
            </a:r>
            <a:r>
              <a:rPr lang="ru-RU" dirty="0" smtClean="0"/>
              <a:t>Изучить </a:t>
            </a:r>
            <a:r>
              <a:rPr lang="ru-RU" dirty="0" smtClean="0"/>
              <a:t>теоретическую информацию о системах класса </a:t>
            </a:r>
            <a:r>
              <a:rPr lang="en-US" dirty="0" smtClean="0"/>
              <a:t>Service Desk</a:t>
            </a:r>
            <a:r>
              <a:rPr lang="ru-RU" dirty="0" smtClean="0"/>
              <a:t>.</a:t>
            </a:r>
          </a:p>
          <a:p>
            <a:pPr algn="just">
              <a:buNone/>
            </a:pPr>
            <a:r>
              <a:rPr lang="ru-RU" dirty="0" smtClean="0"/>
              <a:t>2. Проанализировать информацию, провести обзор существующих ИС </a:t>
            </a:r>
            <a:r>
              <a:rPr lang="en-US" dirty="0" smtClean="0"/>
              <a:t>Service Desk</a:t>
            </a:r>
            <a:r>
              <a:rPr lang="ru-RU" dirty="0" smtClean="0"/>
              <a:t> в Интернете, выбрать любую систему на усмотрение команды.</a:t>
            </a:r>
          </a:p>
          <a:p>
            <a:pPr algn="just">
              <a:buNone/>
            </a:pPr>
            <a:r>
              <a:rPr lang="ru-RU" dirty="0" smtClean="0"/>
              <a:t>3. Инсталлировать, настроить и протестировать систему на следующие параметры: простота в развертывании, простота в настройке, удобство для использования.</a:t>
            </a:r>
          </a:p>
          <a:p>
            <a:pPr algn="just">
              <a:buNone/>
            </a:pPr>
            <a:r>
              <a:rPr lang="ru-RU" dirty="0" smtClean="0"/>
              <a:t>4. Выполнить анализ возможностей</a:t>
            </a:r>
            <a:r>
              <a:rPr lang="ru-RU" dirty="0" smtClean="0"/>
              <a:t>.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5. </a:t>
            </a:r>
            <a:r>
              <a:rPr lang="ru-RU" dirty="0" smtClean="0"/>
              <a:t>Подготовить презентацию.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1. Системы </a:t>
            </a:r>
            <a:r>
              <a:rPr lang="en-US" b="1" dirty="0" smtClean="0"/>
              <a:t>Helpdesk</a:t>
            </a:r>
            <a:r>
              <a:rPr lang="ru-RU" b="1" dirty="0" smtClean="0"/>
              <a:t> (</a:t>
            </a:r>
            <a:r>
              <a:rPr lang="en-US" b="1" dirty="0" smtClean="0"/>
              <a:t>Service Desk</a:t>
            </a:r>
            <a:r>
              <a:rPr lang="ru-RU" b="1" dirty="0" smtClean="0"/>
              <a:t>). Основные понятия.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257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200" b="1" dirty="0" err="1" smtClean="0"/>
              <a:t>Хелпдеск</a:t>
            </a:r>
            <a:r>
              <a:rPr lang="ru-RU" sz="2200" b="1" dirty="0" smtClean="0"/>
              <a:t>, </a:t>
            </a:r>
            <a:r>
              <a:rPr lang="ru-RU" sz="2200" b="1" dirty="0" err="1" smtClean="0"/>
              <a:t>helpdesk</a:t>
            </a:r>
            <a:r>
              <a:rPr lang="ru-RU" sz="2200" b="1" dirty="0" smtClean="0"/>
              <a:t>, иногда </a:t>
            </a:r>
            <a:r>
              <a:rPr lang="ru-RU" sz="2200" b="1" dirty="0" err="1" smtClean="0"/>
              <a:t>service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desk</a:t>
            </a:r>
            <a:r>
              <a:rPr lang="ru-RU" sz="2200" dirty="0" smtClean="0"/>
              <a:t> — (от англ. </a:t>
            </a:r>
            <a:r>
              <a:rPr lang="ru-RU" sz="2200" dirty="0" err="1" smtClean="0"/>
              <a:t>help</a:t>
            </a:r>
            <a:r>
              <a:rPr lang="ru-RU" sz="2200" dirty="0" smtClean="0"/>
              <a:t> </a:t>
            </a:r>
            <a:r>
              <a:rPr lang="ru-RU" sz="2200" dirty="0" err="1" smtClean="0"/>
              <a:t>desk</a:t>
            </a:r>
            <a:r>
              <a:rPr lang="ru-RU" sz="2200" dirty="0" smtClean="0"/>
              <a:t>, справочный стол) информационная система технической поддержки, решения проблем пользователей с компьютерами, аппаратным и программным обеспечением. Это важная составляющая </a:t>
            </a:r>
            <a:r>
              <a:rPr lang="ru-RU" sz="2200" b="1" dirty="0" smtClean="0"/>
              <a:t>ITIL</a:t>
            </a:r>
            <a:r>
              <a:rPr lang="ru-RU" sz="2200" dirty="0" smtClean="0"/>
              <a:t> — позволяет выявить проблемные участки инфраструктуры ИТ, оценить эффективность работы отдела ИТ. </a:t>
            </a:r>
            <a:endParaRPr lang="ru-RU" sz="2200" dirty="0" smtClean="0"/>
          </a:p>
          <a:p>
            <a:pPr algn="just">
              <a:buNone/>
            </a:pPr>
            <a:r>
              <a:rPr lang="ru-RU" sz="2200" dirty="0" smtClean="0"/>
              <a:t>Крупные организации располагают на сегодня сложной </a:t>
            </a:r>
            <a:r>
              <a:rPr lang="ru-RU" sz="2200" dirty="0" err="1" smtClean="0"/>
              <a:t>ИТ-инфраструктурой</a:t>
            </a:r>
            <a:r>
              <a:rPr lang="ru-RU" sz="2200" dirty="0" smtClean="0"/>
              <a:t>, непрерывное функционирование всех элементов которой на должном уровне является обязательным условием для выполнения организацией своих основных функций. Поддержка этой инфраструктуры в рабочем состоянии является одной из основных функций </a:t>
            </a:r>
            <a:r>
              <a:rPr lang="ru-RU" sz="2200" dirty="0" err="1" smtClean="0"/>
              <a:t>ИТ-службы</a:t>
            </a:r>
            <a:r>
              <a:rPr lang="ru-RU" sz="2200" dirty="0" smtClean="0"/>
              <a:t> предприятия. </a:t>
            </a:r>
            <a:r>
              <a:rPr lang="ru-RU" sz="2200" b="1" dirty="0" smtClean="0"/>
              <a:t>Системы </a:t>
            </a:r>
            <a:r>
              <a:rPr lang="ru-RU" sz="2200" b="1" dirty="0" err="1" smtClean="0"/>
              <a:t>HelpDesk</a:t>
            </a:r>
            <a:r>
              <a:rPr lang="ru-RU" sz="2200" b="1" dirty="0" smtClean="0"/>
              <a:t> позволят </a:t>
            </a:r>
            <a:r>
              <a:rPr lang="ru-RU" sz="2200" b="1" dirty="0" err="1" smtClean="0"/>
              <a:t>ИТ-службам</a:t>
            </a:r>
            <a:r>
              <a:rPr lang="ru-RU" sz="2200" b="1" dirty="0" smtClean="0"/>
              <a:t> обеспечить качественное выполнение этой функции. </a:t>
            </a:r>
            <a:endParaRPr lang="ru-RU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000" b="1" dirty="0" smtClean="0"/>
              <a:t>Системы </a:t>
            </a:r>
            <a:r>
              <a:rPr lang="ru-RU" sz="2000" b="1" dirty="0" err="1" smtClean="0"/>
              <a:t>HelpDesk</a:t>
            </a:r>
            <a:r>
              <a:rPr lang="ru-RU" sz="2000" b="1" dirty="0" smtClean="0"/>
              <a:t> (иногда называемые </a:t>
            </a:r>
            <a:r>
              <a:rPr lang="ru-RU" sz="2000" b="1" dirty="0" err="1" smtClean="0"/>
              <a:t>Service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Desk</a:t>
            </a:r>
            <a:r>
              <a:rPr lang="ru-RU" sz="2000" b="1" dirty="0" smtClean="0"/>
              <a:t>) обеспечивают</a:t>
            </a:r>
            <a:r>
              <a:rPr lang="ru-RU" sz="2000" dirty="0" smtClean="0"/>
              <a:t>: </a:t>
            </a:r>
          </a:p>
          <a:p>
            <a:pPr lvl="0" algn="just"/>
            <a:r>
              <a:rPr lang="ru-RU" sz="2000" i="1" dirty="0" smtClean="0"/>
              <a:t>единую точку обращения к службе поддержки.</a:t>
            </a:r>
            <a:r>
              <a:rPr lang="ru-RU" sz="2000" dirty="0" smtClean="0"/>
              <a:t> Удобный и понятный для пользователей механизм позволит направлять запросы в службу поддержки, минуя менее эффективные способы разрешения проблем (попытки решить самостоятельно или при помощи коллег, обращение к первому попавшемуся сотруднику службы ИТ, даже если тот не обязан заниматься поддержкой); </a:t>
            </a:r>
          </a:p>
          <a:p>
            <a:pPr lvl="0" algn="just"/>
            <a:r>
              <a:rPr lang="ru-RU" sz="2000" i="1" dirty="0" smtClean="0"/>
              <a:t>стандартный способ регистрации и выдачи заданий специалистам;</a:t>
            </a:r>
          </a:p>
          <a:p>
            <a:pPr lvl="0" algn="just"/>
            <a:r>
              <a:rPr lang="ru-RU" sz="2000" i="1" dirty="0" smtClean="0"/>
              <a:t>контроль за последовательностью исполнения работ, потраченным временем и ресурсами; </a:t>
            </a:r>
          </a:p>
          <a:p>
            <a:pPr lvl="0" algn="just"/>
            <a:r>
              <a:rPr lang="ru-RU" sz="2000" i="1" dirty="0" smtClean="0"/>
              <a:t>назначение приоритетов запросам в зависимости от типа запроса, конкретного пользователя или других обстоятельств; </a:t>
            </a:r>
          </a:p>
          <a:p>
            <a:pPr lvl="0" algn="just"/>
            <a:r>
              <a:rPr lang="ru-RU" sz="2000" i="1" dirty="0" smtClean="0"/>
              <a:t>эскалация запросов и инцидентов, оповещение соответствующих администраторов; </a:t>
            </a:r>
          </a:p>
          <a:p>
            <a:pPr lvl="0" algn="just"/>
            <a:r>
              <a:rPr lang="ru-RU" sz="2000" i="1" dirty="0" smtClean="0"/>
              <a:t>хранение базы знаний по прошлым запросам,</a:t>
            </a:r>
            <a:r>
              <a:rPr lang="ru-RU" sz="2000" dirty="0" smtClean="0"/>
              <a:t> позволяющее специалистам быстро разрешать проблемы, схожие с уже возникавшими; </a:t>
            </a:r>
          </a:p>
          <a:p>
            <a:pPr algn="just"/>
            <a:r>
              <a:rPr lang="ru-RU" sz="2000" i="1" dirty="0" smtClean="0"/>
              <a:t>отчётность по затратам времени и средств на выполнение запросов. </a:t>
            </a:r>
            <a:endParaRPr lang="ru-RU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 smtClean="0"/>
              <a:t>Отчётность по оказанию услуг может быть использована для формализации отношения между пользователями информационных систем предприятия и службой ИТ. </a:t>
            </a:r>
            <a:endParaRPr lang="ru-RU" sz="2400" dirty="0" smtClean="0"/>
          </a:p>
          <a:p>
            <a:pPr algn="just">
              <a:buNone/>
            </a:pPr>
            <a:r>
              <a:rPr lang="ru-RU" sz="2400" dirty="0" smtClean="0"/>
              <a:t>Ожидаемый </a:t>
            </a:r>
            <a:r>
              <a:rPr lang="ru-RU" sz="2400" dirty="0" smtClean="0"/>
              <a:t>уровень поддержки (время реакции на запросы и исполнения запросов, тип предоставляемых услуг) может быть сопоставлен и приведён в соответствие финансированию и численности отдела ИС. </a:t>
            </a:r>
          </a:p>
          <a:p>
            <a:pPr algn="just">
              <a:buNone/>
            </a:pPr>
            <a:r>
              <a:rPr lang="ru-RU" sz="2400" dirty="0" smtClean="0"/>
              <a:t>При </a:t>
            </a:r>
            <a:r>
              <a:rPr lang="ru-RU" sz="2400" dirty="0" smtClean="0"/>
              <a:t>помощи отчётности системы </a:t>
            </a:r>
            <a:r>
              <a:rPr lang="ru-RU" sz="2400" dirty="0" err="1" smtClean="0"/>
              <a:t>HelpDesk</a:t>
            </a:r>
            <a:r>
              <a:rPr lang="ru-RU" sz="2400" dirty="0" smtClean="0"/>
              <a:t> могут также выявлять закономерности в потоке поступающих запросов, выделяя таким образом "узкие места" в инфраструктуре предприятия.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600" b="1" dirty="0" smtClean="0"/>
              <a:t>Среди запросов, обслуживаемых системами </a:t>
            </a:r>
            <a:r>
              <a:rPr lang="ru-RU" sz="2600" b="1" dirty="0" err="1" smtClean="0"/>
              <a:t>HelpDesk</a:t>
            </a:r>
            <a:r>
              <a:rPr lang="ru-RU" sz="2600" b="1" dirty="0" smtClean="0"/>
              <a:t>, выделяются: </a:t>
            </a:r>
            <a:endParaRPr lang="ru-RU" sz="2600" dirty="0" smtClean="0"/>
          </a:p>
          <a:p>
            <a:pPr lvl="0" algn="just"/>
            <a:r>
              <a:rPr lang="ru-RU" sz="2600" i="1" dirty="0" smtClean="0"/>
              <a:t>запросы на обслуживание </a:t>
            </a:r>
            <a:r>
              <a:rPr lang="ru-RU" sz="2600" dirty="0" smtClean="0"/>
              <a:t>(стандартные запросы на поддержку функционирования системы); </a:t>
            </a:r>
          </a:p>
          <a:p>
            <a:pPr lvl="0" algn="just"/>
            <a:r>
              <a:rPr lang="ru-RU" sz="2600" i="1" dirty="0" smtClean="0"/>
              <a:t>запрос на обработку инцидентов </a:t>
            </a:r>
            <a:r>
              <a:rPr lang="ru-RU" sz="2600" dirty="0" smtClean="0"/>
              <a:t>(инцидент определяется как отклонение, выходящее за рамки допустимого, например серьёзные неполадки в системе или необработанный в срок, и создающее серьёзные препятствия для функционирования организации); </a:t>
            </a:r>
          </a:p>
          <a:p>
            <a:pPr lvl="0" algn="just"/>
            <a:r>
              <a:rPr lang="ru-RU" sz="2600" i="1" dirty="0" smtClean="0"/>
              <a:t>запросы на изменение состояния системы </a:t>
            </a:r>
            <a:r>
              <a:rPr lang="ru-RU" sz="2600" dirty="0" smtClean="0"/>
              <a:t>- например установку нового оборудования и программного обеспечения. </a:t>
            </a:r>
            <a:r>
              <a:rPr lang="ru-RU" dirty="0" smtClean="0"/>
              <a:t>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b="1" dirty="0" err="1" smtClean="0"/>
              <a:t>Service</a:t>
            </a:r>
            <a:r>
              <a:rPr lang="ru-RU" b="1" dirty="0" smtClean="0"/>
              <a:t> </a:t>
            </a:r>
            <a:r>
              <a:rPr lang="ru-RU" b="1" dirty="0" err="1" smtClean="0"/>
              <a:t>desk</a:t>
            </a:r>
            <a:r>
              <a:rPr lang="ru-RU" b="1" dirty="0" smtClean="0"/>
              <a:t> состоит из следующих логических компонентов: </a:t>
            </a:r>
            <a:endParaRPr lang="ru-RU" dirty="0" smtClean="0"/>
          </a:p>
          <a:p>
            <a:pPr lvl="0" algn="just"/>
            <a:r>
              <a:rPr lang="ru-RU" i="1" dirty="0" smtClean="0"/>
              <a:t>модуль регистрации заявок об инцидентах, </a:t>
            </a:r>
          </a:p>
          <a:p>
            <a:pPr lvl="0" algn="just"/>
            <a:r>
              <a:rPr lang="ru-RU" i="1" dirty="0" smtClean="0"/>
              <a:t>база данных заявок, </a:t>
            </a:r>
          </a:p>
          <a:p>
            <a:pPr lvl="0" algn="just"/>
            <a:r>
              <a:rPr lang="ru-RU" i="1" dirty="0" smtClean="0"/>
              <a:t>система отслеживания статуса заявки и оповещения, </a:t>
            </a:r>
          </a:p>
          <a:p>
            <a:pPr lvl="0" algn="just"/>
            <a:r>
              <a:rPr lang="ru-RU" i="1" dirty="0" smtClean="0"/>
              <a:t>база знаний, </a:t>
            </a:r>
          </a:p>
          <a:p>
            <a:pPr lvl="0" algn="just"/>
            <a:r>
              <a:rPr lang="ru-RU" i="1" dirty="0" smtClean="0"/>
              <a:t>панель администрирования, </a:t>
            </a:r>
          </a:p>
          <a:p>
            <a:pPr lvl="0" algn="just"/>
            <a:r>
              <a:rPr lang="ru-RU" i="1" dirty="0" smtClean="0"/>
              <a:t>модуль отчетности. </a:t>
            </a:r>
          </a:p>
          <a:p>
            <a:pPr algn="just">
              <a:buNone/>
            </a:pPr>
            <a:endParaRPr lang="ru-RU" sz="2600" dirty="0" smtClean="0"/>
          </a:p>
          <a:p>
            <a:pPr algn="just">
              <a:buNone/>
            </a:pPr>
            <a:r>
              <a:rPr lang="ru-RU" sz="2600" dirty="0" smtClean="0"/>
              <a:t>Системы </a:t>
            </a:r>
            <a:r>
              <a:rPr lang="ru-RU" sz="2600" dirty="0" err="1" smtClean="0"/>
              <a:t>HelpDesk</a:t>
            </a:r>
            <a:r>
              <a:rPr lang="ru-RU" sz="2600" dirty="0" smtClean="0"/>
              <a:t> могут также </a:t>
            </a:r>
            <a:r>
              <a:rPr lang="ru-RU" sz="2600" b="1" dirty="0" smtClean="0"/>
              <a:t>интегрироваться со средствами учёта компьютерного оборудования.</a:t>
            </a:r>
            <a:r>
              <a:rPr lang="ru-RU" sz="2600" dirty="0" smtClean="0"/>
              <a:t> Таким </a:t>
            </a:r>
            <a:r>
              <a:rPr lang="ru-RU" sz="2600" dirty="0" smtClean="0"/>
              <a:t>образом, </a:t>
            </a:r>
            <a:r>
              <a:rPr lang="ru-RU" sz="2600" dirty="0" smtClean="0"/>
              <a:t>может осуществляться общий контроль за количеством и типами оборудования, и всегда имеется информация о том, имеется ли в организации оборудование, отвечающее определённым требованиям (например, для замены вышедшего из строя</a:t>
            </a:r>
            <a:r>
              <a:rPr lang="ru-RU" sz="2600" dirty="0" smtClean="0"/>
              <a:t>).</a:t>
            </a:r>
            <a:endParaRPr lang="ru-RU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1020</Words>
  <Application>Microsoft Office PowerPoint</Application>
  <PresentationFormat>Экран (4:3)</PresentationFormat>
  <Paragraphs>91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 Theme</vt:lpstr>
      <vt:lpstr>Обследование систем класса «Service Desk».  Установка и настройка</vt:lpstr>
      <vt:lpstr>Слайд 2</vt:lpstr>
      <vt:lpstr>Слайд 3</vt:lpstr>
      <vt:lpstr>Слайд 4</vt:lpstr>
      <vt:lpstr>1. Системы Helpdesk (Service Desk). Основные понятия.</vt:lpstr>
      <vt:lpstr>Слайд 6</vt:lpstr>
      <vt:lpstr>Слайд 7</vt:lpstr>
      <vt:lpstr>Слайд 8</vt:lpstr>
      <vt:lpstr>Слайд 9</vt:lpstr>
      <vt:lpstr>2. Разбираемся — чем отличается Helpdesk от Service desk</vt:lpstr>
      <vt:lpstr>Слайд 11</vt:lpstr>
      <vt:lpstr>Слайд 12</vt:lpstr>
      <vt:lpstr>Слайд 13</vt:lpstr>
      <vt:lpstr>3. Сервисы для поддержки клиентов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Обследование систем класса «Service Desk».  Установка и настройка</dc:title>
  <dc:creator>XM</dc:creator>
  <cp:lastModifiedBy>XM</cp:lastModifiedBy>
  <cp:revision>7</cp:revision>
  <dcterms:created xsi:type="dcterms:W3CDTF">2019-02-04T10:28:44Z</dcterms:created>
  <dcterms:modified xsi:type="dcterms:W3CDTF">2019-02-04T10:59:16Z</dcterms:modified>
</cp:coreProperties>
</file>