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342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OKDESK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ru-RU" dirty="0" smtClean="0"/>
              <a:t>Функциональная </a:t>
            </a:r>
            <a:r>
              <a:rPr lang="en-US" dirty="0" smtClean="0"/>
              <a:t>Help Desk </a:t>
            </a:r>
            <a:r>
              <a:rPr lang="ru-RU" dirty="0" smtClean="0"/>
              <a:t>система.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днс\Desktop\Снимо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302814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905000"/>
            <a:ext cx="41910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800" dirty="0" smtClean="0"/>
              <a:t>Избавьтесь от </a:t>
            </a:r>
            <a:r>
              <a:rPr lang="ru-RU" sz="1800" dirty="0" err="1" smtClean="0"/>
              <a:t>Excel</a:t>
            </a:r>
            <a:r>
              <a:rPr lang="ru-RU" sz="1800" dirty="0" smtClean="0"/>
              <a:t> и разбора электронной почты. Регистрируйте все заявки автоматически уже через 2 минуты в </a:t>
            </a:r>
            <a:r>
              <a:rPr lang="ru-RU" sz="1800" dirty="0" err="1" smtClean="0"/>
              <a:t>Helpdesk</a:t>
            </a:r>
            <a:r>
              <a:rPr lang="ru-RU" sz="1800" dirty="0" smtClean="0"/>
              <a:t>. Скажите: "Нет бардаку!" и распределяйте загрузку между исполнителями</a:t>
            </a:r>
          </a:p>
          <a:p>
            <a:pPr algn="just"/>
            <a:r>
              <a:rPr lang="ru-RU" sz="1800" dirty="0" smtClean="0"/>
              <a:t>Больше не нужно пересылать друг другу письма клиентов, не нужно вести учет заявок на бумажке или в </a:t>
            </a:r>
            <a:r>
              <a:rPr lang="ru-RU" sz="1800" dirty="0" err="1" smtClean="0"/>
              <a:t>Excel</a:t>
            </a:r>
            <a:r>
              <a:rPr lang="ru-RU" sz="1800" dirty="0" smtClean="0"/>
              <a:t>, больше не потеряется ни одного обращения, больше не будет просроченных запросов.</a:t>
            </a:r>
          </a:p>
          <a:p>
            <a:pPr algn="just"/>
            <a:r>
              <a:rPr lang="ru-RU" sz="1800" dirty="0" smtClean="0"/>
              <a:t>Регистрируйте все входящие через </a:t>
            </a:r>
            <a:r>
              <a:rPr lang="ru-RU" sz="1800" dirty="0" err="1" smtClean="0"/>
              <a:t>email</a:t>
            </a:r>
            <a:r>
              <a:rPr lang="ru-RU" sz="1800" dirty="0" smtClean="0"/>
              <a:t>, по телефону, с </a:t>
            </a:r>
            <a:r>
              <a:rPr lang="ru-RU" sz="1800" dirty="0" err="1" smtClean="0"/>
              <a:t>веб-формы</a:t>
            </a:r>
            <a:r>
              <a:rPr lang="ru-RU" sz="1800" dirty="0" smtClean="0"/>
              <a:t> на сайте и из клиентского портала в едином месте.</a:t>
            </a:r>
          </a:p>
          <a:p>
            <a:pPr algn="just"/>
            <a:r>
              <a:rPr lang="ru-RU" sz="1800" dirty="0" smtClean="0"/>
              <a:t>Управляйте всеми заявками, распределяйте их между свободными инженерами “на лету”.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"/>
            <a:ext cx="9144000" cy="168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6825" y="1981200"/>
            <a:ext cx="454524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46539"/>
          <a:stretch>
            <a:fillRect/>
          </a:stretch>
        </p:blipFill>
        <p:spPr bwMode="auto">
          <a:xfrm>
            <a:off x="0" y="0"/>
            <a:ext cx="9144000" cy="119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52400" y="1295400"/>
            <a:ext cx="41910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900" dirty="0" smtClean="0"/>
              <a:t>Ваше конкурентное преимущество! Дайте клиентам больше свободы, возможностей и прозрачности уже сегодня. Настройте интерфейс под собственный фирменный стиль</a:t>
            </a:r>
          </a:p>
          <a:p>
            <a:pPr algn="just"/>
            <a:r>
              <a:rPr lang="ru-RU" sz="1900" dirty="0" smtClean="0"/>
              <a:t>Функциональный клиентский портал доступен в любом месте, где есть интернет. 24 часа, 7 дней в неделю.</a:t>
            </a:r>
          </a:p>
          <a:p>
            <a:pPr algn="just"/>
            <a:r>
              <a:rPr lang="ru-RU" sz="1900" dirty="0" smtClean="0"/>
              <a:t>Контактные лица клиентов могут создавать новые, просматривать ранее поданные заявки, оставлять комментарии и прикладывать необходимые файлы.</a:t>
            </a:r>
            <a:endParaRPr lang="en-US" sz="1900" dirty="0" smtClean="0"/>
          </a:p>
          <a:p>
            <a:pPr algn="just">
              <a:buFont typeface="Wingdings" pitchFamily="2" charset="2"/>
              <a:buChar char="ü"/>
            </a:pPr>
            <a:r>
              <a:rPr lang="ru-RU" sz="1900" dirty="0" smtClean="0"/>
              <a:t/>
            </a:r>
            <a:br>
              <a:rPr lang="ru-RU" sz="1900" dirty="0" smtClean="0"/>
            </a:br>
            <a:r>
              <a:rPr lang="ru-RU" sz="1900" dirty="0" smtClean="0"/>
              <a:t>Клиент сам подтверждает или отклоняет выполнение заявки.</a:t>
            </a:r>
            <a:endParaRPr lang="en-US" sz="1900" dirty="0" smtClean="0"/>
          </a:p>
          <a:p>
            <a:pPr algn="just">
              <a:buFont typeface="Wingdings" pitchFamily="2" charset="2"/>
              <a:buChar char="ü"/>
            </a:pPr>
            <a:r>
              <a:rPr lang="ru-RU" sz="1900" dirty="0" smtClean="0"/>
              <a:t/>
            </a:r>
            <a:br>
              <a:rPr lang="ru-RU" sz="1900" dirty="0" smtClean="0"/>
            </a:br>
            <a:r>
              <a:rPr lang="ru-RU" sz="1900" dirty="0" smtClean="0"/>
              <a:t>На портале отображаются заявки от всех контактных лиц, а также актуальная информация по заключенным договорам.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95400"/>
            <a:ext cx="4391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22098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ru-RU" dirty="0" smtClean="0"/>
              <a:t>Начните вести клиентскую базу, условия договоров, сроки действия контрактов не в куче </a:t>
            </a:r>
            <a:r>
              <a:rPr lang="ru-RU" dirty="0" err="1" smtClean="0"/>
              <a:t>файликов</a:t>
            </a:r>
            <a:r>
              <a:rPr lang="ru-RU" dirty="0" smtClean="0"/>
              <a:t> и систем, а в едином месте с помощью встроенных функций. Сразу после регистрации</a:t>
            </a:r>
          </a:p>
          <a:p>
            <a:pPr algn="just"/>
            <a:r>
              <a:rPr lang="ru-RU" dirty="0" smtClean="0"/>
              <a:t>Организуйте для каждого клиента индивидуальный подход!</a:t>
            </a:r>
          </a:p>
          <a:p>
            <a:pPr algn="just"/>
            <a:r>
              <a:rPr lang="ru-RU" dirty="0" smtClean="0"/>
              <a:t>Учитывайте все договоры и определяйте индивидуальные SLA (характеристики обслуживания и параметры решения заявок) для каждого клиента.</a:t>
            </a:r>
          </a:p>
          <a:p>
            <a:pPr algn="just"/>
            <a:r>
              <a:rPr lang="ru-RU" dirty="0" smtClean="0"/>
              <a:t>Храните полную историю взаимодействия с каждым клиентом и каждым контактным лицом клиента.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3544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657600"/>
            <a:ext cx="5029200" cy="302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ru-RU" dirty="0" smtClean="0"/>
              <a:t>Оценивайте рентабельность каждого контракта и всех выполненных работ. Обосновывайте увеличение стоимости абонентского обслуживания за счет встроенных отчетов. Наши клиенты уже сделали это!</a:t>
            </a:r>
          </a:p>
          <a:p>
            <a:pPr algn="just"/>
            <a:r>
              <a:rPr lang="ru-RU" dirty="0" err="1" smtClean="0"/>
              <a:t>Okdesk</a:t>
            </a:r>
            <a:r>
              <a:rPr lang="ru-RU" dirty="0" smtClean="0"/>
              <a:t> имеет встроенный модуль учета трудозатрат по заявкам. Инженеры списывают трудозатраты, руководство контролирует списание и видит общую информацию в отчетах. В системе доступна информация обо всех трудозатратах в разрезе сотрудников, заявок и клиентов.</a:t>
            </a:r>
          </a:p>
          <a:p>
            <a:pPr algn="just"/>
            <a:r>
              <a:rPr lang="ru-RU" dirty="0" smtClean="0"/>
              <a:t>Продуктовый каталог позволяет вести прайс-лист работ, услуг и продуктов компании с возможностью формирования итоговой спецификации в рамках заявки.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246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476958"/>
            <a:ext cx="5715000" cy="338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20574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ru-RU" dirty="0" smtClean="0"/>
              <a:t>Получите из коробки огромное количество отчетов по всем ключевым параметрам работы </a:t>
            </a:r>
            <a:r>
              <a:rPr lang="ru-RU" dirty="0" err="1" smtClean="0"/>
              <a:t>Хелпдеск</a:t>
            </a:r>
            <a:r>
              <a:rPr lang="ru-RU" dirty="0" smtClean="0"/>
              <a:t> Вашего бизнеса и принимайте обоснованные решения. Наглядно, удобно, во всех необходимых срезах.</a:t>
            </a:r>
          </a:p>
          <a:p>
            <a:pPr algn="just"/>
            <a:r>
              <a:rPr lang="ru-RU" dirty="0" err="1" smtClean="0"/>
              <a:t>Okdesk</a:t>
            </a:r>
            <a:r>
              <a:rPr lang="ru-RU" dirty="0" smtClean="0"/>
              <a:t> предлагает только действительно необходимые отчеты для повышения эффективности сервисного бизнеса и сокращения оттока клиентов. </a:t>
            </a:r>
            <a:r>
              <a:rPr lang="ru-RU" dirty="0" err="1" smtClean="0"/>
              <a:t>Дашборды</a:t>
            </a:r>
            <a:r>
              <a:rPr lang="ru-RU" dirty="0" smtClean="0"/>
              <a:t> по основным метрикам и операционным показателям позволяют принимать верные решения “на лету”. Сделайте Ваши процессы нагляднее, а бизнес эффективнее!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41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57600"/>
            <a:ext cx="9074812" cy="280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ru-RU" sz="4000" b="1" dirty="0" smtClean="0"/>
              <a:t>Все тарифные планы системы поддержки клиентов включают</a:t>
            </a:r>
            <a:r>
              <a:rPr lang="ru-RU" sz="4000" b="1" dirty="0" smtClean="0"/>
              <a:t>:</a:t>
            </a:r>
            <a:endParaRPr lang="en-US" sz="4000" b="1" dirty="0" smtClean="0"/>
          </a:p>
          <a:p>
            <a:pPr algn="just">
              <a:buNone/>
            </a:pPr>
            <a:endParaRPr lang="ru-RU" dirty="0" smtClean="0"/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Модуль "CRM" для ведения базы клиентов и контактных лиц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Модуль "</a:t>
            </a:r>
            <a:r>
              <a:rPr lang="ru-RU" dirty="0" err="1" smtClean="0"/>
              <a:t>Help</a:t>
            </a:r>
            <a:r>
              <a:rPr lang="ru-RU" dirty="0" smtClean="0"/>
              <a:t> </a:t>
            </a:r>
            <a:r>
              <a:rPr lang="ru-RU" dirty="0" err="1" smtClean="0"/>
              <a:t>Desk</a:t>
            </a:r>
            <a:r>
              <a:rPr lang="ru-RU" dirty="0" smtClean="0"/>
              <a:t>"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Модуль учета трудозатрат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Модуль учета сервисных договоров и абонентских платежей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Модуль "Прайс-лист" для учета стоимости разовых работ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Модуль "Клиентский портал"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Учет индивидуальных SLA и временных характеристик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4 канала регистрации и учета заявок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Переписка по заявкам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История взаимодействия с клиентом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Настройка уникальных бизнес процессов и типов заявок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Широкий набор отчетов и </a:t>
            </a:r>
            <a:r>
              <a:rPr lang="ru-RU" dirty="0" err="1" smtClean="0"/>
              <a:t>дашбордов</a:t>
            </a:r>
            <a:r>
              <a:rPr lang="ru-RU" dirty="0" smtClean="0"/>
              <a:t> для руководителя</a:t>
            </a:r>
          </a:p>
          <a:p>
            <a:pPr marL="514350" indent="-514350" algn="just">
              <a:buFont typeface="Calibri" pitchFamily="34" charset="0"/>
              <a:buChar char="–"/>
            </a:pPr>
            <a:r>
              <a:rPr lang="ru-RU" dirty="0" smtClean="0"/>
              <a:t>Неограниченное количество поддерживаемых пользователей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Calibri" pitchFamily="34" charset="0"/>
              <a:buChar char="+"/>
            </a:pPr>
            <a:r>
              <a:rPr lang="ru-RU" dirty="0" err="1" smtClean="0"/>
              <a:t>Okdesk</a:t>
            </a:r>
            <a:r>
              <a:rPr lang="ru-RU" dirty="0" smtClean="0"/>
              <a:t> </a:t>
            </a:r>
            <a:r>
              <a:rPr lang="ru-RU" dirty="0" smtClean="0"/>
              <a:t>— простая и удобная облачная </a:t>
            </a:r>
            <a:r>
              <a:rPr lang="ru-RU" dirty="0" err="1" smtClean="0"/>
              <a:t>Help</a:t>
            </a:r>
            <a:r>
              <a:rPr lang="ru-RU" dirty="0" smtClean="0"/>
              <a:t> </a:t>
            </a:r>
            <a:r>
              <a:rPr lang="ru-RU" dirty="0" err="1" smtClean="0"/>
              <a:t>Desk</a:t>
            </a:r>
            <a:r>
              <a:rPr lang="ru-RU" dirty="0" smtClean="0"/>
              <a:t> система для автоматизации процессов поддержки в малых и средних сервисных компаниях. </a:t>
            </a:r>
            <a:endParaRPr lang="ru-RU" dirty="0" smtClean="0"/>
          </a:p>
          <a:p>
            <a:pPr algn="just">
              <a:buFont typeface="Calibri" pitchFamily="34" charset="0"/>
              <a:buChar char="+"/>
            </a:pPr>
            <a:r>
              <a:rPr lang="ru-RU" dirty="0" smtClean="0"/>
              <a:t>Позволяет </a:t>
            </a:r>
            <a:r>
              <a:rPr lang="ru-RU" dirty="0" smtClean="0"/>
              <a:t>вести учет заявок в службу поддержки, клиентов и всех взаимодействий с ними, условий предоставления услуг (SLA), договоров, их сроков действия и этапов оплаты. </a:t>
            </a:r>
            <a:endParaRPr lang="ru-RU" dirty="0" smtClean="0"/>
          </a:p>
          <a:p>
            <a:pPr algn="just">
              <a:buFont typeface="Calibri" pitchFamily="34" charset="0"/>
              <a:buChar char="+"/>
            </a:pPr>
            <a:r>
              <a:rPr lang="ru-RU" dirty="0" err="1" smtClean="0"/>
              <a:t>Help</a:t>
            </a:r>
            <a:r>
              <a:rPr lang="ru-RU" dirty="0" smtClean="0"/>
              <a:t> </a:t>
            </a:r>
            <a:r>
              <a:rPr lang="ru-RU" dirty="0" err="1" smtClean="0"/>
              <a:t>Desk</a:t>
            </a:r>
            <a:r>
              <a:rPr lang="ru-RU" dirty="0" smtClean="0"/>
              <a:t> система с функциями расчета рентабельности контрактов, учета трудозатрат, ведения прайс-листа услуг, формированием счета по работам. </a:t>
            </a:r>
            <a:endParaRPr lang="ru-RU" dirty="0" smtClean="0"/>
          </a:p>
          <a:p>
            <a:pPr algn="just">
              <a:buFont typeface="Calibri" pitchFamily="34" charset="0"/>
              <a:buChar char="+"/>
            </a:pPr>
            <a:r>
              <a:rPr lang="ru-RU" dirty="0" smtClean="0"/>
              <a:t>Встроенный </a:t>
            </a:r>
            <a:r>
              <a:rPr lang="ru-RU" dirty="0" smtClean="0"/>
              <a:t>бесплатный модуль "Клиентский портал", который предлагаем самостоятельную возможность обратиться в </a:t>
            </a:r>
            <a:r>
              <a:rPr lang="ru-RU" dirty="0" err="1" smtClean="0"/>
              <a:t>Help</a:t>
            </a:r>
            <a:r>
              <a:rPr lang="ru-RU" dirty="0" smtClean="0"/>
              <a:t> </a:t>
            </a:r>
            <a:r>
              <a:rPr lang="ru-RU" dirty="0" err="1" smtClean="0"/>
              <a:t>Desk</a:t>
            </a:r>
            <a:r>
              <a:rPr lang="ru-RU" dirty="0" smtClean="0"/>
              <a:t> и контролировать ход выполнения обращений. </a:t>
            </a:r>
            <a:endParaRPr lang="ru-RU" dirty="0" smtClean="0"/>
          </a:p>
          <a:p>
            <a:pPr algn="just">
              <a:buFont typeface="Calibri" pitchFamily="34" charset="0"/>
              <a:buChar char="+"/>
            </a:pPr>
            <a:r>
              <a:rPr lang="ru-RU" dirty="0" smtClean="0"/>
              <a:t>Техническая поддержка.</a:t>
            </a:r>
          </a:p>
          <a:p>
            <a:pPr algn="just">
              <a:buFont typeface="Calibri" pitchFamily="34" charset="0"/>
              <a:buChar char="+"/>
            </a:pPr>
            <a:endParaRPr lang="ru-RU" dirty="0" smtClean="0"/>
          </a:p>
          <a:p>
            <a:pPr algn="just">
              <a:buFont typeface="Calibri" pitchFamily="34" charset="0"/>
              <a:buChar char="–"/>
            </a:pPr>
            <a:r>
              <a:rPr lang="ru-RU" dirty="0" smtClean="0"/>
              <a:t>Дорогой продукт.</a:t>
            </a:r>
            <a:endParaRPr lang="en-US" dirty="0" smtClean="0"/>
          </a:p>
          <a:p>
            <a:pPr algn="just">
              <a:buFont typeface="Calibri" pitchFamily="34" charset="0"/>
              <a:buChar char="–"/>
            </a:pPr>
            <a:r>
              <a:rPr lang="ru-RU" dirty="0" smtClean="0"/>
              <a:t>Необходимость </a:t>
            </a:r>
            <a:r>
              <a:rPr lang="en-US" dirty="0" smtClean="0"/>
              <a:t>online</a:t>
            </a:r>
            <a:r>
              <a:rPr lang="ru-RU" dirty="0" smtClean="0"/>
              <a:t> – режима.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572</Words>
  <PresentationFormat>Экран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OKDESK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OKDESK</dc:title>
  <dc:creator>XM</dc:creator>
  <cp:lastModifiedBy>XM</cp:lastModifiedBy>
  <cp:revision>7</cp:revision>
  <dcterms:created xsi:type="dcterms:W3CDTF">2017-02-10T14:21:48Z</dcterms:created>
  <dcterms:modified xsi:type="dcterms:W3CDTF">2017-02-10T14:53:21Z</dcterms:modified>
</cp:coreProperties>
</file>