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0"/>
  </p:notesMasterIdLst>
  <p:handoutMasterIdLst>
    <p:handoutMasterId r:id="rId41"/>
  </p:handoutMasterIdLst>
  <p:sldIdLst>
    <p:sldId id="256" r:id="rId2"/>
    <p:sldId id="449" r:id="rId3"/>
    <p:sldId id="455" r:id="rId4"/>
    <p:sldId id="454" r:id="rId5"/>
    <p:sldId id="456" r:id="rId6"/>
    <p:sldId id="457" r:id="rId7"/>
    <p:sldId id="458" r:id="rId8"/>
    <p:sldId id="459" r:id="rId9"/>
    <p:sldId id="460" r:id="rId10"/>
    <p:sldId id="461" r:id="rId11"/>
    <p:sldId id="516" r:id="rId12"/>
    <p:sldId id="462" r:id="rId13"/>
    <p:sldId id="463" r:id="rId14"/>
    <p:sldId id="465" r:id="rId15"/>
    <p:sldId id="467" r:id="rId16"/>
    <p:sldId id="468" r:id="rId17"/>
    <p:sldId id="477" r:id="rId18"/>
    <p:sldId id="469" r:id="rId19"/>
    <p:sldId id="466" r:id="rId20"/>
    <p:sldId id="470" r:id="rId21"/>
    <p:sldId id="471" r:id="rId22"/>
    <p:sldId id="472" r:id="rId23"/>
    <p:sldId id="473" r:id="rId24"/>
    <p:sldId id="474" r:id="rId25"/>
    <p:sldId id="475" r:id="rId26"/>
    <p:sldId id="480" r:id="rId27"/>
    <p:sldId id="479" r:id="rId28"/>
    <p:sldId id="493" r:id="rId29"/>
    <p:sldId id="494" r:id="rId30"/>
    <p:sldId id="495" r:id="rId31"/>
    <p:sldId id="497" r:id="rId32"/>
    <p:sldId id="498" r:id="rId33"/>
    <p:sldId id="499" r:id="rId34"/>
    <p:sldId id="500" r:id="rId35"/>
    <p:sldId id="496" r:id="rId36"/>
    <p:sldId id="501" r:id="rId37"/>
    <p:sldId id="502" r:id="rId38"/>
    <p:sldId id="478" r:id="rId39"/>
  </p:sldIdLst>
  <p:sldSz cx="9144000" cy="6858000" type="screen4x3"/>
  <p:notesSz cx="9144000" cy="6858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000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8" autoAdjust="0"/>
    <p:restoredTop sz="94643" autoAdjust="0"/>
  </p:normalViewPr>
  <p:slideViewPr>
    <p:cSldViewPr>
      <p:cViewPr varScale="1">
        <p:scale>
          <a:sx n="74" d="100"/>
          <a:sy n="74" d="100"/>
        </p:scale>
        <p:origin x="14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3640C5-B086-45D8-B3E4-6625B1B388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3F45294-5BE5-4FA0-89DB-3968CC8957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881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0236" indent="-170236" defTabSz="907927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latin typeface="+mn-lt"/>
              </a:rPr>
              <a:t>Rapid Adoption rate of digital infrastructure: </a:t>
            </a:r>
            <a:r>
              <a:rPr lang="en-US" dirty="0">
                <a:latin typeface="+mn-lt"/>
              </a:rPr>
              <a:t>5 times faster that any other previous infrastructures such as electricity, telephone etc.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662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7FB35BE-0748-4766-9FB1-B8AC63ACE646}" type="slidenum">
              <a:rPr lang="en-US" sz="1200">
                <a:solidFill>
                  <a:srgbClr val="000000"/>
                </a:solidFill>
                <a:latin typeface="+mn-lt"/>
              </a:rPr>
              <a:pPr algn="r">
                <a:defRPr/>
              </a:pPr>
              <a:t>6</a:t>
            </a:fld>
            <a:endParaRPr lang="en-US" sz="120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867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altLang="ru-RU" smtClean="0"/>
              <a:t>So this is our vision of what we’re calling The Connected Mine.</a:t>
            </a:r>
          </a:p>
          <a:p>
            <a:pPr eaLnBrk="1" hangingPunct="1">
              <a:spcBef>
                <a:spcPct val="0"/>
              </a:spcBef>
            </a:pPr>
            <a:r>
              <a:rPr lang="en-GB" altLang="ru-RU" smtClean="0"/>
              <a:t>It demonstrates the sorts of capabilities to improve Mining performance that our customers are implementing on top of our unified network infrastructure.</a:t>
            </a:r>
            <a:endParaRPr lang="en-US" altLang="ru-RU" smtClean="0"/>
          </a:p>
        </p:txBody>
      </p:sp>
    </p:spTree>
    <p:extLst>
      <p:ext uri="{BB962C8B-B14F-4D97-AF65-F5344CB8AC3E}">
        <p14:creationId xmlns:p14="http://schemas.microsoft.com/office/powerpoint/2010/main" val="116051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F45294-5BE5-4FA0-89DB-3968CC895711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08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F45294-5BE5-4FA0-89DB-3968CC895711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24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 rot="10800000">
            <a:off x="3635375" y="6237288"/>
            <a:ext cx="4897438" cy="144462"/>
            <a:chOff x="249" y="210"/>
            <a:chExt cx="3085" cy="272"/>
          </a:xfrm>
        </p:grpSpPr>
        <p:sp>
          <p:nvSpPr>
            <p:cNvPr id="5" name="Line 18"/>
            <p:cNvSpPr>
              <a:spLocks noChangeShapeType="1"/>
            </p:cNvSpPr>
            <p:nvPr userDrawn="1"/>
          </p:nvSpPr>
          <p:spPr bwMode="auto">
            <a:xfrm>
              <a:off x="249" y="210"/>
              <a:ext cx="208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Line 19"/>
            <p:cNvSpPr>
              <a:spLocks noChangeShapeType="1"/>
            </p:cNvSpPr>
            <p:nvPr userDrawn="1"/>
          </p:nvSpPr>
          <p:spPr bwMode="auto">
            <a:xfrm>
              <a:off x="249" y="346"/>
              <a:ext cx="258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Line 20"/>
            <p:cNvSpPr>
              <a:spLocks noChangeShapeType="1"/>
            </p:cNvSpPr>
            <p:nvPr userDrawn="1"/>
          </p:nvSpPr>
          <p:spPr bwMode="auto">
            <a:xfrm>
              <a:off x="249" y="482"/>
              <a:ext cx="308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971550" y="981075"/>
            <a:ext cx="4897438" cy="144463"/>
            <a:chOff x="249" y="210"/>
            <a:chExt cx="3085" cy="272"/>
          </a:xfrm>
        </p:grpSpPr>
        <p:sp>
          <p:nvSpPr>
            <p:cNvPr id="9" name="Line 26"/>
            <p:cNvSpPr>
              <a:spLocks noChangeShapeType="1"/>
            </p:cNvSpPr>
            <p:nvPr userDrawn="1"/>
          </p:nvSpPr>
          <p:spPr bwMode="auto">
            <a:xfrm>
              <a:off x="249" y="210"/>
              <a:ext cx="208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27"/>
            <p:cNvSpPr>
              <a:spLocks noChangeShapeType="1"/>
            </p:cNvSpPr>
            <p:nvPr userDrawn="1"/>
          </p:nvSpPr>
          <p:spPr bwMode="auto">
            <a:xfrm>
              <a:off x="249" y="346"/>
              <a:ext cx="2585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28"/>
            <p:cNvSpPr>
              <a:spLocks noChangeShapeType="1"/>
            </p:cNvSpPr>
            <p:nvPr userDrawn="1"/>
          </p:nvSpPr>
          <p:spPr bwMode="auto">
            <a:xfrm>
              <a:off x="249" y="482"/>
              <a:ext cx="308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" name="Text Box 29"/>
          <p:cNvSpPr txBox="1">
            <a:spLocks noChangeArrowheads="1"/>
          </p:cNvSpPr>
          <p:nvPr userDrawn="1"/>
        </p:nvSpPr>
        <p:spPr bwMode="auto">
          <a:xfrm>
            <a:off x="1392238" y="504825"/>
            <a:ext cx="5627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ru-RU" sz="1400" b="1" i="1" smtClean="0"/>
              <a:t>Институт систем энергетики им Л.А.Мелентьева СО РАН</a:t>
            </a:r>
          </a:p>
        </p:txBody>
      </p:sp>
      <p:pic>
        <p:nvPicPr>
          <p:cNvPr id="13" name="Picture 30" descr="sei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549275"/>
            <a:ext cx="2873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F33ACD01-49D6-4752-9FD2-0093E9B0216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3308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50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04038" y="44450"/>
            <a:ext cx="2276475" cy="63373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1438" y="44450"/>
            <a:ext cx="6680200" cy="63373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04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96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5617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09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4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2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81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4146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6223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44450"/>
            <a:ext cx="91090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5118100" y="6597650"/>
            <a:ext cx="40624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ru-RU" sz="1000" b="1" i="1" smtClean="0"/>
              <a:t>Институт систем энергетики им Л.А.Мелентьева СО РАН</a:t>
            </a:r>
          </a:p>
        </p:txBody>
      </p:sp>
      <p:pic>
        <p:nvPicPr>
          <p:cNvPr id="1029" name="Picture 12" descr="sei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6594475"/>
            <a:ext cx="28733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15"/>
          <p:cNvGrpSpPr>
            <a:grpSpLocks/>
          </p:cNvGrpSpPr>
          <p:nvPr userDrawn="1"/>
        </p:nvGrpSpPr>
        <p:grpSpPr bwMode="auto">
          <a:xfrm rot="10800000">
            <a:off x="4283075" y="6524625"/>
            <a:ext cx="4897438" cy="73025"/>
            <a:chOff x="249" y="210"/>
            <a:chExt cx="3085" cy="272"/>
          </a:xfrm>
        </p:grpSpPr>
        <p:sp>
          <p:nvSpPr>
            <p:cNvPr id="1032" name="Line 16"/>
            <p:cNvSpPr>
              <a:spLocks noChangeShapeType="1"/>
            </p:cNvSpPr>
            <p:nvPr userDrawn="1"/>
          </p:nvSpPr>
          <p:spPr bwMode="auto">
            <a:xfrm>
              <a:off x="249" y="210"/>
              <a:ext cx="20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Line 17"/>
            <p:cNvSpPr>
              <a:spLocks noChangeShapeType="1"/>
            </p:cNvSpPr>
            <p:nvPr userDrawn="1"/>
          </p:nvSpPr>
          <p:spPr bwMode="auto">
            <a:xfrm>
              <a:off x="249" y="346"/>
              <a:ext cx="2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18"/>
            <p:cNvSpPr>
              <a:spLocks noChangeShapeType="1"/>
            </p:cNvSpPr>
            <p:nvPr userDrawn="1"/>
          </p:nvSpPr>
          <p:spPr bwMode="auto">
            <a:xfrm>
              <a:off x="249" y="482"/>
              <a:ext cx="30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31" name="Line 23"/>
          <p:cNvSpPr>
            <a:spLocks noChangeShapeType="1"/>
          </p:cNvSpPr>
          <p:nvPr userDrawn="1"/>
        </p:nvSpPr>
        <p:spPr bwMode="auto">
          <a:xfrm>
            <a:off x="-36513" y="981075"/>
            <a:ext cx="612140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dviser.ru/index.php/Cisco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pl-e.ru/w/%D0%A4%D0%B0%D0%B9%D0%BB:%D0%98%D0%BD%D1%82%D0%B5%D1%80%D0%BD%D0%B5%D1%82_%D0%B2%D0%B5%D1%89%D0%B5%D0%B9_3.jpg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557338"/>
            <a:ext cx="7623175" cy="1752600"/>
          </a:xfrm>
        </p:spPr>
        <p:txBody>
          <a:bodyPr/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ИНТЕРНЕТ ВЕЩЕЙ, </a:t>
            </a:r>
            <a:r>
              <a:rPr lang="en-US" sz="2400" dirty="0" smtClean="0"/>
              <a:t>BIG DATA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И ТЕХНОЛОГИЯ БЛОКЧЕЙН</a:t>
            </a:r>
            <a:endParaRPr lang="ru-RU" sz="22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076700"/>
            <a:ext cx="7491412" cy="2089150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ru-RU" sz="2000" b="1" dirty="0">
                <a:latin typeface="Arial Unicode MS" pitchFamily="34" charset="-128"/>
              </a:rPr>
              <a:t>Д.т.н. </a:t>
            </a:r>
            <a:r>
              <a:rPr lang="ru-RU" sz="2000" b="1" dirty="0" err="1">
                <a:latin typeface="Arial Unicode MS" pitchFamily="34" charset="-128"/>
              </a:rPr>
              <a:t>Массель</a:t>
            </a:r>
            <a:r>
              <a:rPr lang="ru-RU" sz="2000" b="1" dirty="0">
                <a:latin typeface="Arial Unicode MS" pitchFamily="34" charset="-128"/>
              </a:rPr>
              <a:t> Л.В.</a:t>
            </a:r>
          </a:p>
          <a:p>
            <a:pPr algn="r" eaLnBrk="1" hangingPunct="1">
              <a:lnSpc>
                <a:spcPct val="90000"/>
              </a:lnSpc>
            </a:pPr>
            <a:r>
              <a:rPr lang="ru-RU" sz="2000" b="1" dirty="0">
                <a:latin typeface="Arial Unicode MS" pitchFamily="34" charset="-128"/>
              </a:rPr>
              <a:t>К.т.н. </a:t>
            </a:r>
            <a:r>
              <a:rPr lang="ru-RU" sz="2000" b="1" dirty="0" err="1">
                <a:latin typeface="Arial Unicode MS" pitchFamily="34" charset="-128"/>
              </a:rPr>
              <a:t>Массель</a:t>
            </a:r>
            <a:r>
              <a:rPr lang="ru-RU" sz="2000" b="1" dirty="0">
                <a:latin typeface="Arial Unicode MS" pitchFamily="34" charset="-128"/>
              </a:rPr>
              <a:t>  А.Г.</a:t>
            </a:r>
          </a:p>
          <a:p>
            <a:pPr algn="r" eaLnBrk="1" hangingPunct="1">
              <a:lnSpc>
                <a:spcPct val="90000"/>
              </a:lnSpc>
            </a:pPr>
            <a:r>
              <a:rPr lang="ru-RU" sz="2000" b="1" dirty="0">
                <a:latin typeface="Arial Unicode MS" pitchFamily="34" charset="-128"/>
              </a:rPr>
              <a:t>Институт информационных технологий</a:t>
            </a:r>
          </a:p>
          <a:p>
            <a:pPr algn="r" eaLnBrk="1" hangingPunct="1">
              <a:lnSpc>
                <a:spcPct val="90000"/>
              </a:lnSpc>
            </a:pPr>
            <a:r>
              <a:rPr lang="ru-RU" sz="2000" b="1" dirty="0">
                <a:latin typeface="Arial Unicode MS" pitchFamily="34" charset="-128"/>
              </a:rPr>
              <a:t> и анализа данных </a:t>
            </a:r>
          </a:p>
          <a:p>
            <a:pPr algn="r" eaLnBrk="1" hangingPunct="1">
              <a:lnSpc>
                <a:spcPct val="90000"/>
              </a:lnSpc>
            </a:pPr>
            <a:r>
              <a:rPr lang="ru-RU" sz="2000" b="1" dirty="0">
                <a:latin typeface="Arial Unicode MS" pitchFamily="34" charset="-128"/>
              </a:rPr>
              <a:t>ИРНИТУ</a:t>
            </a:r>
          </a:p>
          <a:p>
            <a:pPr algn="r" eaLnBrk="1" hangingPunct="1">
              <a:lnSpc>
                <a:spcPct val="90000"/>
              </a:lnSpc>
            </a:pPr>
            <a:endParaRPr lang="ru-RU" sz="2000" b="1" dirty="0">
              <a:latin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Box 2"/>
          <p:cNvSpPr txBox="1">
            <a:spLocks noChangeArrowheads="1"/>
          </p:cNvSpPr>
          <p:nvPr/>
        </p:nvSpPr>
        <p:spPr bwMode="auto">
          <a:xfrm>
            <a:off x="322263" y="188913"/>
            <a:ext cx="8712200" cy="655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ru-RU" sz="2400" b="1" dirty="0" smtClean="0">
                <a:latin typeface="Calibri" pitchFamily="34" charset="0"/>
              </a:rPr>
              <a:t>ИНТЕРНЕТ ВЕЩЕЙ: ПРОБЛЕМЫ И ТРУДНОСТИ РАЗВИТИЯ</a:t>
            </a:r>
          </a:p>
          <a:p>
            <a:pPr algn="l"/>
            <a:endParaRPr lang="ru-RU" sz="2000" b="1" dirty="0" smtClean="0">
              <a:latin typeface="Calibri" pitchFamily="34" charset="0"/>
            </a:endParaRPr>
          </a:p>
          <a:p>
            <a:pPr algn="ctr"/>
            <a:endParaRPr lang="ru-RU" sz="2000" b="1" dirty="0">
              <a:solidFill>
                <a:srgbClr val="0070C0"/>
              </a:solidFill>
              <a:latin typeface="Calibri" pitchFamily="34" charset="0"/>
            </a:endParaRPr>
          </a:p>
          <a:p>
            <a:pPr algn="just"/>
            <a:r>
              <a:rPr lang="ru-RU" b="1" i="1" u="sng" dirty="0">
                <a:solidFill>
                  <a:srgbClr val="000000"/>
                </a:solidFill>
                <a:latin typeface="Calibri" pitchFamily="34" charset="0"/>
              </a:rPr>
              <a:t>Переход к IPv6. </a:t>
            </a:r>
            <a:r>
              <a:rPr lang="ru-RU" dirty="0">
                <a:solidFill>
                  <a:srgbClr val="000000"/>
                </a:solidFill>
                <a:latin typeface="Calibri" pitchFamily="34" charset="0"/>
              </a:rPr>
              <a:t>В феврале 2010 года в мире не осталось свободных адресов IPv4. Хотя рядовые пользователи не нашли в этом ничего страшного, данный факт может существенно замедлить развитие Интернета вещей, поскольку миллиардам новых датчиков понадобятся новые уникальные IP-адреса. </a:t>
            </a:r>
          </a:p>
          <a:p>
            <a:pPr algn="just"/>
            <a:endParaRPr lang="ru-RU" dirty="0">
              <a:solidFill>
                <a:srgbClr val="000000"/>
              </a:solidFill>
              <a:latin typeface="Calibri" pitchFamily="34" charset="0"/>
            </a:endParaRPr>
          </a:p>
          <a:p>
            <a:pPr algn="just"/>
            <a:r>
              <a:rPr lang="ru-RU" b="1" i="1" u="sng" dirty="0" err="1">
                <a:solidFill>
                  <a:schemeClr val="tx2"/>
                </a:solidFill>
                <a:latin typeface="Calibri" pitchFamily="34" charset="0"/>
              </a:rPr>
              <a:t>Кибербезопасность</a:t>
            </a:r>
            <a:r>
              <a:rPr lang="ru-RU" b="1" i="1" u="sng" dirty="0">
                <a:solidFill>
                  <a:schemeClr val="tx2"/>
                </a:solidFill>
                <a:latin typeface="Calibri" pitchFamily="34" charset="0"/>
              </a:rPr>
              <a:t>.</a:t>
            </a:r>
            <a:r>
              <a:rPr lang="ru-RU" dirty="0">
                <a:solidFill>
                  <a:schemeClr val="tx2"/>
                </a:solidFill>
                <a:latin typeface="Calibri" pitchFamily="34" charset="0"/>
              </a:rPr>
              <a:t> превращение огромного числа устройств в интернет-узлы создает условия для информационного и технического терроризма, выдвигая на первый план вопросы </a:t>
            </a:r>
            <a:r>
              <a:rPr lang="ru-RU" dirty="0" err="1" smtClean="0">
                <a:solidFill>
                  <a:schemeClr val="tx2"/>
                </a:solidFill>
                <a:latin typeface="Calibri" pitchFamily="34" charset="0"/>
              </a:rPr>
              <a:t>кибербезопасности</a:t>
            </a:r>
            <a:r>
              <a:rPr lang="ru-RU" dirty="0">
                <a:solidFill>
                  <a:schemeClr val="tx2"/>
                </a:solidFill>
                <a:latin typeface="Calibri" pitchFamily="34" charset="0"/>
              </a:rPr>
              <a:t>. </a:t>
            </a:r>
          </a:p>
          <a:p>
            <a:pPr algn="just"/>
            <a:endParaRPr lang="ru-RU" dirty="0">
              <a:solidFill>
                <a:srgbClr val="000000"/>
              </a:solidFill>
              <a:latin typeface="Calibri" pitchFamily="34" charset="0"/>
            </a:endParaRPr>
          </a:p>
          <a:p>
            <a:pPr algn="just"/>
            <a:r>
              <a:rPr lang="ru-RU" b="1" i="1" u="sng" dirty="0">
                <a:solidFill>
                  <a:srgbClr val="000000"/>
                </a:solidFill>
                <a:latin typeface="Calibri" pitchFamily="34" charset="0"/>
              </a:rPr>
              <a:t>Питание датчиков</a:t>
            </a:r>
            <a:r>
              <a:rPr lang="ru-RU" dirty="0">
                <a:solidFill>
                  <a:srgbClr val="000000"/>
                </a:solidFill>
                <a:latin typeface="Calibri" pitchFamily="34" charset="0"/>
              </a:rPr>
              <a:t>. Чтобы Интернет вещей полностью реализовал свои возможности, его датчики должны работать совершенно автономно. А теперь представьте, что это значит: нам понадобятся миллиарды батареек для миллиардов устройств, установленных по всей планете и даже в космосе.</a:t>
            </a:r>
          </a:p>
          <a:p>
            <a:pPr algn="just"/>
            <a:endParaRPr lang="ru-RU" dirty="0">
              <a:solidFill>
                <a:srgbClr val="000000"/>
              </a:solidFill>
              <a:latin typeface="Calibri" pitchFamily="34" charset="0"/>
            </a:endParaRPr>
          </a:p>
          <a:p>
            <a:pPr algn="just"/>
            <a:r>
              <a:rPr lang="ru-RU" b="1" i="1" u="sng" dirty="0">
                <a:solidFill>
                  <a:schemeClr val="tx2"/>
                </a:solidFill>
                <a:latin typeface="Calibri" pitchFamily="34" charset="0"/>
              </a:rPr>
              <a:t>Стандарты</a:t>
            </a:r>
            <a:r>
              <a:rPr lang="ru-RU" dirty="0">
                <a:solidFill>
                  <a:schemeClr val="tx2"/>
                </a:solidFill>
                <a:latin typeface="Calibri" pitchFamily="34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Calibri" pitchFamily="34" charset="0"/>
              </a:rPr>
              <a:t>В-третьих, </a:t>
            </a:r>
            <a:r>
              <a:rPr lang="ru-RU" dirty="0">
                <a:solidFill>
                  <a:schemeClr val="tx2"/>
                </a:solidFill>
                <a:latin typeface="Calibri" pitchFamily="34" charset="0"/>
              </a:rPr>
              <a:t>незавершенность стандартизации, и особенно в таких областях, как безопасность, защита личной информации, архитектура и коммуникации. </a:t>
            </a:r>
            <a:r>
              <a:rPr lang="ru-RU" dirty="0">
                <a:solidFill>
                  <a:srgbClr val="000000"/>
                </a:solidFill>
                <a:latin typeface="Calibri" pitchFamily="34" charset="0"/>
              </a:rPr>
              <a:t>IEEE - одна из организаций, пытающаяся решить указанные проблемы за счет стандартизации методов передачи пакетов IPv6 по сетям разных типов. </a:t>
            </a:r>
          </a:p>
          <a:p>
            <a:pPr algn="just"/>
            <a:endParaRPr lang="ru-RU" dirty="0">
              <a:solidFill>
                <a:srgbClr val="000000"/>
              </a:solidFill>
              <a:latin typeface="Calibri" pitchFamily="34" charset="0"/>
            </a:endParaRPr>
          </a:p>
          <a:p>
            <a:endParaRPr lang="ru-RU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ИНТЕРНЕТ ВСЕГО </a:t>
            </a:r>
            <a:r>
              <a:rPr lang="ru-RU" sz="2400" dirty="0" smtClean="0">
                <a:latin typeface="Arial" panose="020B0604020202020204" pitchFamily="34" charset="0"/>
              </a:rPr>
              <a:t>(INTERNET OF EVERYTHING ИЛИ IOE)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124744"/>
            <a:ext cx="71287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«Интернет всего» (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internet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everything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 или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IoE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) это также понятие, предложенное компанией 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  <a:hlinkClick r:id="rId2" tooltip="Cisco"/>
              </a:rPr>
              <a:t>Cisco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, как и понятие «интернет вещей» (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internet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of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things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 или 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IoT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). </a:t>
            </a:r>
            <a:endParaRPr lang="ru-RU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Если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понятие «интернет вещей» включает в себя все разнообразие «нетрадиционных» устройств, подключенных к сети, например, промышленных датчиков или автомобилей, то, напротив, </a:t>
            </a:r>
            <a:endParaRPr lang="ru-RU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интернет всего» это всеобъемлющее понятие.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961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401022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ru-RU" sz="3600" dirty="0" smtClean="0"/>
              <a:t> </a:t>
            </a:r>
            <a:r>
              <a:rPr lang="en-US" sz="3600" dirty="0" smtClean="0"/>
              <a:t>BIG DATA – </a:t>
            </a:r>
            <a:r>
              <a:rPr lang="ru-RU" sz="3600" dirty="0" smtClean="0"/>
              <a:t>БОЛЬШИЕ ДАННЫЕ</a:t>
            </a:r>
            <a:endParaRPr lang="ru-RU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Заголовок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080121"/>
          </a:xfrm>
        </p:spPr>
        <p:txBody>
          <a:bodyPr/>
          <a:lstStyle/>
          <a:p>
            <a:pPr algn="ctr"/>
            <a:r>
              <a:rPr lang="en-US" sz="2400" dirty="0" smtClean="0"/>
              <a:t>BIG DATA</a:t>
            </a:r>
            <a:r>
              <a:rPr lang="ru-RU" sz="2400" dirty="0" smtClean="0"/>
              <a:t> – НОВАЯ ПАРАДИГМА ИЛИ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ОЧЕРЕДНОЙ МИФ?</a:t>
            </a:r>
          </a:p>
        </p:txBody>
      </p:sp>
      <p:pic>
        <p:nvPicPr>
          <p:cNvPr id="72706" name="Picture 2" descr="http://www.stihi.ru/pics/2013/08/25/25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52737"/>
            <a:ext cx="721518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844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smtClean="0"/>
              <a:t>БАЗОВОЕ ОПРЕДЕЛЕНИЕ 3</a:t>
            </a:r>
            <a:r>
              <a:rPr lang="en-US" sz="2800" b="1" smtClean="0"/>
              <a:t>V </a:t>
            </a:r>
            <a:r>
              <a:rPr lang="ru-RU" sz="2800" b="1" smtClean="0"/>
              <a:t>В </a:t>
            </a:r>
            <a:r>
              <a:rPr lang="en-US" sz="2800" b="1" smtClean="0"/>
              <a:t>BIG DATA</a:t>
            </a:r>
            <a:endParaRPr lang="ru-RU" sz="2800" b="1" smtClean="0"/>
          </a:p>
        </p:txBody>
      </p:sp>
      <p:sp>
        <p:nvSpPr>
          <p:cNvPr id="78850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256212"/>
          </a:xfrm>
        </p:spPr>
        <p:txBody>
          <a:bodyPr/>
          <a:lstStyle/>
          <a:p>
            <a:r>
              <a:rPr lang="en-US" sz="4000" dirty="0" smtClean="0"/>
              <a:t>Volume</a:t>
            </a:r>
          </a:p>
          <a:p>
            <a:r>
              <a:rPr lang="en-US" sz="4000" dirty="0" smtClean="0"/>
              <a:t>Velocity</a:t>
            </a:r>
          </a:p>
          <a:p>
            <a:r>
              <a:rPr lang="en-US" sz="4000" dirty="0" smtClean="0"/>
              <a:t>Variety</a:t>
            </a:r>
          </a:p>
          <a:p>
            <a:endParaRPr lang="ru-RU" sz="4000" dirty="0" smtClean="0"/>
          </a:p>
          <a:p>
            <a:r>
              <a:rPr lang="en-US" sz="4000" dirty="0" smtClean="0"/>
              <a:t>Veracity</a:t>
            </a:r>
            <a:endParaRPr lang="ru-RU" sz="4000" dirty="0" smtClean="0"/>
          </a:p>
          <a:p>
            <a:r>
              <a:rPr lang="en-US" sz="4000" dirty="0" smtClean="0"/>
              <a:t>Value</a:t>
            </a:r>
            <a:endParaRPr lang="ru-RU" sz="4000" dirty="0" smtClean="0"/>
          </a:p>
        </p:txBody>
      </p:sp>
      <p:pic>
        <p:nvPicPr>
          <p:cNvPr id="78851" name="Рисунок 3" descr="3v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2413" y="1643063"/>
            <a:ext cx="6351587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Рисунок 3" descr="ubqlYzVCP7JTKZTgiM1R6Q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75" y="0"/>
            <a:ext cx="3286125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/>
              <a:t>Виктор МАЙЕР-ШЕНБЕРГЕР</a:t>
            </a:r>
            <a:br>
              <a:rPr lang="ru-RU" sz="3200" b="1" dirty="0" smtClean="0"/>
            </a:br>
            <a:r>
              <a:rPr lang="ru-RU" sz="3200" i="1" dirty="0" smtClean="0"/>
              <a:t>профессор Оксфордского </a:t>
            </a:r>
            <a:br>
              <a:rPr lang="ru-RU" sz="3200" i="1" dirty="0" smtClean="0"/>
            </a:br>
            <a:r>
              <a:rPr lang="ru-RU" sz="3200" i="1" dirty="0" smtClean="0"/>
              <a:t>университета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 smtClean="0"/>
          </a:p>
        </p:txBody>
      </p:sp>
      <p:sp>
        <p:nvSpPr>
          <p:cNvPr id="829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AutoNum type="arabicPeriod"/>
            </a:pPr>
            <a:endParaRPr lang="ru-RU" dirty="0" smtClean="0"/>
          </a:p>
          <a:p>
            <a:pPr marL="514350" indent="-514350">
              <a:buFont typeface="Wingdings" pitchFamily="2" charset="2"/>
              <a:buAutoNum type="arabicPeriod"/>
            </a:pPr>
            <a:endParaRPr lang="ru-RU" sz="1000" dirty="0" smtClean="0"/>
          </a:p>
          <a:p>
            <a:pPr marL="514350" indent="-514350">
              <a:buFont typeface="Wingdings" pitchFamily="2" charset="2"/>
              <a:buAutoNum type="arabicPeriod"/>
            </a:pPr>
            <a:r>
              <a:rPr lang="ru-RU" dirty="0" smtClean="0"/>
              <a:t>Анализ всех данных </a:t>
            </a:r>
          </a:p>
          <a:p>
            <a:pPr marL="0" indent="0">
              <a:buNone/>
            </a:pPr>
            <a:r>
              <a:rPr lang="ru-RU" dirty="0" smtClean="0"/>
              <a:t>     конкретной предметной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области (отказ от выборок)</a:t>
            </a:r>
          </a:p>
          <a:p>
            <a:pPr marL="0" indent="0">
              <a:buNone/>
            </a:pPr>
            <a:r>
              <a:rPr lang="ru-RU" dirty="0" smtClean="0"/>
              <a:t>2.  Отказ от точных чисел</a:t>
            </a:r>
          </a:p>
          <a:p>
            <a:pPr marL="0" indent="0">
              <a:buNone/>
            </a:pPr>
            <a:r>
              <a:rPr lang="ru-RU" dirty="0" smtClean="0"/>
              <a:t>3.  Отказ от причинно-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следственных цепочек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(от ПОЧЕМУ к ЧТО)</a:t>
            </a:r>
          </a:p>
        </p:txBody>
      </p:sp>
    </p:spTree>
    <p:extLst>
      <p:ext uri="{BB962C8B-B14F-4D97-AF65-F5344CB8AC3E}">
        <p14:creationId xmlns:p14="http://schemas.microsoft.com/office/powerpoint/2010/main" val="34347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2400" b="1" dirty="0" smtClean="0"/>
              <a:t>НАШЕ ВРЕМЯ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rgbClr val="000000"/>
                </a:solidFill>
              </a:rPr>
              <a:t>Эпоха больших данных ставит под вопрос наш образ жизни и способ взаимодействия с миром. </a:t>
            </a:r>
            <a:r>
              <a:rPr lang="ru-RU" sz="2800" dirty="0" smtClean="0"/>
              <a:t>Обществу придется отказаться от понимания причинности в пользу простых корреляций: поменять знание </a:t>
            </a:r>
            <a:r>
              <a:rPr lang="ru-RU" sz="2800" i="1" dirty="0" smtClean="0"/>
              <a:t>почему</a:t>
            </a:r>
            <a:r>
              <a:rPr lang="ru-RU" sz="2800" dirty="0" smtClean="0"/>
              <a:t> на </a:t>
            </a:r>
            <a:r>
              <a:rPr lang="ru-RU" sz="2800" i="1" dirty="0" smtClean="0"/>
              <a:t>что именно</a:t>
            </a:r>
            <a:r>
              <a:rPr lang="ru-RU" sz="28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rgbClr val="000000"/>
                </a:solidFill>
              </a:rPr>
              <a:t>По сути, большие данные предназначены </a:t>
            </a:r>
            <a:r>
              <a:rPr lang="ru-RU" sz="2800" dirty="0" smtClean="0"/>
              <a:t>для прогнозирования </a:t>
            </a:r>
          </a:p>
          <a:p>
            <a:pPr>
              <a:lnSpc>
                <a:spcPct val="80000"/>
              </a:lnSpc>
            </a:pPr>
            <a:r>
              <a:rPr lang="ru-RU" sz="2800" dirty="0" err="1" smtClean="0"/>
              <a:t>Датификация</a:t>
            </a:r>
            <a:r>
              <a:rPr lang="ru-RU" sz="2800" dirty="0" smtClean="0"/>
              <a:t> </a:t>
            </a:r>
            <a:r>
              <a:rPr lang="ru-RU" sz="2800" i="1" dirty="0" smtClean="0"/>
              <a:t>(</a:t>
            </a:r>
            <a:r>
              <a:rPr lang="en-US" sz="2800" i="1" dirty="0" smtClean="0"/>
              <a:t>data</a:t>
            </a:r>
            <a:r>
              <a:rPr lang="ru-RU" sz="2800" i="1" dirty="0" smtClean="0"/>
              <a:t>-</a:t>
            </a:r>
            <a:r>
              <a:rPr lang="en-US" sz="2800" i="1" dirty="0" err="1" smtClean="0"/>
              <a:t>ization</a:t>
            </a:r>
            <a:r>
              <a:rPr lang="ru-RU" sz="2800" i="1" dirty="0" smtClean="0"/>
              <a:t>) – </a:t>
            </a:r>
            <a:r>
              <a:rPr lang="ru-RU" sz="2800" dirty="0" smtClean="0"/>
              <a:t>преобразование в формат данных </a:t>
            </a:r>
            <a:r>
              <a:rPr lang="ru-RU" sz="2800" dirty="0" smtClean="0">
                <a:solidFill>
                  <a:srgbClr val="000000"/>
                </a:solidFill>
              </a:rPr>
              <a:t>всего, что есть на планете </a:t>
            </a:r>
          </a:p>
        </p:txBody>
      </p:sp>
    </p:spTree>
    <p:extLst>
      <p:ext uri="{BB962C8B-B14F-4D97-AF65-F5344CB8AC3E}">
        <p14:creationId xmlns:p14="http://schemas.microsoft.com/office/powerpoint/2010/main" val="34261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925" y="0"/>
            <a:ext cx="9109075" cy="558800"/>
          </a:xfrm>
        </p:spPr>
        <p:txBody>
          <a:bodyPr/>
          <a:lstStyle/>
          <a:p>
            <a:r>
              <a:rPr lang="en-US" sz="2400" dirty="0" smtClean="0"/>
              <a:t>DATA-IZATION</a:t>
            </a:r>
            <a:r>
              <a:rPr lang="ru-RU" sz="2400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ДАТИФИКАЦИЯ</a:t>
            </a:r>
            <a:r>
              <a:rPr lang="ru-RU" sz="5400" dirty="0" smtClean="0"/>
              <a:t/>
            </a:r>
            <a:br>
              <a:rPr lang="ru-RU" sz="5400" dirty="0" smtClean="0"/>
            </a:br>
            <a:r>
              <a:rPr lang="en-US" b="1" dirty="0" smtClean="0"/>
              <a:t>	</a:t>
            </a:r>
            <a:endParaRPr lang="ru-RU" b="1" dirty="0" smtClean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9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900" dirty="0" smtClean="0">
                <a:solidFill>
                  <a:srgbClr val="000000"/>
                </a:solidFill>
              </a:rPr>
              <a:t>ИТ-революция, произошедшая в мире, очевидна. Основной акцент в ней приходился на Т- технологии. </a:t>
            </a:r>
            <a:r>
              <a:rPr lang="ru-RU" sz="1900" dirty="0" smtClean="0"/>
              <a:t>Пришло время переключиться на И – информацию.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900" dirty="0" smtClean="0">
                <a:solidFill>
                  <a:srgbClr val="000000"/>
                </a:solidFill>
              </a:rPr>
              <a:t>Процесс оцифровки (преобразование аналоговой информации в формат, считываемый компьютером), сам по себе не является </a:t>
            </a:r>
            <a:r>
              <a:rPr lang="ru-RU" sz="1900" dirty="0" err="1" smtClean="0">
                <a:solidFill>
                  <a:srgbClr val="000000"/>
                </a:solidFill>
              </a:rPr>
              <a:t>датификацией</a:t>
            </a:r>
            <a:r>
              <a:rPr lang="ru-RU" sz="1900" dirty="0" smtClean="0">
                <a:solidFill>
                  <a:srgbClr val="000000"/>
                </a:solidFill>
              </a:rPr>
              <a:t>. </a:t>
            </a:r>
            <a:r>
              <a:rPr lang="ru-RU" sz="1900" dirty="0" smtClean="0"/>
              <a:t>Оцифровка – катализатор </a:t>
            </a:r>
            <a:r>
              <a:rPr lang="ru-RU" sz="1900" dirty="0" err="1" smtClean="0"/>
              <a:t>датификации</a:t>
            </a:r>
            <a:r>
              <a:rPr lang="ru-RU" sz="1900" dirty="0" smtClean="0"/>
              <a:t>, но не ее замена.</a:t>
            </a:r>
          </a:p>
          <a:p>
            <a:pPr>
              <a:lnSpc>
                <a:spcPct val="80000"/>
              </a:lnSpc>
            </a:pPr>
            <a:r>
              <a:rPr lang="ru-RU" sz="1900" dirty="0" smtClean="0">
                <a:solidFill>
                  <a:srgbClr val="000000"/>
                </a:solidFill>
              </a:rPr>
              <a:t>Пример: </a:t>
            </a:r>
            <a:r>
              <a:rPr lang="en-US" sz="1900" dirty="0" smtClean="0">
                <a:solidFill>
                  <a:srgbClr val="000000"/>
                </a:solidFill>
              </a:rPr>
              <a:t>Google</a:t>
            </a:r>
            <a:r>
              <a:rPr lang="ru-RU" sz="1900" dirty="0" smtClean="0">
                <a:solidFill>
                  <a:srgbClr val="000000"/>
                </a:solidFill>
              </a:rPr>
              <a:t> – оцифровка книг. Текст невозможно было найти по словам или анализировать (скан-копии – картинки страниц). В результате работы программы оптического распознавания символов текст был </a:t>
            </a:r>
            <a:r>
              <a:rPr lang="ru-RU" sz="1900" dirty="0" err="1" smtClean="0">
                <a:solidFill>
                  <a:srgbClr val="000000"/>
                </a:solidFill>
              </a:rPr>
              <a:t>датифицирован</a:t>
            </a:r>
            <a:r>
              <a:rPr lang="ru-RU" sz="1900" dirty="0" smtClean="0">
                <a:solidFill>
                  <a:srgbClr val="000000"/>
                </a:solidFill>
              </a:rPr>
              <a:t> – система смогла анализировать тексты.</a:t>
            </a:r>
          </a:p>
          <a:p>
            <a:pPr>
              <a:lnSpc>
                <a:spcPct val="80000"/>
              </a:lnSpc>
            </a:pPr>
            <a:r>
              <a:rPr lang="ru-RU" sz="1900" dirty="0" smtClean="0">
                <a:solidFill>
                  <a:srgbClr val="000000"/>
                </a:solidFill>
              </a:rPr>
              <a:t>Местоположение становится данными. Взаимодействия становятся данными (</a:t>
            </a:r>
            <a:r>
              <a:rPr lang="ru-RU" sz="1900" dirty="0" err="1" smtClean="0">
                <a:solidFill>
                  <a:srgbClr val="000000"/>
                </a:solidFill>
              </a:rPr>
              <a:t>твиты</a:t>
            </a:r>
            <a:r>
              <a:rPr lang="ru-RU" sz="1900" dirty="0" smtClean="0">
                <a:solidFill>
                  <a:srgbClr val="000000"/>
                </a:solidFill>
              </a:rPr>
              <a:t>) </a:t>
            </a:r>
            <a:r>
              <a:rPr lang="ru-RU" sz="1900" dirty="0" smtClean="0"/>
              <a:t>. </a:t>
            </a:r>
            <a:r>
              <a:rPr lang="ru-RU" sz="1900" dirty="0" err="1" smtClean="0"/>
              <a:t>Датификация</a:t>
            </a:r>
            <a:r>
              <a:rPr lang="ru-RU" sz="1900" dirty="0" smtClean="0"/>
              <a:t> принципов работы человеческого тела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1900" dirty="0" err="1" smtClean="0"/>
              <a:t>Датификация</a:t>
            </a:r>
            <a:r>
              <a:rPr lang="ru-RU" sz="1900" dirty="0" smtClean="0"/>
              <a:t> – фундаментальное изменение действительности в человеческом понимании. Благодаря большим данным мы </a:t>
            </a:r>
            <a:r>
              <a:rPr lang="ru-RU" sz="1900" dirty="0" smtClean="0">
                <a:solidFill>
                  <a:srgbClr val="000000"/>
                </a:solidFill>
              </a:rPr>
              <a:t>перестанем рассматривать окружающий мир как бесконечное множество событий, которые объясняются как физические или социальные явления, а </a:t>
            </a:r>
            <a:r>
              <a:rPr lang="ru-RU" sz="1900" dirty="0" smtClean="0"/>
              <a:t>взглянем на него как на область, состоящую в основном из информации </a:t>
            </a:r>
          </a:p>
        </p:txBody>
      </p:sp>
    </p:spTree>
    <p:extLst>
      <p:ext uri="{BB962C8B-B14F-4D97-AF65-F5344CB8AC3E}">
        <p14:creationId xmlns:p14="http://schemas.microsoft.com/office/powerpoint/2010/main" val="213912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2400" b="1" dirty="0" smtClean="0"/>
              <a:t>НОВЫЙ ОБРАЗ МЫШЛЕНИЯ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800" dirty="0" smtClean="0">
                <a:solidFill>
                  <a:srgbClr val="000000"/>
                </a:solidFill>
              </a:rPr>
              <a:t>Большие данные диктуют три основных шага к новому образу мышления: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Способность анализировать все данные, а не довольствоваться выборками</a:t>
            </a:r>
            <a:r>
              <a:rPr lang="ru-RU" sz="28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 sz="2800" dirty="0" smtClean="0">
                <a:solidFill>
                  <a:srgbClr val="000000"/>
                </a:solidFill>
              </a:rPr>
              <a:t>Готовность иметь дело с </a:t>
            </a:r>
            <a:r>
              <a:rPr lang="ru-RU" sz="2800" dirty="0" smtClean="0"/>
              <a:t>неупорядоченными данными в ущерб точности</a:t>
            </a:r>
            <a:r>
              <a:rPr lang="ru-RU" sz="2800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 sz="2800" dirty="0" smtClean="0">
                <a:solidFill>
                  <a:srgbClr val="000000"/>
                </a:solidFill>
              </a:rPr>
              <a:t>Изменение образа мыслей: </a:t>
            </a:r>
            <a:r>
              <a:rPr lang="ru-RU" sz="2800" dirty="0" smtClean="0"/>
              <a:t>доверять корреляциям, а не гнаться за труднодостижимой причинностью</a:t>
            </a:r>
          </a:p>
          <a:p>
            <a:pPr>
              <a:lnSpc>
                <a:spcPct val="90000"/>
              </a:lnSpc>
            </a:pPr>
            <a:endParaRPr lang="ru-RU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7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542925"/>
          </a:xfrm>
        </p:spPr>
        <p:txBody>
          <a:bodyPr/>
          <a:lstStyle/>
          <a:p>
            <a:r>
              <a:rPr lang="ru-RU" sz="2400" dirty="0" smtClean="0"/>
              <a:t>СМЕНА ПАРАДИГМЫ</a:t>
            </a:r>
          </a:p>
        </p:txBody>
      </p:sp>
      <p:sp>
        <p:nvSpPr>
          <p:cNvPr id="73730" name="Содержимое 2"/>
          <p:cNvSpPr>
            <a:spLocks noGrp="1"/>
          </p:cNvSpPr>
          <p:nvPr>
            <p:ph idx="4294967295"/>
          </p:nvPr>
        </p:nvSpPr>
        <p:spPr>
          <a:xfrm>
            <a:off x="457200" y="1000125"/>
            <a:ext cx="8229600" cy="5857875"/>
          </a:xfrm>
        </p:spPr>
        <p:txBody>
          <a:bodyPr/>
          <a:lstStyle/>
          <a:p>
            <a:r>
              <a:rPr lang="ru-RU" sz="2400" dirty="0" smtClean="0"/>
              <a:t>найти способ/алгоритм решения,</a:t>
            </a:r>
          </a:p>
          <a:p>
            <a:r>
              <a:rPr lang="ru-RU" sz="2400" dirty="0" smtClean="0"/>
              <a:t>собрать данные, необходимые для решения,</a:t>
            </a:r>
          </a:p>
          <a:p>
            <a:r>
              <a:rPr lang="ru-RU" sz="2400" dirty="0" smtClean="0"/>
              <a:t>применить избранный алгоритм к имеющимся данным.</a:t>
            </a:r>
          </a:p>
          <a:p>
            <a:pPr>
              <a:buFont typeface="Wingdings" pitchFamily="2" charset="2"/>
              <a:buNone/>
            </a:pPr>
            <a:endParaRPr lang="ru-RU" sz="2400" dirty="0" smtClean="0"/>
          </a:p>
          <a:p>
            <a:r>
              <a:rPr lang="ru-RU" sz="2000" dirty="0" smtClean="0">
                <a:solidFill>
                  <a:srgbClr val="000000"/>
                </a:solidFill>
              </a:rPr>
              <a:t>организовать </a:t>
            </a:r>
            <a:r>
              <a:rPr lang="ru-RU" sz="2000" dirty="0" smtClean="0"/>
              <a:t>сбор и анализ всей доступной информации </a:t>
            </a:r>
            <a:r>
              <a:rPr lang="ru-RU" sz="2000" dirty="0" smtClean="0">
                <a:solidFill>
                  <a:srgbClr val="000000"/>
                </a:solidFill>
              </a:rPr>
              <a:t>о процессах, происходящих в области решаемой задачи, </a:t>
            </a:r>
          </a:p>
          <a:p>
            <a:r>
              <a:rPr lang="ru-RU" sz="2000" dirty="0" smtClean="0">
                <a:solidFill>
                  <a:srgbClr val="000000"/>
                </a:solidFill>
              </a:rPr>
              <a:t>наладить в возникающем гигантском потоке информации </a:t>
            </a:r>
            <a:r>
              <a:rPr lang="ru-RU" sz="2000" dirty="0" smtClean="0"/>
              <a:t>постоянное выявление и анализ «информационных паттернов» </a:t>
            </a:r>
            <a:r>
              <a:rPr lang="ru-RU" sz="2000" dirty="0" smtClean="0">
                <a:solidFill>
                  <a:srgbClr val="000000"/>
                </a:solidFill>
              </a:rPr>
              <a:t>(последовательностей и связок информационных элементов) для </a:t>
            </a:r>
            <a:r>
              <a:rPr lang="ru-RU" sz="2000" dirty="0" smtClean="0"/>
              <a:t>построения на их основе  моделей наблюдаемых процессов, </a:t>
            </a:r>
          </a:p>
          <a:p>
            <a:r>
              <a:rPr lang="ru-RU" sz="2000" dirty="0" smtClean="0"/>
              <a:t>выявить</a:t>
            </a:r>
            <a:r>
              <a:rPr lang="ru-RU" sz="2000" dirty="0" smtClean="0">
                <a:solidFill>
                  <a:srgbClr val="000000"/>
                </a:solidFill>
              </a:rPr>
              <a:t> с помощью постоянно уточняемых и развиваемых моделей </a:t>
            </a:r>
            <a:r>
              <a:rPr lang="ru-RU" sz="2000" dirty="0" smtClean="0"/>
              <a:t>системы закономерностей, позволяющие найти ответы как на уже поставленные, так и на еще не поставленные вопросы</a:t>
            </a:r>
          </a:p>
        </p:txBody>
      </p:sp>
      <p:sp>
        <p:nvSpPr>
          <p:cNvPr id="4" name="Стрелка вниз 3"/>
          <p:cNvSpPr/>
          <p:nvPr/>
        </p:nvSpPr>
        <p:spPr bwMode="auto">
          <a:xfrm>
            <a:off x="3357563" y="2357438"/>
            <a:ext cx="2000250" cy="857250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/>
        </p:spPr>
        <p:txBody>
          <a:bodyPr/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8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ИНТЕРНЕТ </a:t>
            </a:r>
            <a:r>
              <a:rPr lang="ru-RU" dirty="0" smtClean="0"/>
              <a:t>ВЕЩЕЙ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5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Номер слайда 1"/>
          <p:cNvSpPr txBox="1">
            <a:spLocks noGrp="1"/>
          </p:cNvSpPr>
          <p:nvPr/>
        </p:nvSpPr>
        <p:spPr bwMode="auto">
          <a:xfrm>
            <a:off x="6975475" y="6308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212973-403C-4A91-BFE3-7C9927B40841}" type="slidenum">
              <a:rPr lang="ru-RU" sz="1400">
                <a:cs typeface="Arial" charset="0"/>
              </a:rPr>
              <a:pPr algn="r"/>
              <a:t>20</a:t>
            </a:fld>
            <a:endParaRPr lang="ru-RU" sz="1400">
              <a:cs typeface="Arial" charset="0"/>
            </a:endParaRPr>
          </a:p>
        </p:txBody>
      </p:sp>
      <p:sp>
        <p:nvSpPr>
          <p:cNvPr id="87042" name="Номер слайда 3"/>
          <p:cNvSpPr txBox="1">
            <a:spLocks/>
          </p:cNvSpPr>
          <p:nvPr/>
        </p:nvSpPr>
        <p:spPr bwMode="auto">
          <a:xfrm>
            <a:off x="6975475" y="6308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3BE910B-7131-4BBA-ABBC-392E9252E5BC}" type="slidenum">
              <a:rPr lang="ru-RU" sz="1400">
                <a:cs typeface="Arial" charset="0"/>
              </a:rPr>
              <a:pPr algn="r"/>
              <a:t>20</a:t>
            </a:fld>
            <a:endParaRPr lang="ru-RU" sz="1400">
              <a:cs typeface="Arial" charset="0"/>
            </a:endParaRPr>
          </a:p>
        </p:txBody>
      </p:sp>
      <p:sp>
        <p:nvSpPr>
          <p:cNvPr id="87043" name="Rectangle 21"/>
          <p:cNvSpPr>
            <a:spLocks noChangeArrowheads="1"/>
          </p:cNvSpPr>
          <p:nvPr/>
        </p:nvSpPr>
        <p:spPr bwMode="auto">
          <a:xfrm>
            <a:off x="539750" y="0"/>
            <a:ext cx="8604250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ru-RU" sz="2000" b="1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Большие данные – </a:t>
            </a:r>
            <a:r>
              <a:rPr lang="ru-RU" sz="2000" b="1" dirty="0">
                <a:solidFill>
                  <a:srgbClr val="0033CC"/>
                </a:solidFill>
                <a:latin typeface="Tahoma" pitchFamily="34" charset="0"/>
                <a:cs typeface="Arial" charset="0"/>
              </a:rPr>
              <a:t>горячая тема, потому что технологии</a:t>
            </a:r>
            <a:r>
              <a:rPr lang="ru-RU" sz="2000" b="1" dirty="0">
                <a:solidFill>
                  <a:schemeClr val="bg1"/>
                </a:solidFill>
                <a:latin typeface="Tahoma" pitchFamily="34" charset="0"/>
                <a:cs typeface="Arial" charset="0"/>
              </a:rPr>
              <a:t> </a:t>
            </a:r>
            <a:r>
              <a:rPr lang="ru-RU" sz="2000" b="1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сделали возможным анализ ВСЕХ доступных данных</a:t>
            </a:r>
            <a:endParaRPr lang="en-US" sz="2000" b="1" dirty="0">
              <a:solidFill>
                <a:schemeClr val="tx2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87044" name="Rectangle 22"/>
          <p:cNvSpPr>
            <a:spLocks noChangeArrowheads="1"/>
          </p:cNvSpPr>
          <p:nvPr/>
        </p:nvSpPr>
        <p:spPr bwMode="auto">
          <a:xfrm>
            <a:off x="287338" y="765175"/>
            <a:ext cx="8964612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buClr>
                <a:srgbClr val="008000"/>
              </a:buClr>
              <a:buFont typeface="Wingdings" pitchFamily="2" charset="2"/>
              <a:buNone/>
            </a:pPr>
            <a:r>
              <a:rPr lang="ru-RU" sz="20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Эффективно с точки зрения затрат управлять и анализировать</a:t>
            </a:r>
            <a:r>
              <a:rPr lang="ru-RU" sz="28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 </a:t>
            </a:r>
            <a:r>
              <a:rPr lang="en-US" sz="28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/>
            </a:r>
            <a:br>
              <a:rPr lang="en-US" sz="28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</a:br>
            <a:r>
              <a:rPr lang="ru-RU" sz="28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все </a:t>
            </a:r>
            <a:r>
              <a:rPr lang="ru-RU" sz="20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доступные данные</a:t>
            </a:r>
            <a:r>
              <a:rPr lang="en-US" sz="20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, </a:t>
            </a:r>
          </a:p>
          <a:p>
            <a:pPr algn="ctr">
              <a:spcBef>
                <a:spcPct val="50000"/>
              </a:spcBef>
              <a:buClr>
                <a:srgbClr val="008000"/>
              </a:buClr>
              <a:buFont typeface="Wingdings" pitchFamily="2" charset="2"/>
              <a:buNone/>
            </a:pPr>
            <a:r>
              <a:rPr lang="ru-RU" sz="20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в</a:t>
            </a:r>
            <a:r>
              <a:rPr lang="en-US" sz="20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 </a:t>
            </a:r>
            <a:r>
              <a:rPr lang="ru-RU" sz="20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их первозданном виде</a:t>
            </a:r>
            <a:r>
              <a:rPr lang="en-US" sz="20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 – </a:t>
            </a:r>
            <a:r>
              <a:rPr lang="ru-RU" sz="20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структурированные</a:t>
            </a:r>
            <a:r>
              <a:rPr lang="en-US" sz="20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,</a:t>
            </a:r>
          </a:p>
          <a:p>
            <a:pPr algn="ctr">
              <a:spcBef>
                <a:spcPct val="50000"/>
              </a:spcBef>
              <a:buClr>
                <a:srgbClr val="008000"/>
              </a:buClr>
              <a:buFont typeface="Wingdings" pitchFamily="2" charset="2"/>
              <a:buNone/>
            </a:pPr>
            <a:r>
              <a:rPr lang="ru-RU" sz="20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неструктурированные</a:t>
            </a:r>
            <a:r>
              <a:rPr lang="en-US" sz="20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, </a:t>
            </a:r>
            <a:r>
              <a:rPr lang="ru-RU" sz="2000" b="1">
                <a:solidFill>
                  <a:srgbClr val="000066"/>
                </a:solidFill>
                <a:latin typeface="Tahoma" pitchFamily="34" charset="0"/>
                <a:ea typeface="MS PGothic"/>
                <a:cs typeface="MS PGothic"/>
              </a:rPr>
              <a:t>потоковые</a:t>
            </a:r>
            <a:endParaRPr lang="en-US" sz="2000" b="1">
              <a:solidFill>
                <a:srgbClr val="000066"/>
              </a:solidFill>
              <a:latin typeface="Tahoma" pitchFamily="34" charset="0"/>
              <a:ea typeface="MS PGothic"/>
              <a:cs typeface="MS PGothic"/>
            </a:endParaRPr>
          </a:p>
        </p:txBody>
      </p:sp>
      <p:pic>
        <p:nvPicPr>
          <p:cNvPr id="87045" name="Picture 24" descr="starburst-ne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8475" y="2170113"/>
            <a:ext cx="2754313" cy="27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6" name="Picture 25" descr="Big-data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1075" y="2819400"/>
            <a:ext cx="16605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7" name="Picture 7" descr="float-arrow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3860505">
            <a:off x="2773363" y="4197350"/>
            <a:ext cx="10223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8" name="Picture 9" descr="float-arrow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3738" y="4397375"/>
            <a:ext cx="933450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9" name="Picture 10" descr="float-arrow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4250" y="4437063"/>
            <a:ext cx="892175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50" name="Picture 32" descr="rfid-tags-shadow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05375" y="6051550"/>
            <a:ext cx="6604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51" name="Picture 35" descr="facebook-shadow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30900" y="5434013"/>
            <a:ext cx="72231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52" name="Picture 3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74825" y="4778375"/>
            <a:ext cx="1095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7053" name="Group 7"/>
          <p:cNvGrpSpPr>
            <a:grpSpLocks/>
          </p:cNvGrpSpPr>
          <p:nvPr/>
        </p:nvGrpSpPr>
        <p:grpSpPr bwMode="auto">
          <a:xfrm>
            <a:off x="6121400" y="4724400"/>
            <a:ext cx="757238" cy="730250"/>
            <a:chOff x="2363" y="3682"/>
            <a:chExt cx="820" cy="849"/>
          </a:xfrm>
        </p:grpSpPr>
        <p:pic>
          <p:nvPicPr>
            <p:cNvPr id="87069" name="Picture 8" descr="Twitter.png"/>
            <p:cNvPicPr>
              <a:picLocks noChangeAspect="1" noChangeArrowheads="1"/>
            </p:cNvPicPr>
            <p:nvPr/>
          </p:nvPicPr>
          <p:blipFill>
            <a:blip r:embed="rId10"/>
            <a:srcRect r="61218" b="29"/>
            <a:stretch>
              <a:fillRect/>
            </a:stretch>
          </p:blipFill>
          <p:spPr bwMode="auto">
            <a:xfrm>
              <a:off x="2437" y="3969"/>
              <a:ext cx="503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70" name="Picture 9" descr="Twitter.png"/>
            <p:cNvPicPr>
              <a:picLocks noChangeAspect="1" noChangeArrowheads="1"/>
            </p:cNvPicPr>
            <p:nvPr/>
          </p:nvPicPr>
          <p:blipFill>
            <a:blip r:embed="rId10"/>
            <a:srcRect l="36777" t="10674" b="48767"/>
            <a:stretch>
              <a:fillRect/>
            </a:stretch>
          </p:blipFill>
          <p:spPr bwMode="auto">
            <a:xfrm>
              <a:off x="2363" y="3682"/>
              <a:ext cx="820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7054" name="Picture 47" descr="server_databas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279650" y="5467350"/>
            <a:ext cx="5905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55" name="Picture 47" descr="server_databas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933700" y="5691188"/>
            <a:ext cx="5905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56" name="Picture 8" descr="float-arrow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 rot="-6653104">
            <a:off x="5105401" y="4113212"/>
            <a:ext cx="919162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57" name="Picture 47" descr="server_database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641725" y="5902325"/>
            <a:ext cx="5905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TextBox 1"/>
          <p:cNvSpPr txBox="1">
            <a:spLocks noChangeArrowheads="1"/>
          </p:cNvSpPr>
          <p:nvPr/>
        </p:nvSpPr>
        <p:spPr bwMode="auto">
          <a:xfrm>
            <a:off x="2755900" y="6475413"/>
            <a:ext cx="620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ea typeface="MS PGothic"/>
                <a:cs typeface="MS PGothic"/>
              </a:rPr>
              <a:t>ERP</a:t>
            </a:r>
          </a:p>
        </p:txBody>
      </p:sp>
      <p:sp>
        <p:nvSpPr>
          <p:cNvPr id="87059" name="TextBox 27"/>
          <p:cNvSpPr txBox="1">
            <a:spLocks noChangeArrowheads="1"/>
          </p:cNvSpPr>
          <p:nvPr/>
        </p:nvSpPr>
        <p:spPr bwMode="auto">
          <a:xfrm>
            <a:off x="3546475" y="6591300"/>
            <a:ext cx="620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ea typeface="MS PGothic"/>
                <a:cs typeface="MS PGothic"/>
              </a:rPr>
              <a:t>CRM</a:t>
            </a:r>
          </a:p>
        </p:txBody>
      </p:sp>
      <p:sp>
        <p:nvSpPr>
          <p:cNvPr id="87060" name="TextBox 31"/>
          <p:cNvSpPr txBox="1">
            <a:spLocks noChangeArrowheads="1"/>
          </p:cNvSpPr>
          <p:nvPr/>
        </p:nvSpPr>
        <p:spPr bwMode="auto">
          <a:xfrm>
            <a:off x="4924425" y="6604000"/>
            <a:ext cx="6207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ea typeface="MS PGothic"/>
                <a:cs typeface="MS PGothic"/>
              </a:rPr>
              <a:t>RFID</a:t>
            </a:r>
          </a:p>
        </p:txBody>
      </p:sp>
      <p:sp>
        <p:nvSpPr>
          <p:cNvPr id="87061" name="TextBox 32"/>
          <p:cNvSpPr txBox="1">
            <a:spLocks noChangeArrowheads="1"/>
          </p:cNvSpPr>
          <p:nvPr/>
        </p:nvSpPr>
        <p:spPr bwMode="auto">
          <a:xfrm>
            <a:off x="1465263" y="5330825"/>
            <a:ext cx="857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ea typeface="MS PGothic"/>
                <a:cs typeface="MS PGothic"/>
              </a:rPr>
              <a:t>Website</a:t>
            </a:r>
          </a:p>
        </p:txBody>
      </p:sp>
      <p:sp>
        <p:nvSpPr>
          <p:cNvPr id="87062" name="TextBox 33"/>
          <p:cNvSpPr txBox="1">
            <a:spLocks noChangeArrowheads="1"/>
          </p:cNvSpPr>
          <p:nvPr/>
        </p:nvSpPr>
        <p:spPr bwMode="auto">
          <a:xfrm>
            <a:off x="6202363" y="6469063"/>
            <a:ext cx="150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ea typeface="MS PGothic"/>
                <a:cs typeface="MS PGothic"/>
              </a:rPr>
              <a:t>Network Switches</a:t>
            </a:r>
          </a:p>
        </p:txBody>
      </p:sp>
      <p:sp>
        <p:nvSpPr>
          <p:cNvPr id="87063" name="TextBox 34"/>
          <p:cNvSpPr txBox="1">
            <a:spLocks noChangeArrowheads="1"/>
          </p:cNvSpPr>
          <p:nvPr/>
        </p:nvSpPr>
        <p:spPr bwMode="auto">
          <a:xfrm>
            <a:off x="6653213" y="5310188"/>
            <a:ext cx="1504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ea typeface="MS PGothic"/>
                <a:cs typeface="MS PGothic"/>
              </a:rPr>
              <a:t>Social Media</a:t>
            </a:r>
          </a:p>
        </p:txBody>
      </p:sp>
      <p:sp>
        <p:nvSpPr>
          <p:cNvPr id="87064" name="TextBox 35"/>
          <p:cNvSpPr txBox="1">
            <a:spLocks noChangeArrowheads="1"/>
          </p:cNvSpPr>
          <p:nvPr/>
        </p:nvSpPr>
        <p:spPr bwMode="auto">
          <a:xfrm>
            <a:off x="1843088" y="6235700"/>
            <a:ext cx="7318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ea typeface="MS PGothic"/>
                <a:cs typeface="MS PGothic"/>
              </a:rPr>
              <a:t>Billing</a:t>
            </a:r>
          </a:p>
        </p:txBody>
      </p:sp>
      <p:grpSp>
        <p:nvGrpSpPr>
          <p:cNvPr id="87065" name="Group 30"/>
          <p:cNvGrpSpPr>
            <a:grpSpLocks/>
          </p:cNvGrpSpPr>
          <p:nvPr/>
        </p:nvGrpSpPr>
        <p:grpSpPr bwMode="auto">
          <a:xfrm>
            <a:off x="5661025" y="5729288"/>
            <a:ext cx="731838" cy="884237"/>
            <a:chOff x="2388" y="1356"/>
            <a:chExt cx="1617" cy="1953"/>
          </a:xfrm>
        </p:grpSpPr>
        <p:pic>
          <p:nvPicPr>
            <p:cNvPr id="87066" name="Picture 31" descr="server_storage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88" y="1356"/>
              <a:ext cx="984" cy="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67" name="Picture 32" descr="server_storage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699" y="1524"/>
              <a:ext cx="984" cy="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68" name="Picture 33" descr="server_storage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21" y="1701"/>
              <a:ext cx="984" cy="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9356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8229600" cy="1224806"/>
          </a:xfrm>
        </p:spPr>
        <p:txBody>
          <a:bodyPr/>
          <a:lstStyle/>
          <a:p>
            <a:r>
              <a:rPr lang="ru-RU" sz="4000" b="1" dirty="0" smtClean="0"/>
              <a:t>Ценность больших данных</a:t>
            </a: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4000" dirty="0" smtClean="0"/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ru-RU" sz="240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rgbClr val="000000"/>
                </a:solidFill>
              </a:rPr>
              <a:t>Система получает информацию, созданную с одной целью, и </a:t>
            </a:r>
            <a:r>
              <a:rPr lang="ru-RU" sz="2400" dirty="0" smtClean="0"/>
              <a:t>работает с ней повторно</a:t>
            </a:r>
            <a:r>
              <a:rPr lang="ru-RU" sz="2400" dirty="0" smtClean="0">
                <a:solidFill>
                  <a:srgbClr val="000000"/>
                </a:solidFill>
              </a:rPr>
              <a:t>, с другой – это </a:t>
            </a:r>
            <a:r>
              <a:rPr lang="ru-RU" sz="2400" dirty="0" smtClean="0"/>
              <a:t>делает данные гораздо более ценными с течением времени.</a:t>
            </a: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rgbClr val="000000"/>
                </a:solidFill>
              </a:rPr>
              <a:t>Пока </a:t>
            </a:r>
            <a:r>
              <a:rPr lang="ru-RU" sz="2400" dirty="0" smtClean="0"/>
              <a:t>важность повторного применения данных недооценивается</a:t>
            </a:r>
            <a:r>
              <a:rPr lang="ru-RU" sz="2400" dirty="0" smtClean="0">
                <a:solidFill>
                  <a:srgbClr val="000000"/>
                </a:solidFill>
              </a:rPr>
              <a:t> как в бизнесе, так и в обществе. 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Ценность «выбросов данных» (цифровой след, </a:t>
            </a:r>
            <a:r>
              <a:rPr lang="ru-RU" sz="2400" dirty="0" smtClean="0">
                <a:solidFill>
                  <a:srgbClr val="000000"/>
                </a:solidFill>
              </a:rPr>
              <a:t>который пользователи оставляют на сайте) – где и что нажимают, как долго смотрят на страницу, где проводят курсором, что печатают и т.д. 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Ценность открытых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709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3600" b="1" dirty="0" smtClean="0"/>
              <a:t>Последствия</a:t>
            </a:r>
            <a:r>
              <a:rPr lang="en-US" sz="4000" b="1" dirty="0" smtClean="0"/>
              <a:t> </a:t>
            </a:r>
            <a:r>
              <a:rPr lang="ru-RU" sz="2800" b="1" dirty="0" smtClean="0"/>
              <a:t>РАСПРОСТРАНЕНИЯ </a:t>
            </a:r>
            <a:r>
              <a:rPr lang="en-US" sz="2800" b="1" dirty="0" smtClean="0"/>
              <a:t>BD</a:t>
            </a:r>
            <a:r>
              <a:rPr lang="ru-RU" sz="4000" b="1" dirty="0" smtClean="0"/>
              <a:t>: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2800" b="1" dirty="0" smtClean="0"/>
              <a:t>Обесценивание экспертов</a:t>
            </a:r>
            <a:r>
              <a:rPr lang="ru-RU" sz="4000" b="1" dirty="0" smtClean="0"/>
              <a:t> </a:t>
            </a: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4000" dirty="0" smtClean="0"/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ru-RU" sz="1600" dirty="0" smtClean="0"/>
          </a:p>
          <a:p>
            <a:pPr>
              <a:lnSpc>
                <a:spcPct val="80000"/>
              </a:lnSpc>
            </a:pPr>
            <a:r>
              <a:rPr lang="ru-RU" sz="2200" dirty="0" smtClean="0">
                <a:solidFill>
                  <a:srgbClr val="000000"/>
                </a:solidFill>
              </a:rPr>
              <a:t>Большие данные окажут существенное влияние на то, как решения, принимаемые на их основе, будут дополнять или отклонять человеческие (экспертные) суждения . </a:t>
            </a:r>
          </a:p>
          <a:p>
            <a:pPr>
              <a:lnSpc>
                <a:spcPct val="80000"/>
              </a:lnSpc>
            </a:pPr>
            <a:r>
              <a:rPr lang="ru-RU" sz="2200" dirty="0" smtClean="0">
                <a:solidFill>
                  <a:srgbClr val="000000"/>
                </a:solidFill>
              </a:rPr>
              <a:t>Эксперты и основные специалисты утратят часть своего блеска на фоне </a:t>
            </a:r>
            <a:r>
              <a:rPr lang="ru-RU" sz="2200" dirty="0" smtClean="0"/>
              <a:t>специалистов по статистике и аналитиков данных</a:t>
            </a:r>
            <a:r>
              <a:rPr lang="ru-RU" sz="2200" dirty="0" smtClean="0">
                <a:solidFill>
                  <a:srgbClr val="000000"/>
                </a:solidFill>
              </a:rPr>
              <a:t>, которые позволят данным «говорить».</a:t>
            </a:r>
          </a:p>
          <a:p>
            <a:pPr>
              <a:lnSpc>
                <a:spcPct val="80000"/>
              </a:lnSpc>
            </a:pPr>
            <a:r>
              <a:rPr lang="ru-RU" sz="2200" dirty="0" smtClean="0"/>
              <a:t>Вопрос полезности. </a:t>
            </a:r>
            <a:r>
              <a:rPr lang="ru-RU" sz="2200" dirty="0" smtClean="0">
                <a:solidFill>
                  <a:srgbClr val="000000"/>
                </a:solidFill>
              </a:rPr>
              <a:t>Изменится структура целых отраслей  (пользователи данных, держатели данных, лица, лицензирующие данные). </a:t>
            </a:r>
            <a:r>
              <a:rPr lang="ru-RU" sz="2200" dirty="0" smtClean="0"/>
              <a:t>Большие данные  коренным образом изменят конкурентные преимущества стран.</a:t>
            </a:r>
          </a:p>
          <a:p>
            <a:pPr>
              <a:lnSpc>
                <a:spcPct val="80000"/>
              </a:lnSpc>
            </a:pPr>
            <a:r>
              <a:rPr lang="ru-RU" sz="2200" dirty="0" smtClean="0">
                <a:solidFill>
                  <a:srgbClr val="000000"/>
                </a:solidFill>
              </a:rPr>
              <a:t> Когда остальные страны мира сумеют перенять эти технологии (</a:t>
            </a:r>
            <a:r>
              <a:rPr lang="en-US" sz="2200" dirty="0" smtClean="0">
                <a:solidFill>
                  <a:srgbClr val="000000"/>
                </a:solidFill>
              </a:rPr>
              <a:t>BD</a:t>
            </a:r>
            <a:r>
              <a:rPr lang="ru-RU" sz="2200" dirty="0" smtClean="0">
                <a:solidFill>
                  <a:srgbClr val="000000"/>
                </a:solidFill>
              </a:rPr>
              <a:t>), как компьютерные вычисления и интернет, </a:t>
            </a:r>
            <a:r>
              <a:rPr lang="ru-RU" sz="2200" dirty="0" smtClean="0"/>
              <a:t>Запад утратит лидерство в области больших данных </a:t>
            </a:r>
          </a:p>
        </p:txBody>
      </p:sp>
    </p:spTree>
    <p:extLst>
      <p:ext uri="{BB962C8B-B14F-4D97-AF65-F5344CB8AC3E}">
        <p14:creationId xmlns:p14="http://schemas.microsoft.com/office/powerpoint/2010/main" val="39577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2400" b="1" dirty="0" smtClean="0"/>
              <a:t>РИСКИ</a:t>
            </a:r>
            <a:r>
              <a:rPr lang="en-US" sz="2400" b="1" dirty="0" smtClean="0"/>
              <a:t> BIG DATA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736"/>
            <a:ext cx="8229600" cy="52559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dirty="0" smtClean="0">
                <a:solidFill>
                  <a:srgbClr val="000000"/>
                </a:solidFill>
              </a:rPr>
              <a:t>Если эпоха интернета поставила под угрозу </a:t>
            </a:r>
            <a:r>
              <a:rPr lang="ru-RU" sz="2000" dirty="0" smtClean="0"/>
              <a:t>конфиденциальность личных данных, </a:t>
            </a:r>
            <a:r>
              <a:rPr lang="ru-RU" sz="2000" dirty="0" smtClean="0">
                <a:solidFill>
                  <a:srgbClr val="000000"/>
                </a:solidFill>
              </a:rPr>
              <a:t>возможно ли, что большие данные усугубят эту проблему? Существует еще одна опасность: </a:t>
            </a:r>
            <a:r>
              <a:rPr lang="ru-RU" sz="2000" dirty="0" smtClean="0"/>
              <a:t>мы рискуем стать жертвами диктатуры данных, </a:t>
            </a:r>
            <a:r>
              <a:rPr lang="ru-RU" sz="2000" dirty="0" smtClean="0">
                <a:solidFill>
                  <a:srgbClr val="000000"/>
                </a:solidFill>
              </a:rPr>
              <a:t>в результате которой станем боготворить информацию и выходные данные анализа, а в конечном счет и злоупотреблять ими.  </a:t>
            </a:r>
          </a:p>
          <a:p>
            <a:pPr>
              <a:lnSpc>
                <a:spcPct val="80000"/>
              </a:lnSpc>
            </a:pPr>
            <a:r>
              <a:rPr lang="ru-RU" sz="2000" dirty="0" smtClean="0"/>
              <a:t>Парализующая конфиденциальность. </a:t>
            </a:r>
            <a:r>
              <a:rPr lang="ru-RU" sz="2000" dirty="0" smtClean="0">
                <a:solidFill>
                  <a:srgbClr val="000000"/>
                </a:solidFill>
              </a:rPr>
              <a:t>Сколько бы опасений ни вызывала способность бизнеса и правительства извлекать нашу личную информацию, </a:t>
            </a:r>
            <a:r>
              <a:rPr lang="ru-RU" sz="2000" dirty="0" smtClean="0"/>
              <a:t>в связи с большими данными возникает более актуальная проблемы: использование прогнозов в вынесении приговора. </a:t>
            </a:r>
            <a:r>
              <a:rPr lang="ru-RU" sz="2000" dirty="0" smtClean="0">
                <a:solidFill>
                  <a:srgbClr val="000000"/>
                </a:solidFill>
              </a:rPr>
              <a:t>Вероятность и наказание.</a:t>
            </a:r>
          </a:p>
          <a:p>
            <a:pPr>
              <a:lnSpc>
                <a:spcPct val="80000"/>
              </a:lnSpc>
            </a:pPr>
            <a:r>
              <a:rPr lang="ru-RU" sz="2000" dirty="0" smtClean="0"/>
              <a:t>Диктатура данных. </a:t>
            </a:r>
            <a:r>
              <a:rPr lang="ru-RU" sz="2000" dirty="0" smtClean="0">
                <a:solidFill>
                  <a:srgbClr val="000000"/>
                </a:solidFill>
              </a:rPr>
              <a:t>Большие данные бесцеремонно вторгаются в частную жизнь и угрожают свободе, </a:t>
            </a:r>
            <a:r>
              <a:rPr lang="ru-RU" sz="2000" dirty="0" smtClean="0"/>
              <a:t>создавая для нас невиданные риски.</a:t>
            </a:r>
            <a:r>
              <a:rPr lang="ru-RU" sz="2000" dirty="0" smtClean="0">
                <a:solidFill>
                  <a:srgbClr val="000000"/>
                </a:solidFill>
              </a:rPr>
              <a:t> При этом они усугубляют привычку полагаться на цифры, которые гораздо более подвержены ошибкам, чем мы думаем </a:t>
            </a:r>
          </a:p>
          <a:p>
            <a:pPr>
              <a:lnSpc>
                <a:spcPct val="80000"/>
              </a:lnSpc>
            </a:pPr>
            <a:r>
              <a:rPr lang="ru-RU" sz="2000" dirty="0" smtClean="0"/>
              <a:t>Темная сторона больших данных. </a:t>
            </a:r>
            <a:r>
              <a:rPr lang="ru-RU" sz="2000" dirty="0" smtClean="0">
                <a:solidFill>
                  <a:srgbClr val="000000"/>
                </a:solidFill>
              </a:rPr>
              <a:t>Существует реальный риск того, что, поддавшись </a:t>
            </a:r>
            <a:r>
              <a:rPr lang="ru-RU" sz="2000" i="1" dirty="0" smtClean="0">
                <a:solidFill>
                  <a:srgbClr val="000000"/>
                </a:solidFill>
              </a:rPr>
              <a:t>магии больших данных</a:t>
            </a:r>
            <a:r>
              <a:rPr lang="ru-RU" sz="2000" dirty="0" smtClean="0">
                <a:solidFill>
                  <a:srgbClr val="000000"/>
                </a:solidFill>
              </a:rPr>
              <a:t>, люди станут руководствоваться ими в неподходящих условиях или слишком полагаться на результаты их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14251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178" y="0"/>
            <a:ext cx="9109075" cy="558800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КОНТРОЛЬ</a:t>
            </a:r>
            <a:r>
              <a:rPr lang="en-US" sz="2400" b="1" dirty="0" smtClean="0"/>
              <a:t> BIG DATA</a:t>
            </a:r>
            <a:r>
              <a:rPr lang="ru-RU" sz="2400" b="1" dirty="0" smtClean="0"/>
              <a:t>: </a:t>
            </a:r>
            <a:r>
              <a:rPr lang="ru-RU" sz="2400" dirty="0" smtClean="0">
                <a:solidFill>
                  <a:srgbClr val="0033CC"/>
                </a:solidFill>
              </a:rPr>
              <a:t>Способы, благодаря которым мы будем управлять данными, а не они нами</a:t>
            </a:r>
            <a:r>
              <a:rPr lang="en-US" sz="4000" b="1" dirty="0" smtClean="0"/>
              <a:t> </a:t>
            </a:r>
            <a:r>
              <a:rPr lang="ru-RU" sz="4000" dirty="0" smtClean="0"/>
              <a:t/>
            </a:r>
            <a:br>
              <a:rPr lang="ru-RU" sz="4000" dirty="0" smtClean="0"/>
            </a:br>
            <a:endParaRPr lang="ru-RU" sz="4000" dirty="0" smtClean="0"/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340768"/>
            <a:ext cx="8229600" cy="5040312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ru-RU" sz="1800" dirty="0" smtClean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1900" dirty="0" smtClean="0"/>
              <a:t>От безопасности к отчетности . </a:t>
            </a:r>
            <a:r>
              <a:rPr lang="ru-RU" sz="1900" dirty="0" smtClean="0">
                <a:solidFill>
                  <a:srgbClr val="000000"/>
                </a:solidFill>
              </a:rPr>
              <a:t>Разумнее было бы отменить практику </a:t>
            </a:r>
            <a:r>
              <a:rPr lang="ru-RU" sz="1900" dirty="0" smtClean="0"/>
              <a:t>индивидуального управления конфиденциальностью и заменить ее расширенной подотчетностью, которая предъявлялась бы к пользователям данных, </a:t>
            </a:r>
            <a:r>
              <a:rPr lang="ru-RU" sz="1900" dirty="0" smtClean="0">
                <a:solidFill>
                  <a:srgbClr val="000000"/>
                </a:solidFill>
              </a:rPr>
              <a:t>повышая их ответственность за свои действия.  Логично было бы переложить бремя ответственности с общества на тех, кто обрабатывает данные.</a:t>
            </a:r>
          </a:p>
          <a:p>
            <a:pPr>
              <a:lnSpc>
                <a:spcPct val="80000"/>
              </a:lnSpc>
            </a:pPr>
            <a:r>
              <a:rPr lang="ru-RU" sz="1900" dirty="0" smtClean="0">
                <a:solidFill>
                  <a:srgbClr val="000000"/>
                </a:solidFill>
              </a:rPr>
              <a:t>Один из инновационных подходов к обеспечению защиты личных данных – </a:t>
            </a:r>
            <a:r>
              <a:rPr lang="ru-RU" sz="1900" dirty="0" smtClean="0"/>
              <a:t>«дифференциальная конфиденциальность», которая подразумевает намеренное размытие данных, </a:t>
            </a:r>
            <a:r>
              <a:rPr lang="ru-RU" sz="1900" dirty="0" smtClean="0">
                <a:solidFill>
                  <a:srgbClr val="000000"/>
                </a:solidFill>
              </a:rPr>
              <a:t>чтобы запрос  большого набора данных выдавал не точные данные, а приблизительные.</a:t>
            </a:r>
          </a:p>
          <a:p>
            <a:pPr>
              <a:lnSpc>
                <a:spcPct val="80000"/>
              </a:lnSpc>
            </a:pPr>
            <a:r>
              <a:rPr lang="ru-RU" sz="1900" dirty="0" smtClean="0"/>
              <a:t>Новая профессия – алгоритмист – специалист по улаживанию возникающих проблем,</a:t>
            </a:r>
            <a:r>
              <a:rPr lang="ru-RU" sz="1900" dirty="0" smtClean="0">
                <a:solidFill>
                  <a:srgbClr val="000000"/>
                </a:solidFill>
              </a:rPr>
              <a:t> как инстанция, контролирующая анализ и прогнозы больших данных  – </a:t>
            </a:r>
            <a:r>
              <a:rPr lang="ru-RU" sz="1900" dirty="0" smtClean="0"/>
              <a:t>специалист в области компьютерных наук, математики и статистики . Внешние и внутренние алгоритмисты. </a:t>
            </a:r>
          </a:p>
          <a:p>
            <a:pPr>
              <a:lnSpc>
                <a:spcPct val="80000"/>
              </a:lnSpc>
            </a:pPr>
            <a:r>
              <a:rPr lang="ru-RU" sz="1900" dirty="0" smtClean="0"/>
              <a:t>Бароны данных </a:t>
            </a:r>
            <a:r>
              <a:rPr lang="ru-RU" sz="1900" dirty="0" smtClean="0">
                <a:solidFill>
                  <a:srgbClr val="000000"/>
                </a:solidFill>
              </a:rPr>
              <a:t> – </a:t>
            </a:r>
            <a:r>
              <a:rPr lang="ru-RU" sz="1900" dirty="0" smtClean="0"/>
              <a:t>предотвратить их появл</a:t>
            </a:r>
            <a:r>
              <a:rPr lang="ru-RU" sz="1900" dirty="0" smtClean="0">
                <a:solidFill>
                  <a:srgbClr val="000000"/>
                </a:solidFill>
              </a:rPr>
              <a:t>ение для защиты конкурентных рынков больших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7599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 b="1" smtClean="0"/>
              <a:t>Big Data : </a:t>
            </a:r>
            <a:r>
              <a:rPr lang="ru-RU" sz="4000" b="1" smtClean="0"/>
              <a:t>что дальше?</a:t>
            </a:r>
            <a:r>
              <a:rPr lang="ru-RU" sz="4000" smtClean="0"/>
              <a:t/>
            </a:r>
            <a:br>
              <a:rPr lang="ru-RU" sz="4000" smtClean="0"/>
            </a:br>
            <a:endParaRPr lang="ru-RU" sz="4000" smtClean="0"/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rgbClr val="000000"/>
                </a:solidFill>
              </a:rPr>
              <a:t>Большие данные ознаменовали момент, когда </a:t>
            </a:r>
            <a:r>
              <a:rPr lang="ru-RU" sz="2400" dirty="0" smtClean="0"/>
              <a:t>«информационное общество» наконец начало оправдывать свое название</a:t>
            </a:r>
            <a:r>
              <a:rPr lang="ru-RU" sz="2400" dirty="0" smtClean="0">
                <a:solidFill>
                  <a:srgbClr val="000000"/>
                </a:solidFill>
              </a:rPr>
              <a:t>. Но для открытия новых форм ценности нужно новое мышление.</a:t>
            </a: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rgbClr val="000000"/>
                </a:solidFill>
              </a:rPr>
              <a:t>Большие данные таят в себе </a:t>
            </a:r>
            <a:r>
              <a:rPr lang="ru-RU" sz="2400" dirty="0" smtClean="0"/>
              <a:t>новые риски </a:t>
            </a: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rgbClr val="000000"/>
                </a:solidFill>
              </a:rPr>
              <a:t>Большие данные могут влиять на </a:t>
            </a:r>
            <a:r>
              <a:rPr lang="ru-RU" sz="2400" dirty="0" smtClean="0"/>
              <a:t>наше представление о будущем </a:t>
            </a: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rgbClr val="000000"/>
                </a:solidFill>
              </a:rPr>
              <a:t>Большие данные – нечто большее, чем холодный мир алгоритмов и автоматики. </a:t>
            </a:r>
            <a:r>
              <a:rPr lang="ru-RU" sz="2400" dirty="0" smtClean="0"/>
              <a:t>Существенную роль играют люди – человеческий фактор. </a:t>
            </a:r>
          </a:p>
          <a:p>
            <a:pPr>
              <a:lnSpc>
                <a:spcPct val="80000"/>
              </a:lnSpc>
            </a:pPr>
            <a:r>
              <a:rPr lang="ru-RU" sz="2400" dirty="0" smtClean="0"/>
              <a:t>Большие данные являются </a:t>
            </a:r>
            <a:r>
              <a:rPr lang="ru-RU" sz="2400" dirty="0" smtClean="0">
                <a:solidFill>
                  <a:srgbClr val="0033CC"/>
                </a:solidFill>
              </a:rPr>
              <a:t>как инструментом, так и ресурсом.</a:t>
            </a:r>
          </a:p>
          <a:p>
            <a:pPr>
              <a:lnSpc>
                <a:spcPct val="80000"/>
              </a:lnSpc>
            </a:pPr>
            <a:r>
              <a:rPr lang="ru-RU" sz="2400" dirty="0" smtClean="0">
                <a:solidFill>
                  <a:srgbClr val="0033CC"/>
                </a:solidFill>
              </a:rPr>
              <a:t>Следует использовать большие данные с большой долей беспристрастности и … человечности.</a:t>
            </a:r>
          </a:p>
        </p:txBody>
      </p:sp>
    </p:spTree>
    <p:extLst>
      <p:ext uri="{BB962C8B-B14F-4D97-AF65-F5344CB8AC3E}">
        <p14:creationId xmlns:p14="http://schemas.microsoft.com/office/powerpoint/2010/main" val="8790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BLOKCHAIN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0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ПЕРЕХОД К НОВОЙ ТЕХНОЛОГИЧЕСКОЙ ПАРАДИГМЕ </a:t>
            </a:r>
            <a:br>
              <a:rPr lang="ru-RU" sz="2400" dirty="0" smtClean="0"/>
            </a:br>
            <a:r>
              <a:rPr lang="ru-RU" sz="2400" dirty="0" smtClean="0"/>
              <a:t>В ЭЛЕКТРОЭНЕРГЕТИКЕ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dirty="0" smtClean="0">
                <a:solidFill>
                  <a:srgbClr val="000000"/>
                </a:solidFill>
              </a:rPr>
              <a:t>Речь </a:t>
            </a:r>
            <a:r>
              <a:rPr lang="ru-RU" sz="2600" dirty="0">
                <a:solidFill>
                  <a:srgbClr val="000000"/>
                </a:solidFill>
              </a:rPr>
              <a:t>идет </a:t>
            </a:r>
            <a:r>
              <a:rPr lang="ru-RU" sz="2600" b="1" dirty="0">
                <a:solidFill>
                  <a:schemeClr val="tx2"/>
                </a:solidFill>
              </a:rPr>
              <a:t>о переходе к новой технологической парадигме в электроэнергетике</a:t>
            </a:r>
            <a:r>
              <a:rPr lang="ru-RU" sz="2600" b="1" dirty="0">
                <a:solidFill>
                  <a:srgbClr val="000000"/>
                </a:solidFill>
              </a:rPr>
              <a:t>, </a:t>
            </a:r>
            <a:endParaRPr lang="ru-RU" sz="2600" b="1" dirty="0" smtClean="0">
              <a:solidFill>
                <a:srgbClr val="000000"/>
              </a:solidFill>
            </a:endParaRPr>
          </a:p>
          <a:p>
            <a:r>
              <a:rPr lang="ru-RU" sz="2600" dirty="0" smtClean="0">
                <a:solidFill>
                  <a:srgbClr val="000000"/>
                </a:solidFill>
              </a:rPr>
              <a:t>представляющей </a:t>
            </a:r>
            <a:r>
              <a:rPr lang="ru-RU" sz="2600" dirty="0">
                <a:solidFill>
                  <a:srgbClr val="000000"/>
                </a:solidFill>
              </a:rPr>
              <a:t>организацию энергоснабжения в розничном секторе как </a:t>
            </a:r>
            <a:r>
              <a:rPr lang="ru-RU" sz="2600" b="1" dirty="0">
                <a:solidFill>
                  <a:schemeClr val="tx2"/>
                </a:solidFill>
              </a:rPr>
              <a:t>экосистему</a:t>
            </a:r>
            <a:r>
              <a:rPr lang="ru-RU" sz="2600" dirty="0">
                <a:solidFill>
                  <a:schemeClr val="tx2"/>
                </a:solidFill>
              </a:rPr>
              <a:t> производителей и потребителей энергии</a:t>
            </a:r>
            <a:r>
              <a:rPr lang="ru-RU" sz="2600" dirty="0">
                <a:solidFill>
                  <a:srgbClr val="000000"/>
                </a:solidFill>
              </a:rPr>
              <a:t>, </a:t>
            </a:r>
            <a:endParaRPr lang="ru-RU" sz="2600" dirty="0" smtClean="0">
              <a:solidFill>
                <a:srgbClr val="000000"/>
              </a:solidFill>
            </a:endParaRPr>
          </a:p>
          <a:p>
            <a:r>
              <a:rPr lang="ru-RU" sz="2600" dirty="0" smtClean="0">
                <a:solidFill>
                  <a:srgbClr val="000000"/>
                </a:solidFill>
              </a:rPr>
              <a:t>которые </a:t>
            </a:r>
            <a:r>
              <a:rPr lang="ru-RU" sz="2600" dirty="0">
                <a:solidFill>
                  <a:srgbClr val="000000"/>
                </a:solidFill>
              </a:rPr>
              <a:t>беспрепятственно </a:t>
            </a:r>
            <a:r>
              <a:rPr lang="ru-RU" sz="2600" dirty="0">
                <a:solidFill>
                  <a:schemeClr val="tx2"/>
                </a:solidFill>
              </a:rPr>
              <a:t>интегрируются в общую инфраструктуру и обмениваются энергией. </a:t>
            </a:r>
            <a:endParaRPr lang="ru-RU" sz="2600" dirty="0" smtClean="0">
              <a:solidFill>
                <a:schemeClr val="tx2"/>
              </a:solidFill>
            </a:endParaRPr>
          </a:p>
          <a:p>
            <a:r>
              <a:rPr lang="ru-RU" sz="2600" dirty="0" smtClean="0">
                <a:solidFill>
                  <a:srgbClr val="000000"/>
                </a:solidFill>
              </a:rPr>
              <a:t>Такой </a:t>
            </a:r>
            <a:r>
              <a:rPr lang="ru-RU" sz="2600" dirty="0">
                <a:solidFill>
                  <a:srgbClr val="000000"/>
                </a:solidFill>
              </a:rPr>
              <a:t>подход по аналогии осуществляемых взаимодействий также получил название </a:t>
            </a:r>
            <a:r>
              <a:rPr lang="ru-RU" sz="2600" b="1" dirty="0">
                <a:solidFill>
                  <a:schemeClr val="tx2"/>
                </a:solidFill>
              </a:rPr>
              <a:t>«Интернет энергии» (</a:t>
            </a:r>
            <a:r>
              <a:rPr lang="ru-RU" sz="2600" b="1" dirty="0" err="1">
                <a:solidFill>
                  <a:schemeClr val="tx2"/>
                </a:solidFill>
              </a:rPr>
              <a:t>Internet</a:t>
            </a:r>
            <a:r>
              <a:rPr lang="ru-RU" sz="2600" b="1" dirty="0">
                <a:solidFill>
                  <a:schemeClr val="tx2"/>
                </a:solidFill>
              </a:rPr>
              <a:t> </a:t>
            </a:r>
            <a:r>
              <a:rPr lang="ru-RU" sz="2600" b="1" dirty="0" err="1">
                <a:solidFill>
                  <a:schemeClr val="tx2"/>
                </a:solidFill>
              </a:rPr>
              <a:t>of</a:t>
            </a:r>
            <a:r>
              <a:rPr lang="ru-RU" sz="2600" b="1" dirty="0">
                <a:solidFill>
                  <a:schemeClr val="tx2"/>
                </a:solidFill>
              </a:rPr>
              <a:t> </a:t>
            </a:r>
            <a:r>
              <a:rPr lang="ru-RU" sz="2600" b="1" dirty="0" err="1">
                <a:solidFill>
                  <a:schemeClr val="tx2"/>
                </a:solidFill>
              </a:rPr>
              <a:t>Energy</a:t>
            </a:r>
            <a:r>
              <a:rPr lang="ru-RU" sz="2600" b="1" dirty="0">
                <a:solidFill>
                  <a:schemeClr val="tx2"/>
                </a:solidFill>
              </a:rPr>
              <a:t>). </a:t>
            </a:r>
          </a:p>
        </p:txBody>
      </p:sp>
    </p:spTree>
    <p:extLst>
      <p:ext uri="{BB962C8B-B14F-4D97-AF65-F5344CB8AC3E}">
        <p14:creationId xmlns:p14="http://schemas.microsoft.com/office/powerpoint/2010/main" val="34044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ПРЕДПОСЫЛКИ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</a:rPr>
              <a:t>Рост распределённой генерации и другие тенденции бросают электроэнергетике </a:t>
            </a:r>
            <a:r>
              <a:rPr lang="ru-RU" sz="1800" dirty="0"/>
              <a:t>новый вызов: участникам </a:t>
            </a:r>
            <a:r>
              <a:rPr lang="ru-RU" sz="1800" dirty="0" err="1"/>
              <a:t>энергорынка</a:t>
            </a:r>
            <a:r>
              <a:rPr lang="ru-RU" sz="1800" dirty="0"/>
              <a:t> нужно организовать интеллектуальную систему транзакций, способную обслуживать быстро растущее число игроков</a:t>
            </a:r>
            <a:r>
              <a:rPr lang="ru-RU" sz="1800" dirty="0">
                <a:solidFill>
                  <a:srgbClr val="000000"/>
                </a:solidFill>
              </a:rPr>
              <a:t>, с которым централизованный коммерческий оператор не в состоянии эффективно справляться. </a:t>
            </a:r>
            <a:endParaRPr lang="ru-RU" sz="1800" dirty="0" smtClean="0">
              <a:solidFill>
                <a:srgbClr val="000000"/>
              </a:solidFill>
            </a:endParaRPr>
          </a:p>
          <a:p>
            <a:r>
              <a:rPr lang="ru-RU" sz="1800" dirty="0" smtClean="0">
                <a:solidFill>
                  <a:srgbClr val="000000"/>
                </a:solidFill>
              </a:rPr>
              <a:t>В </a:t>
            </a:r>
            <a:r>
              <a:rPr lang="ru-RU" sz="1800" dirty="0">
                <a:solidFill>
                  <a:srgbClr val="000000"/>
                </a:solidFill>
              </a:rPr>
              <a:t>этой ситуации обеспокоенные энергетики обратили свои взоры на </a:t>
            </a:r>
            <a:r>
              <a:rPr lang="ru-RU" sz="1800" dirty="0"/>
              <a:t>технологию </a:t>
            </a:r>
            <a:r>
              <a:rPr lang="ru-RU" sz="1800" dirty="0" err="1"/>
              <a:t>блокчейна</a:t>
            </a:r>
            <a:r>
              <a:rPr lang="ru-RU" sz="1800" dirty="0"/>
              <a:t> (</a:t>
            </a:r>
            <a:r>
              <a:rPr lang="ru-RU" sz="1800" dirty="0" err="1"/>
              <a:t>blockchain</a:t>
            </a:r>
            <a:r>
              <a:rPr lang="ru-RU" sz="1800" dirty="0"/>
              <a:t>), </a:t>
            </a:r>
            <a:r>
              <a:rPr lang="ru-RU" sz="1800" dirty="0">
                <a:solidFill>
                  <a:srgbClr val="000000"/>
                </a:solidFill>
              </a:rPr>
              <a:t>используемую для финансовых транзакций при расчётах в </a:t>
            </a:r>
            <a:r>
              <a:rPr lang="ru-RU" sz="1800" dirty="0" err="1">
                <a:solidFill>
                  <a:srgbClr val="000000"/>
                </a:solidFill>
              </a:rPr>
              <a:t>криптовалютах</a:t>
            </a:r>
            <a:r>
              <a:rPr lang="ru-RU" sz="1800" dirty="0">
                <a:solidFill>
                  <a:srgbClr val="000000"/>
                </a:solidFill>
              </a:rPr>
              <a:t>, таких, как </a:t>
            </a:r>
            <a:r>
              <a:rPr lang="ru-RU" sz="1800" dirty="0" err="1">
                <a:solidFill>
                  <a:srgbClr val="000000"/>
                </a:solidFill>
              </a:rPr>
              <a:t>биткойн</a:t>
            </a:r>
            <a:r>
              <a:rPr lang="ru-RU" sz="1800" dirty="0">
                <a:solidFill>
                  <a:srgbClr val="000000"/>
                </a:solidFill>
              </a:rPr>
              <a:t>.</a:t>
            </a:r>
          </a:p>
          <a:p>
            <a:r>
              <a:rPr lang="ru-RU" sz="1800" dirty="0" smtClean="0">
                <a:solidFill>
                  <a:srgbClr val="000000"/>
                </a:solidFill>
              </a:rPr>
              <a:t>Технология </a:t>
            </a:r>
            <a:r>
              <a:rPr lang="ru-RU" sz="1800" dirty="0" err="1">
                <a:solidFill>
                  <a:srgbClr val="000000"/>
                </a:solidFill>
              </a:rPr>
              <a:t>блокчейна</a:t>
            </a:r>
            <a:r>
              <a:rPr lang="ru-RU" sz="1800" dirty="0">
                <a:solidFill>
                  <a:srgbClr val="000000"/>
                </a:solidFill>
              </a:rPr>
              <a:t> хороша тем, что </a:t>
            </a:r>
            <a:r>
              <a:rPr lang="ru-RU" sz="1800" dirty="0"/>
              <a:t>не требует расчётного центра для выполнения транзакций – они могут осуществляться напрямую между компьютерами, хранящими данные контрагентов</a:t>
            </a:r>
            <a:r>
              <a:rPr lang="ru-RU" sz="1800" dirty="0" smtClean="0"/>
              <a:t>.</a:t>
            </a:r>
            <a:r>
              <a:rPr lang="ru-RU" sz="1800" dirty="0"/>
              <a:t> </a:t>
            </a:r>
            <a:endParaRPr lang="ru-RU" sz="1800" dirty="0" smtClean="0"/>
          </a:p>
          <a:p>
            <a:r>
              <a:rPr lang="ru-RU" sz="1800" dirty="0" smtClean="0"/>
              <a:t>Новая </a:t>
            </a:r>
            <a:r>
              <a:rPr lang="ru-RU" sz="1800" dirty="0"/>
              <a:t>технология позволяет продавцу и покупателю электроэнергии, подключившимся к сети </a:t>
            </a:r>
            <a:r>
              <a:rPr lang="ru-RU" sz="1800" dirty="0" err="1"/>
              <a:t>блокчейна</a:t>
            </a:r>
            <a:r>
              <a:rPr lang="ru-RU" sz="1800" dirty="0"/>
              <a:t> через Интернет, напрямик взаимодействовать друг с другом, проводя денежные расчёты. Традиционные посредники, </a:t>
            </a:r>
            <a:r>
              <a:rPr lang="ru-RU" sz="1800" dirty="0">
                <a:solidFill>
                  <a:srgbClr val="000000"/>
                </a:solidFill>
              </a:rPr>
              <a:t>такие как банки и платёжные системы, в этой модели </a:t>
            </a:r>
            <a:r>
              <a:rPr lang="ru-RU" sz="1800" dirty="0"/>
              <a:t>не нужны, </a:t>
            </a:r>
            <a:r>
              <a:rPr lang="ru-RU" sz="1800" dirty="0">
                <a:solidFill>
                  <a:srgbClr val="000000"/>
                </a:solidFill>
              </a:rPr>
              <a:t>поскольку все остальные абоненты сети выступают свидетелями каждой транзакции и могут подтвердить её детали.</a:t>
            </a:r>
          </a:p>
        </p:txBody>
      </p:sp>
    </p:spTree>
    <p:extLst>
      <p:ext uri="{BB962C8B-B14F-4D97-AF65-F5344CB8AC3E}">
        <p14:creationId xmlns:p14="http://schemas.microsoft.com/office/powerpoint/2010/main" val="9006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СУТЬ ТЕХНОЛОГИИ БЛОКЧЕЙН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908720"/>
            <a:ext cx="8229600" cy="5473030"/>
          </a:xfrm>
        </p:spPr>
        <p:txBody>
          <a:bodyPr/>
          <a:lstStyle/>
          <a:p>
            <a:r>
              <a:rPr lang="ru-RU" sz="1500" dirty="0">
                <a:solidFill>
                  <a:srgbClr val="000000"/>
                </a:solidFill>
              </a:rPr>
              <a:t>Когда продавец и покупатель приходят к соглашению совершить </a:t>
            </a:r>
            <a:r>
              <a:rPr lang="ru-RU" sz="1500" dirty="0"/>
              <a:t>транзакцию, её параметры (отправитель, получатель, размер…) объединяются с информацией о других транзакциях, совершаемых в сети в тот же период времени</a:t>
            </a:r>
            <a:r>
              <a:rPr lang="ru-RU" sz="1500" dirty="0">
                <a:solidFill>
                  <a:srgbClr val="000000"/>
                </a:solidFill>
              </a:rPr>
              <a:t> (как правило, используются интервалы от 10 с до 10 мин.), в общий блок данных. Этот </a:t>
            </a:r>
            <a:r>
              <a:rPr lang="ru-RU" sz="1500" dirty="0"/>
              <a:t>блок за какое-то время в закодированном виде рассылается всем абонентам сети и автоматически сохраняется на их компьютерах.</a:t>
            </a:r>
            <a:r>
              <a:rPr lang="ru-RU" sz="1500" dirty="0">
                <a:solidFill>
                  <a:srgbClr val="000000"/>
                </a:solidFill>
              </a:rPr>
              <a:t> Система устроена так, что транзакции в ней подтверждают её же многочисленные пользователи, соединённые Интернетом.</a:t>
            </a:r>
          </a:p>
          <a:p>
            <a:r>
              <a:rPr lang="ru-RU" sz="1500" dirty="0"/>
              <a:t>Для подтверждения транзакций используются специальные алгоритмы, которые генерируют и присваивают каждому блоку уникальный код – комбинацию букв и цифр. </a:t>
            </a:r>
            <a:r>
              <a:rPr lang="ru-RU" sz="1500" dirty="0">
                <a:solidFill>
                  <a:srgbClr val="000000"/>
                </a:solidFill>
              </a:rPr>
              <a:t>Если какая-то часть данных, например, сумма транзакции, поменяется из-за ошибки передачи или по иной причине, программа сгенерирует другой код, не совпадающий с изначальным, и выдаст ошибку. </a:t>
            </a:r>
            <a:r>
              <a:rPr lang="ru-RU" sz="1500" dirty="0"/>
              <a:t>Все коды постоянно проверяются и перепроверяются задействованными в системе компьютерами, </a:t>
            </a:r>
            <a:r>
              <a:rPr lang="ru-RU" sz="1500" dirty="0">
                <a:solidFill>
                  <a:srgbClr val="000000"/>
                </a:solidFill>
              </a:rPr>
              <a:t>владельцы которых в оплату за это получают часть эмитируемых в системе </a:t>
            </a:r>
            <a:r>
              <a:rPr lang="ru-RU" sz="1500" dirty="0" err="1">
                <a:solidFill>
                  <a:srgbClr val="000000"/>
                </a:solidFill>
              </a:rPr>
              <a:t>криптоденег</a:t>
            </a:r>
            <a:r>
              <a:rPr lang="ru-RU" sz="1500" dirty="0">
                <a:solidFill>
                  <a:srgbClr val="000000"/>
                </a:solidFill>
              </a:rPr>
              <a:t> (этот процесс называется </a:t>
            </a:r>
            <a:r>
              <a:rPr lang="ru-RU" sz="1500" dirty="0" err="1">
                <a:solidFill>
                  <a:srgbClr val="000000"/>
                </a:solidFill>
              </a:rPr>
              <a:t>майнингом</a:t>
            </a:r>
            <a:r>
              <a:rPr lang="ru-RU" sz="1500" dirty="0">
                <a:solidFill>
                  <a:srgbClr val="000000"/>
                </a:solidFill>
              </a:rPr>
              <a:t>, от англ. </a:t>
            </a:r>
            <a:r>
              <a:rPr lang="ru-RU" sz="1500" dirty="0" err="1">
                <a:solidFill>
                  <a:srgbClr val="000000"/>
                </a:solidFill>
              </a:rPr>
              <a:t>mining</a:t>
            </a:r>
            <a:r>
              <a:rPr lang="ru-RU" sz="1500" dirty="0">
                <a:solidFill>
                  <a:srgbClr val="000000"/>
                </a:solidFill>
              </a:rPr>
              <a:t> – добыча полезных ископаемых) или специальные отчисления, обеспечивая надёжную защиту транзакций от злоумышленников. </a:t>
            </a:r>
            <a:r>
              <a:rPr lang="ru-RU" sz="1500" dirty="0"/>
              <a:t>Таким способом в </a:t>
            </a:r>
            <a:r>
              <a:rPr lang="ru-RU" sz="1500" dirty="0" err="1"/>
              <a:t>блокчейне</a:t>
            </a:r>
            <a:r>
              <a:rPr lang="ru-RU" sz="1500" dirty="0"/>
              <a:t> поддерживается достоверность хранимой информации.</a:t>
            </a:r>
          </a:p>
          <a:p>
            <a:r>
              <a:rPr lang="ru-RU" sz="1500" dirty="0"/>
              <a:t>После этого блока формируется очередной блок информации о транзакциях (за следующий период времени) и так далее. В результате образуется цепь (“</a:t>
            </a:r>
            <a:r>
              <a:rPr lang="ru-RU" sz="1500" dirty="0" err="1"/>
              <a:t>blockchain</a:t>
            </a:r>
            <a:r>
              <a:rPr lang="ru-RU" sz="1500" dirty="0"/>
              <a:t>” в переводе с английского – «цепь блоков»). </a:t>
            </a:r>
            <a:r>
              <a:rPr lang="ru-RU" sz="1500" dirty="0" smtClean="0">
                <a:solidFill>
                  <a:srgbClr val="000000"/>
                </a:solidFill>
              </a:rPr>
              <a:t>Процесс схематически </a:t>
            </a:r>
            <a:r>
              <a:rPr lang="ru-RU" sz="1500" dirty="0">
                <a:solidFill>
                  <a:srgbClr val="000000"/>
                </a:solidFill>
              </a:rPr>
              <a:t>можно сравнить с </a:t>
            </a:r>
            <a:r>
              <a:rPr lang="ru-RU" sz="1500" dirty="0"/>
              <a:t>отправкой большого файла по электронной почте, который для пересылки через Интернет также разбивается на отдельные блоки.</a:t>
            </a:r>
          </a:p>
          <a:p>
            <a:endParaRPr lang="ru-RU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7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Box 1"/>
          <p:cNvSpPr txBox="1">
            <a:spLocks noChangeArrowheads="1"/>
          </p:cNvSpPr>
          <p:nvPr/>
        </p:nvSpPr>
        <p:spPr bwMode="auto">
          <a:xfrm>
            <a:off x="251520" y="188640"/>
            <a:ext cx="8405813" cy="567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ru-RU" sz="2400" dirty="0" smtClean="0"/>
              <a:t>НЕМНОГО ИЗ ИСТОРИИ</a:t>
            </a:r>
          </a:p>
          <a:p>
            <a:endParaRPr lang="ru-RU" dirty="0"/>
          </a:p>
          <a:p>
            <a:pPr algn="just"/>
            <a:r>
              <a:rPr lang="ru-RU" dirty="0">
                <a:solidFill>
                  <a:srgbClr val="000000"/>
                </a:solidFill>
              </a:rPr>
              <a:t>В 1926 Никола Тесла в интервью для журнала «</a:t>
            </a:r>
            <a:r>
              <a:rPr lang="ru-RU" dirty="0" err="1">
                <a:solidFill>
                  <a:srgbClr val="000000"/>
                </a:solidFill>
              </a:rPr>
              <a:t>Collier’s</a:t>
            </a:r>
            <a:r>
              <a:rPr lang="ru-RU" dirty="0">
                <a:solidFill>
                  <a:srgbClr val="000000"/>
                </a:solidFill>
              </a:rPr>
              <a:t>» сказал, что в будущем радио будет преобразовано в «большой мозг», все вещи станут частью единого целого, а инструменты, благодаря которым это станет возможным, будут легко помещаться в кармане.</a:t>
            </a:r>
          </a:p>
          <a:p>
            <a:pPr algn="just"/>
            <a:endParaRPr lang="ru-RU" dirty="0">
              <a:solidFill>
                <a:srgbClr val="000000"/>
              </a:solidFill>
            </a:endParaRPr>
          </a:p>
          <a:p>
            <a:pPr algn="just"/>
            <a:r>
              <a:rPr lang="ru-RU" dirty="0"/>
              <a:t>В 1990 </a:t>
            </a:r>
            <a:r>
              <a:rPr lang="ru-RU" dirty="0">
                <a:solidFill>
                  <a:srgbClr val="000000"/>
                </a:solidFill>
              </a:rPr>
              <a:t>выпускник MIT, один из отцов протокола TCP/IP, Джон Ромки создал </a:t>
            </a:r>
            <a:r>
              <a:rPr lang="ru-RU" dirty="0"/>
              <a:t>первую в Мире интернет-вещь</a:t>
            </a:r>
            <a:r>
              <a:rPr lang="ru-RU" dirty="0">
                <a:solidFill>
                  <a:srgbClr val="000000"/>
                </a:solidFill>
              </a:rPr>
              <a:t>. Он подключил к сети свой тостер.</a:t>
            </a:r>
          </a:p>
          <a:p>
            <a:pPr algn="just"/>
            <a:endParaRPr lang="ru-RU" dirty="0">
              <a:solidFill>
                <a:srgbClr val="000000"/>
              </a:solidFill>
            </a:endParaRPr>
          </a:p>
          <a:p>
            <a:pPr algn="just"/>
            <a:r>
              <a:rPr lang="ru-RU" dirty="0">
                <a:solidFill>
                  <a:srgbClr val="000000"/>
                </a:solidFill>
              </a:rPr>
              <a:t>Сам </a:t>
            </a:r>
            <a:r>
              <a:rPr lang="ru-RU" dirty="0"/>
              <a:t>термин «Интернет вещей» (</a:t>
            </a:r>
            <a:r>
              <a:rPr lang="ru-RU" b="1" i="1" dirty="0" err="1"/>
              <a:t>Internet</a:t>
            </a:r>
            <a:r>
              <a:rPr lang="ru-RU" b="1" i="1" dirty="0"/>
              <a:t> </a:t>
            </a:r>
            <a:r>
              <a:rPr lang="ru-RU" b="1" i="1" dirty="0" err="1"/>
              <a:t>of</a:t>
            </a:r>
            <a:r>
              <a:rPr lang="ru-RU" b="1" i="1" dirty="0"/>
              <a:t> </a:t>
            </a:r>
            <a:r>
              <a:rPr lang="ru-RU" b="1" i="1" dirty="0" err="1"/>
              <a:t>Things</a:t>
            </a:r>
            <a:r>
              <a:rPr lang="ru-RU" dirty="0"/>
              <a:t>) был предложен Кевином </a:t>
            </a:r>
            <a:r>
              <a:rPr lang="ru-RU" dirty="0" err="1"/>
              <a:t>Эштоном</a:t>
            </a:r>
            <a:r>
              <a:rPr lang="ru-RU" dirty="0"/>
              <a:t> в 1999 году. В этом же году был создан Центр автоматической идентификации (</a:t>
            </a:r>
            <a:r>
              <a:rPr lang="ru-RU" dirty="0" err="1"/>
              <a:t>Auto</a:t>
            </a:r>
            <a:r>
              <a:rPr lang="ru-RU" dirty="0"/>
              <a:t>-ID </a:t>
            </a:r>
            <a:r>
              <a:rPr lang="ru-RU" dirty="0" err="1"/>
              <a:t>Center</a:t>
            </a:r>
            <a:r>
              <a:rPr lang="ru-RU" dirty="0"/>
              <a:t>), </a:t>
            </a:r>
            <a:r>
              <a:rPr lang="ru-RU" dirty="0">
                <a:solidFill>
                  <a:srgbClr val="000000"/>
                </a:solidFill>
              </a:rPr>
              <a:t>занимающийся радиочастотной идентификацией (RFID) и сенсорными технологиями, </a:t>
            </a:r>
            <a:r>
              <a:rPr lang="ru-RU" dirty="0"/>
              <a:t>благодаря которому эта концепция и получила широкое распространение.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pPr algn="just"/>
            <a:r>
              <a:rPr lang="ru-RU" dirty="0"/>
              <a:t>В 2008-2009 произошел переход от «Интернета людей» к «Интернету вещей», </a:t>
            </a:r>
            <a:r>
              <a:rPr lang="ru-RU" dirty="0">
                <a:solidFill>
                  <a:srgbClr val="000000"/>
                </a:solidFill>
              </a:rPr>
              <a:t>т.е. количество подключенных к сети предметов превысило количество людей.</a:t>
            </a:r>
          </a:p>
          <a:p>
            <a:endParaRPr lang="ru-RU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ЗАЧЕМ ЭТО НАМ ?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Международные </a:t>
            </a:r>
            <a:r>
              <a:rPr lang="ru-RU" sz="1800" dirty="0"/>
              <a:t>энергетические компании уже развивают проекты, основанные на </a:t>
            </a:r>
            <a:r>
              <a:rPr lang="ru-RU" sz="1800" dirty="0" err="1"/>
              <a:t>блокчейне</a:t>
            </a:r>
            <a:r>
              <a:rPr lang="ru-RU" sz="1800" dirty="0"/>
              <a:t>. </a:t>
            </a:r>
            <a:r>
              <a:rPr lang="ru-RU" sz="1800" dirty="0">
                <a:solidFill>
                  <a:srgbClr val="000000"/>
                </a:solidFill>
              </a:rPr>
              <a:t>Пока что эти проекты направлены либо на то, чтобы дать </a:t>
            </a:r>
            <a:r>
              <a:rPr lang="ru-RU" sz="1800" dirty="0" err="1"/>
              <a:t>просьюмерам</a:t>
            </a:r>
            <a:r>
              <a:rPr lang="ru-RU" sz="1800" dirty="0"/>
              <a:t> (потребителям, которые владеют малой генерацией) возможность торговать электроэнергией, </a:t>
            </a:r>
            <a:r>
              <a:rPr lang="ru-RU" sz="1800" dirty="0">
                <a:solidFill>
                  <a:srgbClr val="000000"/>
                </a:solidFill>
              </a:rPr>
              <a:t>либо на то, чтобы просто связать между собой продавцов и покупателей электроэнергии. При этом </a:t>
            </a:r>
            <a:r>
              <a:rPr lang="ru-RU" sz="1800" dirty="0"/>
              <a:t>у экспертов нет сомнений, что технология </a:t>
            </a:r>
            <a:r>
              <a:rPr lang="ru-RU" sz="1800" dirty="0" err="1"/>
              <a:t>блокчейна</a:t>
            </a:r>
            <a:r>
              <a:rPr lang="ru-RU" sz="1800" dirty="0"/>
              <a:t> будет способствовать дальнейшей децентрализации энергетических систем.</a:t>
            </a:r>
          </a:p>
          <a:p>
            <a:r>
              <a:rPr lang="ru-RU" sz="1800" dirty="0">
                <a:solidFill>
                  <a:srgbClr val="000000"/>
                </a:solidFill>
              </a:rPr>
              <a:t>Почему она так привлекает энергетиков? </a:t>
            </a:r>
            <a:r>
              <a:rPr lang="ru-RU" sz="1800" dirty="0"/>
              <a:t>Во-первых, </a:t>
            </a:r>
            <a:r>
              <a:rPr lang="ru-RU" sz="1800" dirty="0" err="1"/>
              <a:t>блокчейн</a:t>
            </a:r>
            <a:r>
              <a:rPr lang="ru-RU" sz="1800" dirty="0"/>
              <a:t> способствует развитию новых бизнес-моделей, которые исключают посредников,</a:t>
            </a:r>
            <a:r>
              <a:rPr lang="ru-RU" sz="1800" dirty="0">
                <a:solidFill>
                  <a:srgbClr val="000000"/>
                </a:solidFill>
              </a:rPr>
              <a:t> что очень актуально в условиях роста задолженности за потреблённые энергоресурсы и увеличения объёмов распределённой генерации. </a:t>
            </a:r>
            <a:r>
              <a:rPr lang="ru-RU" sz="1800" dirty="0"/>
              <a:t>Во-вторых, распределённое и </a:t>
            </a:r>
            <a:r>
              <a:rPr lang="ru-RU" sz="1800" dirty="0" err="1"/>
              <a:t>криптографически</a:t>
            </a:r>
            <a:r>
              <a:rPr lang="ru-RU" sz="1800" dirty="0"/>
              <a:t> защищённое хранилище данных безопаснее центральных хранилищ </a:t>
            </a:r>
            <a:r>
              <a:rPr lang="ru-RU" sz="1800" dirty="0">
                <a:solidFill>
                  <a:srgbClr val="000000"/>
                </a:solidFill>
              </a:rPr>
              <a:t>и к тому же оберегает бизнес от возможного произвола регуляторов. </a:t>
            </a:r>
            <a:r>
              <a:rPr lang="ru-RU" sz="1800" dirty="0"/>
              <a:t>В-третьих, концепция </a:t>
            </a:r>
            <a:r>
              <a:rPr lang="ru-RU" sz="1800" dirty="0" err="1"/>
              <a:t>блокчейна</a:t>
            </a:r>
            <a:r>
              <a:rPr lang="ru-RU" sz="1800" dirty="0"/>
              <a:t> применима для решения самых разнообразных </a:t>
            </a:r>
            <a:r>
              <a:rPr lang="ru-RU" sz="1800" dirty="0" smtClean="0"/>
              <a:t>задач</a:t>
            </a:r>
            <a:r>
              <a:rPr lang="ru-RU" sz="1800" dirty="0" smtClean="0">
                <a:solidFill>
                  <a:srgbClr val="000000"/>
                </a:solidFill>
              </a:rPr>
              <a:t> (транзакции </a:t>
            </a:r>
            <a:r>
              <a:rPr lang="ru-RU" sz="1800" dirty="0">
                <a:solidFill>
                  <a:srgbClr val="000000"/>
                </a:solidFill>
              </a:rPr>
              <a:t>и умные </a:t>
            </a:r>
            <a:r>
              <a:rPr lang="ru-RU" sz="1800" dirty="0" smtClean="0">
                <a:solidFill>
                  <a:srgbClr val="000000"/>
                </a:solidFill>
              </a:rPr>
              <a:t>контракты, зарядка электромобилей, децентрализованная торговля электроэнергией, управление </a:t>
            </a:r>
            <a:r>
              <a:rPr lang="ru-RU" sz="1800" dirty="0">
                <a:solidFill>
                  <a:srgbClr val="000000"/>
                </a:solidFill>
              </a:rPr>
              <a:t>умными устройствами в Интернете </a:t>
            </a:r>
            <a:r>
              <a:rPr lang="ru-RU" sz="1800" dirty="0" smtClean="0">
                <a:solidFill>
                  <a:srgbClr val="000000"/>
                </a:solidFill>
              </a:rPr>
              <a:t>вещей…)</a:t>
            </a:r>
            <a:endParaRPr lang="ru-RU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3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СФЕРЫ БЛОКЧЕЙНА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8" y="1398581"/>
            <a:ext cx="9076082" cy="479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7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109075" cy="558800"/>
          </a:xfrm>
        </p:spPr>
        <p:txBody>
          <a:bodyPr/>
          <a:lstStyle/>
          <a:p>
            <a:r>
              <a:rPr lang="ru-RU" sz="2400" dirty="0" smtClean="0"/>
              <a:t>ОБЗОР ВОЗМОЖНОСТЕЙ ПРАКТИЧЕСКОГО ПРИМЕНЕНИЯ ТЕХНОЛОГИИ «БЛОКЧЕЙН» В ЭЛЕКТРОЭНЕРГЕТИКЕ 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3" y="1340768"/>
            <a:ext cx="876125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0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ПРИМЕРЫ ПРИМЕНЕНИЯ</a:t>
            </a: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0" y="548680"/>
            <a:ext cx="8715232" cy="5749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8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БРУКЛИНСКИЙ ПРОЕКТ </a:t>
            </a:r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4744"/>
            <a:ext cx="80772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4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ПРОБЛЕМЫ И ПЕРСПЕКТИВЫ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 smtClean="0"/>
              <a:t>Энергетический </a:t>
            </a:r>
            <a:r>
              <a:rPr lang="ru-RU" sz="1600" dirty="0"/>
              <a:t>сектор отличается от финансового, в котором зародилась и расцветала концепция </a:t>
            </a:r>
            <a:r>
              <a:rPr lang="ru-RU" sz="1600" dirty="0" err="1"/>
              <a:t>блокчейна</a:t>
            </a:r>
            <a:r>
              <a:rPr lang="ru-RU" sz="1600" dirty="0"/>
              <a:t>. На </a:t>
            </a:r>
            <a:r>
              <a:rPr lang="ru-RU" sz="1600" dirty="0" err="1"/>
              <a:t>энергорынке</a:t>
            </a:r>
            <a:r>
              <a:rPr lang="ru-RU" sz="1600" dirty="0"/>
              <a:t> необходимо, помимо денежных транзакций, обеспечить физические поставки электроэнергии. Для этого нужно гибко задействовать сетевую инфраструктуру, доступность и управление которой представляют серьёзные вызовы для применения новой концепции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На </a:t>
            </a:r>
            <a:r>
              <a:rPr lang="ru-RU" sz="1600" dirty="0"/>
              <a:t>следующем этапе развития технологий проблема управления сетью, вероятно, будет решена. Большим шагом в этом направлении станут умные контракты, которые впервые начали внедряться в 2013 г. на базе </a:t>
            </a:r>
            <a:r>
              <a:rPr lang="ru-RU" sz="1600" dirty="0" err="1"/>
              <a:t>блокчейн</a:t>
            </a:r>
            <a:r>
              <a:rPr lang="ru-RU" sz="1600" dirty="0"/>
              <a:t>-платформы </a:t>
            </a:r>
            <a:r>
              <a:rPr lang="ru-RU" sz="1600" dirty="0" err="1"/>
              <a:t>Ethereum</a:t>
            </a:r>
            <a:r>
              <a:rPr lang="ru-RU" sz="1600" dirty="0"/>
              <a:t> («</a:t>
            </a:r>
            <a:r>
              <a:rPr lang="ru-RU" sz="1600" dirty="0" err="1"/>
              <a:t>Эфириум</a:t>
            </a:r>
            <a:r>
              <a:rPr lang="ru-RU" sz="1600" dirty="0"/>
              <a:t>»). </a:t>
            </a:r>
            <a:endParaRPr lang="ru-RU" sz="1600" dirty="0" smtClean="0"/>
          </a:p>
          <a:p>
            <a:r>
              <a:rPr lang="ru-RU" sz="1600" dirty="0" smtClean="0"/>
              <a:t>Умные </a:t>
            </a:r>
            <a:r>
              <a:rPr lang="ru-RU" sz="1600" dirty="0"/>
              <a:t>контракты представляют собой машинные алгоритмы, описывающие условия и события, которые они вызывают. В частности, с помощью умных контрактов, переведённых в программный код, можно автоматически переключать электрические сети, учитывая баланс спроса и предложения электроэнергии. В случае, если в системе доступна большая мощность, чем нужно потребителям, умные контракты обеспечат зарядку накопителей. И наоборот, когда возникнет нехватка генерирующей мощности, электроэнергия из накопителей потечёт к потребителям. Умные контракты также способны управлять виртуальными электростанциями и </a:t>
            </a:r>
            <a:r>
              <a:rPr lang="ru-RU" sz="1600" dirty="0" err="1"/>
              <a:t>ценозависимым</a:t>
            </a:r>
            <a:r>
              <a:rPr lang="ru-RU" sz="1600" dirty="0"/>
              <a:t> потреблением электроэнергии.</a:t>
            </a:r>
          </a:p>
        </p:txBody>
      </p:sp>
    </p:spTree>
    <p:extLst>
      <p:ext uri="{BB962C8B-B14F-4D97-AF65-F5344CB8AC3E}">
        <p14:creationId xmlns:p14="http://schemas.microsoft.com/office/powerpoint/2010/main" val="34650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/>
              <a:t>РЕАЛЬНО ЛИ В РОССИИ?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Да, вполне, но в будущем… </a:t>
            </a:r>
          </a:p>
          <a:p>
            <a:pPr marL="344487" lvl="1" indent="0">
              <a:buNone/>
            </a:pPr>
            <a:endParaRPr lang="ru-RU" dirty="0" smtClean="0"/>
          </a:p>
          <a:p>
            <a:pPr lvl="1"/>
            <a:r>
              <a:rPr lang="ru-RU" dirty="0" smtClean="0"/>
              <a:t>Требуется изменение рынков, изменение структуры энергетических систем, изменение нормативной базы</a:t>
            </a:r>
          </a:p>
          <a:p>
            <a:pPr marL="344487" lvl="1" indent="0">
              <a:buNone/>
            </a:pPr>
            <a:endParaRPr lang="ru-RU" dirty="0" smtClean="0"/>
          </a:p>
          <a:p>
            <a:pPr lvl="1"/>
            <a:r>
              <a:rPr lang="ru-RU" dirty="0" smtClean="0"/>
              <a:t>Необходим целый спектр специалистов из смежных областей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106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ВМЕСТО </a:t>
            </a:r>
            <a:r>
              <a:rPr lang="ru-RU" dirty="0" smtClean="0"/>
              <a:t>ЗАКЛЮЧЕНИЯ:</a:t>
            </a:r>
          </a:p>
          <a:p>
            <a:pPr marL="0" indent="0" algn="ctr">
              <a:buNone/>
            </a:pPr>
            <a:r>
              <a:rPr lang="ru-RU" dirty="0" smtClean="0"/>
              <a:t>ИНТЕРНЕТ ВЕЩЕЙ В УМНОМ ДОМЕ </a:t>
            </a:r>
          </a:p>
          <a:p>
            <a:pPr marL="0" indent="0" algn="ctr">
              <a:buNone/>
            </a:pPr>
            <a:r>
              <a:rPr lang="ru-RU" dirty="0" smtClean="0"/>
              <a:t>И УМНОМ ГОРОДЕ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0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2400" dirty="0" smtClean="0">
                <a:latin typeface="Arial" charset="0"/>
              </a:rPr>
              <a:t>ПЕРСПЕКТИВЫ ПРИМЕНЕНИЯ ИНТЕЛЛЕКТУАЛЬНЫХ ТЕХНОЛОГИЙ (ПРЕДПОСЫЛКИ «УМНОГО ГОРОДА»)</a:t>
            </a:r>
            <a:r>
              <a:rPr lang="ru-RU" sz="2400" b="0" dirty="0" smtClean="0">
                <a:latin typeface="Arial" charset="0"/>
              </a:rPr>
              <a:t/>
            </a:r>
            <a:br>
              <a:rPr lang="ru-RU" sz="2400" b="0" dirty="0" smtClean="0">
                <a:latin typeface="Arial" charset="0"/>
              </a:rPr>
            </a:br>
            <a:endParaRPr lang="ru-RU" sz="2400" dirty="0"/>
          </a:p>
        </p:txBody>
      </p:sp>
      <p:pic>
        <p:nvPicPr>
          <p:cNvPr id="2050" name="Picture 2" descr="http://www.jetinfo.ru/Sites/portal/Uploads/theme_1_3.E7B08280A61C49D88680B32D7F667CF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92" y="1052736"/>
            <a:ext cx="7032031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6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57238"/>
          </a:xfrm>
        </p:spPr>
        <p:txBody>
          <a:bodyPr/>
          <a:lstStyle/>
          <a:p>
            <a:pPr algn="ctr"/>
            <a:r>
              <a:rPr lang="en-US" smtClean="0"/>
              <a:t>Internet of Things</a:t>
            </a:r>
            <a:endParaRPr lang="ru-RU" smtClean="0"/>
          </a:p>
        </p:txBody>
      </p:sp>
      <p:pic>
        <p:nvPicPr>
          <p:cNvPr id="52226" name="Picture 2" descr="http://www.extremetech.com/wp-content/uploads/2012/04/471785.1-l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38" y="1181100"/>
            <a:ext cx="69342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825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Box 4"/>
          <p:cNvSpPr txBox="1">
            <a:spLocks noChangeArrowheads="1"/>
          </p:cNvSpPr>
          <p:nvPr/>
        </p:nvSpPr>
        <p:spPr bwMode="auto">
          <a:xfrm>
            <a:off x="342900" y="548680"/>
            <a:ext cx="8801100" cy="611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ru-RU" sz="2800" b="1" dirty="0" smtClean="0"/>
              <a:t>НА ОСНОВЕ ЧЕГО СТАЛО ВОЗМОЖНЫМ ПОЯВЛЕНИЕ </a:t>
            </a:r>
            <a:r>
              <a:rPr lang="en-US" sz="2800" b="1" dirty="0" smtClean="0"/>
              <a:t>IOT? </a:t>
            </a:r>
          </a:p>
          <a:p>
            <a:pPr algn="l">
              <a:lnSpc>
                <a:spcPct val="70000"/>
              </a:lnSpc>
            </a:pPr>
            <a:r>
              <a:rPr lang="ru-RU" sz="2000" dirty="0" smtClean="0">
                <a:solidFill>
                  <a:srgbClr val="000000"/>
                </a:solidFill>
              </a:rPr>
              <a:t>Развитие </a:t>
            </a:r>
            <a:r>
              <a:rPr lang="ru-RU" sz="2000" dirty="0">
                <a:solidFill>
                  <a:srgbClr val="000000"/>
                </a:solidFill>
              </a:rPr>
              <a:t>Интернет и коммерциализация его приложений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</a:rPr>
              <a:t>Развитие компьютерной техники, возможность колоссальных объемов </a:t>
            </a: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ru-RU" sz="2000" dirty="0">
                <a:solidFill>
                  <a:srgbClr val="000000"/>
                </a:solidFill>
              </a:rPr>
              <a:t>вычислений (</a:t>
            </a:r>
            <a:r>
              <a:rPr lang="en-US" sz="2000" dirty="0"/>
              <a:t>big data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</a:rPr>
              <a:t>Появление облачных вычислений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/>
              <a:t>clouds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</a:rPr>
              <a:t>Развитие технологий межмашинного взаимодействия (М2М)</a:t>
            </a:r>
          </a:p>
          <a:p>
            <a:pPr algn="l">
              <a:lnSpc>
                <a:spcPct val="7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5000"/>
              </a:lnSpc>
            </a:pPr>
            <a:r>
              <a:rPr lang="ru-RU" sz="2000" dirty="0">
                <a:solidFill>
                  <a:srgbClr val="000000"/>
                </a:solidFill>
              </a:rPr>
              <a:t>Развитие </a:t>
            </a:r>
            <a:r>
              <a:rPr lang="ru-RU" sz="2000" dirty="0"/>
              <a:t>беспроводных сетей связи</a:t>
            </a:r>
            <a:r>
              <a:rPr lang="en-US" sz="2000" dirty="0"/>
              <a:t> (wireless)</a:t>
            </a:r>
            <a:endParaRPr lang="ru-RU" sz="2000" dirty="0"/>
          </a:p>
          <a:p>
            <a:pPr algn="l">
              <a:lnSpc>
                <a:spcPct val="7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r>
              <a:rPr lang="ru-RU" sz="2000" dirty="0">
                <a:solidFill>
                  <a:srgbClr val="000000"/>
                </a:solidFill>
              </a:rPr>
              <a:t>Появление в 2003 году протокола  IPv6      </a:t>
            </a:r>
          </a:p>
          <a:p>
            <a:pPr algn="l">
              <a:lnSpc>
                <a:spcPct val="7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algn="l">
              <a:lnSpc>
                <a:spcPct val="70000"/>
              </a:lnSpc>
            </a:pPr>
            <a:r>
              <a:rPr lang="ru-RU" sz="2000" dirty="0"/>
              <a:t>Появление </a:t>
            </a:r>
            <a:r>
              <a:rPr lang="en-US" sz="2000" dirty="0"/>
              <a:t>RFID </a:t>
            </a:r>
            <a:r>
              <a:rPr lang="ru-RU" sz="2000" dirty="0"/>
              <a:t>технологии </a:t>
            </a:r>
            <a:r>
              <a:rPr lang="ru-RU" sz="2000" dirty="0">
                <a:solidFill>
                  <a:srgbClr val="000000"/>
                </a:solidFill>
              </a:rPr>
              <a:t>(</a:t>
            </a:r>
            <a:r>
              <a:rPr lang="ru-RU" b="1" i="1" dirty="0" err="1">
                <a:solidFill>
                  <a:srgbClr val="000000"/>
                </a:solidFill>
              </a:rPr>
              <a:t>R</a:t>
            </a:r>
            <a:r>
              <a:rPr lang="ru-RU" i="1" dirty="0" err="1">
                <a:solidFill>
                  <a:srgbClr val="000000"/>
                </a:solidFill>
              </a:rPr>
              <a:t>adio</a:t>
            </a:r>
            <a:r>
              <a:rPr lang="ru-RU" i="1" dirty="0">
                <a:solidFill>
                  <a:srgbClr val="000000"/>
                </a:solidFill>
              </a:rPr>
              <a:t> </a:t>
            </a:r>
            <a:r>
              <a:rPr lang="ru-RU" b="1" i="1" dirty="0" err="1">
                <a:solidFill>
                  <a:srgbClr val="000000"/>
                </a:solidFill>
              </a:rPr>
              <a:t>F</a:t>
            </a:r>
            <a:r>
              <a:rPr lang="ru-RU" i="1" dirty="0" err="1">
                <a:solidFill>
                  <a:srgbClr val="000000"/>
                </a:solidFill>
              </a:rPr>
              <a:t>requency</a:t>
            </a:r>
            <a:r>
              <a:rPr lang="ru-RU" i="1" dirty="0">
                <a:solidFill>
                  <a:srgbClr val="000000"/>
                </a:solidFill>
              </a:rPr>
              <a:t> </a:t>
            </a:r>
          </a:p>
          <a:p>
            <a:pPr algn="l">
              <a:lnSpc>
                <a:spcPct val="70000"/>
              </a:lnSpc>
            </a:pPr>
            <a:r>
              <a:rPr lang="ru-RU" b="1" i="1" dirty="0" err="1">
                <a:solidFill>
                  <a:srgbClr val="000000"/>
                </a:solidFill>
              </a:rPr>
              <a:t>ID</a:t>
            </a:r>
            <a:r>
              <a:rPr lang="ru-RU" i="1" dirty="0" err="1">
                <a:solidFill>
                  <a:srgbClr val="000000"/>
                </a:solidFill>
              </a:rPr>
              <a:t>entification</a:t>
            </a:r>
            <a:r>
              <a:rPr lang="ru-RU" dirty="0">
                <a:solidFill>
                  <a:srgbClr val="000000"/>
                </a:solidFill>
              </a:rPr>
              <a:t>, радиочастотная идентификация –</a:t>
            </a:r>
          </a:p>
          <a:p>
            <a:pPr algn="l"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</a:rPr>
              <a:t>системы автоматической идентификации объектов </a:t>
            </a:r>
          </a:p>
          <a:p>
            <a:pPr algn="l"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</a:rPr>
              <a:t>с помощью специального оборудования: </a:t>
            </a:r>
          </a:p>
          <a:p>
            <a:pPr algn="l">
              <a:lnSpc>
                <a:spcPct val="70000"/>
              </a:lnSpc>
            </a:pPr>
            <a:r>
              <a:rPr lang="ru-RU" dirty="0">
                <a:solidFill>
                  <a:srgbClr val="000000"/>
                </a:solidFill>
              </a:rPr>
              <a:t>меток, считывателей, чипов, карт)</a:t>
            </a:r>
          </a:p>
          <a:p>
            <a:pPr algn="l">
              <a:lnSpc>
                <a:spcPct val="8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algn="l"/>
            <a:r>
              <a:rPr lang="en-US" b="1" dirty="0" err="1">
                <a:solidFill>
                  <a:srgbClr val="0033CC"/>
                </a:solidFill>
              </a:rPr>
              <a:t>IoT</a:t>
            </a:r>
            <a:r>
              <a:rPr lang="ru-RU" dirty="0">
                <a:solidFill>
                  <a:srgbClr val="0033CC"/>
                </a:solidFill>
              </a:rPr>
              <a:t> </a:t>
            </a:r>
            <a:r>
              <a:rPr lang="ru-RU" b="1" dirty="0">
                <a:solidFill>
                  <a:srgbClr val="0033CC"/>
                </a:solidFill>
              </a:rPr>
              <a:t>- это</a:t>
            </a:r>
            <a:r>
              <a:rPr lang="ru-RU" b="1" dirty="0">
                <a:solidFill>
                  <a:srgbClr val="3333FF"/>
                </a:solidFill>
              </a:rPr>
              <a:t> новый этап развития Интернета, значительно расширяющий возможности сбора, анализа и распространения данных, которые человек может превратить в информацию, знания и, в конечном итоге, в мудрость. В этом смысле Интернет вещей приобретает огромное значение.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56322" name="Рисунок 5" descr="H:\Inthings\Интернет вещей — PL Engineering_files\Интернет_вещей_3.jpg">
            <a:hlinkClick r:id="rId2" tooltip="&quot;Интернет вещей 3.jpg&quot;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1863" y="3284538"/>
            <a:ext cx="29559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26613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1093788" y="1631950"/>
            <a:ext cx="5427662" cy="2362200"/>
            <a:chOff x="1458769" y="1405265"/>
            <a:chExt cx="7234752" cy="2361244"/>
          </a:xfrm>
        </p:grpSpPr>
        <p:sp>
          <p:nvSpPr>
            <p:cNvPr id="72" name="Round Same Side Corner Rectangle 71"/>
            <p:cNvSpPr/>
            <p:nvPr/>
          </p:nvSpPr>
          <p:spPr bwMode="invGray">
            <a:xfrm>
              <a:off x="1458769" y="1405265"/>
              <a:ext cx="7234752" cy="2312052"/>
            </a:xfrm>
            <a:prstGeom prst="round2SameRect">
              <a:avLst>
                <a:gd name="adj1" fmla="val 7766"/>
                <a:gd name="adj2" fmla="val 0"/>
              </a:avLst>
            </a:prstGeom>
            <a:gradFill flip="none" rotWithShape="1">
              <a:gsLst>
                <a:gs pos="0">
                  <a:schemeClr val="accent3">
                    <a:lumMod val="50000"/>
                    <a:alpha val="35000"/>
                  </a:schemeClr>
                </a:gs>
                <a:gs pos="94000">
                  <a:srgbClr val="000000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pic>
          <p:nvPicPr>
            <p:cNvPr id="57398" name="Picture 76" descr="C:\Documents and Settings\sacheung\My Documents\Clients\ALF\Smartgrid\Assets\Cut Outs\powerstation-6101288-2.png"/>
            <p:cNvPicPr>
              <a:picLocks noChangeAspect="1" noChangeArrowheads="1"/>
            </p:cNvPicPr>
            <p:nvPr/>
          </p:nvPicPr>
          <p:blipFill>
            <a:blip r:embed="rId3">
              <a:grayscl/>
            </a:blip>
            <a:srcRect/>
            <a:stretch>
              <a:fillRect/>
            </a:stretch>
          </p:blipFill>
          <p:spPr bwMode="auto">
            <a:xfrm>
              <a:off x="6967615" y="2519496"/>
              <a:ext cx="1679726" cy="1233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399" name="Picture 34"/>
            <p:cNvPicPr>
              <a:picLocks noChangeAspect="1" noChangeArrowheads="1"/>
            </p:cNvPicPr>
            <p:nvPr/>
          </p:nvPicPr>
          <p:blipFill>
            <a:blip r:embed="rId4">
              <a:grayscl/>
            </a:blip>
            <a:srcRect/>
            <a:stretch>
              <a:fillRect/>
            </a:stretch>
          </p:blipFill>
          <p:spPr bwMode="auto">
            <a:xfrm>
              <a:off x="5074384" y="2702850"/>
              <a:ext cx="1125378" cy="844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0" name="Picture 77" descr="C:\Documents and Settings\sacheung\My Documents\Clients\ALF\Smartgrid\Assets\Cut Outs\nuclear-station-4996512.png"/>
            <p:cNvPicPr>
              <a:picLocks noChangeAspect="1" noChangeArrowheads="1"/>
            </p:cNvPicPr>
            <p:nvPr/>
          </p:nvPicPr>
          <p:blipFill>
            <a:blip r:embed="rId5">
              <a:grayscl/>
            </a:blip>
            <a:srcRect/>
            <a:stretch>
              <a:fillRect/>
            </a:stretch>
          </p:blipFill>
          <p:spPr bwMode="auto">
            <a:xfrm>
              <a:off x="1505427" y="1466273"/>
              <a:ext cx="1183488" cy="1415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1" name="Picture 78"/>
            <p:cNvPicPr preferRelativeResize="0">
              <a:picLocks noChangeAspect="1" noChangeArrowheads="1"/>
            </p:cNvPicPr>
            <p:nvPr/>
          </p:nvPicPr>
          <p:blipFill>
            <a:blip r:embed="rId6">
              <a:grayscl/>
            </a:blip>
            <a:srcRect/>
            <a:stretch>
              <a:fillRect/>
            </a:stretch>
          </p:blipFill>
          <p:spPr bwMode="auto">
            <a:xfrm>
              <a:off x="1649365" y="2814525"/>
              <a:ext cx="1006026" cy="754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2" name="Picture 36"/>
            <p:cNvPicPr>
              <a:picLocks noChangeAspect="1" noChangeArrowheads="1"/>
            </p:cNvPicPr>
            <p:nvPr/>
          </p:nvPicPr>
          <p:blipFill>
            <a:blip r:embed="rId7">
              <a:grayscl/>
            </a:blip>
            <a:srcRect/>
            <a:stretch>
              <a:fillRect/>
            </a:stretch>
          </p:blipFill>
          <p:spPr bwMode="auto">
            <a:xfrm>
              <a:off x="3238232" y="2560513"/>
              <a:ext cx="1322116" cy="1205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403" name="Picture 29" descr="Police Car2"/>
            <p:cNvPicPr>
              <a:picLocks noChangeAspect="1" noChangeArrowheads="1"/>
            </p:cNvPicPr>
            <p:nvPr/>
          </p:nvPicPr>
          <p:blipFill>
            <a:blip r:embed="rId8">
              <a:grayscl/>
            </a:blip>
            <a:srcRect/>
            <a:stretch>
              <a:fillRect/>
            </a:stretch>
          </p:blipFill>
          <p:spPr bwMode="auto">
            <a:xfrm>
              <a:off x="3157755" y="1813027"/>
              <a:ext cx="1425683" cy="616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7404" name="Group 14"/>
            <p:cNvGrpSpPr>
              <a:grpSpLocks/>
            </p:cNvGrpSpPr>
            <p:nvPr/>
          </p:nvGrpSpPr>
          <p:grpSpPr bwMode="auto">
            <a:xfrm flipH="1">
              <a:off x="5448584" y="1419303"/>
              <a:ext cx="1617066" cy="1268306"/>
              <a:chOff x="543" y="1035"/>
              <a:chExt cx="715" cy="820"/>
            </a:xfrm>
          </p:grpSpPr>
          <p:pic>
            <p:nvPicPr>
              <p:cNvPr id="57405" name="Picture 3" descr="C:\Documents and Settings\sacheung\My Documents\Clients\ALF\Smartgrid\Assets\Cut Outs\windmill-6058144.png"/>
              <p:cNvPicPr>
                <a:picLocks noChangeAspect="1" noChangeArrowheads="1"/>
              </p:cNvPicPr>
              <p:nvPr/>
            </p:nvPicPr>
            <p:blipFill>
              <a:blip r:embed="rId9">
                <a:grayscl/>
              </a:blip>
              <a:srcRect r="-17819" b="35982"/>
              <a:stretch>
                <a:fillRect/>
              </a:stretch>
            </p:blipFill>
            <p:spPr bwMode="auto">
              <a:xfrm flipH="1">
                <a:off x="543" y="1035"/>
                <a:ext cx="443" cy="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406" name="Picture 3" descr="C:\Documents and Settings\sacheung\My Documents\Clients\ALF\Smartgrid\Assets\Cut Outs\windmill-6058144.png"/>
              <p:cNvPicPr>
                <a:picLocks noChangeAspect="1" noChangeArrowheads="1"/>
              </p:cNvPicPr>
              <p:nvPr/>
            </p:nvPicPr>
            <p:blipFill>
              <a:blip r:embed="rId9">
                <a:grayscl/>
              </a:blip>
              <a:srcRect r="-17819" b="35982"/>
              <a:stretch>
                <a:fillRect/>
              </a:stretch>
            </p:blipFill>
            <p:spPr bwMode="auto">
              <a:xfrm flipH="1">
                <a:off x="679" y="1171"/>
                <a:ext cx="443" cy="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407" name="Picture 3" descr="C:\Documents and Settings\sacheung\My Documents\Clients\ALF\Smartgrid\Assets\Cut Outs\windmill-6058144.png"/>
              <p:cNvPicPr>
                <a:picLocks noChangeAspect="1" noChangeArrowheads="1"/>
              </p:cNvPicPr>
              <p:nvPr/>
            </p:nvPicPr>
            <p:blipFill>
              <a:blip r:embed="rId9">
                <a:grayscl/>
              </a:blip>
              <a:srcRect r="-17819" b="35982"/>
              <a:stretch>
                <a:fillRect/>
              </a:stretch>
            </p:blipFill>
            <p:spPr bwMode="auto">
              <a:xfrm flipH="1">
                <a:off x="815" y="1307"/>
                <a:ext cx="443" cy="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62025" y="4887913"/>
            <a:ext cx="7669213" cy="998537"/>
            <a:chOff x="1326042" y="4756667"/>
            <a:chExt cx="7669623" cy="998173"/>
          </a:xfrm>
        </p:grpSpPr>
        <p:grpSp>
          <p:nvGrpSpPr>
            <p:cNvPr id="57387" name="Group 6"/>
            <p:cNvGrpSpPr>
              <a:grpSpLocks/>
            </p:cNvGrpSpPr>
            <p:nvPr/>
          </p:nvGrpSpPr>
          <p:grpSpPr bwMode="auto">
            <a:xfrm>
              <a:off x="1326042" y="5086747"/>
              <a:ext cx="5592632" cy="668093"/>
              <a:chOff x="1326042" y="5086747"/>
              <a:chExt cx="5592632" cy="668093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 flipV="1">
                <a:off x="1326042" y="5189896"/>
                <a:ext cx="5593062" cy="10156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391" name="TextBox 212"/>
              <p:cNvSpPr txBox="1">
                <a:spLocks noChangeArrowheads="1"/>
              </p:cNvSpPr>
              <p:nvPr/>
            </p:nvSpPr>
            <p:spPr bwMode="auto">
              <a:xfrm>
                <a:off x="4267652" y="5320024"/>
                <a:ext cx="464465" cy="4030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sz="2400" b="1">
                    <a:latin typeface="Calibri" pitchFamily="34" charset="0"/>
                    <a:cs typeface="Arial" charset="0"/>
                  </a:rPr>
                  <a:t>7.2</a:t>
                </a:r>
              </a:p>
            </p:txBody>
          </p:sp>
          <p:sp>
            <p:nvSpPr>
              <p:cNvPr id="57392" name="TextBox 213"/>
              <p:cNvSpPr txBox="1">
                <a:spLocks noChangeArrowheads="1"/>
              </p:cNvSpPr>
              <p:nvPr/>
            </p:nvSpPr>
            <p:spPr bwMode="auto">
              <a:xfrm>
                <a:off x="2301283" y="5372136"/>
                <a:ext cx="463851" cy="382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sz="2400" b="1"/>
                  <a:t>6.8</a:t>
                </a:r>
              </a:p>
            </p:txBody>
          </p:sp>
          <p:sp>
            <p:nvSpPr>
              <p:cNvPr id="57393" name="TextBox 214"/>
              <p:cNvSpPr txBox="1">
                <a:spLocks noChangeArrowheads="1"/>
              </p:cNvSpPr>
              <p:nvPr/>
            </p:nvSpPr>
            <p:spPr bwMode="auto">
              <a:xfrm>
                <a:off x="6180294" y="5331133"/>
                <a:ext cx="464465" cy="391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/>
                <a:r>
                  <a:rPr lang="en-US" sz="2400" b="1">
                    <a:latin typeface="Calibri" pitchFamily="34" charset="0"/>
                    <a:cs typeface="Arial" charset="0"/>
                  </a:rPr>
                  <a:t>7.6</a:t>
                </a: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469103" y="5158158"/>
                <a:ext cx="171459" cy="226930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447234" y="5116898"/>
                <a:ext cx="171459" cy="228517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325347" y="5086747"/>
                <a:ext cx="171459" cy="226929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7388" name="TextBox 226"/>
            <p:cNvSpPr txBox="1">
              <a:spLocks noChangeArrowheads="1"/>
            </p:cNvSpPr>
            <p:nvPr/>
          </p:nvSpPr>
          <p:spPr bwMode="auto">
            <a:xfrm>
              <a:off x="7443296" y="4791880"/>
              <a:ext cx="1552369" cy="676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ru-RU" sz="2000" b="1">
                  <a:latin typeface="Calibri" pitchFamily="34" charset="0"/>
                </a:rPr>
                <a:t>Население</a:t>
              </a:r>
            </a:p>
            <a:p>
              <a:pPr>
                <a:lnSpc>
                  <a:spcPct val="95000"/>
                </a:lnSpc>
              </a:pPr>
              <a:r>
                <a:rPr lang="ru-RU" sz="2000" b="1">
                  <a:latin typeface="Calibri" pitchFamily="34" charset="0"/>
                </a:rPr>
                <a:t>планеты</a:t>
              </a:r>
              <a:endParaRPr lang="en-US" sz="2000" b="1">
                <a:latin typeface="Calibri" pitchFamily="34" charset="0"/>
              </a:endParaRPr>
            </a:p>
          </p:txBody>
        </p:sp>
        <p:pic>
          <p:nvPicPr>
            <p:cNvPr id="57389" name="Picture 10" descr="10302_web_128.png"/>
            <p:cNvPicPr>
              <a:picLocks noChangeAspect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845042" y="4756667"/>
              <a:ext cx="631256" cy="781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7347" name="Title 61"/>
          <p:cNvSpPr>
            <a:spLocks noGrp="1"/>
          </p:cNvSpPr>
          <p:nvPr>
            <p:ph type="title" idx="4294967295"/>
          </p:nvPr>
        </p:nvSpPr>
        <p:spPr>
          <a:xfrm>
            <a:off x="304800" y="115888"/>
            <a:ext cx="8615363" cy="1517650"/>
          </a:xfrm>
        </p:spPr>
        <p:txBody>
          <a:bodyPr/>
          <a:lstStyle/>
          <a:p>
            <a:pPr defTabSz="912813" eaLnBrk="1" hangingPunct="1">
              <a:lnSpc>
                <a:spcPct val="80000"/>
              </a:lnSpc>
            </a:pP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400" dirty="0" smtClean="0"/>
              <a:t>ИНТЕРНЕТ ВЕЩЕЙ УЖЕ ЗДЕСЬ И УЖЕ РАБОТАЕТ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1600" dirty="0" smtClean="0"/>
              <a:t>В 2008 году Национальный разведывательный совет США опубликовал отчет, в котором указал на шесть гражданских технологий, обладающих в обозримой перспективе наибольшей для общества «взрывной силой» .  Среди этих технологий авторы указывают на Интернет вещей (</a:t>
            </a:r>
            <a:r>
              <a:rPr lang="en-US" sz="1600" dirty="0" smtClean="0"/>
              <a:t>Internet of Things</a:t>
            </a:r>
            <a:r>
              <a:rPr lang="ru-RU" sz="1600" dirty="0" smtClean="0"/>
              <a:t>, сокращенно – </a:t>
            </a:r>
            <a:r>
              <a:rPr lang="en-US" sz="1600" dirty="0" err="1" smtClean="0"/>
              <a:t>IoT</a:t>
            </a:r>
            <a:r>
              <a:rPr lang="ru-RU" sz="1600" dirty="0" smtClean="0"/>
              <a:t>). </a:t>
            </a:r>
            <a:br>
              <a:rPr lang="ru-RU" sz="1600" dirty="0" smtClean="0"/>
            </a:br>
            <a:r>
              <a:rPr lang="ru-RU" sz="2200" dirty="0" smtClean="0"/>
              <a:t> </a:t>
            </a:r>
            <a:endParaRPr lang="en-US" sz="2200" dirty="0" smtClean="0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6521450" y="2633663"/>
            <a:ext cx="2579688" cy="1123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8549" tIns="49273" rIns="98549" bIns="49273">
            <a:spAutoFit/>
          </a:bodyPr>
          <a:lstStyle/>
          <a:p>
            <a:pPr marL="139066" fontAlgn="auto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ru-RU" sz="1400" dirty="0">
                <a:effectLst>
                  <a:outerShdw blurRad="38100" dist="38100" dir="2700000">
                    <a:srgbClr val="000000">
                      <a:alpha val="43000"/>
                    </a:srgbClr>
                  </a:outerShdw>
                </a:effectLst>
                <a:latin typeface="+mn-lt"/>
                <a:cs typeface="Arial"/>
              </a:rPr>
              <a:t>Быстрый рост объектов цифровой инфраструктуры, в 5 раз быстрее, чем в свое время росли применение электричества и телефония</a:t>
            </a:r>
            <a:endParaRPr lang="en-US" sz="1400" dirty="0">
              <a:effectLst>
                <a:outerShdw blurRad="38100" dist="38100" dir="2700000">
                  <a:srgbClr val="000000">
                    <a:alpha val="43000"/>
                  </a:srgbClr>
                </a:outerShdw>
              </a:effectLst>
              <a:latin typeface="+mn-lt"/>
              <a:cs typeface="Arial"/>
              <a:sym typeface="Arial" charset="0"/>
            </a:endParaRP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6445250" y="1136650"/>
            <a:ext cx="2481263" cy="1804988"/>
            <a:chOff x="6919247" y="1334256"/>
            <a:chExt cx="2268018" cy="1805059"/>
          </a:xfrm>
        </p:grpSpPr>
        <p:sp>
          <p:nvSpPr>
            <p:cNvPr id="91" name="Line Callout 2 (Accent Bar) 90"/>
            <p:cNvSpPr/>
            <p:nvPr/>
          </p:nvSpPr>
          <p:spPr>
            <a:xfrm>
              <a:off x="7445985" y="1334256"/>
              <a:ext cx="1323373" cy="1493897"/>
            </a:xfrm>
            <a:prstGeom prst="accentCallout2">
              <a:avLst>
                <a:gd name="adj1" fmla="val 56431"/>
                <a:gd name="adj2" fmla="val -35993"/>
                <a:gd name="adj3" fmla="val 56431"/>
                <a:gd name="adj4" fmla="val -73050"/>
                <a:gd name="adj5" fmla="val 22129"/>
                <a:gd name="adj6" fmla="val -73263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FFFFFF"/>
                </a:solidFill>
                <a:cs typeface="Arial"/>
              </a:endParaRPr>
            </a:p>
          </p:txBody>
        </p:sp>
        <p:grpSp>
          <p:nvGrpSpPr>
            <p:cNvPr id="57383" name="Group 91"/>
            <p:cNvGrpSpPr>
              <a:grpSpLocks/>
            </p:cNvGrpSpPr>
            <p:nvPr/>
          </p:nvGrpSpPr>
          <p:grpSpPr bwMode="auto">
            <a:xfrm>
              <a:off x="6919247" y="1692206"/>
              <a:ext cx="2268018" cy="1447109"/>
              <a:chOff x="6551426" y="1866182"/>
              <a:chExt cx="2072711" cy="1447109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6551426" y="2001964"/>
                <a:ext cx="1644377" cy="790606"/>
              </a:xfrm>
              <a:prstGeom prst="rect">
                <a:avLst/>
              </a:prstGeom>
              <a:noFill/>
            </p:spPr>
            <p:txBody>
              <a:bodyPr wrap="none" anchor="ctr"/>
              <a:lstStyle/>
              <a:p>
                <a:pPr defTabSz="1096968" fontAlgn="auto">
                  <a:lnSpc>
                    <a:spcPts val="408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sz="7900" b="1" spc="-180" dirty="0">
                    <a:solidFill>
                      <a:srgbClr val="B7D333"/>
                    </a:solidFill>
                    <a:latin typeface="+mn-lt"/>
                    <a:cs typeface="Arial"/>
                  </a:rPr>
                  <a:t>50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595188" y="1865434"/>
                <a:ext cx="1853902" cy="725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defTabSz="1096968" fontAlgn="auto">
                  <a:lnSpc>
                    <a:spcPts val="408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ru-RU" sz="1400" b="1" spc="-18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Arial"/>
                </a:endParaRPr>
              </a:p>
              <a:p>
                <a:pPr defTabSz="1096968" fontAlgn="auto">
                  <a:lnSpc>
                    <a:spcPts val="408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ru-RU" sz="1400" b="1" spc="-18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Arial"/>
                </a:endParaRPr>
              </a:p>
              <a:p>
                <a:pPr defTabSz="1096968" fontAlgn="auto">
                  <a:lnSpc>
                    <a:spcPts val="408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ru-RU" sz="1400" b="1" spc="-18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cs typeface="Arial"/>
                  </a:rPr>
                  <a:t>Миллиардов умных  объектов  в    2020</a:t>
                </a:r>
                <a:endParaRPr kumimoji="1" lang="en-US" sz="1400" b="1" spc="-18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Arial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711886" y="2657627"/>
                <a:ext cx="1912251" cy="655664"/>
              </a:xfrm>
              <a:prstGeom prst="rect">
                <a:avLst/>
              </a:prstGeom>
              <a:noFill/>
            </p:spPr>
            <p:txBody>
              <a:bodyPr wrap="none" anchor="ctr"/>
              <a:lstStyle/>
              <a:p>
                <a:pPr defTabSz="1096968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en-US" sz="2800" b="1" spc="-180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cs typeface="Arial"/>
                </a:endParaRPr>
              </a:p>
            </p:txBody>
          </p:sp>
        </p:grpSp>
      </p:grp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133350" y="1593850"/>
            <a:ext cx="7942263" cy="5337175"/>
            <a:chOff x="227578" y="1257300"/>
            <a:chExt cx="10587043" cy="5336659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 rot="5400000">
              <a:off x="-1448706" y="3278186"/>
              <a:ext cx="4985689" cy="943917"/>
            </a:xfrm>
            <a:prstGeom prst="leftArrow">
              <a:avLst>
                <a:gd name="adj1" fmla="val 48193"/>
                <a:gd name="adj2" fmla="val 42379"/>
              </a:avLst>
            </a:prstGeom>
            <a:gradFill flip="none" rotWithShape="1">
              <a:gsLst>
                <a:gs pos="50000">
                  <a:srgbClr val="3EB549">
                    <a:alpha val="15000"/>
                  </a:srgbClr>
                </a:gs>
                <a:gs pos="0">
                  <a:srgbClr val="02928C">
                    <a:alpha val="65000"/>
                  </a:srgbClr>
                </a:gs>
                <a:gs pos="100000">
                  <a:srgbClr val="CBDB2A">
                    <a:alpha val="35000"/>
                  </a:srgbClr>
                </a:gs>
              </a:gsLst>
              <a:lin ang="2700000" scaled="1"/>
              <a:tileRect/>
            </a:gradFill>
            <a:ln w="5" cap="rnd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solidFill>
                  <a:srgbClr val="0096D6"/>
                </a:solidFill>
                <a:latin typeface="+mn-lt"/>
              </a:endParaRPr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 rot="10800000">
              <a:off x="1269443" y="5618797"/>
              <a:ext cx="9545178" cy="812029"/>
            </a:xfrm>
            <a:prstGeom prst="leftArrow">
              <a:avLst>
                <a:gd name="adj1" fmla="val 53796"/>
                <a:gd name="adj2" fmla="val 56798"/>
              </a:avLst>
            </a:prstGeom>
            <a:gradFill flip="none" rotWithShape="1">
              <a:gsLst>
                <a:gs pos="50000">
                  <a:srgbClr val="3EB549">
                    <a:alpha val="15000"/>
                  </a:srgbClr>
                </a:gs>
                <a:gs pos="0">
                  <a:srgbClr val="02928C">
                    <a:alpha val="65000"/>
                  </a:srgbClr>
                </a:gs>
                <a:gs pos="100000">
                  <a:srgbClr val="CBDB2A">
                    <a:alpha val="35000"/>
                  </a:srgbClr>
                </a:gs>
              </a:gsLst>
              <a:lin ang="2700000" scaled="1"/>
              <a:tileRect/>
            </a:gradFill>
            <a:ln w="5" cap="rnd">
              <a:noFill/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>
                <a:solidFill>
                  <a:srgbClr val="0096D6"/>
                </a:solidFill>
                <a:latin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7578" y="1644613"/>
              <a:ext cx="598868" cy="500015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50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81216" y="6209821"/>
              <a:ext cx="755462" cy="384138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bg1"/>
                  </a:solidFill>
                  <a:latin typeface="+mn-lt"/>
                </a:rPr>
                <a:t>2010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61331" y="6209821"/>
              <a:ext cx="837991" cy="384138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+mn-lt"/>
                </a:rPr>
                <a:t>2015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18168" y="6209821"/>
              <a:ext cx="837991" cy="384138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FFFFFF"/>
                  </a:solidFill>
                  <a:latin typeface="+mn-lt"/>
                </a:rPr>
                <a:t>2020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27578" y="5703458"/>
              <a:ext cx="598868" cy="500014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7578" y="2470033"/>
              <a:ext cx="598868" cy="500015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40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7578" y="3304977"/>
              <a:ext cx="598868" cy="500015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30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27578" y="4143096"/>
              <a:ext cx="598868" cy="500015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20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7578" y="4982803"/>
              <a:ext cx="598868" cy="500014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  <a:latin typeface="+mn-lt"/>
                </a:rPr>
                <a:t>10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-552199" y="3680943"/>
              <a:ext cx="3208027" cy="383020"/>
            </a:xfrm>
            <a:prstGeom prst="rect">
              <a:avLst/>
            </a:prstGeom>
            <a:noFill/>
            <a:ln>
              <a:noFill/>
            </a:ln>
            <a:effectLst>
              <a:outerShdw blurRad="1143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defPPr>
                <a:defRPr lang="en-US"/>
              </a:defPPr>
              <a:lvl1pPr>
                <a:defRPr>
                  <a:solidFill>
                    <a:srgbClr val="0096D6"/>
                  </a:solidFill>
                </a:defRPr>
              </a:lvl1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>
                  <a:solidFill>
                    <a:schemeClr val="tx1"/>
                  </a:solidFill>
                  <a:latin typeface="+mn-lt"/>
                </a:rPr>
                <a:t>Миллиардов устройств</a:t>
              </a:r>
              <a:r>
                <a:rPr lang="en-US" dirty="0" smtClean="0">
                  <a:solidFill>
                    <a:schemeClr val="tx1"/>
                  </a:solidFill>
                  <a:latin typeface="+mn-lt"/>
                </a:rPr>
                <a:t> </a:t>
              </a:r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962025" y="1779588"/>
            <a:ext cx="5265738" cy="4221162"/>
            <a:chOff x="1316517" y="1570588"/>
            <a:chExt cx="5265101" cy="4220612"/>
          </a:xfrm>
        </p:grpSpPr>
        <p:sp>
          <p:nvSpPr>
            <p:cNvPr id="188" name="TextBox 187"/>
            <p:cNvSpPr txBox="1"/>
            <p:nvPr/>
          </p:nvSpPr>
          <p:spPr>
            <a:xfrm>
              <a:off x="4235577" y="4053114"/>
              <a:ext cx="465081" cy="40158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n-lt"/>
                  <a:cs typeface="Arial"/>
                </a:rPr>
                <a:t>25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792713" y="4794380"/>
              <a:ext cx="568256" cy="39047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+mn-lt"/>
                  <a:cs typeface="Arial"/>
                </a:rPr>
                <a:t>12.5</a:t>
              </a:r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1316517" y="1716619"/>
              <a:ext cx="5155576" cy="4074581"/>
            </a:xfrm>
            <a:custGeom>
              <a:avLst/>
              <a:gdLst>
                <a:gd name="connsiteX0" fmla="*/ 0 w 4705350"/>
                <a:gd name="connsiteY0" fmla="*/ 3686175 h 3686175"/>
                <a:gd name="connsiteX1" fmla="*/ 1076325 w 4705350"/>
                <a:gd name="connsiteY1" fmla="*/ 3133725 h 3686175"/>
                <a:gd name="connsiteX2" fmla="*/ 2905125 w 4705350"/>
                <a:gd name="connsiteY2" fmla="*/ 2124075 h 3686175"/>
                <a:gd name="connsiteX3" fmla="*/ 4705350 w 4705350"/>
                <a:gd name="connsiteY3" fmla="*/ 0 h 3686175"/>
                <a:gd name="connsiteX4" fmla="*/ 4705350 w 4705350"/>
                <a:gd name="connsiteY4" fmla="*/ 0 h 3686175"/>
                <a:gd name="connsiteX0" fmla="*/ 0 w 4705350"/>
                <a:gd name="connsiteY0" fmla="*/ 3686175 h 3686175"/>
                <a:gd name="connsiteX1" fmla="*/ 1076325 w 4705350"/>
                <a:gd name="connsiteY1" fmla="*/ 3133725 h 3686175"/>
                <a:gd name="connsiteX2" fmla="*/ 2905125 w 4705350"/>
                <a:gd name="connsiteY2" fmla="*/ 2124075 h 3686175"/>
                <a:gd name="connsiteX3" fmla="*/ 4705350 w 4705350"/>
                <a:gd name="connsiteY3" fmla="*/ 0 h 3686175"/>
                <a:gd name="connsiteX4" fmla="*/ 4705350 w 4705350"/>
                <a:gd name="connsiteY4" fmla="*/ 0 h 3686175"/>
                <a:gd name="connsiteX0" fmla="*/ 0 w 4705350"/>
                <a:gd name="connsiteY0" fmla="*/ 3686175 h 3686175"/>
                <a:gd name="connsiteX1" fmla="*/ 1076325 w 4705350"/>
                <a:gd name="connsiteY1" fmla="*/ 3133725 h 3686175"/>
                <a:gd name="connsiteX2" fmla="*/ 2905125 w 4705350"/>
                <a:gd name="connsiteY2" fmla="*/ 2124075 h 3686175"/>
                <a:gd name="connsiteX3" fmla="*/ 4705350 w 4705350"/>
                <a:gd name="connsiteY3" fmla="*/ 0 h 3686175"/>
                <a:gd name="connsiteX4" fmla="*/ 4705350 w 4705350"/>
                <a:gd name="connsiteY4" fmla="*/ 0 h 3686175"/>
                <a:gd name="connsiteX0" fmla="*/ 0 w 4705350"/>
                <a:gd name="connsiteY0" fmla="*/ 3686175 h 3686175"/>
                <a:gd name="connsiteX1" fmla="*/ 1076325 w 4705350"/>
                <a:gd name="connsiteY1" fmla="*/ 3133725 h 3686175"/>
                <a:gd name="connsiteX2" fmla="*/ 2905125 w 4705350"/>
                <a:gd name="connsiteY2" fmla="*/ 2124075 h 3686175"/>
                <a:gd name="connsiteX3" fmla="*/ 4705350 w 4705350"/>
                <a:gd name="connsiteY3" fmla="*/ 0 h 3686175"/>
                <a:gd name="connsiteX4" fmla="*/ 4705350 w 4705350"/>
                <a:gd name="connsiteY4" fmla="*/ 0 h 3686175"/>
                <a:gd name="connsiteX0" fmla="*/ 0 w 4705350"/>
                <a:gd name="connsiteY0" fmla="*/ 3686175 h 3686175"/>
                <a:gd name="connsiteX1" fmla="*/ 1076325 w 4705350"/>
                <a:gd name="connsiteY1" fmla="*/ 3133725 h 3686175"/>
                <a:gd name="connsiteX2" fmla="*/ 2905125 w 4705350"/>
                <a:gd name="connsiteY2" fmla="*/ 2124075 h 3686175"/>
                <a:gd name="connsiteX3" fmla="*/ 4705350 w 4705350"/>
                <a:gd name="connsiteY3" fmla="*/ 0 h 3686175"/>
                <a:gd name="connsiteX4" fmla="*/ 4705350 w 4705350"/>
                <a:gd name="connsiteY4" fmla="*/ 0 h 3686175"/>
                <a:gd name="connsiteX0" fmla="*/ 0 w 4705350"/>
                <a:gd name="connsiteY0" fmla="*/ 3686175 h 3686175"/>
                <a:gd name="connsiteX1" fmla="*/ 1081088 w 4705350"/>
                <a:gd name="connsiteY1" fmla="*/ 3151188 h 3686175"/>
                <a:gd name="connsiteX2" fmla="*/ 2905125 w 4705350"/>
                <a:gd name="connsiteY2" fmla="*/ 2124075 h 3686175"/>
                <a:gd name="connsiteX3" fmla="*/ 4705350 w 4705350"/>
                <a:gd name="connsiteY3" fmla="*/ 0 h 3686175"/>
                <a:gd name="connsiteX4" fmla="*/ 4705350 w 4705350"/>
                <a:gd name="connsiteY4" fmla="*/ 0 h 3686175"/>
                <a:gd name="connsiteX0" fmla="*/ 0 w 4324350"/>
                <a:gd name="connsiteY0" fmla="*/ 3894137 h 3894137"/>
                <a:gd name="connsiteX1" fmla="*/ 700088 w 4324350"/>
                <a:gd name="connsiteY1" fmla="*/ 3151188 h 3894137"/>
                <a:gd name="connsiteX2" fmla="*/ 2524125 w 4324350"/>
                <a:gd name="connsiteY2" fmla="*/ 2124075 h 3894137"/>
                <a:gd name="connsiteX3" fmla="*/ 4324350 w 4324350"/>
                <a:gd name="connsiteY3" fmla="*/ 0 h 3894137"/>
                <a:gd name="connsiteX4" fmla="*/ 4324350 w 4324350"/>
                <a:gd name="connsiteY4" fmla="*/ 0 h 3894137"/>
                <a:gd name="connsiteX0" fmla="*/ 0 w 4686300"/>
                <a:gd name="connsiteY0" fmla="*/ 3998912 h 3998912"/>
                <a:gd name="connsiteX1" fmla="*/ 1062038 w 4686300"/>
                <a:gd name="connsiteY1" fmla="*/ 3151188 h 3998912"/>
                <a:gd name="connsiteX2" fmla="*/ 2886075 w 4686300"/>
                <a:gd name="connsiteY2" fmla="*/ 2124075 h 3998912"/>
                <a:gd name="connsiteX3" fmla="*/ 4686300 w 4686300"/>
                <a:gd name="connsiteY3" fmla="*/ 0 h 3998912"/>
                <a:gd name="connsiteX4" fmla="*/ 4686300 w 4686300"/>
                <a:gd name="connsiteY4" fmla="*/ 0 h 3998912"/>
                <a:gd name="connsiteX0" fmla="*/ 0 w 4686300"/>
                <a:gd name="connsiteY0" fmla="*/ 3998912 h 3998912"/>
                <a:gd name="connsiteX1" fmla="*/ 1062038 w 4686300"/>
                <a:gd name="connsiteY1" fmla="*/ 3151188 h 3998912"/>
                <a:gd name="connsiteX2" fmla="*/ 2886075 w 4686300"/>
                <a:gd name="connsiteY2" fmla="*/ 2124075 h 3998912"/>
                <a:gd name="connsiteX3" fmla="*/ 4686300 w 4686300"/>
                <a:gd name="connsiteY3" fmla="*/ 0 h 3998912"/>
                <a:gd name="connsiteX4" fmla="*/ 4686300 w 4686300"/>
                <a:gd name="connsiteY4" fmla="*/ 0 h 3998912"/>
                <a:gd name="connsiteX0" fmla="*/ 0 w 4686300"/>
                <a:gd name="connsiteY0" fmla="*/ 3998912 h 3998912"/>
                <a:gd name="connsiteX1" fmla="*/ 1062038 w 4686300"/>
                <a:gd name="connsiteY1" fmla="*/ 3151188 h 3998912"/>
                <a:gd name="connsiteX2" fmla="*/ 2886075 w 4686300"/>
                <a:gd name="connsiteY2" fmla="*/ 2124075 h 3998912"/>
                <a:gd name="connsiteX3" fmla="*/ 4686300 w 4686300"/>
                <a:gd name="connsiteY3" fmla="*/ 0 h 3998912"/>
                <a:gd name="connsiteX4" fmla="*/ 4686300 w 4686300"/>
                <a:gd name="connsiteY4" fmla="*/ 0 h 3998912"/>
                <a:gd name="connsiteX0" fmla="*/ 0 w 4524375"/>
                <a:gd name="connsiteY0" fmla="*/ 4130674 h 4130674"/>
                <a:gd name="connsiteX1" fmla="*/ 900113 w 4524375"/>
                <a:gd name="connsiteY1" fmla="*/ 3151188 h 4130674"/>
                <a:gd name="connsiteX2" fmla="*/ 2724150 w 4524375"/>
                <a:gd name="connsiteY2" fmla="*/ 2124075 h 4130674"/>
                <a:gd name="connsiteX3" fmla="*/ 4524375 w 4524375"/>
                <a:gd name="connsiteY3" fmla="*/ 0 h 4130674"/>
                <a:gd name="connsiteX4" fmla="*/ 4524375 w 4524375"/>
                <a:gd name="connsiteY4" fmla="*/ 0 h 4130674"/>
                <a:gd name="connsiteX0" fmla="*/ 0 w 4552950"/>
                <a:gd name="connsiteY0" fmla="*/ 3971924 h 3971924"/>
                <a:gd name="connsiteX1" fmla="*/ 928688 w 4552950"/>
                <a:gd name="connsiteY1" fmla="*/ 3151188 h 3971924"/>
                <a:gd name="connsiteX2" fmla="*/ 2752725 w 4552950"/>
                <a:gd name="connsiteY2" fmla="*/ 2124075 h 3971924"/>
                <a:gd name="connsiteX3" fmla="*/ 4552950 w 4552950"/>
                <a:gd name="connsiteY3" fmla="*/ 0 h 3971924"/>
                <a:gd name="connsiteX4" fmla="*/ 4552950 w 4552950"/>
                <a:gd name="connsiteY4" fmla="*/ 0 h 3971924"/>
                <a:gd name="connsiteX0" fmla="*/ 0 w 4552950"/>
                <a:gd name="connsiteY0" fmla="*/ 3971924 h 3971924"/>
                <a:gd name="connsiteX1" fmla="*/ 928688 w 4552950"/>
                <a:gd name="connsiteY1" fmla="*/ 3151188 h 3971924"/>
                <a:gd name="connsiteX2" fmla="*/ 2752725 w 4552950"/>
                <a:gd name="connsiteY2" fmla="*/ 2124075 h 3971924"/>
                <a:gd name="connsiteX3" fmla="*/ 4552950 w 4552950"/>
                <a:gd name="connsiteY3" fmla="*/ 0 h 3971924"/>
                <a:gd name="connsiteX4" fmla="*/ 4552950 w 4552950"/>
                <a:gd name="connsiteY4" fmla="*/ 0 h 3971924"/>
                <a:gd name="connsiteX0" fmla="*/ 0 w 4572000"/>
                <a:gd name="connsiteY0" fmla="*/ 3933824 h 3933824"/>
                <a:gd name="connsiteX1" fmla="*/ 947738 w 4572000"/>
                <a:gd name="connsiteY1" fmla="*/ 3151188 h 3933824"/>
                <a:gd name="connsiteX2" fmla="*/ 2771775 w 4572000"/>
                <a:gd name="connsiteY2" fmla="*/ 2124075 h 3933824"/>
                <a:gd name="connsiteX3" fmla="*/ 4572000 w 4572000"/>
                <a:gd name="connsiteY3" fmla="*/ 0 h 3933824"/>
                <a:gd name="connsiteX4" fmla="*/ 4572000 w 4572000"/>
                <a:gd name="connsiteY4" fmla="*/ 0 h 3933824"/>
                <a:gd name="connsiteX0" fmla="*/ 0 w 4572000"/>
                <a:gd name="connsiteY0" fmla="*/ 3933824 h 3933824"/>
                <a:gd name="connsiteX1" fmla="*/ 947738 w 4572000"/>
                <a:gd name="connsiteY1" fmla="*/ 3151188 h 3933824"/>
                <a:gd name="connsiteX2" fmla="*/ 2771775 w 4572000"/>
                <a:gd name="connsiteY2" fmla="*/ 2124075 h 3933824"/>
                <a:gd name="connsiteX3" fmla="*/ 4572000 w 4572000"/>
                <a:gd name="connsiteY3" fmla="*/ 0 h 3933824"/>
                <a:gd name="connsiteX4" fmla="*/ 4572000 w 4572000"/>
                <a:gd name="connsiteY4" fmla="*/ 0 h 3933824"/>
                <a:gd name="connsiteX0" fmla="*/ 0 w 4733925"/>
                <a:gd name="connsiteY0" fmla="*/ 4010024 h 4010024"/>
                <a:gd name="connsiteX1" fmla="*/ 1109663 w 4733925"/>
                <a:gd name="connsiteY1" fmla="*/ 3151188 h 4010024"/>
                <a:gd name="connsiteX2" fmla="*/ 2933700 w 4733925"/>
                <a:gd name="connsiteY2" fmla="*/ 2124075 h 4010024"/>
                <a:gd name="connsiteX3" fmla="*/ 4733925 w 4733925"/>
                <a:gd name="connsiteY3" fmla="*/ 0 h 4010024"/>
                <a:gd name="connsiteX4" fmla="*/ 4733925 w 4733925"/>
                <a:gd name="connsiteY4" fmla="*/ 0 h 4010024"/>
                <a:gd name="connsiteX0" fmla="*/ 0 w 4733925"/>
                <a:gd name="connsiteY0" fmla="*/ 4010024 h 4010024"/>
                <a:gd name="connsiteX1" fmla="*/ 1109663 w 4733925"/>
                <a:gd name="connsiteY1" fmla="*/ 3151188 h 4010024"/>
                <a:gd name="connsiteX2" fmla="*/ 2933700 w 4733925"/>
                <a:gd name="connsiteY2" fmla="*/ 2124075 h 4010024"/>
                <a:gd name="connsiteX3" fmla="*/ 4733925 w 4733925"/>
                <a:gd name="connsiteY3" fmla="*/ 0 h 4010024"/>
                <a:gd name="connsiteX4" fmla="*/ 4733925 w 4733925"/>
                <a:gd name="connsiteY4" fmla="*/ 0 h 4010024"/>
                <a:gd name="connsiteX0" fmla="*/ 0 w 4733925"/>
                <a:gd name="connsiteY0" fmla="*/ 4010024 h 4010024"/>
                <a:gd name="connsiteX1" fmla="*/ 1109663 w 4733925"/>
                <a:gd name="connsiteY1" fmla="*/ 3151188 h 4010024"/>
                <a:gd name="connsiteX2" fmla="*/ 2933700 w 4733925"/>
                <a:gd name="connsiteY2" fmla="*/ 2124075 h 4010024"/>
                <a:gd name="connsiteX3" fmla="*/ 4733925 w 4733925"/>
                <a:gd name="connsiteY3" fmla="*/ 0 h 4010024"/>
                <a:gd name="connsiteX4" fmla="*/ 4733925 w 4733925"/>
                <a:gd name="connsiteY4" fmla="*/ 0 h 401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3925" h="4010024">
                  <a:moveTo>
                    <a:pt x="0" y="4010024"/>
                  </a:moveTo>
                  <a:cubicBezTo>
                    <a:pt x="444500" y="3779836"/>
                    <a:pt x="693737" y="3343274"/>
                    <a:pt x="1109663" y="3151188"/>
                  </a:cubicBezTo>
                  <a:cubicBezTo>
                    <a:pt x="1938338" y="2776538"/>
                    <a:pt x="2400300" y="2527300"/>
                    <a:pt x="2933700" y="2124075"/>
                  </a:cubicBezTo>
                  <a:cubicBezTo>
                    <a:pt x="3524250" y="1606550"/>
                    <a:pt x="4152900" y="936625"/>
                    <a:pt x="4733925" y="0"/>
                  </a:cubicBezTo>
                  <a:lnTo>
                    <a:pt x="4733925" y="0"/>
                  </a:lnTo>
                </a:path>
              </a:pathLst>
            </a:custGeom>
            <a:ln w="762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FFFFFF"/>
                </a:solidFill>
                <a:cs typeface="Arial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2870492" y="4619778"/>
              <a:ext cx="171429" cy="226983"/>
            </a:xfrm>
            <a:prstGeom prst="ellipse">
              <a:avLst/>
            </a:prstGeom>
            <a:solidFill>
              <a:srgbClr val="B7D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246687" y="3888036"/>
              <a:ext cx="171429" cy="226982"/>
            </a:xfrm>
            <a:prstGeom prst="ellipse">
              <a:avLst/>
            </a:prstGeom>
            <a:solidFill>
              <a:srgbClr val="B7D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6410189" y="1570588"/>
              <a:ext cx="171429" cy="226982"/>
            </a:xfrm>
            <a:prstGeom prst="ellipse">
              <a:avLst/>
            </a:prstGeom>
            <a:solidFill>
              <a:srgbClr val="B7D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576388" y="3941763"/>
            <a:ext cx="1420812" cy="1647825"/>
            <a:chOff x="1939723" y="3733102"/>
            <a:chExt cx="1420364" cy="1648642"/>
          </a:xfrm>
        </p:grpSpPr>
        <p:sp>
          <p:nvSpPr>
            <p:cNvPr id="57357" name="TextBox 223"/>
            <p:cNvSpPr txBox="1">
              <a:spLocks noChangeArrowheads="1"/>
            </p:cNvSpPr>
            <p:nvPr/>
          </p:nvSpPr>
          <p:spPr bwMode="auto">
            <a:xfrm>
              <a:off x="2150301" y="3733102"/>
              <a:ext cx="1209786" cy="618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b="1">
                  <a:solidFill>
                    <a:srgbClr val="FFFFFF"/>
                  </a:solidFill>
                </a:rPr>
                <a:t>Inflection</a:t>
              </a:r>
              <a:br>
                <a:rPr lang="en-US" b="1">
                  <a:solidFill>
                    <a:srgbClr val="FFFFFF"/>
                  </a:solidFill>
                </a:rPr>
              </a:br>
              <a:r>
                <a:rPr lang="en-US" b="1">
                  <a:solidFill>
                    <a:srgbClr val="FFFFFF"/>
                  </a:solidFill>
                </a:rPr>
                <a:t>point</a:t>
              </a:r>
            </a:p>
          </p:txBody>
        </p:sp>
        <p:sp>
          <p:nvSpPr>
            <p:cNvPr id="225" name="Freeform 224"/>
            <p:cNvSpPr/>
            <p:nvPr/>
          </p:nvSpPr>
          <p:spPr>
            <a:xfrm>
              <a:off x="2023833" y="3922108"/>
              <a:ext cx="161874" cy="1380222"/>
            </a:xfrm>
            <a:custGeom>
              <a:avLst/>
              <a:gdLst>
                <a:gd name="connsiteX0" fmla="*/ 161925 w 161925"/>
                <a:gd name="connsiteY0" fmla="*/ 0 h 2590800"/>
                <a:gd name="connsiteX1" fmla="*/ 9525 w 161925"/>
                <a:gd name="connsiteY1" fmla="*/ 0 h 2590800"/>
                <a:gd name="connsiteX2" fmla="*/ 0 w 161925"/>
                <a:gd name="connsiteY2" fmla="*/ 25908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2590800">
                  <a:moveTo>
                    <a:pt x="161925" y="0"/>
                  </a:moveTo>
                  <a:lnTo>
                    <a:pt x="9525" y="0"/>
                  </a:lnTo>
                  <a:lnTo>
                    <a:pt x="0" y="2590800"/>
                  </a:lnTo>
                </a:path>
              </a:pathLst>
            </a:cu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solidFill>
                  <a:srgbClr val="001D54"/>
                </a:solidFill>
                <a:cs typeface="Arial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1939723" y="5154618"/>
              <a:ext cx="171396" cy="22712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3937000" y="5886450"/>
            <a:ext cx="849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время</a:t>
            </a:r>
            <a:endParaRPr lang="en-US"/>
          </a:p>
        </p:txBody>
      </p:sp>
      <p:sp>
        <p:nvSpPr>
          <p:cNvPr id="57354" name="TextBox 14"/>
          <p:cNvSpPr txBox="1">
            <a:spLocks noChangeArrowheads="1"/>
          </p:cNvSpPr>
          <p:nvPr/>
        </p:nvSpPr>
        <p:spPr bwMode="auto">
          <a:xfrm>
            <a:off x="-1403350" y="1212850"/>
            <a:ext cx="18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55" name="Text Box 12"/>
          <p:cNvSpPr txBox="1">
            <a:spLocks noChangeArrowheads="1"/>
          </p:cNvSpPr>
          <p:nvPr/>
        </p:nvSpPr>
        <p:spPr bwMode="auto">
          <a:xfrm>
            <a:off x="5651500" y="6540500"/>
            <a:ext cx="22907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5922" tIns="72963" rIns="145922" bIns="72963">
            <a:spAutoFit/>
          </a:bodyPr>
          <a:lstStyle/>
          <a:p>
            <a:pPr defTabSz="811213" eaLnBrk="0" hangingPunct="0">
              <a:lnSpc>
                <a:spcPct val="90000"/>
              </a:lnSpc>
            </a:pPr>
            <a:r>
              <a:rPr lang="en-US" sz="1100" i="1">
                <a:solidFill>
                  <a:srgbClr val="00B0F0"/>
                </a:solidFill>
                <a:cs typeface="Arial" charset="0"/>
              </a:rPr>
              <a:t>Source: Cisco IBSG, 2011</a:t>
            </a:r>
          </a:p>
        </p:txBody>
      </p:sp>
      <p:sp>
        <p:nvSpPr>
          <p:cNvPr id="57356" name="TextBox 2"/>
          <p:cNvSpPr txBox="1">
            <a:spLocks noChangeArrowheads="1"/>
          </p:cNvSpPr>
          <p:nvPr/>
        </p:nvSpPr>
        <p:spPr bwMode="auto">
          <a:xfrm>
            <a:off x="4494213" y="4005263"/>
            <a:ext cx="403225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Calibri" pitchFamily="34" charset="0"/>
              </a:rPr>
              <a:t> </a:t>
            </a:r>
            <a:r>
              <a:rPr lang="ru-RU" sz="1400" b="1">
                <a:latin typeface="Calibri" pitchFamily="34" charset="0"/>
              </a:rPr>
              <a:t>Интернет вещей — всего лишь момент времени, когда количество "вещей" или материальных объектов, подключенных к Интернету, превысило число людей - </a:t>
            </a:r>
            <a:r>
              <a:rPr lang="ru-RU" sz="1400" b="1" i="1">
                <a:solidFill>
                  <a:srgbClr val="0070C0"/>
                </a:solidFill>
                <a:latin typeface="Calibri" pitchFamily="34" charset="0"/>
              </a:rPr>
              <a:t>Cisco IBSG (Internet Business Solutions Group)</a:t>
            </a:r>
          </a:p>
        </p:txBody>
      </p:sp>
    </p:spTree>
    <p:extLst>
      <p:ext uri="{BB962C8B-B14F-4D97-AF65-F5344CB8AC3E}">
        <p14:creationId xmlns:p14="http://schemas.microsoft.com/office/powerpoint/2010/main" val="180248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 descr="C:\Users\bor\Desktop\Gur-IoT\prez-pr\prez\slide-19-1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35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" descr="C:\Users\bor\Desktop\Gur-IoT\prez-pr\prez\slide-13-10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21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06" name="Group 2"/>
          <p:cNvGrpSpPr>
            <a:grpSpLocks/>
          </p:cNvGrpSpPr>
          <p:nvPr/>
        </p:nvGrpSpPr>
        <p:grpSpPr bwMode="auto">
          <a:xfrm>
            <a:off x="265113" y="3816350"/>
            <a:ext cx="2051050" cy="2573338"/>
            <a:chOff x="15" y="2483"/>
            <a:chExt cx="1584" cy="1621"/>
          </a:xfrm>
        </p:grpSpPr>
        <p:pic>
          <p:nvPicPr>
            <p:cNvPr id="67635" name="Picture 89" descr="10-circle-photo-9"/>
            <p:cNvPicPr preferRelativeResize="0"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" y="2483"/>
              <a:ext cx="1584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636" name="Text Box 4"/>
            <p:cNvSpPr txBox="1">
              <a:spLocks noChangeArrowheads="1"/>
            </p:cNvSpPr>
            <p:nvPr/>
          </p:nvSpPr>
          <p:spPr bwMode="auto">
            <a:xfrm>
              <a:off x="216" y="3486"/>
              <a:ext cx="1383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b="1">
                  <a:solidFill>
                    <a:srgbClr val="A6A8AB"/>
                  </a:solidFill>
                  <a:cs typeface="Arial" charset="0"/>
                </a:rPr>
                <a:t>Track</a:t>
              </a:r>
            </a:p>
            <a:p>
              <a:pPr>
                <a:spcBef>
                  <a:spcPct val="50000"/>
                </a:spcBef>
              </a:pPr>
              <a:r>
                <a:rPr lang="en-US" altLang="ru-RU" sz="900" b="1">
                  <a:solidFill>
                    <a:srgbClr val="0096D6"/>
                  </a:solidFill>
                  <a:cs typeface="Arial" charset="0"/>
                </a:rPr>
                <a:t>…</a:t>
              </a:r>
              <a:r>
                <a:rPr lang="ru-RU" altLang="ru-RU" sz="900" b="1"/>
                <a:t>текущие и историческое расположение оборудования, активов и людей</a:t>
              </a:r>
              <a:endParaRPr lang="en-US" altLang="ru-RU" sz="900" b="1"/>
            </a:p>
          </p:txBody>
        </p:sp>
      </p:grpSp>
      <p:grpSp>
        <p:nvGrpSpPr>
          <p:cNvPr id="303109" name="Group 5"/>
          <p:cNvGrpSpPr>
            <a:grpSpLocks/>
          </p:cNvGrpSpPr>
          <p:nvPr/>
        </p:nvGrpSpPr>
        <p:grpSpPr bwMode="auto">
          <a:xfrm>
            <a:off x="4594225" y="3816350"/>
            <a:ext cx="2116138" cy="2446338"/>
            <a:chOff x="2817" y="2492"/>
            <a:chExt cx="1564" cy="1541"/>
          </a:xfrm>
        </p:grpSpPr>
        <p:pic>
          <p:nvPicPr>
            <p:cNvPr id="67633" name="Picture 87" descr="10-circle-photo-6"/>
            <p:cNvPicPr preferRelativeResize="0"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17" y="2492"/>
              <a:ext cx="1564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634" name="Text Box 7"/>
            <p:cNvSpPr txBox="1">
              <a:spLocks noChangeArrowheads="1"/>
            </p:cNvSpPr>
            <p:nvPr/>
          </p:nvSpPr>
          <p:spPr bwMode="auto">
            <a:xfrm>
              <a:off x="3000" y="3486"/>
              <a:ext cx="1381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b="1">
                  <a:solidFill>
                    <a:srgbClr val="A6A8AB"/>
                  </a:solidFill>
                  <a:cs typeface="Arial" charset="0"/>
                </a:rPr>
                <a:t>Manage</a:t>
              </a:r>
            </a:p>
            <a:p>
              <a:pPr>
                <a:spcBef>
                  <a:spcPct val="50000"/>
                </a:spcBef>
              </a:pPr>
              <a:r>
                <a:rPr lang="en-US" altLang="ru-RU" sz="1000" b="1">
                  <a:solidFill>
                    <a:srgbClr val="0096D6"/>
                  </a:solidFill>
                  <a:cs typeface="Arial" charset="0"/>
                </a:rPr>
                <a:t>…</a:t>
              </a:r>
              <a:r>
                <a:rPr lang="ru-RU" altLang="ru-RU" sz="900" b="1"/>
                <a:t>статус растений, людей, окружающей среды и активов / контроль</a:t>
              </a:r>
              <a:endParaRPr lang="en-US" altLang="ru-RU" sz="900" b="1"/>
            </a:p>
          </p:txBody>
        </p:sp>
      </p:grpSp>
      <p:sp>
        <p:nvSpPr>
          <p:cNvPr id="67587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15888"/>
            <a:ext cx="3168650" cy="520700"/>
          </a:xfrm>
        </p:spPr>
        <p:txBody>
          <a:bodyPr/>
          <a:lstStyle/>
          <a:p>
            <a:pPr eaLnBrk="1" hangingPunct="1"/>
            <a:r>
              <a:rPr lang="ru-RU" sz="2400" smtClean="0"/>
              <a:t>Solution Overview</a:t>
            </a:r>
            <a:br>
              <a:rPr lang="ru-RU" sz="2400" smtClean="0"/>
            </a:br>
            <a:r>
              <a:rPr lang="ru-RU" sz="2400" smtClean="0"/>
              <a:t>The Connected Mine</a:t>
            </a:r>
          </a:p>
        </p:txBody>
      </p:sp>
      <p:pic>
        <p:nvPicPr>
          <p:cNvPr id="67588" name="Picture 65" descr="UndergroundMin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1138238"/>
            <a:ext cx="731520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3114" name="Group 10"/>
          <p:cNvGrpSpPr>
            <a:grpSpLocks/>
          </p:cNvGrpSpPr>
          <p:nvPr/>
        </p:nvGrpSpPr>
        <p:grpSpPr bwMode="auto">
          <a:xfrm>
            <a:off x="0" y="1751013"/>
            <a:ext cx="1376363" cy="1589087"/>
            <a:chOff x="0" y="1103"/>
            <a:chExt cx="867" cy="1001"/>
          </a:xfrm>
        </p:grpSpPr>
        <p:sp>
          <p:nvSpPr>
            <p:cNvPr id="67629" name="Text Box 11"/>
            <p:cNvSpPr txBox="1">
              <a:spLocks noChangeArrowheads="1"/>
            </p:cNvSpPr>
            <p:nvPr/>
          </p:nvSpPr>
          <p:spPr bwMode="auto">
            <a:xfrm>
              <a:off x="0" y="1177"/>
              <a:ext cx="607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ru-RU" altLang="ru-RU" sz="1000" b="1">
                  <a:sym typeface="Gill Sans"/>
                </a:rPr>
                <a:t>Отслежива</a:t>
              </a:r>
            </a:p>
            <a:p>
              <a:pPr defTabSz="814388" eaLnBrk="0" hangingPunct="0">
                <a:lnSpc>
                  <a:spcPct val="90000"/>
                </a:lnSpc>
              </a:pPr>
              <a:r>
                <a:rPr lang="ru-RU" altLang="ru-RU" sz="1000" b="1">
                  <a:sym typeface="Gill Sans"/>
                </a:rPr>
                <a:t>ние активов (растения, люди, инструмент)</a:t>
              </a:r>
              <a:endParaRPr lang="en-GB" altLang="ru-RU" sz="1000" b="1">
                <a:sym typeface="Gill Sans"/>
              </a:endParaRPr>
            </a:p>
          </p:txBody>
        </p:sp>
        <p:sp>
          <p:nvSpPr>
            <p:cNvPr id="67630" name="Line 12"/>
            <p:cNvSpPr>
              <a:spLocks noChangeShapeType="1"/>
            </p:cNvSpPr>
            <p:nvPr/>
          </p:nvSpPr>
          <p:spPr bwMode="auto">
            <a:xfrm>
              <a:off x="445" y="1589"/>
              <a:ext cx="283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  <p:sp>
          <p:nvSpPr>
            <p:cNvPr id="67631" name="Line 13"/>
            <p:cNvSpPr>
              <a:spLocks noChangeShapeType="1"/>
            </p:cNvSpPr>
            <p:nvPr/>
          </p:nvSpPr>
          <p:spPr bwMode="auto">
            <a:xfrm>
              <a:off x="443" y="1589"/>
              <a:ext cx="42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82124" tIns="41061" rIns="82124" bIns="41061" anchor="ctr">
              <a:spAutoFit/>
            </a:bodyPr>
            <a:lstStyle/>
            <a:p>
              <a:endParaRPr lang="ru-RU"/>
            </a:p>
          </p:txBody>
        </p:sp>
        <p:sp>
          <p:nvSpPr>
            <p:cNvPr id="67632" name="Line 14"/>
            <p:cNvSpPr>
              <a:spLocks noChangeShapeType="1"/>
            </p:cNvSpPr>
            <p:nvPr/>
          </p:nvSpPr>
          <p:spPr bwMode="auto">
            <a:xfrm flipV="1">
              <a:off x="443" y="1103"/>
              <a:ext cx="3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303119" name="Group 15"/>
          <p:cNvGrpSpPr>
            <a:grpSpLocks/>
          </p:cNvGrpSpPr>
          <p:nvPr/>
        </p:nvGrpSpPr>
        <p:grpSpPr bwMode="auto">
          <a:xfrm>
            <a:off x="0" y="3011488"/>
            <a:ext cx="2624138" cy="1049337"/>
            <a:chOff x="0" y="1897"/>
            <a:chExt cx="1653" cy="661"/>
          </a:xfrm>
        </p:grpSpPr>
        <p:sp>
          <p:nvSpPr>
            <p:cNvPr id="67626" name="Text Box 16"/>
            <p:cNvSpPr txBox="1">
              <a:spLocks noChangeArrowheads="1"/>
            </p:cNvSpPr>
            <p:nvPr/>
          </p:nvSpPr>
          <p:spPr bwMode="auto">
            <a:xfrm>
              <a:off x="0" y="2157"/>
              <a:ext cx="684" cy="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en-GB" altLang="ru-RU" sz="1000" b="1">
                  <a:sym typeface="Gill Sans"/>
                </a:rPr>
                <a:t>Интеллекту</a:t>
              </a:r>
              <a:endParaRPr lang="ru-RU" altLang="ru-RU" sz="1000" b="1">
                <a:sym typeface="Gill Sans"/>
              </a:endParaRPr>
            </a:p>
            <a:p>
              <a:pPr defTabSz="814388" eaLnBrk="0" hangingPunct="0">
                <a:lnSpc>
                  <a:spcPct val="90000"/>
                </a:lnSpc>
              </a:pPr>
              <a:r>
                <a:rPr lang="en-GB" altLang="ru-RU" sz="1000" b="1">
                  <a:sym typeface="Gill Sans"/>
                </a:rPr>
                <a:t>альн</a:t>
              </a:r>
              <a:r>
                <a:rPr lang="ru-RU" altLang="ru-RU" sz="1000" b="1">
                  <a:sym typeface="Gill Sans"/>
                </a:rPr>
                <a:t>ое </a:t>
              </a:r>
              <a:r>
                <a:rPr lang="en-GB" altLang="ru-RU" sz="1000" b="1">
                  <a:sym typeface="Gill Sans"/>
                </a:rPr>
                <a:t>распределе</a:t>
              </a:r>
              <a:endParaRPr lang="ru-RU" altLang="ru-RU" sz="1000" b="1">
                <a:sym typeface="Gill Sans"/>
              </a:endParaRPr>
            </a:p>
            <a:p>
              <a:pPr defTabSz="814388" eaLnBrk="0" hangingPunct="0">
                <a:lnSpc>
                  <a:spcPct val="90000"/>
                </a:lnSpc>
              </a:pPr>
              <a:r>
                <a:rPr lang="en-GB" altLang="ru-RU" sz="1000" b="1">
                  <a:sym typeface="Gill Sans"/>
                </a:rPr>
                <a:t>ние воздуха</a:t>
              </a:r>
            </a:p>
          </p:txBody>
        </p:sp>
        <p:sp>
          <p:nvSpPr>
            <p:cNvPr id="67627" name="Line 17"/>
            <p:cNvSpPr>
              <a:spLocks noChangeShapeType="1"/>
            </p:cNvSpPr>
            <p:nvPr/>
          </p:nvSpPr>
          <p:spPr bwMode="auto">
            <a:xfrm flipV="1">
              <a:off x="557" y="1897"/>
              <a:ext cx="169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  <p:sp>
          <p:nvSpPr>
            <p:cNvPr id="67628" name="Line 18"/>
            <p:cNvSpPr>
              <a:spLocks noChangeShapeType="1"/>
            </p:cNvSpPr>
            <p:nvPr/>
          </p:nvSpPr>
          <p:spPr bwMode="auto">
            <a:xfrm flipV="1">
              <a:off x="551" y="2166"/>
              <a:ext cx="1102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82124" tIns="41061" rIns="82124" bIns="41061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303123" name="Group 19"/>
          <p:cNvGrpSpPr>
            <a:grpSpLocks/>
          </p:cNvGrpSpPr>
          <p:nvPr/>
        </p:nvGrpSpPr>
        <p:grpSpPr bwMode="auto">
          <a:xfrm>
            <a:off x="4725988" y="534988"/>
            <a:ext cx="2809875" cy="1793875"/>
            <a:chOff x="2977" y="337"/>
            <a:chExt cx="1770" cy="1130"/>
          </a:xfrm>
        </p:grpSpPr>
        <p:sp>
          <p:nvSpPr>
            <p:cNvPr id="67623" name="Text Box 20"/>
            <p:cNvSpPr txBox="1">
              <a:spLocks noChangeArrowheads="1"/>
            </p:cNvSpPr>
            <p:nvPr/>
          </p:nvSpPr>
          <p:spPr bwMode="auto">
            <a:xfrm>
              <a:off x="3403" y="337"/>
              <a:ext cx="104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ru-RU" altLang="ru-RU" sz="1000" b="1">
                  <a:sym typeface="Gill Sans"/>
                </a:rPr>
                <a:t>Управление и контроль</a:t>
              </a:r>
              <a:endParaRPr lang="en-GB" altLang="ru-RU" sz="1000" b="1">
                <a:sym typeface="Gill Sans"/>
              </a:endParaRPr>
            </a:p>
          </p:txBody>
        </p:sp>
        <p:sp>
          <p:nvSpPr>
            <p:cNvPr id="67624" name="Line 21"/>
            <p:cNvSpPr>
              <a:spLocks noChangeShapeType="1"/>
            </p:cNvSpPr>
            <p:nvPr/>
          </p:nvSpPr>
          <p:spPr bwMode="auto">
            <a:xfrm flipH="1">
              <a:off x="2977" y="509"/>
              <a:ext cx="849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82124" tIns="41061" rIns="82124" bIns="41061" anchor="ctr">
              <a:spAutoFit/>
            </a:bodyPr>
            <a:lstStyle/>
            <a:p>
              <a:endParaRPr lang="ru-RU"/>
            </a:p>
          </p:txBody>
        </p:sp>
        <p:sp>
          <p:nvSpPr>
            <p:cNvPr id="67625" name="Line 22"/>
            <p:cNvSpPr>
              <a:spLocks noChangeShapeType="1"/>
            </p:cNvSpPr>
            <p:nvPr/>
          </p:nvSpPr>
          <p:spPr bwMode="auto">
            <a:xfrm>
              <a:off x="3832" y="509"/>
              <a:ext cx="915" cy="9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303127" name="Group 23"/>
          <p:cNvGrpSpPr>
            <a:grpSpLocks/>
          </p:cNvGrpSpPr>
          <p:nvPr/>
        </p:nvGrpSpPr>
        <p:grpSpPr bwMode="auto">
          <a:xfrm>
            <a:off x="2778125" y="749300"/>
            <a:ext cx="5949950" cy="1146175"/>
            <a:chOff x="2007" y="472"/>
            <a:chExt cx="3748" cy="722"/>
          </a:xfrm>
        </p:grpSpPr>
        <p:sp>
          <p:nvSpPr>
            <p:cNvPr id="67620" name="Text Box 24"/>
            <p:cNvSpPr txBox="1">
              <a:spLocks noChangeArrowheads="1"/>
            </p:cNvSpPr>
            <p:nvPr/>
          </p:nvSpPr>
          <p:spPr bwMode="auto">
            <a:xfrm>
              <a:off x="4367" y="472"/>
              <a:ext cx="1388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en-GB" altLang="ru-RU" sz="1000" b="1">
                  <a:sym typeface="Gill Sans"/>
                </a:rPr>
                <a:t>мониторинг окружающей среды</a:t>
              </a:r>
            </a:p>
          </p:txBody>
        </p:sp>
        <p:sp>
          <p:nvSpPr>
            <p:cNvPr id="67621" name="Line 25"/>
            <p:cNvSpPr>
              <a:spLocks noChangeShapeType="1"/>
            </p:cNvSpPr>
            <p:nvPr/>
          </p:nvSpPr>
          <p:spPr bwMode="auto">
            <a:xfrm flipH="1">
              <a:off x="2007" y="624"/>
              <a:ext cx="2789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  <p:sp>
          <p:nvSpPr>
            <p:cNvPr id="67622" name="Line 26"/>
            <p:cNvSpPr>
              <a:spLocks noChangeShapeType="1"/>
            </p:cNvSpPr>
            <p:nvPr/>
          </p:nvSpPr>
          <p:spPr bwMode="auto">
            <a:xfrm>
              <a:off x="4802" y="624"/>
              <a:ext cx="67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303131" name="Group 27"/>
          <p:cNvGrpSpPr>
            <a:grpSpLocks/>
          </p:cNvGrpSpPr>
          <p:nvPr/>
        </p:nvGrpSpPr>
        <p:grpSpPr bwMode="auto">
          <a:xfrm>
            <a:off x="-47625" y="969963"/>
            <a:ext cx="1625600" cy="1041400"/>
            <a:chOff x="-30" y="611"/>
            <a:chExt cx="1024" cy="656"/>
          </a:xfrm>
        </p:grpSpPr>
        <p:sp>
          <p:nvSpPr>
            <p:cNvPr id="67618" name="Text Box 28"/>
            <p:cNvSpPr txBox="1">
              <a:spLocks noChangeArrowheads="1"/>
            </p:cNvSpPr>
            <p:nvPr/>
          </p:nvSpPr>
          <p:spPr bwMode="auto">
            <a:xfrm>
              <a:off x="-30" y="611"/>
              <a:ext cx="690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ru-RU" altLang="ru-RU" sz="1000" b="1">
                  <a:sym typeface="Gill Sans"/>
                </a:rPr>
                <a:t>Управление автоматизацией процессов / Техническое обслуживание</a:t>
              </a:r>
              <a:endParaRPr lang="en-GB" altLang="ru-RU" sz="1000" b="1">
                <a:sym typeface="Gill Sans"/>
              </a:endParaRPr>
            </a:p>
          </p:txBody>
        </p:sp>
        <p:sp>
          <p:nvSpPr>
            <p:cNvPr id="67619" name="Line 29"/>
            <p:cNvSpPr>
              <a:spLocks noChangeShapeType="1"/>
            </p:cNvSpPr>
            <p:nvPr/>
          </p:nvSpPr>
          <p:spPr bwMode="auto">
            <a:xfrm>
              <a:off x="527" y="1073"/>
              <a:ext cx="467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82124" tIns="41061" rIns="82124" bIns="41061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303134" name="Group 30"/>
          <p:cNvGrpSpPr>
            <a:grpSpLocks/>
          </p:cNvGrpSpPr>
          <p:nvPr/>
        </p:nvGrpSpPr>
        <p:grpSpPr bwMode="auto">
          <a:xfrm>
            <a:off x="7748588" y="1989138"/>
            <a:ext cx="1395412" cy="749300"/>
            <a:chOff x="4881" y="1253"/>
            <a:chExt cx="879" cy="472"/>
          </a:xfrm>
        </p:grpSpPr>
        <p:sp>
          <p:nvSpPr>
            <p:cNvPr id="67611" name="Text Box 31"/>
            <p:cNvSpPr txBox="1">
              <a:spLocks noChangeArrowheads="1"/>
            </p:cNvSpPr>
            <p:nvPr/>
          </p:nvSpPr>
          <p:spPr bwMode="auto">
            <a:xfrm>
              <a:off x="5219" y="1253"/>
              <a:ext cx="5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en-GB" altLang="ru-RU" sz="1000" b="1">
                  <a:sym typeface="Gill Sans"/>
                </a:rPr>
                <a:t>Безопас</a:t>
              </a:r>
              <a:r>
                <a:rPr lang="ru-RU" altLang="ru-RU" sz="1000" b="1">
                  <a:sym typeface="Gill Sans"/>
                </a:rPr>
                <a:t>-</a:t>
              </a:r>
              <a:r>
                <a:rPr lang="en-GB" altLang="ru-RU" sz="1000" b="1">
                  <a:sym typeface="Gill Sans"/>
                </a:rPr>
                <a:t>ность и </a:t>
              </a:r>
              <a:r>
                <a:rPr lang="ru-RU" altLang="ru-RU" sz="1000" b="1">
                  <a:sym typeface="Gill Sans"/>
                </a:rPr>
                <a:t>о</a:t>
              </a:r>
              <a:r>
                <a:rPr lang="en-GB" altLang="ru-RU" sz="1000" b="1">
                  <a:sym typeface="Gill Sans"/>
                </a:rPr>
                <a:t>храна</a:t>
              </a:r>
            </a:p>
          </p:txBody>
        </p:sp>
        <p:grpSp>
          <p:nvGrpSpPr>
            <p:cNvPr id="67612" name="Group 32"/>
            <p:cNvGrpSpPr>
              <a:grpSpLocks/>
            </p:cNvGrpSpPr>
            <p:nvPr/>
          </p:nvGrpSpPr>
          <p:grpSpPr bwMode="auto">
            <a:xfrm>
              <a:off x="4881" y="1312"/>
              <a:ext cx="383" cy="413"/>
              <a:chOff x="4996" y="1606"/>
              <a:chExt cx="383" cy="413"/>
            </a:xfrm>
          </p:grpSpPr>
          <p:sp>
            <p:nvSpPr>
              <p:cNvPr id="67613" name="Line 33"/>
              <p:cNvSpPr>
                <a:spLocks noChangeShapeType="1"/>
              </p:cNvSpPr>
              <p:nvPr/>
            </p:nvSpPr>
            <p:spPr bwMode="auto">
              <a:xfrm flipH="1">
                <a:off x="5081" y="1716"/>
                <a:ext cx="291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7614" name="Line 34"/>
              <p:cNvSpPr>
                <a:spLocks noChangeShapeType="1"/>
              </p:cNvSpPr>
              <p:nvPr/>
            </p:nvSpPr>
            <p:spPr bwMode="auto">
              <a:xfrm flipH="1">
                <a:off x="5026" y="1714"/>
                <a:ext cx="353" cy="1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7615" name="Line 35"/>
              <p:cNvSpPr>
                <a:spLocks noChangeShapeType="1"/>
              </p:cNvSpPr>
              <p:nvPr/>
            </p:nvSpPr>
            <p:spPr bwMode="auto">
              <a:xfrm flipH="1">
                <a:off x="4996" y="1718"/>
                <a:ext cx="373" cy="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7616" name="Line 36"/>
              <p:cNvSpPr>
                <a:spLocks noChangeShapeType="1"/>
              </p:cNvSpPr>
              <p:nvPr/>
            </p:nvSpPr>
            <p:spPr bwMode="auto">
              <a:xfrm flipH="1" flipV="1">
                <a:off x="5004" y="1687"/>
                <a:ext cx="360" cy="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7617" name="Line 37"/>
              <p:cNvSpPr>
                <a:spLocks noChangeShapeType="1"/>
              </p:cNvSpPr>
              <p:nvPr/>
            </p:nvSpPr>
            <p:spPr bwMode="auto">
              <a:xfrm flipH="1" flipV="1">
                <a:off x="5012" y="1606"/>
                <a:ext cx="359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303142" name="Group 38"/>
          <p:cNvGrpSpPr>
            <a:grpSpLocks/>
          </p:cNvGrpSpPr>
          <p:nvPr/>
        </p:nvGrpSpPr>
        <p:grpSpPr bwMode="auto">
          <a:xfrm>
            <a:off x="2405063" y="3816350"/>
            <a:ext cx="2103437" cy="2457450"/>
            <a:chOff x="1492" y="2477"/>
            <a:chExt cx="1491" cy="1548"/>
          </a:xfrm>
        </p:grpSpPr>
        <p:sp>
          <p:nvSpPr>
            <p:cNvPr id="67609" name="Text Box 39"/>
            <p:cNvSpPr txBox="1">
              <a:spLocks noChangeArrowheads="1"/>
            </p:cNvSpPr>
            <p:nvPr/>
          </p:nvSpPr>
          <p:spPr bwMode="auto">
            <a:xfrm>
              <a:off x="1608" y="3478"/>
              <a:ext cx="1375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b="1">
                  <a:solidFill>
                    <a:srgbClr val="A6A8AB"/>
                  </a:solidFill>
                  <a:cs typeface="Arial" charset="0"/>
                </a:rPr>
                <a:t>Alert</a:t>
              </a:r>
            </a:p>
            <a:p>
              <a:pPr>
                <a:spcBef>
                  <a:spcPct val="50000"/>
                </a:spcBef>
              </a:pPr>
              <a:r>
                <a:rPr lang="en-US" altLang="ru-RU" sz="1000" b="1">
                  <a:solidFill>
                    <a:srgbClr val="0096D6"/>
                  </a:solidFill>
                  <a:cs typeface="Arial" charset="0"/>
                </a:rPr>
                <a:t>…</a:t>
              </a:r>
              <a:r>
                <a:rPr lang="ru-RU" altLang="ru-RU" sz="900" b="1"/>
                <a:t>Операции / Безопасность/ несанкционированное проникновение или выход</a:t>
              </a:r>
              <a:endParaRPr lang="en-US" altLang="ru-RU" sz="900" b="1"/>
            </a:p>
          </p:txBody>
        </p:sp>
        <p:pic>
          <p:nvPicPr>
            <p:cNvPr id="67610" name="Picture 83" descr="10-circle-photo-2"/>
            <p:cNvPicPr preferRelativeResize="0"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92" y="2477"/>
              <a:ext cx="1491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3145" name="Group 41"/>
          <p:cNvGrpSpPr>
            <a:grpSpLocks/>
          </p:cNvGrpSpPr>
          <p:nvPr/>
        </p:nvGrpSpPr>
        <p:grpSpPr bwMode="auto">
          <a:xfrm>
            <a:off x="6810375" y="3816350"/>
            <a:ext cx="2203450" cy="2481263"/>
            <a:chOff x="4290" y="2462"/>
            <a:chExt cx="1498" cy="1563"/>
          </a:xfrm>
        </p:grpSpPr>
        <p:sp>
          <p:nvSpPr>
            <p:cNvPr id="67607" name="Text Box 42"/>
            <p:cNvSpPr txBox="1">
              <a:spLocks noChangeArrowheads="1"/>
            </p:cNvSpPr>
            <p:nvPr/>
          </p:nvSpPr>
          <p:spPr bwMode="auto">
            <a:xfrm>
              <a:off x="4368" y="3478"/>
              <a:ext cx="1420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ru-RU" b="1">
                  <a:solidFill>
                    <a:srgbClr val="A6A8AB"/>
                  </a:solidFill>
                  <a:cs typeface="Arial" charset="0"/>
                </a:rPr>
                <a:t>Integrate</a:t>
              </a:r>
            </a:p>
            <a:p>
              <a:pPr>
                <a:spcBef>
                  <a:spcPct val="50000"/>
                </a:spcBef>
              </a:pPr>
              <a:r>
                <a:rPr lang="en-US" altLang="ru-RU" sz="1000" b="1">
                  <a:solidFill>
                    <a:srgbClr val="0096D6"/>
                  </a:solidFill>
                  <a:cs typeface="Arial" charset="0"/>
                </a:rPr>
                <a:t>…</a:t>
              </a:r>
              <a:r>
                <a:rPr lang="ru-RU" altLang="ru-RU" sz="900" b="1"/>
                <a:t>движение данных в существующей системе ERP, для предзаказа на выполнение работ</a:t>
              </a:r>
              <a:endParaRPr lang="en-US" altLang="ru-RU" sz="900" b="1"/>
            </a:p>
          </p:txBody>
        </p:sp>
        <p:pic>
          <p:nvPicPr>
            <p:cNvPr id="67608" name="Picture 91" descr="02_2007_Rick Huijbregts"/>
            <p:cNvPicPr preferRelativeResize="0"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290" y="2462"/>
              <a:ext cx="1394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3148" name="Group 44"/>
          <p:cNvGrpSpPr>
            <a:grpSpLocks/>
          </p:cNvGrpSpPr>
          <p:nvPr/>
        </p:nvGrpSpPr>
        <p:grpSpPr bwMode="auto">
          <a:xfrm>
            <a:off x="3587750" y="1728788"/>
            <a:ext cx="5556250" cy="1978025"/>
            <a:chOff x="2260" y="1089"/>
            <a:chExt cx="3500" cy="1246"/>
          </a:xfrm>
        </p:grpSpPr>
        <p:sp>
          <p:nvSpPr>
            <p:cNvPr id="67604" name="Text Box 45"/>
            <p:cNvSpPr txBox="1">
              <a:spLocks noChangeArrowheads="1"/>
            </p:cNvSpPr>
            <p:nvPr/>
          </p:nvSpPr>
          <p:spPr bwMode="auto">
            <a:xfrm>
              <a:off x="5207" y="1672"/>
              <a:ext cx="553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ru-RU" altLang="ru-RU" sz="1000" b="1">
                  <a:sym typeface="Gill Sans"/>
                </a:rPr>
                <a:t>ERP</a:t>
              </a:r>
              <a:r>
                <a:rPr lang="ru-RU" altLang="ru-RU" sz="1000">
                  <a:sym typeface="Gill Sans"/>
                </a:rPr>
                <a:t> </a:t>
              </a:r>
              <a:r>
                <a:rPr lang="ru-RU" altLang="ru-RU" sz="1000" b="1">
                  <a:sym typeface="Gill Sans"/>
                </a:rPr>
                <a:t>в режиме реального времени &amp; оператив</a:t>
              </a:r>
            </a:p>
            <a:p>
              <a:pPr defTabSz="814388" eaLnBrk="0" hangingPunct="0">
                <a:lnSpc>
                  <a:spcPct val="90000"/>
                </a:lnSpc>
              </a:pPr>
              <a:r>
                <a:rPr lang="ru-RU" altLang="ru-RU" sz="1000" b="1">
                  <a:sym typeface="Gill Sans"/>
                </a:rPr>
                <a:t>ные данные</a:t>
              </a:r>
              <a:endParaRPr lang="en-GB" altLang="ru-RU" sz="1000" b="1">
                <a:sym typeface="Gill Sans"/>
              </a:endParaRPr>
            </a:p>
          </p:txBody>
        </p:sp>
        <p:sp>
          <p:nvSpPr>
            <p:cNvPr id="67605" name="Line 46"/>
            <p:cNvSpPr>
              <a:spLocks noChangeShapeType="1"/>
            </p:cNvSpPr>
            <p:nvPr/>
          </p:nvSpPr>
          <p:spPr bwMode="auto">
            <a:xfrm flipH="1" flipV="1">
              <a:off x="3043" y="1089"/>
              <a:ext cx="2204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82124" tIns="41061" rIns="82124" bIns="41061" anchor="ctr">
              <a:spAutoFit/>
            </a:bodyPr>
            <a:lstStyle/>
            <a:p>
              <a:endParaRPr lang="ru-RU"/>
            </a:p>
          </p:txBody>
        </p:sp>
        <p:sp>
          <p:nvSpPr>
            <p:cNvPr id="67606" name="Line 47"/>
            <p:cNvSpPr>
              <a:spLocks noChangeShapeType="1"/>
            </p:cNvSpPr>
            <p:nvPr/>
          </p:nvSpPr>
          <p:spPr bwMode="auto">
            <a:xfrm flipH="1" flipV="1">
              <a:off x="2260" y="1471"/>
              <a:ext cx="2987" cy="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82124" tIns="41061" rIns="82124" bIns="41061" anchor="ctr">
              <a:spAutoFit/>
            </a:bodyPr>
            <a:lstStyle/>
            <a:p>
              <a:endParaRPr lang="ru-RU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41475" y="833438"/>
            <a:ext cx="2809875" cy="1782762"/>
            <a:chOff x="1641475" y="833438"/>
            <a:chExt cx="2809875" cy="1782762"/>
          </a:xfrm>
        </p:grpSpPr>
        <p:sp>
          <p:nvSpPr>
            <p:cNvPr id="67600" name="Text Box 20"/>
            <p:cNvSpPr txBox="1">
              <a:spLocks noChangeArrowheads="1"/>
            </p:cNvSpPr>
            <p:nvPr/>
          </p:nvSpPr>
          <p:spPr bwMode="auto">
            <a:xfrm>
              <a:off x="1744663" y="833438"/>
              <a:ext cx="2071687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pPr defTabSz="814388" eaLnBrk="0" hangingPunct="0">
                <a:lnSpc>
                  <a:spcPct val="90000"/>
                </a:lnSpc>
              </a:pPr>
              <a:r>
                <a:rPr lang="en-GB" altLang="ru-RU" sz="1000" b="1">
                  <a:sym typeface="Gill Sans"/>
                </a:rPr>
                <a:t>Управление автопарк / Шахт</a:t>
              </a:r>
              <a:r>
                <a:rPr lang="ru-RU" altLang="ru-RU" sz="1000" b="1">
                  <a:sym typeface="Gill Sans"/>
                </a:rPr>
                <a:t>ы</a:t>
              </a:r>
              <a:endParaRPr lang="en-GB" altLang="ru-RU" sz="1000" b="1">
                <a:sym typeface="Gill Sans"/>
              </a:endParaRPr>
            </a:p>
          </p:txBody>
        </p:sp>
        <p:grpSp>
          <p:nvGrpSpPr>
            <p:cNvPr id="67601" name="Group 19"/>
            <p:cNvGrpSpPr>
              <a:grpSpLocks/>
            </p:cNvGrpSpPr>
            <p:nvPr/>
          </p:nvGrpSpPr>
          <p:grpSpPr bwMode="auto">
            <a:xfrm>
              <a:off x="1641475" y="1095375"/>
              <a:ext cx="2809875" cy="1520825"/>
              <a:chOff x="2977" y="509"/>
              <a:chExt cx="1770" cy="958"/>
            </a:xfrm>
          </p:grpSpPr>
          <p:sp>
            <p:nvSpPr>
              <p:cNvPr id="67602" name="Line 21"/>
              <p:cNvSpPr>
                <a:spLocks noChangeShapeType="1"/>
              </p:cNvSpPr>
              <p:nvPr/>
            </p:nvSpPr>
            <p:spPr bwMode="auto">
              <a:xfrm flipH="1">
                <a:off x="2977" y="509"/>
                <a:ext cx="849" cy="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67603" name="Line 22"/>
              <p:cNvSpPr>
                <a:spLocks noChangeShapeType="1"/>
              </p:cNvSpPr>
              <p:nvPr/>
            </p:nvSpPr>
            <p:spPr bwMode="auto">
              <a:xfrm>
                <a:off x="3832" y="509"/>
                <a:ext cx="915" cy="9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82124" tIns="41061" rIns="82124" bIns="41061" anchor="ctr">
                <a:spAutoFit/>
              </a:bodyPr>
              <a:lstStyle/>
              <a:p>
                <a:endParaRPr lang="ru-RU"/>
              </a:p>
            </p:txBody>
          </p:sp>
        </p:grpSp>
      </p:grp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4457700" y="138113"/>
            <a:ext cx="427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ru-RU" sz="2000" b="1" dirty="0" smtClean="0"/>
              <a:t>ОБЗОР РЕШЕНИЯ ПО ШАХТАМ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9470619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Край">
  <a:themeElements>
    <a:clrScheme name="Край 15">
      <a:dk1>
        <a:srgbClr val="0000FF"/>
      </a:dk1>
      <a:lt1>
        <a:srgbClr val="FFFFFF"/>
      </a:lt1>
      <a:dk2>
        <a:srgbClr val="0000FF"/>
      </a:dk2>
      <a:lt2>
        <a:srgbClr val="5F5F5F"/>
      </a:lt2>
      <a:accent1>
        <a:srgbClr val="800080"/>
      </a:accent1>
      <a:accent2>
        <a:srgbClr val="0000FF"/>
      </a:accent2>
      <a:accent3>
        <a:srgbClr val="FFFFFF"/>
      </a:accent3>
      <a:accent4>
        <a:srgbClr val="0000DA"/>
      </a:accent4>
      <a:accent5>
        <a:srgbClr val="C0AAC0"/>
      </a:accent5>
      <a:accent6>
        <a:srgbClr val="0000E7"/>
      </a:accent6>
      <a:hlink>
        <a:srgbClr val="0000FF"/>
      </a:hlink>
      <a:folHlink>
        <a:srgbClr val="1504F4"/>
      </a:folHlink>
    </a:clrScheme>
    <a:fontScheme name="Кра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0">
        <a:dk1>
          <a:srgbClr val="000000"/>
        </a:dk1>
        <a:lt1>
          <a:srgbClr val="FFFFFF"/>
        </a:lt1>
        <a:dk2>
          <a:srgbClr val="990000"/>
        </a:dk2>
        <a:lt2>
          <a:srgbClr val="5F5F5F"/>
        </a:lt2>
        <a:accent1>
          <a:srgbClr val="9900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CAA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1">
        <a:dk1>
          <a:srgbClr val="000000"/>
        </a:dk1>
        <a:lt1>
          <a:srgbClr val="FFFFFF"/>
        </a:lt1>
        <a:dk2>
          <a:srgbClr val="800080"/>
        </a:dk2>
        <a:lt2>
          <a:srgbClr val="5F5F5F"/>
        </a:lt2>
        <a:accent1>
          <a:srgbClr val="800080"/>
        </a:accent1>
        <a:accent2>
          <a:srgbClr val="CC0099"/>
        </a:accent2>
        <a:accent3>
          <a:srgbClr val="FFFFFF"/>
        </a:accent3>
        <a:accent4>
          <a:srgbClr val="000000"/>
        </a:accent4>
        <a:accent5>
          <a:srgbClr val="C0AAC0"/>
        </a:accent5>
        <a:accent6>
          <a:srgbClr val="B9008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2">
        <a:dk1>
          <a:srgbClr val="0000FF"/>
        </a:dk1>
        <a:lt1>
          <a:srgbClr val="FFFFFF"/>
        </a:lt1>
        <a:dk2>
          <a:srgbClr val="800080"/>
        </a:dk2>
        <a:lt2>
          <a:srgbClr val="5F5F5F"/>
        </a:lt2>
        <a:accent1>
          <a:srgbClr val="800080"/>
        </a:accent1>
        <a:accent2>
          <a:srgbClr val="CC0099"/>
        </a:accent2>
        <a:accent3>
          <a:srgbClr val="FFFFFF"/>
        </a:accent3>
        <a:accent4>
          <a:srgbClr val="0000DA"/>
        </a:accent4>
        <a:accent5>
          <a:srgbClr val="C0AAC0"/>
        </a:accent5>
        <a:accent6>
          <a:srgbClr val="B9008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3">
        <a:dk1>
          <a:srgbClr val="0000FF"/>
        </a:dk1>
        <a:lt1>
          <a:srgbClr val="FFFFFF"/>
        </a:lt1>
        <a:dk2>
          <a:srgbClr val="0000FF"/>
        </a:dk2>
        <a:lt2>
          <a:srgbClr val="5F5F5F"/>
        </a:lt2>
        <a:accent1>
          <a:srgbClr val="800080"/>
        </a:accent1>
        <a:accent2>
          <a:srgbClr val="CC0099"/>
        </a:accent2>
        <a:accent3>
          <a:srgbClr val="FFFFFF"/>
        </a:accent3>
        <a:accent4>
          <a:srgbClr val="0000DA"/>
        </a:accent4>
        <a:accent5>
          <a:srgbClr val="C0AAC0"/>
        </a:accent5>
        <a:accent6>
          <a:srgbClr val="B9008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4">
        <a:dk1>
          <a:srgbClr val="0000FF"/>
        </a:dk1>
        <a:lt1>
          <a:srgbClr val="FFFFFF"/>
        </a:lt1>
        <a:dk2>
          <a:srgbClr val="0000FF"/>
        </a:dk2>
        <a:lt2>
          <a:srgbClr val="5F5F5F"/>
        </a:lt2>
        <a:accent1>
          <a:srgbClr val="800080"/>
        </a:accent1>
        <a:accent2>
          <a:srgbClr val="0000FF"/>
        </a:accent2>
        <a:accent3>
          <a:srgbClr val="FFFFFF"/>
        </a:accent3>
        <a:accent4>
          <a:srgbClr val="0000DA"/>
        </a:accent4>
        <a:accent5>
          <a:srgbClr val="C0AAC0"/>
        </a:accent5>
        <a:accent6>
          <a:srgbClr val="0000E7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15">
        <a:dk1>
          <a:srgbClr val="0000FF"/>
        </a:dk1>
        <a:lt1>
          <a:srgbClr val="FFFFFF"/>
        </a:lt1>
        <a:dk2>
          <a:srgbClr val="0000FF"/>
        </a:dk2>
        <a:lt2>
          <a:srgbClr val="5F5F5F"/>
        </a:lt2>
        <a:accent1>
          <a:srgbClr val="800080"/>
        </a:accent1>
        <a:accent2>
          <a:srgbClr val="0000FF"/>
        </a:accent2>
        <a:accent3>
          <a:srgbClr val="FFFFFF"/>
        </a:accent3>
        <a:accent4>
          <a:srgbClr val="0000DA"/>
        </a:accent4>
        <a:accent5>
          <a:srgbClr val="C0AAC0"/>
        </a:accent5>
        <a:accent6>
          <a:srgbClr val="0000E7"/>
        </a:accent6>
        <a:hlink>
          <a:srgbClr val="0000FF"/>
        </a:hlink>
        <a:folHlink>
          <a:srgbClr val="1504F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5796</TotalTime>
  <Words>2546</Words>
  <Application>Microsoft Office PowerPoint</Application>
  <PresentationFormat>Экран (4:3)</PresentationFormat>
  <Paragraphs>244</Paragraphs>
  <Slides>38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Arial Unicode MS</vt:lpstr>
      <vt:lpstr>MS PGothic</vt:lpstr>
      <vt:lpstr>Arial</vt:lpstr>
      <vt:lpstr>Calibri</vt:lpstr>
      <vt:lpstr>Garamond</vt:lpstr>
      <vt:lpstr>Gill Sans</vt:lpstr>
      <vt:lpstr>Tahoma</vt:lpstr>
      <vt:lpstr>Wingdings</vt:lpstr>
      <vt:lpstr>Край</vt:lpstr>
      <vt:lpstr> ИНТЕРНЕТ ВЕЩЕЙ, BIG DATA  И ТЕХНОЛОГИЯ БЛОКЧЕЙН</vt:lpstr>
      <vt:lpstr>Презентация PowerPoint</vt:lpstr>
      <vt:lpstr>Презентация PowerPoint</vt:lpstr>
      <vt:lpstr>Internet of Things</vt:lpstr>
      <vt:lpstr>Презентация PowerPoint</vt:lpstr>
      <vt:lpstr> ИНТЕРНЕТ ВЕЩЕЙ УЖЕ ЗДЕСЬ И УЖЕ РАБОТАЕТ  В 2008 году Национальный разведывательный совет США опубликовал отчет, в котором указал на шесть гражданских технологий, обладающих в обозримой перспективе наибольшей для общества «взрывной силой» .  Среди этих технологий авторы указывают на Интернет вещей (Internet of Things, сокращенно – IoT).   </vt:lpstr>
      <vt:lpstr>Презентация PowerPoint</vt:lpstr>
      <vt:lpstr>Презентация PowerPoint</vt:lpstr>
      <vt:lpstr>Solution Overview The Connected Mine</vt:lpstr>
      <vt:lpstr>Презентация PowerPoint</vt:lpstr>
      <vt:lpstr>ИНТЕРНЕТ ВСЕГО (INTERNET OF EVERYTHING ИЛИ IOE) </vt:lpstr>
      <vt:lpstr> </vt:lpstr>
      <vt:lpstr>BIG DATA – НОВАЯ ПАРАДИГМА ИЛИ  ОЧЕРЕДНОЙ МИФ?</vt:lpstr>
      <vt:lpstr>БАЗОВОЕ ОПРЕДЕЛЕНИЕ 3V В BIG DATA</vt:lpstr>
      <vt:lpstr>Виктор МАЙЕР-ШЕНБЕРГЕР профессор Оксфордского  университета </vt:lpstr>
      <vt:lpstr>НАШЕ ВРЕМЯ </vt:lpstr>
      <vt:lpstr>DATA-IZATION - ДАТИФИКАЦИЯ  </vt:lpstr>
      <vt:lpstr>НОВЫЙ ОБРАЗ МЫШЛЕНИЯ</vt:lpstr>
      <vt:lpstr>СМЕНА ПАРАДИГМЫ</vt:lpstr>
      <vt:lpstr>Презентация PowerPoint</vt:lpstr>
      <vt:lpstr>Ценность больших данных </vt:lpstr>
      <vt:lpstr>Последствия РАСПРОСТРАНЕНИЯ BD:   Обесценивание экспертов  </vt:lpstr>
      <vt:lpstr>РИСКИ BIG DATA </vt:lpstr>
      <vt:lpstr> КОНТРОЛЬ BIG DATA: Способы, благодаря которым мы будем управлять данными, а не они нами  </vt:lpstr>
      <vt:lpstr>Big Data : что дальше? </vt:lpstr>
      <vt:lpstr>Презентация PowerPoint</vt:lpstr>
      <vt:lpstr>ПЕРЕХОД К НОВОЙ ТЕХНОЛОГИЧЕСКОЙ ПАРАДИГМЕ  В ЭЛЕКТРОЭНЕРГЕТИКЕ</vt:lpstr>
      <vt:lpstr>ПРЕДПОСЫЛКИ </vt:lpstr>
      <vt:lpstr>СУТЬ ТЕХНОЛОГИИ БЛОКЧЕЙН</vt:lpstr>
      <vt:lpstr>ЗАЧЕМ ЭТО НАМ ?</vt:lpstr>
      <vt:lpstr>СФЕРЫ БЛОКЧЕЙНА</vt:lpstr>
      <vt:lpstr>ОБЗОР ВОЗМОЖНОСТЕЙ ПРАКТИЧЕСКОГО ПРИМЕНЕНИЯ ТЕХНОЛОГИИ «БЛОКЧЕЙН» В ЭЛЕКТРОЭНЕРГЕТИКЕ </vt:lpstr>
      <vt:lpstr>ПРИМЕРЫ ПРИМЕНЕНИЯ</vt:lpstr>
      <vt:lpstr>БРУКЛИНСКИЙ ПРОЕКТ </vt:lpstr>
      <vt:lpstr>ПРОБЛЕМЫ И ПЕРСПЕКТИВЫ</vt:lpstr>
      <vt:lpstr>РЕАЛЬНО ЛИ В РОССИИ? </vt:lpstr>
      <vt:lpstr>Презентация PowerPoint</vt:lpstr>
      <vt:lpstr>ПЕРСПЕКТИВЫ ПРИМЕНЕНИЯ ИНТЕЛЛЕКТУАЛЬНЫХ ТЕХНОЛОГИЙ (ПРЕДПОСЫЛКИ «УМНОГО ГОРОДА»)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Gala</dc:creator>
  <cp:lastModifiedBy>Liudmila</cp:lastModifiedBy>
  <cp:revision>312</cp:revision>
  <cp:lastPrinted>2015-10-02T06:22:16Z</cp:lastPrinted>
  <dcterms:created xsi:type="dcterms:W3CDTF">2005-03-06T16:38:01Z</dcterms:created>
  <dcterms:modified xsi:type="dcterms:W3CDTF">2021-11-19T04:50:54Z</dcterms:modified>
</cp:coreProperties>
</file>