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256" r:id="rId2"/>
    <p:sldId id="558" r:id="rId3"/>
    <p:sldId id="553" r:id="rId4"/>
    <p:sldId id="576" r:id="rId5"/>
    <p:sldId id="552" r:id="rId6"/>
    <p:sldId id="487" r:id="rId7"/>
    <p:sldId id="565" r:id="rId8"/>
    <p:sldId id="559" r:id="rId9"/>
    <p:sldId id="542" r:id="rId10"/>
    <p:sldId id="554" r:id="rId11"/>
    <p:sldId id="555" r:id="rId12"/>
    <p:sldId id="488" r:id="rId13"/>
    <p:sldId id="562" r:id="rId14"/>
    <p:sldId id="561" r:id="rId15"/>
    <p:sldId id="560" r:id="rId16"/>
    <p:sldId id="536" r:id="rId17"/>
    <p:sldId id="537" r:id="rId18"/>
    <p:sldId id="556" r:id="rId19"/>
    <p:sldId id="538" r:id="rId20"/>
    <p:sldId id="544" r:id="rId21"/>
    <p:sldId id="563" r:id="rId22"/>
    <p:sldId id="534" r:id="rId23"/>
    <p:sldId id="545" r:id="rId24"/>
    <p:sldId id="546" r:id="rId25"/>
    <p:sldId id="498" r:id="rId26"/>
    <p:sldId id="512" r:id="rId27"/>
    <p:sldId id="513" r:id="rId28"/>
    <p:sldId id="514" r:id="rId29"/>
    <p:sldId id="516" r:id="rId30"/>
    <p:sldId id="515" r:id="rId31"/>
    <p:sldId id="564" r:id="rId32"/>
    <p:sldId id="543" r:id="rId33"/>
    <p:sldId id="547" r:id="rId34"/>
    <p:sldId id="577" r:id="rId35"/>
    <p:sldId id="578" r:id="rId36"/>
    <p:sldId id="579" r:id="rId37"/>
    <p:sldId id="580" r:id="rId38"/>
    <p:sldId id="568" r:id="rId39"/>
    <p:sldId id="551" r:id="rId40"/>
    <p:sldId id="557" r:id="rId41"/>
    <p:sldId id="567" r:id="rId42"/>
    <p:sldId id="566" r:id="rId43"/>
    <p:sldId id="570" r:id="rId44"/>
    <p:sldId id="571" r:id="rId45"/>
    <p:sldId id="572" r:id="rId46"/>
    <p:sldId id="573" r:id="rId47"/>
    <p:sldId id="574" r:id="rId48"/>
    <p:sldId id="575" r:id="rId49"/>
    <p:sldId id="569" r:id="rId50"/>
    <p:sldId id="535" r:id="rId51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00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43" autoAdjust="0"/>
  </p:normalViewPr>
  <p:slideViewPr>
    <p:cSldViewPr>
      <p:cViewPr varScale="1">
        <p:scale>
          <a:sx n="74" d="100"/>
          <a:sy n="74" d="100"/>
        </p:scale>
        <p:origin x="15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3640C5-B086-45D8-B3E4-6625B1B388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F45294-5BE5-4FA0-89DB-3968CC8957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81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4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 rot="10800000">
            <a:off x="3635375" y="6237288"/>
            <a:ext cx="4897438" cy="144462"/>
            <a:chOff x="249" y="210"/>
            <a:chExt cx="3085" cy="272"/>
          </a:xfrm>
        </p:grpSpPr>
        <p:sp>
          <p:nvSpPr>
            <p:cNvPr id="5" name="Line 18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19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971550" y="981075"/>
            <a:ext cx="4897438" cy="144463"/>
            <a:chOff x="249" y="210"/>
            <a:chExt cx="3085" cy="272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8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Text Box 29"/>
          <p:cNvSpPr txBox="1">
            <a:spLocks noChangeArrowheads="1"/>
          </p:cNvSpPr>
          <p:nvPr userDrawn="1"/>
        </p:nvSpPr>
        <p:spPr bwMode="auto">
          <a:xfrm>
            <a:off x="1392238" y="504825"/>
            <a:ext cx="562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ru-RU" sz="1400" b="1" i="1" smtClean="0"/>
              <a:t>Институт систем энергетики им Л.А.Мелентьева СО РАН</a:t>
            </a:r>
          </a:p>
        </p:txBody>
      </p:sp>
      <p:pic>
        <p:nvPicPr>
          <p:cNvPr id="13" name="Picture 30" descr="sei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549275"/>
            <a:ext cx="2873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F33ACD01-49D6-4752-9FD2-0093E9B0216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30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0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04038" y="44450"/>
            <a:ext cx="2276475" cy="6337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438" y="44450"/>
            <a:ext cx="6680200" cy="6337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4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561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8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414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622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44450"/>
            <a:ext cx="9109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5118100" y="6597650"/>
            <a:ext cx="4062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ru-RU" sz="1000" b="1" i="1" smtClean="0"/>
              <a:t>Институт систем энергетики им Л.А.Мелентьева СО РАН</a:t>
            </a:r>
          </a:p>
        </p:txBody>
      </p:sp>
      <p:pic>
        <p:nvPicPr>
          <p:cNvPr id="1029" name="Picture 12" descr="sei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6594475"/>
            <a:ext cx="2873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5"/>
          <p:cNvGrpSpPr>
            <a:grpSpLocks/>
          </p:cNvGrpSpPr>
          <p:nvPr userDrawn="1"/>
        </p:nvGrpSpPr>
        <p:grpSpPr bwMode="auto">
          <a:xfrm rot="10800000">
            <a:off x="4283075" y="6524625"/>
            <a:ext cx="4897438" cy="73025"/>
            <a:chOff x="249" y="210"/>
            <a:chExt cx="3085" cy="272"/>
          </a:xfrm>
        </p:grpSpPr>
        <p:sp>
          <p:nvSpPr>
            <p:cNvPr id="1032" name="Line 16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Line 17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18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-36513" y="981075"/>
            <a:ext cx="61214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51/e3sconf/2020209020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57338"/>
            <a:ext cx="7623175" cy="2159694"/>
          </a:xfrm>
        </p:spPr>
        <p:txBody>
          <a:bodyPr/>
          <a:lstStyle/>
          <a:p>
            <a:pPr algn="ctr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ЦИФРОВЫЕ ДВОЙНИКИ</a:t>
            </a:r>
            <a:endParaRPr lang="ru-RU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5994" y="4005064"/>
            <a:ext cx="7491412" cy="2232794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ru-RU" sz="2000" b="1" dirty="0" err="1" smtClean="0">
                <a:latin typeface="Arial Unicode MS" pitchFamily="34" charset="-128"/>
              </a:rPr>
              <a:t>Массель</a:t>
            </a:r>
            <a:r>
              <a:rPr lang="ru-RU" sz="2000" b="1" dirty="0" smtClean="0">
                <a:latin typeface="Arial Unicode MS" pitchFamily="34" charset="-128"/>
              </a:rPr>
              <a:t> </a:t>
            </a:r>
            <a:r>
              <a:rPr lang="ru-RU" sz="2000" b="1" dirty="0">
                <a:latin typeface="Arial Unicode MS" pitchFamily="34" charset="-128"/>
              </a:rPr>
              <a:t>Л.В., д.т.н</a:t>
            </a:r>
            <a:r>
              <a:rPr lang="ru-RU" sz="2000" b="1" dirty="0" smtClean="0">
                <a:latin typeface="Arial Unicode MS" pitchFamily="34" charset="-128"/>
              </a:rPr>
              <a:t>., </a:t>
            </a:r>
            <a:r>
              <a:rPr lang="ru-RU" sz="2000" b="1" dirty="0" err="1" smtClean="0">
                <a:latin typeface="Arial Unicode MS" pitchFamily="34" charset="-128"/>
              </a:rPr>
              <a:t>професор</a:t>
            </a:r>
            <a:r>
              <a:rPr lang="ru-RU" sz="2000" b="1" dirty="0" smtClean="0">
                <a:latin typeface="Arial Unicode MS" pitchFamily="34" charset="-128"/>
              </a:rPr>
              <a:t>,</a:t>
            </a:r>
            <a:endParaRPr lang="ru-RU" sz="2000" b="1" dirty="0" smtClean="0">
              <a:latin typeface="Arial Unicode MS" pitchFamily="34" charset="-128"/>
            </a:endParaRP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Зав. отделом «Системы искусственного 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 smtClean="0">
                <a:latin typeface="Arial Unicode MS" pitchFamily="34" charset="-128"/>
              </a:rPr>
              <a:t>интеллекта в энергетике ИСЭМ СО </a:t>
            </a:r>
            <a:r>
              <a:rPr lang="ru-RU" sz="2000" b="1" dirty="0" smtClean="0">
                <a:latin typeface="Arial Unicode MS" pitchFamily="34" charset="-128"/>
              </a:rPr>
              <a:t>РАН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СТРУКТУРНАЯ СХЕМА ЦИФРОВОГО ДВОЙНИКА.</a:t>
            </a:r>
            <a:br>
              <a:rPr lang="ru-RU" sz="2400" dirty="0" smtClean="0"/>
            </a:br>
            <a:r>
              <a:rPr lang="ru-RU" sz="2400" dirty="0" smtClean="0"/>
              <a:t> 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0" y="2067925"/>
            <a:ext cx="10256143" cy="70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2" descr="https://controleng.ru/wp-content/uploads/19_87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" y="1196752"/>
            <a:ext cx="919421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V="1">
            <a:off x="1690" y="5646655"/>
            <a:ext cx="10256143" cy="6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4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КЛАССИФИКАЦИИ ЦИФРОВЫХ ДВОЙНИКОВ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40960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46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ТРИ ТИПА ЦИФРОВЫХ ДВОЙНИКОВ</a:t>
            </a:r>
            <a:br>
              <a:rPr lang="ru-RU" sz="2400" dirty="0" smtClean="0"/>
            </a:br>
            <a:r>
              <a:rPr lang="ru-RU" sz="2400" dirty="0" smtClean="0"/>
              <a:t>(по используемой технологии)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lvl="0"/>
            <a:r>
              <a:rPr lang="ru-RU" sz="2200" dirty="0" smtClean="0"/>
              <a:t>Двойник</a:t>
            </a:r>
            <a:r>
              <a:rPr lang="en-US" sz="2200" dirty="0" smtClean="0"/>
              <a:t>-</a:t>
            </a:r>
            <a:r>
              <a:rPr lang="ru-RU" sz="2200" dirty="0" smtClean="0"/>
              <a:t>прототип</a:t>
            </a:r>
            <a:r>
              <a:rPr lang="en-US" sz="2200" dirty="0" smtClean="0"/>
              <a:t> (Digital Twin Prototype). </a:t>
            </a:r>
            <a:r>
              <a:rPr lang="ru-RU" sz="2200" dirty="0" smtClean="0">
                <a:solidFill>
                  <a:srgbClr val="000000"/>
                </a:solidFill>
              </a:rPr>
              <a:t>Это </a:t>
            </a:r>
            <a:r>
              <a:rPr lang="ru-RU" sz="2200" dirty="0" smtClean="0"/>
              <a:t>виртуальный аналог реально существующего элемента. </a:t>
            </a:r>
            <a:r>
              <a:rPr lang="ru-RU" sz="2200" dirty="0" smtClean="0">
                <a:solidFill>
                  <a:srgbClr val="000000"/>
                </a:solidFill>
              </a:rPr>
              <a:t>Он содержит информацию, которая описывает определенный элемент на всех стадиях— начиная от требований к производству и технологических процессов при эксплуатации, заканчивая требованиями к утилизации элемента.</a:t>
            </a:r>
          </a:p>
          <a:p>
            <a:pPr lvl="0"/>
            <a:r>
              <a:rPr lang="ru-RU" sz="2200" dirty="0" smtClean="0"/>
              <a:t> Двойник</a:t>
            </a:r>
            <a:r>
              <a:rPr lang="en-US" sz="2200" dirty="0" smtClean="0"/>
              <a:t>-</a:t>
            </a:r>
            <a:r>
              <a:rPr lang="ru-RU" sz="2200" dirty="0" smtClean="0"/>
              <a:t>экземпляр</a:t>
            </a:r>
            <a:r>
              <a:rPr lang="en-US" sz="2200" dirty="0" smtClean="0"/>
              <a:t> (Digital Twin Instance)</a:t>
            </a:r>
            <a:r>
              <a:rPr lang="en-US" sz="2200" dirty="0" smtClean="0">
                <a:solidFill>
                  <a:srgbClr val="000000"/>
                </a:solidFill>
              </a:rPr>
              <a:t>. </a:t>
            </a:r>
            <a:r>
              <a:rPr lang="ru-RU" sz="2200" dirty="0" smtClean="0">
                <a:solidFill>
                  <a:srgbClr val="000000"/>
                </a:solidFill>
              </a:rPr>
              <a:t>Содержит в себе </a:t>
            </a:r>
            <a:r>
              <a:rPr lang="ru-RU" sz="2200" dirty="0" smtClean="0"/>
              <a:t>информацию по описанию элемента</a:t>
            </a:r>
            <a:r>
              <a:rPr lang="ru-RU" sz="2200" dirty="0" smtClean="0">
                <a:solidFill>
                  <a:srgbClr val="000000"/>
                </a:solidFill>
              </a:rPr>
              <a:t> (оборудования), то есть данные о материалах, комплектующих, информацию от системы мониторинга оборудования.</a:t>
            </a:r>
          </a:p>
          <a:p>
            <a:pPr lvl="0"/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smtClean="0"/>
              <a:t>Агрегированный двойник (</a:t>
            </a:r>
            <a:r>
              <a:rPr lang="ru-RU" sz="2200" dirty="0" err="1" smtClean="0"/>
              <a:t>Digital</a:t>
            </a:r>
            <a:r>
              <a:rPr lang="ru-RU" sz="2200" dirty="0" smtClean="0"/>
              <a:t> </a:t>
            </a:r>
            <a:r>
              <a:rPr lang="ru-RU" sz="2200" dirty="0" err="1" smtClean="0"/>
              <a:t>Twin</a:t>
            </a:r>
            <a:r>
              <a:rPr lang="ru-RU" sz="2200" dirty="0" smtClean="0"/>
              <a:t> </a:t>
            </a:r>
            <a:r>
              <a:rPr lang="ru-RU" sz="2200" dirty="0" err="1" smtClean="0"/>
              <a:t>Aggregate</a:t>
            </a:r>
            <a:r>
              <a:rPr lang="ru-RU" sz="2200" dirty="0" smtClean="0"/>
              <a:t>). Объединяет прототип и экземпляр</a:t>
            </a:r>
            <a:r>
              <a:rPr lang="ru-RU" sz="2200" dirty="0" smtClean="0">
                <a:solidFill>
                  <a:srgbClr val="000000"/>
                </a:solidFill>
              </a:rPr>
              <a:t>, то есть собирает всю доступную информацию об оборудовании или системе. </a:t>
            </a:r>
            <a:endParaRPr lang="ru-RU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СТИМУЛИРУЮЩИЕ ФАКТОРЫ ДЛЯ СОЗДАНИЯ ЦД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lvl="0"/>
            <a:r>
              <a:rPr lang="ru-RU" sz="1700" dirty="0" smtClean="0"/>
              <a:t>ЦД </a:t>
            </a:r>
            <a:r>
              <a:rPr lang="ru-RU" sz="1700" dirty="0"/>
              <a:t>является одной из важнейших технологий, на которые опираются проекты по цифровой трансформации</a:t>
            </a:r>
            <a:r>
              <a:rPr lang="ru-RU" sz="1700" dirty="0">
                <a:solidFill>
                  <a:srgbClr val="000000"/>
                </a:solidFill>
              </a:rPr>
              <a:t>, и это дает возможность повысить конкурентные преимущества производителей промышленных изделий.</a:t>
            </a:r>
          </a:p>
          <a:p>
            <a:pPr lvl="0"/>
            <a:r>
              <a:rPr lang="ru-RU" sz="1700" dirty="0"/>
              <a:t>Сложность создаваемых инженерных объектов требует новой парадигмы проектирования</a:t>
            </a:r>
            <a:r>
              <a:rPr lang="ru-RU" sz="1700" dirty="0">
                <a:solidFill>
                  <a:srgbClr val="000000"/>
                </a:solidFill>
              </a:rPr>
              <a:t>, позволяющей осуществить интеграцию среди групп разработчиков и поставщиков в комплексных цепочках поставок.</a:t>
            </a:r>
          </a:p>
          <a:p>
            <a:pPr lvl="0"/>
            <a:r>
              <a:rPr lang="ru-RU" sz="1700" dirty="0"/>
              <a:t>ЦД позволяют снизить расходы за счет смещения «центра тяжести» на стадию разработки</a:t>
            </a:r>
            <a:r>
              <a:rPr lang="ru-RU" sz="1700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ru-RU" sz="1700" dirty="0"/>
              <a:t>ЦД снижает расходы на всех этапах жизненного цикла изделия</a:t>
            </a:r>
            <a:r>
              <a:rPr lang="ru-RU" sz="1700" dirty="0">
                <a:solidFill>
                  <a:srgbClr val="000000"/>
                </a:solidFill>
              </a:rPr>
              <a:t> при осуществлении задач эксплуатации, поддержки, мониторинга и утилизации.</a:t>
            </a:r>
          </a:p>
          <a:p>
            <a:pPr lvl="0"/>
            <a:r>
              <a:rPr lang="ru-RU" sz="1700" dirty="0"/>
              <a:t>Успешность применения ЦД для создания уникальных продуктов, </a:t>
            </a:r>
            <a:r>
              <a:rPr lang="ru-RU" sz="1700" dirty="0">
                <a:solidFill>
                  <a:srgbClr val="000000"/>
                </a:solidFill>
              </a:rPr>
              <a:t>возможность увеличения срока службы оборудования, </a:t>
            </a:r>
            <a:r>
              <a:rPr lang="ru-RU" sz="1700" dirty="0"/>
              <a:t>снижения расходо</a:t>
            </a:r>
            <a:r>
              <a:rPr lang="ru-RU" sz="1700" dirty="0">
                <a:solidFill>
                  <a:srgbClr val="000000"/>
                </a:solidFill>
              </a:rPr>
              <a:t>в на ремонт, оптимизации ремонта в труднодоступных местах.</a:t>
            </a:r>
          </a:p>
          <a:p>
            <a:pPr lvl="0"/>
            <a:r>
              <a:rPr lang="ru-RU" sz="1700" dirty="0"/>
              <a:t>Развитие смежных и сопутствующих цифровых технологи</a:t>
            </a:r>
            <a:r>
              <a:rPr lang="ru-RU" sz="1700" dirty="0">
                <a:solidFill>
                  <a:srgbClr val="000000"/>
                </a:solidFill>
              </a:rPr>
              <a:t>й: промышленного интернета вещей, облачных технологий, приложений виртуальной и дополненной реальности, технологий аддитивного производства.</a:t>
            </a:r>
          </a:p>
          <a:p>
            <a:pPr lvl="0"/>
            <a:r>
              <a:rPr lang="ru-RU" sz="1700" dirty="0"/>
              <a:t>ЦД развивается как часть стратегии </a:t>
            </a:r>
            <a:r>
              <a:rPr lang="ru-RU" sz="1700" dirty="0" err="1"/>
              <a:t>цифровизации</a:t>
            </a:r>
            <a:r>
              <a:rPr lang="ru-RU" sz="1700" dirty="0"/>
              <a:t> </a:t>
            </a:r>
            <a:r>
              <a:rPr lang="ru-RU" sz="1700" dirty="0">
                <a:solidFill>
                  <a:srgbClr val="000000"/>
                </a:solidFill>
              </a:rPr>
              <a:t>или в рамках проектов по увеличению уровня безопасности эксплуатации ответственных </a:t>
            </a:r>
            <a:r>
              <a:rPr lang="ru-RU" sz="1700" dirty="0" smtClean="0">
                <a:solidFill>
                  <a:srgbClr val="000000"/>
                </a:solidFill>
              </a:rPr>
              <a:t>изделий. </a:t>
            </a:r>
            <a:endParaRPr lang="ru-RU" sz="1700" dirty="0">
              <a:solidFill>
                <a:srgbClr val="000000"/>
              </a:solidFill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0282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9109075" cy="558800"/>
          </a:xfrm>
        </p:spPr>
        <p:txBody>
          <a:bodyPr/>
          <a:lstStyle/>
          <a:p>
            <a:r>
              <a:rPr lang="ru-RU" sz="2000" dirty="0" smtClean="0"/>
              <a:t>ФАКТОРЫ, СДЕРЖИВАЮЩИЕ РАЗВИТИЕ </a:t>
            </a:r>
            <a:br>
              <a:rPr lang="ru-RU" sz="2000" dirty="0" smtClean="0"/>
            </a:br>
            <a:r>
              <a:rPr lang="ru-RU" sz="2000" dirty="0" smtClean="0"/>
              <a:t>ЦД-ТЕХНОЛОГИИ В РОССИИ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lvl="0"/>
            <a:r>
              <a:rPr lang="ru-RU" sz="2800" dirty="0" smtClean="0"/>
              <a:t>Высокая </a:t>
            </a:r>
            <a:r>
              <a:rPr lang="ru-RU" sz="2800" dirty="0"/>
              <a:t>стоимость проектов</a:t>
            </a:r>
            <a:r>
              <a:rPr lang="ru-RU" sz="2800" dirty="0">
                <a:solidFill>
                  <a:srgbClr val="000000"/>
                </a:solidFill>
              </a:rPr>
              <a:t>, требующих привлечения многопрофильного ПО.</a:t>
            </a:r>
          </a:p>
          <a:p>
            <a:pPr lvl="0"/>
            <a:r>
              <a:rPr lang="ru-RU" sz="2800" dirty="0"/>
              <a:t>Нехватка специалистов</a:t>
            </a:r>
            <a:r>
              <a:rPr lang="ru-RU" sz="2800" dirty="0">
                <a:solidFill>
                  <a:srgbClr val="000000"/>
                </a:solidFill>
              </a:rPr>
              <a:t>, обладающих междисциплинарными знаниями для создания проектов класса ЦД. </a:t>
            </a:r>
            <a:endParaRPr lang="ru-RU" sz="2800" dirty="0" smtClean="0">
              <a:solidFill>
                <a:srgbClr val="000000"/>
              </a:solidFill>
            </a:endParaRPr>
          </a:p>
          <a:p>
            <a:pPr lvl="0"/>
            <a:r>
              <a:rPr lang="ru-RU" sz="2800" dirty="0" smtClean="0"/>
              <a:t>Недостаток </a:t>
            </a:r>
            <a:r>
              <a:rPr lang="ru-RU" sz="2800" dirty="0"/>
              <a:t>информации и образовательных программ </a:t>
            </a:r>
            <a:r>
              <a:rPr lang="ru-RU" sz="2800" dirty="0">
                <a:solidFill>
                  <a:srgbClr val="000000"/>
                </a:solidFill>
              </a:rPr>
              <a:t>соответствующего профиля.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</a:rPr>
              <a:t>Проблемы </a:t>
            </a:r>
            <a:r>
              <a:rPr lang="ru-RU" sz="2800" dirty="0"/>
              <a:t>согласованности толкования термина ЦД</a:t>
            </a:r>
            <a:r>
              <a:rPr lang="ru-RU" sz="2800" dirty="0">
                <a:solidFill>
                  <a:srgbClr val="000000"/>
                </a:solidFill>
              </a:rPr>
              <a:t>.</a:t>
            </a:r>
          </a:p>
          <a:p>
            <a:pPr lvl="0"/>
            <a:r>
              <a:rPr lang="ru-RU" sz="2800" dirty="0">
                <a:solidFill>
                  <a:srgbClr val="000000"/>
                </a:solidFill>
              </a:rPr>
              <a:t>Рекламирование </a:t>
            </a:r>
            <a:r>
              <a:rPr lang="ru-RU" sz="2800" dirty="0"/>
              <a:t>старых технологий под новой «вывеской», </a:t>
            </a:r>
            <a:r>
              <a:rPr lang="ru-RU" sz="2800" dirty="0">
                <a:solidFill>
                  <a:srgbClr val="000000"/>
                </a:solidFill>
              </a:rPr>
              <a:t>дискредитирующее технологию ЦД, и др. </a:t>
            </a:r>
          </a:p>
        </p:txBody>
      </p:sp>
    </p:spTree>
    <p:extLst>
      <p:ext uri="{BB962C8B-B14F-4D97-AF65-F5344CB8AC3E}">
        <p14:creationId xmlns:p14="http://schemas.microsoft.com/office/powerpoint/2010/main" val="61688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ЦИФРОВЫЕ </a:t>
            </a:r>
            <a:r>
              <a:rPr lang="ru-RU" dirty="0" smtClean="0"/>
              <a:t>ДВОЙНИКИ </a:t>
            </a:r>
          </a:p>
          <a:p>
            <a:pPr marL="0" indent="0" algn="ctr">
              <a:buNone/>
            </a:pPr>
            <a:r>
              <a:rPr lang="ru-RU" dirty="0" smtClean="0"/>
              <a:t>В ЭНЕРГЕТИКЕ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79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ОСНОВНЫЕ ВАРИАНТЫ ИСПОЛЬЗОВАНИЯ (</a:t>
            </a:r>
            <a:r>
              <a:rPr lang="en-US" sz="2000" dirty="0" smtClean="0"/>
              <a:t>USE CASES</a:t>
            </a:r>
            <a:r>
              <a:rPr lang="ru-RU" sz="2000" dirty="0" smtClean="0"/>
              <a:t>) ЦИФРОВЫХ ДВОЙНИКОВ ДЛЯ ЭНЕРГЕТИЧЕСКИХ СИСТЕМ 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200" dirty="0" smtClean="0"/>
              <a:t>Оценка </a:t>
            </a:r>
            <a:r>
              <a:rPr lang="ru-RU" sz="2200" dirty="0"/>
              <a:t>и прогнозирование генерации, потребления, хранения </a:t>
            </a:r>
            <a:r>
              <a:rPr lang="ru-RU" sz="2200" dirty="0">
                <a:solidFill>
                  <a:srgbClr val="000000"/>
                </a:solidFill>
              </a:rPr>
              <a:t>энергоресурсов во всех </a:t>
            </a:r>
            <a:r>
              <a:rPr lang="ru-RU" sz="2200" dirty="0" smtClean="0">
                <a:solidFill>
                  <a:srgbClr val="000000"/>
                </a:solidFill>
              </a:rPr>
              <a:t>аспектах.</a:t>
            </a:r>
            <a:endParaRPr lang="ru-RU" sz="2200" dirty="0">
              <a:solidFill>
                <a:srgbClr val="000000"/>
              </a:solidFill>
            </a:endParaRPr>
          </a:p>
          <a:p>
            <a:pPr lvl="0"/>
            <a:r>
              <a:rPr lang="ru-RU" sz="2200" dirty="0" smtClean="0"/>
              <a:t>Оценка </a:t>
            </a:r>
            <a:r>
              <a:rPr lang="ru-RU" sz="2200" dirty="0"/>
              <a:t>и прогнозирование пропускной способности </a:t>
            </a:r>
            <a:r>
              <a:rPr lang="ru-RU" sz="2200" dirty="0">
                <a:solidFill>
                  <a:srgbClr val="000000"/>
                </a:solidFill>
              </a:rPr>
              <a:t>сегментов </a:t>
            </a:r>
            <a:r>
              <a:rPr lang="ru-RU" sz="2200" dirty="0" smtClean="0">
                <a:solidFill>
                  <a:srgbClr val="000000"/>
                </a:solidFill>
              </a:rPr>
              <a:t>энергосетей.</a:t>
            </a:r>
            <a:endParaRPr lang="ru-RU" sz="2200" dirty="0">
              <a:solidFill>
                <a:srgbClr val="000000"/>
              </a:solidFill>
            </a:endParaRPr>
          </a:p>
          <a:p>
            <a:pPr lvl="0"/>
            <a:r>
              <a:rPr lang="ru-RU" sz="2200" dirty="0" smtClean="0"/>
              <a:t>Расчет </a:t>
            </a:r>
            <a:r>
              <a:rPr lang="ru-RU" sz="2200" dirty="0"/>
              <a:t>и виртуальная отработка </a:t>
            </a:r>
            <a:r>
              <a:rPr lang="ru-RU" sz="2200" dirty="0" err="1">
                <a:solidFill>
                  <a:srgbClr val="000000"/>
                </a:solidFill>
              </a:rPr>
              <a:t>уставок</a:t>
            </a:r>
            <a:r>
              <a:rPr lang="ru-RU" sz="2200" dirty="0">
                <a:solidFill>
                  <a:srgbClr val="000000"/>
                </a:solidFill>
              </a:rPr>
              <a:t>, переключений, аварийных </a:t>
            </a:r>
            <a:r>
              <a:rPr lang="ru-RU" sz="2200" dirty="0" smtClean="0">
                <a:solidFill>
                  <a:srgbClr val="000000"/>
                </a:solidFill>
              </a:rPr>
              <a:t>режимов.</a:t>
            </a:r>
            <a:endParaRPr lang="ru-RU" sz="2200" dirty="0">
              <a:solidFill>
                <a:srgbClr val="000000"/>
              </a:solidFill>
            </a:endParaRPr>
          </a:p>
          <a:p>
            <a:pPr lvl="0"/>
            <a:r>
              <a:rPr lang="ru-RU" sz="2200" dirty="0" smtClean="0"/>
              <a:t>Предсказательный </a:t>
            </a:r>
            <a:r>
              <a:rPr lang="ru-RU" sz="2200" dirty="0"/>
              <a:t>мониторинг состояния</a:t>
            </a:r>
            <a:r>
              <a:rPr lang="ru-RU" sz="2200" dirty="0">
                <a:solidFill>
                  <a:srgbClr val="000000"/>
                </a:solidFill>
              </a:rPr>
              <a:t> оборудования, оценка аварийности и потребности в техническом </a:t>
            </a:r>
            <a:r>
              <a:rPr lang="ru-RU" sz="2200" dirty="0" smtClean="0">
                <a:solidFill>
                  <a:srgbClr val="000000"/>
                </a:solidFill>
              </a:rPr>
              <a:t>обслуживании.</a:t>
            </a:r>
            <a:endParaRPr lang="ru-RU" sz="2200" dirty="0">
              <a:solidFill>
                <a:srgbClr val="000000"/>
              </a:solidFill>
            </a:endParaRPr>
          </a:p>
          <a:p>
            <a:pPr lvl="0"/>
            <a:r>
              <a:rPr lang="ru-RU" sz="2200" dirty="0" smtClean="0"/>
              <a:t>Калибровка </a:t>
            </a:r>
            <a:r>
              <a:rPr lang="ru-RU" sz="2200" dirty="0"/>
              <a:t>и верификация мо</a:t>
            </a:r>
            <a:r>
              <a:rPr lang="ru-RU" sz="2200" dirty="0">
                <a:solidFill>
                  <a:srgbClr val="000000"/>
                </a:solidFill>
              </a:rPr>
              <a:t>делей и управляющих </a:t>
            </a:r>
            <a:r>
              <a:rPr lang="ru-RU" sz="2200" dirty="0" smtClean="0">
                <a:solidFill>
                  <a:srgbClr val="000000"/>
                </a:solidFill>
              </a:rPr>
              <a:t>алгоритмов.</a:t>
            </a:r>
          </a:p>
          <a:p>
            <a:pPr lvl="0"/>
            <a:r>
              <a:rPr lang="ru-RU" sz="2200" dirty="0" smtClean="0"/>
              <a:t>Виртуальная </a:t>
            </a:r>
            <a:r>
              <a:rPr lang="ru-RU" sz="2200" dirty="0"/>
              <a:t>апробация и оценка </a:t>
            </a:r>
            <a:r>
              <a:rPr lang="ru-RU" sz="2200" dirty="0">
                <a:solidFill>
                  <a:srgbClr val="000000"/>
                </a:solidFill>
              </a:rPr>
              <a:t>проектных </a:t>
            </a:r>
            <a:r>
              <a:rPr lang="ru-RU" sz="2200" dirty="0" smtClean="0">
                <a:solidFill>
                  <a:srgbClr val="000000"/>
                </a:solidFill>
              </a:rPr>
              <a:t>решений.</a:t>
            </a:r>
            <a:endParaRPr lang="ru-RU" sz="2200" dirty="0">
              <a:solidFill>
                <a:srgbClr val="000000"/>
              </a:solidFill>
            </a:endParaRPr>
          </a:p>
          <a:p>
            <a:pPr lvl="0"/>
            <a:r>
              <a:rPr lang="ru-RU" sz="2200" dirty="0" smtClean="0"/>
              <a:t>Обучение </a:t>
            </a:r>
            <a:r>
              <a:rPr lang="ru-RU" sz="2200" dirty="0"/>
              <a:t>и виртуальная тренировк</a:t>
            </a:r>
            <a:r>
              <a:rPr lang="ru-RU" sz="2200" dirty="0">
                <a:solidFill>
                  <a:srgbClr val="000000"/>
                </a:solidFill>
              </a:rPr>
              <a:t>а персонала энергетических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43382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ПЯТЬ КОМПОНЕНТОВ ПРОГРАММНОГО ОБЕСПЕЧЕНИЯ, НЕОБХОДИМЫХ ДЛЯ СОЗДАНИЯ ЦИФРОВОГО ДВОЙНИКА 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000" dirty="0" smtClean="0"/>
              <a:t>Ядро </a:t>
            </a:r>
            <a:r>
              <a:rPr lang="ru-RU" sz="2000" dirty="0"/>
              <a:t>цифрового двойника </a:t>
            </a:r>
            <a:r>
              <a:rPr lang="ru-RU" sz="2000" dirty="0">
                <a:solidFill>
                  <a:srgbClr val="000000"/>
                </a:solidFill>
              </a:rPr>
              <a:t>– математические, имитационные и информационные </a:t>
            </a:r>
            <a:r>
              <a:rPr lang="ru-RU" sz="2000" dirty="0" smtClean="0">
                <a:solidFill>
                  <a:srgbClr val="000000"/>
                </a:solidFill>
              </a:rPr>
              <a:t>модели.</a:t>
            </a:r>
            <a:endParaRPr lang="ru-RU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/>
              <a:t>Сбор </a:t>
            </a:r>
            <a:r>
              <a:rPr lang="ru-RU" sz="2000" dirty="0"/>
              <a:t>данных с физического объекта</a:t>
            </a:r>
            <a:r>
              <a:rPr lang="ru-RU" sz="2000" dirty="0">
                <a:solidFill>
                  <a:srgbClr val="000000"/>
                </a:solidFill>
              </a:rPr>
              <a:t>, мониторинга и управления физическим объектом (физический элемент/физическая часть двойника) - системы наблюдения, распознавания и сбора данных, системы контроля и </a:t>
            </a:r>
            <a:r>
              <a:rPr lang="ru-RU" sz="2000" dirty="0" smtClean="0">
                <a:solidFill>
                  <a:srgbClr val="000000"/>
                </a:solidFill>
              </a:rPr>
              <a:t>управления. </a:t>
            </a:r>
            <a:endParaRPr lang="ru-RU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/>
              <a:t>Хранилища </a:t>
            </a:r>
            <a:r>
              <a:rPr lang="ru-RU" sz="2000" dirty="0"/>
              <a:t>собираемых данных </a:t>
            </a:r>
            <a:r>
              <a:rPr lang="ru-RU" sz="2000" dirty="0">
                <a:solidFill>
                  <a:srgbClr val="000000"/>
                </a:solidFill>
              </a:rPr>
              <a:t>- классические СУБД (</a:t>
            </a:r>
            <a:r>
              <a:rPr lang="ru-RU" sz="2000" dirty="0" err="1">
                <a:solidFill>
                  <a:srgbClr val="000000"/>
                </a:solidFill>
              </a:rPr>
              <a:t>Oracle</a:t>
            </a:r>
            <a:r>
              <a:rPr lang="ru-RU" sz="2000" dirty="0">
                <a:solidFill>
                  <a:srgbClr val="000000"/>
                </a:solidFill>
              </a:rPr>
              <a:t>, MS SQL, DB2) и СУБД с открытым кодом (</a:t>
            </a:r>
            <a:r>
              <a:rPr lang="ru-RU" sz="2000" dirty="0" err="1">
                <a:solidFill>
                  <a:srgbClr val="000000"/>
                </a:solidFill>
              </a:rPr>
              <a:t>PostgreSQL</a:t>
            </a:r>
            <a:r>
              <a:rPr lang="ru-RU" sz="2000" dirty="0">
                <a:solidFill>
                  <a:srgbClr val="000000"/>
                </a:solidFill>
              </a:rPr>
              <a:t>), облачные хранилища (S3, </a:t>
            </a:r>
            <a:r>
              <a:rPr lang="ru-RU" sz="2000" dirty="0" err="1">
                <a:solidFill>
                  <a:srgbClr val="000000"/>
                </a:solidFill>
              </a:rPr>
              <a:t>RedShift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Greenplum</a:t>
            </a:r>
            <a:r>
              <a:rPr lang="ru-RU" sz="2000" dirty="0">
                <a:solidFill>
                  <a:srgbClr val="000000"/>
                </a:solidFill>
              </a:rPr>
              <a:t>), распределенные файловые системы </a:t>
            </a:r>
            <a:r>
              <a:rPr lang="ru-RU" sz="2000" dirty="0" smtClean="0">
                <a:solidFill>
                  <a:srgbClr val="000000"/>
                </a:solidFill>
              </a:rPr>
              <a:t>HDFS. </a:t>
            </a:r>
            <a:endParaRPr lang="ru-RU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/>
              <a:t>Сервисные </a:t>
            </a:r>
            <a:r>
              <a:rPr lang="ru-RU" sz="2000" dirty="0"/>
              <a:t>элементы,</a:t>
            </a:r>
            <a:r>
              <a:rPr lang="ru-RU" sz="2000" dirty="0">
                <a:solidFill>
                  <a:srgbClr val="000000"/>
                </a:solidFill>
              </a:rPr>
              <a:t> который предоставляют услуги и интерфейс клиентам – инструменты поддержки сервисов оптимизации, математического моделирования, построения прогнозов и т. п</a:t>
            </a:r>
            <a:r>
              <a:rPr lang="ru-RU" sz="2000" dirty="0" smtClean="0">
                <a:solidFill>
                  <a:srgbClr val="000000"/>
                </a:solidFill>
              </a:rPr>
              <a:t>. </a:t>
            </a:r>
            <a:endParaRPr lang="ru-RU" sz="20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/>
              <a:t>Обеспечение </a:t>
            </a:r>
            <a:r>
              <a:rPr lang="ru-RU" sz="2000" dirty="0"/>
              <a:t>коммуникаций</a:t>
            </a:r>
            <a:r>
              <a:rPr lang="ru-RU" sz="2000" dirty="0">
                <a:solidFill>
                  <a:srgbClr val="000000"/>
                </a:solidFill>
              </a:rPr>
              <a:t> между названными элементами (платформа </a:t>
            </a: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ru-RU" sz="2000" dirty="0" err="1">
                <a:solidFill>
                  <a:srgbClr val="000000"/>
                </a:solidFill>
              </a:rPr>
              <a:t>nternet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of</a:t>
            </a:r>
            <a:r>
              <a:rPr lang="ru-RU" sz="2000" dirty="0">
                <a:solidFill>
                  <a:srgbClr val="000000"/>
                </a:solidFill>
              </a:rPr>
              <a:t> T</a:t>
            </a:r>
            <a:r>
              <a:rPr lang="en-US" sz="2000" dirty="0" err="1">
                <a:solidFill>
                  <a:srgbClr val="000000"/>
                </a:solidFill>
              </a:rPr>
              <a:t>hings</a:t>
            </a:r>
            <a:r>
              <a:rPr lang="ru-RU" sz="2000" dirty="0">
                <a:solidFill>
                  <a:srgbClr val="000000"/>
                </a:solidFill>
              </a:rPr>
              <a:t> (</a:t>
            </a:r>
            <a:r>
              <a:rPr lang="en-US" sz="2000" dirty="0" err="1">
                <a:solidFill>
                  <a:srgbClr val="000000"/>
                </a:solidFill>
              </a:rPr>
              <a:t>IoT</a:t>
            </a:r>
            <a:r>
              <a:rPr lang="ru-RU" sz="2000" dirty="0" smtClean="0">
                <a:solidFill>
                  <a:srgbClr val="000000"/>
                </a:solidFill>
              </a:rPr>
              <a:t>)). 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ПЯТЬ КОМПОНЕНТОВ ПРОГРАММНОГО ОБЕСПЕЧЕНИЯ, НЕОБХОДИМЫХ ДЛЯ СОЗДАНИЯ ЦИФРОВОГО ДВОЙНИКА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552727" cy="5040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205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ОТСУТСТВИЕ В РФ КОМПАНИЙ-ПОСТАВЩИКОВ </a:t>
            </a:r>
            <a:br>
              <a:rPr lang="ru-RU" sz="2400" dirty="0" smtClean="0"/>
            </a:br>
            <a:r>
              <a:rPr lang="ru-RU" sz="2400" dirty="0" smtClean="0"/>
              <a:t>ПЯТИ КАТЕГОРИЙ ПО ДЛЯ ПОСТРОЕНИЯ ЦД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329014"/>
          </a:xfrm>
        </p:spPr>
        <p:txBody>
          <a:bodyPr/>
          <a:lstStyle/>
          <a:p>
            <a:r>
              <a:rPr lang="ru-RU" sz="2000" dirty="0"/>
              <a:t>На российском рынке пока нет широкого спектра компаний-поставщиков, чтобы рассмотреть пять категорий ПО для построения ЦД</a:t>
            </a:r>
            <a:r>
              <a:rPr lang="ru-RU" sz="2000" dirty="0">
                <a:solidFill>
                  <a:srgbClr val="000000"/>
                </a:solidFill>
              </a:rPr>
              <a:t>, хотя в России существует хорошая математическая школа, большинство научных институтов и вузов создавали и продолжают разрабатывать математические и компьютерные модели изучаемых процессов и создают программные продукты в данной области, но, </a:t>
            </a:r>
            <a:r>
              <a:rPr lang="ru-RU" sz="2000" dirty="0"/>
              <a:t>по большей части, для внутреннего потребления. </a:t>
            </a:r>
          </a:p>
          <a:p>
            <a:r>
              <a:rPr lang="ru-RU" sz="2000" dirty="0"/>
              <a:t>Энергетика является одной из областей, где ЦД-технология весьма востребована</a:t>
            </a:r>
            <a:r>
              <a:rPr lang="ru-RU" sz="2000" dirty="0">
                <a:solidFill>
                  <a:srgbClr val="000000"/>
                </a:solidFill>
              </a:rPr>
              <a:t>. Разрабатываются цифровые двойники в нефтегазовой отрасли, в ядерной энергетике; в электроэнергетике декларируются преимущественно зарубежные разработки: компаний </a:t>
            </a:r>
            <a:r>
              <a:rPr lang="ru-RU" sz="2000" dirty="0" err="1">
                <a:solidFill>
                  <a:srgbClr val="000000"/>
                </a:solidFill>
              </a:rPr>
              <a:t>General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Electric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Siemens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SAP</a:t>
            </a:r>
            <a:r>
              <a:rPr lang="ru-RU" sz="2000" dirty="0">
                <a:solidFill>
                  <a:srgbClr val="000000"/>
                </a:solidFill>
              </a:rPr>
              <a:t>, Национальной лаборатории энергетических технологий (NETL, </a:t>
            </a:r>
            <a:r>
              <a:rPr lang="ru-RU" sz="2000" dirty="0" err="1">
                <a:solidFill>
                  <a:srgbClr val="000000"/>
                </a:solidFill>
              </a:rPr>
              <a:t>National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Energy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Technology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Laboratory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USA</a:t>
            </a:r>
            <a:r>
              <a:rPr lang="ru-RU" sz="2000" dirty="0">
                <a:solidFill>
                  <a:srgbClr val="000000"/>
                </a:solidFill>
              </a:rPr>
              <a:t>), хотя </a:t>
            </a:r>
            <a:r>
              <a:rPr lang="ru-RU" sz="2000" dirty="0"/>
              <a:t>имеются и отдельные отечественные решения, не претендующие на уровень комплексных.</a:t>
            </a:r>
          </a:p>
        </p:txBody>
      </p:sp>
    </p:spTree>
    <p:extLst>
      <p:ext uri="{BB962C8B-B14F-4D97-AF65-F5344CB8AC3E}">
        <p14:creationId xmlns:p14="http://schemas.microsoft.com/office/powerpoint/2010/main" val="29612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400" b="1" dirty="0" smtClean="0"/>
              <a:t>ОСНОВНЫЕ </a:t>
            </a:r>
            <a:r>
              <a:rPr lang="ru-RU" sz="2400" b="1" dirty="0" smtClean="0"/>
              <a:t>ПОНЯТИЯ И </a:t>
            </a:r>
          </a:p>
          <a:p>
            <a:pPr marL="0" indent="0" algn="ctr">
              <a:buNone/>
            </a:pPr>
            <a:r>
              <a:rPr lang="ru-RU" sz="2400" b="1" dirty="0" smtClean="0"/>
              <a:t>ОПРЕДЕЛЕНИЯ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5504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ЦИФРОВОЙ ДВОЙНИК КАК ИНТЕГРАЦИЯ ТЕХНОЛОГИЙ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2400" dirty="0" smtClean="0">
                <a:solidFill>
                  <a:srgbClr val="000000"/>
                </a:solidFill>
              </a:rPr>
              <a:t>Цифровой </a:t>
            </a:r>
            <a:r>
              <a:rPr lang="ru-RU" sz="2400" dirty="0">
                <a:solidFill>
                  <a:srgbClr val="000000"/>
                </a:solidFill>
              </a:rPr>
              <a:t>двойник отличается от традиционной системы автоматизированного проектирования (САПР) и не служит просто еще одним решением с поддержкой датчиков Интернета вещей (</a:t>
            </a:r>
            <a:r>
              <a:rPr lang="ru-RU" sz="2400" dirty="0" err="1">
                <a:solidFill>
                  <a:srgbClr val="000000"/>
                </a:solidFill>
              </a:rPr>
              <a:t>IoT</a:t>
            </a:r>
            <a:r>
              <a:rPr lang="ru-RU" sz="2400" dirty="0">
                <a:solidFill>
                  <a:srgbClr val="000000"/>
                </a:solidFill>
              </a:rPr>
              <a:t>).</a:t>
            </a:r>
          </a:p>
          <a:p>
            <a:r>
              <a:rPr lang="ru-RU" sz="2400" dirty="0" smtClean="0"/>
              <a:t>ЦД </a:t>
            </a:r>
            <a:r>
              <a:rPr lang="ru-RU" sz="2400" dirty="0"/>
              <a:t>представляет особый интерес как технология, которая находится на стыке цифровой и физической реальности </a:t>
            </a:r>
            <a:r>
              <a:rPr lang="ru-RU" sz="2400" dirty="0">
                <a:solidFill>
                  <a:srgbClr val="000000"/>
                </a:solidFill>
              </a:rPr>
              <a:t>и при этом развивается на фоне конвергенции целого ряда новых перспективных технологий, таких как аддитивные технологии, искусственный интеллект (ИИ), интернет вещей и </a:t>
            </a:r>
            <a:r>
              <a:rPr lang="ru-RU" sz="2400" dirty="0" smtClean="0">
                <a:solidFill>
                  <a:srgbClr val="000000"/>
                </a:solidFill>
              </a:rPr>
              <a:t>т.д.</a:t>
            </a:r>
          </a:p>
          <a:p>
            <a:r>
              <a:rPr lang="ru-RU" sz="2400" dirty="0">
                <a:solidFill>
                  <a:srgbClr val="000000"/>
                </a:solidFill>
              </a:rPr>
              <a:t>«Цифровой двойник сам по себе не является технологией. </a:t>
            </a:r>
            <a:r>
              <a:rPr lang="ru-RU" sz="2400" dirty="0"/>
              <a:t>Это слияние многих новейших цифровых технологий</a:t>
            </a:r>
            <a:r>
              <a:rPr lang="ru-RU" sz="2400" dirty="0">
                <a:solidFill>
                  <a:srgbClr val="000000"/>
                </a:solidFill>
              </a:rPr>
              <a:t>, которые помогают достигать бизнес-результатов и приносить пользу различным отраслям».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384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400" dirty="0" smtClean="0"/>
              <a:t>ОНТОЛОГИЧЕСКИЙ </a:t>
            </a:r>
            <a:r>
              <a:rPr lang="ru-RU" sz="2400" dirty="0" smtClean="0"/>
              <a:t>ПОДХОД  </a:t>
            </a:r>
          </a:p>
          <a:p>
            <a:pPr marL="0" indent="0" algn="ctr">
              <a:buNone/>
            </a:pPr>
            <a:r>
              <a:rPr lang="ru-RU" sz="2400" dirty="0" smtClean="0"/>
              <a:t>К ПОСТРОЕНИЮ </a:t>
            </a:r>
            <a:r>
              <a:rPr lang="ru-RU" sz="2400" dirty="0" smtClean="0"/>
              <a:t>ЦД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2030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200" dirty="0" smtClean="0"/>
              <a:t>АРХИТЕКТУРА ЦИФРОВОГО ДВОЙНИКА ЭНЕРГЕТИЧЕСКОЙ СИСТЕМЫ </a:t>
            </a:r>
            <a:r>
              <a:rPr lang="ru-RU" sz="2400" dirty="0"/>
              <a:t>(ИПУ </a:t>
            </a:r>
            <a:r>
              <a:rPr lang="ru-RU" sz="2400" dirty="0" smtClean="0"/>
              <a:t>РАН, </a:t>
            </a:r>
            <a:r>
              <a:rPr lang="ru-RU" sz="2400" dirty="0"/>
              <a:t>д.т.н. С.П. Ковалев ) </a:t>
            </a:r>
          </a:p>
        </p:txBody>
      </p:sp>
      <p:pic>
        <p:nvPicPr>
          <p:cNvPr id="5" name="Рисунок 4" descr="https://digitalsubstation.com/plctech/wp-content/uploads/2020/03/1-768x40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200799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73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ШЕСТЬ СЛОЕВ (ИНФОРМАЦИОННЫХ КОМПОНЕНТОВ) ЦИФРОВОГО ДВОЙНИКА ЭНЕРГОСИСТЕМЫ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sz="2800" dirty="0" smtClean="0"/>
              <a:t>Онтологическая модель.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Цифровые схемы и карты.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Электронная документация 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Информационные модели. 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Оперативная информация. 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Математические и имитационные модели</a:t>
            </a:r>
            <a:endParaRPr lang="ru-RU" sz="2800" dirty="0"/>
          </a:p>
          <a:p>
            <a:pPr marL="0" indent="0">
              <a:buNone/>
            </a:pPr>
            <a:r>
              <a:rPr lang="ru-RU" sz="2000" dirty="0" smtClean="0"/>
              <a:t>	В ходе функционирования энергосистемы слои интенсивно взаимодействуют друг с другом, в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в режиме циклов с обратной связью: в число вариантов использования каждого слоя входит представление данных другим слоям, ссылочная привязка данных других слоев, верификация данных, а также генерация структуры слоев.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43654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ВЗАИМОДЕЙСТВИЕ СЛОЕВ ЦИФРОВОГО ДВОЙНИКА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52736"/>
            <a:ext cx="6264696" cy="49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ОБОБЩЕННАЯ АРХИТЕКТУРА ЦИФРОВОГО ДВОЙНИКА ЭНЕРГЕТИЧЕСКОЙ </a:t>
            </a:r>
            <a:r>
              <a:rPr lang="ru-RU" sz="2400" dirty="0"/>
              <a:t>СИСТЕМЫ (ИСЭМ СО РАН)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9"/>
            <a:ext cx="7416824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3182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СХЕМА ЦИФРОВЫХ ДВОЙНИКОВ НА ОСНОВЕ ОНТОЛОГИЧЕСКОЙ МОДЕЛИ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 smtClean="0">
                <a:solidFill>
                  <a:srgbClr val="000000"/>
                </a:solidFill>
              </a:rPr>
              <a:t>Для </a:t>
            </a:r>
            <a:r>
              <a:rPr lang="ru-RU" sz="2200" dirty="0">
                <a:solidFill>
                  <a:srgbClr val="000000"/>
                </a:solidFill>
              </a:rPr>
              <a:t>нас важно, что </a:t>
            </a:r>
            <a:r>
              <a:rPr lang="ru-RU" sz="2200" dirty="0"/>
              <a:t>слой математических моделей цифрового двойника «собирается» над онтологической моделью.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Предлагается  </a:t>
            </a:r>
            <a:r>
              <a:rPr lang="ru-RU" sz="2200" dirty="0">
                <a:solidFill>
                  <a:srgbClr val="000000"/>
                </a:solidFill>
              </a:rPr>
              <a:t>на основе </a:t>
            </a:r>
            <a:r>
              <a:rPr lang="ru-RU" sz="2200" dirty="0" smtClean="0"/>
              <a:t>онтологических, информационных и математических </a:t>
            </a:r>
            <a:r>
              <a:rPr lang="ru-RU" sz="2200" dirty="0"/>
              <a:t>(физико-технических) моделей отраслевых систем энергетики </a:t>
            </a:r>
            <a:r>
              <a:rPr lang="ru-RU" sz="2200" dirty="0" smtClean="0"/>
              <a:t>разрабатывать цифровых двойников </a:t>
            </a:r>
            <a:r>
              <a:rPr lang="ru-RU" sz="2200" dirty="0"/>
              <a:t>этих систем. </a:t>
            </a:r>
            <a:endParaRPr lang="ru-RU" sz="2200" dirty="0" smtClean="0"/>
          </a:p>
          <a:p>
            <a:r>
              <a:rPr lang="ru-RU" sz="2200" dirty="0" smtClean="0">
                <a:solidFill>
                  <a:srgbClr val="000000"/>
                </a:solidFill>
              </a:rPr>
              <a:t>После </a:t>
            </a:r>
            <a:r>
              <a:rPr lang="ru-RU" sz="2200" dirty="0">
                <a:solidFill>
                  <a:srgbClr val="000000"/>
                </a:solidFill>
              </a:rPr>
              <a:t>решения вопросов обеспечения этих моделей данными, вопросов </a:t>
            </a:r>
            <a:r>
              <a:rPr lang="ru-RU" sz="2200" dirty="0"/>
              <a:t>информационного взаимодействия с потоками данных и проведения вычислительных экспериментов на цифровых двойниках </a:t>
            </a:r>
            <a:r>
              <a:rPr lang="ru-RU" sz="2200" dirty="0">
                <a:solidFill>
                  <a:srgbClr val="000000"/>
                </a:solidFill>
              </a:rPr>
              <a:t>они могут быть рекомендованы для </a:t>
            </a:r>
            <a:r>
              <a:rPr lang="ru-RU" sz="2200" dirty="0"/>
              <a:t>практического использования </a:t>
            </a:r>
            <a:r>
              <a:rPr lang="ru-RU" sz="2200" dirty="0">
                <a:solidFill>
                  <a:srgbClr val="000000"/>
                </a:solidFill>
              </a:rPr>
              <a:t>при управлении </a:t>
            </a:r>
            <a:r>
              <a:rPr lang="ru-RU" sz="2200" dirty="0" smtClean="0">
                <a:solidFill>
                  <a:srgbClr val="000000"/>
                </a:solidFill>
              </a:rPr>
              <a:t>соответствующими энергетическими </a:t>
            </a:r>
            <a:r>
              <a:rPr lang="ru-RU" sz="2200" dirty="0">
                <a:solidFill>
                  <a:srgbClr val="000000"/>
                </a:solidFill>
              </a:rPr>
              <a:t>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332784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СТРУКТУРА ОНТОЛОГИЧЕСКИХ МОДЕЛЕЙ ДЛЯ ПОСТРОЕНИЯ </a:t>
            </a:r>
            <a:r>
              <a:rPr lang="ru-RU" sz="2400" dirty="0" smtClean="0"/>
              <a:t>ЦИФРОВЫХ ДВОЙНИКОВ </a:t>
            </a:r>
            <a:r>
              <a:rPr lang="ru-RU" sz="2400" dirty="0"/>
              <a:t>В ЭНЕРГЕТИКЕ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В структуре онтологических моделей для построения цифровых двойников в энергетике предлагается рассматривать уровни:</a:t>
            </a:r>
          </a:p>
          <a:p>
            <a:pPr lvl="0"/>
            <a:r>
              <a:rPr lang="ru-RU" sz="1800" dirty="0"/>
              <a:t>Онтология верхнего уровня (</a:t>
            </a:r>
            <a:r>
              <a:rPr lang="ru-RU" sz="1800" dirty="0" err="1"/>
              <a:t>метаонтология</a:t>
            </a:r>
            <a:r>
              <a:rPr lang="ru-RU" sz="1800" dirty="0"/>
              <a:t>) </a:t>
            </a:r>
            <a:r>
              <a:rPr lang="ru-RU" sz="1800" dirty="0">
                <a:solidFill>
                  <a:srgbClr val="000000"/>
                </a:solidFill>
              </a:rPr>
              <a:t>– базовые концепты относящиеся к исследованиям, моделированию и функционированию объектов </a:t>
            </a:r>
            <a:r>
              <a:rPr lang="ru-RU" sz="1800" dirty="0" smtClean="0">
                <a:solidFill>
                  <a:srgbClr val="000000"/>
                </a:solidFill>
              </a:rPr>
              <a:t>(след. слайд). </a:t>
            </a:r>
            <a:r>
              <a:rPr lang="ru-RU" sz="1800" dirty="0">
                <a:solidFill>
                  <a:srgbClr val="000000"/>
                </a:solidFill>
              </a:rPr>
              <a:t>Такие понятия не связаны с конкретной предметной областью. 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ru-RU" sz="1800" dirty="0"/>
              <a:t>Онтология предметной области </a:t>
            </a:r>
            <a:r>
              <a:rPr lang="ru-RU" sz="1800" dirty="0">
                <a:solidFill>
                  <a:srgbClr val="000000"/>
                </a:solidFill>
              </a:rPr>
              <a:t>– описывает базовые понятия предметной области с точки зрения их формулирования, согласования, группировки и классификации </a:t>
            </a:r>
            <a:r>
              <a:rPr lang="ru-RU" sz="1800" dirty="0" smtClean="0">
                <a:solidFill>
                  <a:srgbClr val="000000"/>
                </a:solidFill>
              </a:rPr>
              <a:t>(через один слайд).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dirty="0"/>
              <a:t>Прикладные онтологии </a:t>
            </a:r>
            <a:r>
              <a:rPr lang="ru-RU" sz="1800" dirty="0">
                <a:solidFill>
                  <a:srgbClr val="000000"/>
                </a:solidFill>
              </a:rPr>
              <a:t>– используются для описания концептуальной модели задачи, приложения, программного комплекса и других компонентов моделируемой системы. В качестве примера представлена </a:t>
            </a:r>
            <a:r>
              <a:rPr lang="ru-RU" sz="1800" dirty="0"/>
              <a:t>онтология программного комплекса (ПК) </a:t>
            </a:r>
            <a:r>
              <a:rPr lang="ru-RU" sz="1800" dirty="0" smtClean="0">
                <a:solidFill>
                  <a:srgbClr val="000000"/>
                </a:solidFill>
              </a:rPr>
              <a:t>(через 2 сл.).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dirty="0">
                <a:solidFill>
                  <a:srgbClr val="000000"/>
                </a:solidFill>
              </a:rPr>
              <a:t>При построении </a:t>
            </a:r>
            <a:r>
              <a:rPr lang="ru-RU" sz="1800" dirty="0"/>
              <a:t>цифровых </a:t>
            </a:r>
            <a:r>
              <a:rPr lang="ru-RU" sz="1800" dirty="0" smtClean="0"/>
              <a:t>теней</a:t>
            </a:r>
            <a:r>
              <a:rPr lang="en-US" sz="1800" dirty="0" smtClean="0"/>
              <a:t> </a:t>
            </a:r>
            <a:r>
              <a:rPr lang="ru-RU" sz="1800" dirty="0" smtClean="0">
                <a:solidFill>
                  <a:srgbClr val="000000"/>
                </a:solidFill>
              </a:rPr>
              <a:t>в </a:t>
            </a:r>
            <a:r>
              <a:rPr lang="ru-RU" sz="1800" dirty="0">
                <a:solidFill>
                  <a:srgbClr val="000000"/>
                </a:solidFill>
              </a:rPr>
              <a:t>первую очередь будут востребованы </a:t>
            </a:r>
            <a:r>
              <a:rPr lang="ru-RU" sz="1800" dirty="0"/>
              <a:t>онтологии предметных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59133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МЕТАОНТОЛОГИЯ ИССЛЕДОВАНИЙ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3"/>
            <a:ext cx="72008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7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ОНТОЛОГИЯ ПРЕДМЕТНОЙ ОБЛАСТИ (ТЕПЛОЭНЕРГЕТИКИ)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9208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ЦИФРОВАЯ ТРАНСФОРМАЦИЯ ИЛИ ЦИФРОВИЗАЦИЯ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Одно из первых значений термина «цифровая трансформация» – это переход от аналоговых данных к цифровым, то, что сегодня принято называть </a:t>
            </a:r>
            <a:r>
              <a:rPr lang="ru-RU" sz="1800" dirty="0" err="1"/>
              <a:t>цифровизацией</a:t>
            </a:r>
            <a:r>
              <a:rPr lang="ru-RU" sz="1800" dirty="0"/>
              <a:t>.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</a:rPr>
              <a:t>Выделяют </a:t>
            </a:r>
            <a:r>
              <a:rPr lang="ru-RU" sz="1800" dirty="0"/>
              <a:t>три точки зрения</a:t>
            </a:r>
            <a:r>
              <a:rPr lang="ru-RU" sz="1800" dirty="0">
                <a:solidFill>
                  <a:srgbClr val="000000"/>
                </a:solidFill>
              </a:rPr>
              <a:t> на </a:t>
            </a:r>
            <a:r>
              <a:rPr lang="ru-RU" sz="1800" dirty="0" err="1">
                <a:solidFill>
                  <a:srgbClr val="000000"/>
                </a:solidFill>
              </a:rPr>
              <a:t>цифровизацию</a:t>
            </a:r>
            <a:r>
              <a:rPr lang="ru-RU" sz="1800" dirty="0">
                <a:solidFill>
                  <a:srgbClr val="000000"/>
                </a:solidFill>
              </a:rPr>
              <a:t> или цифровую трансформацию: </a:t>
            </a:r>
            <a:endParaRPr lang="ru-RU" sz="18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ru-RU" sz="1800" dirty="0" smtClean="0">
                <a:solidFill>
                  <a:srgbClr val="000000"/>
                </a:solidFill>
              </a:rPr>
              <a:t>со </a:t>
            </a:r>
            <a:r>
              <a:rPr lang="ru-RU" sz="1800" dirty="0">
                <a:solidFill>
                  <a:srgbClr val="000000"/>
                </a:solidFill>
              </a:rPr>
              <a:t>времен зарождения цифровых технологий люди пытались использовать их для автоматизации бизнеса, то есть </a:t>
            </a:r>
            <a:r>
              <a:rPr lang="ru-RU" sz="1800" dirty="0"/>
              <a:t>цифровая трансформация — это процесс, который длится десятилетия, и каждая новая технология добавляет ему новые стадии</a:t>
            </a:r>
            <a:r>
              <a:rPr lang="ru-RU" sz="1800" dirty="0">
                <a:solidFill>
                  <a:srgbClr val="000000"/>
                </a:solidFill>
              </a:rPr>
              <a:t>; </a:t>
            </a:r>
            <a:endParaRPr lang="ru-RU" sz="18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ru-RU" sz="1800" dirty="0" smtClean="0">
                <a:solidFill>
                  <a:srgbClr val="000000"/>
                </a:solidFill>
              </a:rPr>
              <a:t>цифровую </a:t>
            </a:r>
            <a:r>
              <a:rPr lang="ru-RU" sz="1800" dirty="0">
                <a:solidFill>
                  <a:srgbClr val="000000"/>
                </a:solidFill>
              </a:rPr>
              <a:t>трансформацию следует связывать с определенным периодом развития ИКТ, и </a:t>
            </a:r>
            <a:r>
              <a:rPr lang="ru-RU" sz="1800" dirty="0"/>
              <a:t>переломным моментом является появление так называемой третьей платформы (облака, мобильность, социальные технологии, «большие данные»</a:t>
            </a:r>
            <a:r>
              <a:rPr lang="ru-RU" sz="1800" dirty="0">
                <a:solidFill>
                  <a:srgbClr val="000000"/>
                </a:solidFill>
              </a:rPr>
              <a:t> и др.), на основании которой стали появляться цифровые компании, предложившие </a:t>
            </a:r>
            <a:r>
              <a:rPr lang="ru-RU" sz="1800" dirty="0"/>
              <a:t>новую бизнес-модель с использованием перечисленных технологий и максимальным уходом от нецифровых активов; </a:t>
            </a:r>
            <a:endParaRPr lang="ru-RU" sz="1800" dirty="0" smtClean="0"/>
          </a:p>
          <a:p>
            <a:pPr marL="457200" indent="-457200">
              <a:buAutoNum type="arabicParenR"/>
            </a:pPr>
            <a:r>
              <a:rPr lang="ru-RU" sz="1800" dirty="0" smtClean="0">
                <a:solidFill>
                  <a:srgbClr val="000000"/>
                </a:solidFill>
              </a:rPr>
              <a:t>делается </a:t>
            </a:r>
            <a:r>
              <a:rPr lang="ru-RU" sz="1800" dirty="0">
                <a:solidFill>
                  <a:srgbClr val="000000"/>
                </a:solidFill>
              </a:rPr>
              <a:t>акцент на </a:t>
            </a:r>
            <a:r>
              <a:rPr lang="ru-RU" sz="1800" dirty="0"/>
              <a:t>бизнес-аспектах</a:t>
            </a:r>
            <a:r>
              <a:rPr lang="ru-RU" sz="1800" dirty="0">
                <a:solidFill>
                  <a:srgbClr val="000000"/>
                </a:solidFill>
              </a:rPr>
              <a:t> явления и утверждается, что </a:t>
            </a:r>
            <a:r>
              <a:rPr lang="ru-RU" sz="1800" dirty="0"/>
              <a:t>цифровая трансформация актуальна для любой компании, занятой как цифровым бизнесом, так и реальным производством. </a:t>
            </a:r>
          </a:p>
          <a:p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4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ОНТОЛОГИЯ ПРОГРАММНОГО КОМПЛЕКСА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6714628" cy="47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ru-RU" sz="2400" b="1" dirty="0" smtClean="0"/>
              <a:t>РАЗРАБОТКА </a:t>
            </a:r>
            <a:r>
              <a:rPr lang="ru-RU" sz="2400" b="1" dirty="0" smtClean="0"/>
              <a:t>ЦИФРОВЫХ ДВОЙНИКОВ </a:t>
            </a:r>
          </a:p>
          <a:p>
            <a:pPr marL="0" indent="0" algn="ctr">
              <a:buNone/>
            </a:pPr>
            <a:r>
              <a:rPr lang="ru-RU" sz="2400" b="1" dirty="0" smtClean="0"/>
              <a:t>В ЭНЕРГЕТИКЕ С ИСПОЛЬЗОВАНИЕМ </a:t>
            </a:r>
          </a:p>
          <a:p>
            <a:pPr marL="0" indent="0" algn="ctr">
              <a:buNone/>
            </a:pPr>
            <a:r>
              <a:rPr lang="ru-RU" sz="2400" b="1" dirty="0" smtClean="0"/>
              <a:t>НАУЧНОГО ИНСТРУМЕНТАРИЯ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4531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ИСПОЛЬЗОВАНИЕ ИМЕЮЩЕГОСЯ НАУЧНОГО ИНТСРУМЕНТАРИЯ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175" y="908720"/>
            <a:ext cx="8229600" cy="5545038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</a:rPr>
              <a:t>В исследованиях, выполняемых в ИСЭМ СО РАН, решаются задачи анализа, проектирования, прогнозирования объектов и систем энергетики и широко используется </a:t>
            </a:r>
            <a:r>
              <a:rPr lang="ru-RU" sz="1800" dirty="0"/>
              <a:t>математическое и имитационное моделирование топливно-энергетического комплекса в целом, отдельных систем энергетики, энергетических объектов и их элементов. </a:t>
            </a:r>
            <a:endParaRPr lang="ru-RU" sz="1800" dirty="0" smtClean="0"/>
          </a:p>
          <a:p>
            <a:r>
              <a:rPr lang="ru-RU" sz="1800" dirty="0" smtClean="0">
                <a:solidFill>
                  <a:srgbClr val="000000"/>
                </a:solidFill>
              </a:rPr>
              <a:t>В </a:t>
            </a:r>
            <a:r>
              <a:rPr lang="ru-RU" sz="1800" dirty="0">
                <a:solidFill>
                  <a:srgbClr val="000000"/>
                </a:solidFill>
              </a:rPr>
              <a:t>частности, разрабатываются </a:t>
            </a:r>
            <a:r>
              <a:rPr lang="ru-RU" sz="1800" dirty="0"/>
              <a:t>программные комплексы для решения задач проектирования систем и объектов энергетики</a:t>
            </a:r>
            <a:r>
              <a:rPr lang="ru-RU" sz="1800" dirty="0">
                <a:solidFill>
                  <a:srgbClr val="000000"/>
                </a:solidFill>
              </a:rPr>
              <a:t>. При этом программное обеспечение создается на основе моделей, а </a:t>
            </a:r>
            <a:r>
              <a:rPr lang="ru-RU" sz="1800" dirty="0"/>
              <a:t>знания о структуре систем, прикладных задачах и математических моделях представляются в виде онтологий </a:t>
            </a:r>
            <a:r>
              <a:rPr lang="ru-RU" sz="1800" dirty="0">
                <a:solidFill>
                  <a:srgbClr val="000000"/>
                </a:solidFill>
              </a:rPr>
              <a:t>для повторного использования 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dirty="0"/>
              <a:t>Целесообразно использовать при построении цифровых двойников имеющийся научный инструментарий</a:t>
            </a:r>
            <a:r>
              <a:rPr lang="ru-RU" sz="1800" dirty="0">
                <a:solidFill>
                  <a:srgbClr val="000000"/>
                </a:solidFill>
              </a:rPr>
              <a:t>, учитывая, что в ряде организаций, в частности, в Институте систем энергетики им. Л.А. Мелентьева СО РАН созданы и продолжают разрабатываться математические и компьютерные модели энергетических объектов и систем и реализующие их программные продукты, которые пока преимущественно используются для внутреннего потребления в данной области. </a:t>
            </a:r>
            <a:r>
              <a:rPr lang="ru-RU" sz="1800" dirty="0"/>
              <a:t>Использование этих наработок позволит сократить сроки разработки цифровых двойников и повысить их качество 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23362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БАЗОВЫЙ ПРОЕКТ ИСЭМ СО РАН (2021- </a:t>
            </a:r>
            <a:r>
              <a:rPr lang="ru-RU" sz="2400" dirty="0"/>
              <a:t>2025 </a:t>
            </a:r>
            <a:r>
              <a:rPr lang="ru-RU" sz="2400" dirty="0" smtClean="0"/>
              <a:t>гг.)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solidFill>
                  <a:srgbClr val="000000"/>
                </a:solidFill>
              </a:rPr>
              <a:t>На 2021- 2025 г. отделом систем искусственного интеллекта в энергетике заявлен проект «</a:t>
            </a:r>
            <a:r>
              <a:rPr lang="ru-RU" sz="2000" dirty="0" smtClean="0"/>
              <a:t>Методология </a:t>
            </a:r>
            <a:r>
              <a:rPr lang="ru-RU" sz="2000" dirty="0"/>
              <a:t>построения ИТ-инфраструктуры </a:t>
            </a:r>
            <a:r>
              <a:rPr lang="ru-RU" sz="2000" dirty="0">
                <a:solidFill>
                  <a:srgbClr val="000000"/>
                </a:solidFill>
              </a:rPr>
              <a:t>для разработки интеллектуальных систем управления развитием и функционированием систем </a:t>
            </a:r>
            <a:r>
              <a:rPr lang="ru-RU" sz="2000" dirty="0" smtClean="0">
                <a:solidFill>
                  <a:srgbClr val="000000"/>
                </a:solidFill>
              </a:rPr>
              <a:t>энергетики»</a:t>
            </a:r>
          </a:p>
          <a:p>
            <a:r>
              <a:rPr lang="ru-RU" sz="2000" b="1" dirty="0">
                <a:solidFill>
                  <a:srgbClr val="000000"/>
                </a:solidFill>
              </a:rPr>
              <a:t>Цель исследования: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/>
              <a:t>Разработка методологии построения ИТ-инфраструктуры</a:t>
            </a:r>
            <a:r>
              <a:rPr lang="ru-RU" sz="2000" dirty="0">
                <a:solidFill>
                  <a:srgbClr val="000000"/>
                </a:solidFill>
              </a:rPr>
              <a:t> для проведения системных исследований энергетики </a:t>
            </a:r>
            <a:r>
              <a:rPr lang="ru-RU" sz="2000" dirty="0"/>
              <a:t>с использованием цифровых двойников и цифровых образов</a:t>
            </a:r>
            <a:r>
              <a:rPr lang="ru-RU" sz="2000" dirty="0">
                <a:solidFill>
                  <a:srgbClr val="000000"/>
                </a:solidFill>
              </a:rPr>
              <a:t>, с последующим переходом к созданию интеллектуальных систем управления развитием и функционированием систем энергетики. Под системами энергетики понимаются отраслевые энергетические системы и топливно-энергетический комплекс в целом.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1496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 smtClean="0"/>
              <a:t>ИТ-ИНФРАСТРУКТУРА </a:t>
            </a:r>
            <a:br>
              <a:rPr lang="ru-RU" altLang="ru-RU" sz="2400" smtClean="0"/>
            </a:br>
            <a:r>
              <a:rPr lang="ru-RU" altLang="ru-RU" sz="2400" smtClean="0"/>
              <a:t>СИСТЕМНЫХ ИССЛЕДОВАНИЙ В ЭНЕРГЕТИКЕ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210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82675"/>
            <a:ext cx="67691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9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УРОВНИ (ЭТАПЫ) ИССЛЕДОВАНИЙ И ПОДДЕРЖИВАЮЩИЕ ИХ ИНСТРУМЕНТАЛЬНЫЕ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Основой </a:t>
            </a:r>
            <a:r>
              <a:rPr lang="ru-RU" dirty="0" smtClean="0"/>
              <a:t>ИТ-инфраструктуры </a:t>
            </a:r>
            <a:r>
              <a:rPr lang="ru-RU" dirty="0"/>
              <a:t>для проведения </a:t>
            </a:r>
            <a:r>
              <a:rPr lang="ru-RU" dirty="0" smtClean="0"/>
              <a:t>системных исследований </a:t>
            </a:r>
            <a:r>
              <a:rPr lang="ru-RU" dirty="0"/>
              <a:t>в энергетике </a:t>
            </a:r>
            <a:r>
              <a:rPr lang="ru-RU" dirty="0">
                <a:solidFill>
                  <a:srgbClr val="000000"/>
                </a:solidFill>
              </a:rPr>
              <a:t>с использованием цифровых двойников и цифровых образов может стать </a:t>
            </a:r>
            <a:r>
              <a:rPr lang="ru-RU" dirty="0"/>
              <a:t>модифицированная архитектура </a:t>
            </a:r>
            <a:r>
              <a:rPr lang="ru-RU" dirty="0" err="1"/>
              <a:t>многоагентной</a:t>
            </a:r>
            <a:r>
              <a:rPr lang="ru-RU" dirty="0"/>
              <a:t> интеллектуальной </a:t>
            </a:r>
            <a:r>
              <a:rPr lang="ru-RU" dirty="0" smtClean="0"/>
              <a:t>среды</a:t>
            </a:r>
            <a:r>
              <a:rPr lang="ru-RU" dirty="0" smtClean="0">
                <a:solidFill>
                  <a:srgbClr val="000000"/>
                </a:solidFill>
              </a:rPr>
              <a:t>, </a:t>
            </a:r>
            <a:r>
              <a:rPr lang="ru-RU" dirty="0">
                <a:solidFill>
                  <a:srgbClr val="000000"/>
                </a:solidFill>
              </a:rPr>
              <a:t>предложенная авторами </a:t>
            </a:r>
            <a:r>
              <a:rPr lang="ru-RU" dirty="0" smtClean="0">
                <a:solidFill>
                  <a:srgbClr val="000000"/>
                </a:solidFill>
              </a:rPr>
              <a:t>ранее. 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Для ее построения были </a:t>
            </a:r>
            <a:r>
              <a:rPr lang="ru-RU" dirty="0">
                <a:solidFill>
                  <a:srgbClr val="000000"/>
                </a:solidFill>
              </a:rPr>
              <a:t>выделены следующие </a:t>
            </a:r>
            <a:r>
              <a:rPr lang="ru-RU" dirty="0"/>
              <a:t>уровни (этапы) исследований и поддерживающие их инструментальные </a:t>
            </a:r>
            <a:r>
              <a:rPr lang="ru-RU" dirty="0" smtClean="0"/>
              <a:t>средства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62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УРОВНИ (ЭТАПЫ) ИССЛЕДОВАНИЙ И ПОДДЕРЖИВАЮЩИЕ ИХ ИНСТРУМЕНТАЛЬНЫЕ СРЕДСТВА</a:t>
            </a:r>
          </a:p>
        </p:txBody>
      </p:sp>
      <p:pic>
        <p:nvPicPr>
          <p:cNvPr id="4" name="Рисунок 3" descr="Рис1-Уровн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04856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353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МОДИФИЦИРОВАННАЯ АРХИТЕКТУРА МНОГОАГЕНТНОЙ ИНТЕЛЛЕКТУАЛЬНОЙ СРЕДЫ С ИСПОЛЬЗОВАНИЕМ ЦИФРОВЫХ ДВОЙНИКОВ И ЦИФРОВЫХ ОБРАЗОВ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089752"/>
            <a:ext cx="6192688" cy="5434958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54895" y="6232810"/>
            <a:ext cx="528673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3ACD01-49D6-4752-9FD2-0093E9B02160}" type="slidenum">
              <a:rPr lang="ru-RU" altLang="en-US" smtClean="0"/>
              <a:pPr>
                <a:defRPr/>
              </a:pPr>
              <a:t>37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6283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ЭТАПЫ ПОСТРОЕНИЯ ЦИФРОВЫХ ДВОЙНИКОВ С ИСПОЛЬЗОВАНИЕМ НАУЧНОГО ИНСТРУМЕНТАРИЯ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1900" dirty="0" smtClean="0"/>
              <a:t>Анализ </a:t>
            </a:r>
            <a:r>
              <a:rPr lang="ru-RU" sz="1900" dirty="0"/>
              <a:t>существующих математических моделей </a:t>
            </a:r>
            <a:r>
              <a:rPr lang="ru-RU" sz="1900" dirty="0">
                <a:solidFill>
                  <a:srgbClr val="000000"/>
                </a:solidFill>
              </a:rPr>
              <a:t>и реализующих их </a:t>
            </a:r>
            <a:r>
              <a:rPr lang="ru-RU" sz="1900" dirty="0"/>
              <a:t>компьютерных программ   </a:t>
            </a:r>
            <a:r>
              <a:rPr lang="ru-RU" sz="1900" dirty="0">
                <a:solidFill>
                  <a:srgbClr val="000000"/>
                </a:solidFill>
              </a:rPr>
              <a:t>(программных комплексов</a:t>
            </a:r>
            <a:r>
              <a:rPr lang="ru-RU" sz="1900" dirty="0" smtClean="0">
                <a:solidFill>
                  <a:srgbClr val="000000"/>
                </a:solidFill>
              </a:rPr>
              <a:t>).</a:t>
            </a:r>
            <a:endParaRPr lang="ru-RU" sz="19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 smtClean="0"/>
              <a:t>Онтологический </a:t>
            </a:r>
            <a:r>
              <a:rPr lang="ru-RU" sz="1900" dirty="0"/>
              <a:t>инжиниринг </a:t>
            </a:r>
            <a:r>
              <a:rPr lang="ru-RU" sz="1900" dirty="0">
                <a:solidFill>
                  <a:srgbClr val="000000"/>
                </a:solidFill>
              </a:rPr>
              <a:t>предметной области (соответствующей энергосистемы) и построение </a:t>
            </a:r>
            <a:r>
              <a:rPr lang="ru-RU" sz="1900" dirty="0"/>
              <a:t>онтологической </a:t>
            </a:r>
            <a:r>
              <a:rPr lang="ru-RU" sz="1900" dirty="0" smtClean="0"/>
              <a:t>модели.</a:t>
            </a:r>
            <a:endParaRPr lang="ru-RU" sz="1900" dirty="0"/>
          </a:p>
          <a:p>
            <a:pPr marL="457200" lvl="0" indent="-457200">
              <a:buFont typeface="+mj-lt"/>
              <a:buAutoNum type="arabicPeriod"/>
            </a:pPr>
            <a:r>
              <a:rPr lang="ru-RU" sz="1900" dirty="0" smtClean="0">
                <a:solidFill>
                  <a:srgbClr val="000000"/>
                </a:solidFill>
              </a:rPr>
              <a:t>Определение </a:t>
            </a:r>
            <a:r>
              <a:rPr lang="ru-RU" sz="1900" dirty="0">
                <a:solidFill>
                  <a:srgbClr val="000000"/>
                </a:solidFill>
              </a:rPr>
              <a:t>исходных данных или потоков данных (состав, источники получения, возможность получения оперативных данных, базы данных и др.) и их </a:t>
            </a:r>
            <a:r>
              <a:rPr lang="ru-RU" sz="1900" dirty="0"/>
              <a:t>взаимодействия с математическими </a:t>
            </a:r>
            <a:r>
              <a:rPr lang="ru-RU" sz="1900" dirty="0" smtClean="0"/>
              <a:t>моделями.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 smtClean="0"/>
              <a:t>Модификация</a:t>
            </a:r>
            <a:r>
              <a:rPr lang="ru-RU" sz="1900" dirty="0"/>
              <a:t>,</a:t>
            </a:r>
            <a:r>
              <a:rPr lang="ru-RU" sz="1900" dirty="0">
                <a:solidFill>
                  <a:srgbClr val="000000"/>
                </a:solidFill>
              </a:rPr>
              <a:t> при необходимости, </a:t>
            </a:r>
            <a:r>
              <a:rPr lang="ru-RU" sz="1900" dirty="0"/>
              <a:t>математических </a:t>
            </a:r>
            <a:r>
              <a:rPr lang="ru-RU" sz="1900" dirty="0">
                <a:solidFill>
                  <a:srgbClr val="000000"/>
                </a:solidFill>
              </a:rPr>
              <a:t>моделей и </a:t>
            </a:r>
            <a:r>
              <a:rPr lang="ru-RU" sz="1900" dirty="0"/>
              <a:t>реинжиниринг программ и программных комплексов </a:t>
            </a:r>
            <a:r>
              <a:rPr lang="ru-RU" sz="1900" dirty="0">
                <a:solidFill>
                  <a:srgbClr val="000000"/>
                </a:solidFill>
              </a:rPr>
              <a:t>(если они перешли в категорию унаследованного программного обеспечения</a:t>
            </a:r>
            <a:r>
              <a:rPr lang="ru-RU" sz="1900" dirty="0" smtClean="0">
                <a:solidFill>
                  <a:srgbClr val="000000"/>
                </a:solidFill>
              </a:rPr>
              <a:t>).</a:t>
            </a:r>
            <a:endParaRPr lang="ru-RU" sz="1900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 smtClean="0">
                <a:solidFill>
                  <a:srgbClr val="000000"/>
                </a:solidFill>
              </a:rPr>
              <a:t>Разработка</a:t>
            </a:r>
            <a:r>
              <a:rPr lang="ru-RU" sz="1900" dirty="0">
                <a:solidFill>
                  <a:srgbClr val="000000"/>
                </a:solidFill>
              </a:rPr>
              <a:t>, </a:t>
            </a:r>
            <a:r>
              <a:rPr lang="ru-RU" sz="1900" dirty="0"/>
              <a:t>на основе прошедших реинжиниринг цифровых программ, </a:t>
            </a:r>
            <a:r>
              <a:rPr lang="ru-RU" sz="1900" dirty="0" err="1"/>
              <a:t>web</a:t>
            </a:r>
            <a:r>
              <a:rPr lang="ru-RU" sz="1900" dirty="0"/>
              <a:t>-приложений и </a:t>
            </a:r>
            <a:r>
              <a:rPr lang="ru-RU" sz="1900" dirty="0" err="1"/>
              <a:t>web</a:t>
            </a:r>
            <a:r>
              <a:rPr lang="ru-RU" sz="1900" dirty="0"/>
              <a:t> – сервисов </a:t>
            </a:r>
            <a:r>
              <a:rPr lang="ru-RU" sz="1900" dirty="0">
                <a:solidFill>
                  <a:srgbClr val="000000"/>
                </a:solidFill>
              </a:rPr>
              <a:t>для реализации цифровых двойников.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 smtClean="0"/>
              <a:t>Реализация </a:t>
            </a:r>
            <a:r>
              <a:rPr lang="ru-RU" sz="1900" dirty="0"/>
              <a:t>цифровых двойников СЭ – прототипов</a:t>
            </a:r>
          </a:p>
          <a:p>
            <a:pPr lvl="0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2371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400" b="1" dirty="0" smtClean="0"/>
              <a:t>ДВЕ СТАДИИ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08050"/>
            <a:ext cx="8218487" cy="5257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000" dirty="0" smtClean="0">
                <a:solidFill>
                  <a:srgbClr val="000000"/>
                </a:solidFill>
              </a:rPr>
              <a:t>При разработке </a:t>
            </a:r>
            <a:r>
              <a:rPr lang="ru-RU" sz="2000" dirty="0" smtClean="0"/>
              <a:t>интеллектуальных систем управления развитием и функционированием систем энергетики </a:t>
            </a:r>
            <a:r>
              <a:rPr lang="ru-RU" sz="2000" dirty="0" smtClean="0">
                <a:solidFill>
                  <a:srgbClr val="000000"/>
                </a:solidFill>
              </a:rPr>
              <a:t>на основе цифровых двойников и цифровых образов  выделяются </a:t>
            </a:r>
            <a:r>
              <a:rPr lang="ru-RU" sz="2000" dirty="0" smtClean="0"/>
              <a:t>две стадии проекта</a:t>
            </a:r>
            <a:r>
              <a:rPr lang="ru-RU" sz="2000" dirty="0" smtClean="0">
                <a:solidFill>
                  <a:srgbClr val="000000"/>
                </a:solidFill>
              </a:rPr>
              <a:t>:</a:t>
            </a:r>
          </a:p>
          <a:p>
            <a:pPr marL="342900" lvl="1" indent="-342900">
              <a:buFontTx/>
              <a:buAutoNum type="arabicParenR"/>
              <a:defRPr/>
            </a:pPr>
            <a:r>
              <a:rPr lang="ru-RU" sz="2000" dirty="0" smtClean="0">
                <a:solidFill>
                  <a:srgbClr val="000000"/>
                </a:solidFill>
              </a:rPr>
              <a:t>разработка </a:t>
            </a:r>
            <a:r>
              <a:rPr lang="ru-RU" sz="2000" dirty="0" smtClean="0"/>
              <a:t>научных прототипов цифровых двойников с использованием научного инструментария исследований в энергетике</a:t>
            </a:r>
            <a:r>
              <a:rPr lang="ru-RU" sz="2000" dirty="0" smtClean="0">
                <a:solidFill>
                  <a:srgbClr val="000000"/>
                </a:solidFill>
              </a:rPr>
              <a:t> с отладкой информационного взаимодействия </a:t>
            </a:r>
            <a:r>
              <a:rPr lang="ru-RU" sz="2000" dirty="0" smtClean="0"/>
              <a:t>в </a:t>
            </a:r>
            <a:r>
              <a:rPr lang="ru-RU" sz="2000" dirty="0"/>
              <a:t>рамках ИТ-инфраструктуры </a:t>
            </a:r>
            <a:r>
              <a:rPr lang="ru-RU" sz="2000" dirty="0">
                <a:solidFill>
                  <a:srgbClr val="000000"/>
                </a:solidFill>
              </a:rPr>
              <a:t>системных исследований в </a:t>
            </a:r>
            <a:r>
              <a:rPr lang="ru-RU" sz="2000" dirty="0" smtClean="0">
                <a:solidFill>
                  <a:srgbClr val="000000"/>
                </a:solidFill>
              </a:rPr>
              <a:t>энергетике;</a:t>
            </a:r>
          </a:p>
          <a:p>
            <a:pPr marL="342900" lvl="1" indent="-342900">
              <a:buFontTx/>
              <a:buAutoNum type="arabicParenR"/>
              <a:defRPr/>
            </a:pPr>
            <a:r>
              <a:rPr lang="ru-RU" sz="2000" dirty="0" smtClean="0">
                <a:solidFill>
                  <a:srgbClr val="000000"/>
                </a:solidFill>
              </a:rPr>
              <a:t>апробация прототипов </a:t>
            </a:r>
            <a:r>
              <a:rPr lang="ru-RU" sz="2000" dirty="0">
                <a:solidFill>
                  <a:srgbClr val="000000"/>
                </a:solidFill>
              </a:rPr>
              <a:t>ЦД </a:t>
            </a:r>
            <a:r>
              <a:rPr lang="ru-RU" sz="2000" dirty="0" smtClean="0">
                <a:solidFill>
                  <a:srgbClr val="000000"/>
                </a:solidFill>
              </a:rPr>
              <a:t>и отладка </a:t>
            </a:r>
            <a:r>
              <a:rPr lang="ru-RU" sz="2000" dirty="0">
                <a:solidFill>
                  <a:srgbClr val="000000"/>
                </a:solidFill>
              </a:rPr>
              <a:t>информационных </a:t>
            </a:r>
            <a:r>
              <a:rPr lang="ru-RU" sz="2000" dirty="0" smtClean="0">
                <a:solidFill>
                  <a:srgbClr val="000000"/>
                </a:solidFill>
              </a:rPr>
              <a:t>взаимодействий </a:t>
            </a:r>
            <a:r>
              <a:rPr lang="ru-RU" sz="2000" dirty="0">
                <a:solidFill>
                  <a:srgbClr val="000000"/>
                </a:solidFill>
              </a:rPr>
              <a:t>с реальными информационными потоками для решения конкретных </a:t>
            </a:r>
            <a:r>
              <a:rPr lang="ru-RU" sz="2000" dirty="0" smtClean="0">
                <a:solidFill>
                  <a:srgbClr val="000000"/>
                </a:solidFill>
              </a:rPr>
              <a:t>задач</a:t>
            </a:r>
            <a:r>
              <a:rPr lang="ru-RU" sz="2000" dirty="0" smtClean="0"/>
              <a:t>;  разработка </a:t>
            </a:r>
            <a:r>
              <a:rPr lang="ru-RU" sz="2000" i="1" dirty="0" smtClean="0"/>
              <a:t>технологии </a:t>
            </a:r>
            <a:r>
              <a:rPr lang="ru-RU" sz="2000" i="1" dirty="0"/>
              <a:t>перехода от научно-исследовательских прототипов ЦД </a:t>
            </a:r>
            <a:r>
              <a:rPr lang="ru-RU" sz="2000" i="1" dirty="0" smtClean="0"/>
              <a:t>к </a:t>
            </a:r>
            <a:r>
              <a:rPr lang="ru-RU" sz="2000" i="1" dirty="0"/>
              <a:t>их применению на практике </a:t>
            </a:r>
            <a:r>
              <a:rPr lang="ru-RU" sz="2000" dirty="0">
                <a:solidFill>
                  <a:srgbClr val="000000"/>
                </a:solidFill>
              </a:rPr>
              <a:t>(созданию прототипов</a:t>
            </a:r>
            <a:r>
              <a:rPr lang="ru-RU" sz="2000" i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интеллектуальных систем управления развитием и функционированием </a:t>
            </a:r>
            <a:r>
              <a:rPr lang="ru-RU" sz="2000" dirty="0" smtClean="0">
                <a:solidFill>
                  <a:srgbClr val="000000"/>
                </a:solidFill>
              </a:rPr>
              <a:t>систем энергетики). </a:t>
            </a:r>
            <a:endParaRPr lang="ru-RU" sz="2000" dirty="0">
              <a:solidFill>
                <a:srgbClr val="000000"/>
              </a:solidFill>
            </a:endParaRPr>
          </a:p>
          <a:p>
            <a:pPr marL="0" lvl="1" indent="0">
              <a:buFontTx/>
              <a:buNone/>
              <a:defRPr/>
            </a:pPr>
            <a:endParaRPr lang="ru-RU" sz="12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ru-R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0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ЦИФРОВАЯ ТРАНСФОРМАЦИЯ ИЛИ ЦИФРОВИЗАЦИЯ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В </a:t>
            </a:r>
            <a:r>
              <a:rPr lang="ru-RU" sz="2400" dirty="0">
                <a:solidFill>
                  <a:srgbClr val="000000"/>
                </a:solidFill>
              </a:rPr>
              <a:t>последнее время </a:t>
            </a:r>
            <a:r>
              <a:rPr lang="ru-RU" sz="2400" dirty="0"/>
              <a:t>цифровую трансформацию </a:t>
            </a:r>
            <a:r>
              <a:rPr lang="ru-RU" sz="2400" dirty="0">
                <a:solidFill>
                  <a:srgbClr val="000000"/>
                </a:solidFill>
              </a:rPr>
              <a:t>понимают более широко – как переход к цифровому обществу, при этом выделяют следующие направления цифровой трансформации: </a:t>
            </a:r>
            <a:endParaRPr lang="ru-RU" sz="2400" dirty="0" smtClean="0">
              <a:solidFill>
                <a:srgbClr val="000000"/>
              </a:solidFill>
            </a:endParaRPr>
          </a:p>
          <a:p>
            <a:r>
              <a:rPr lang="ru-RU" sz="2400" dirty="0" smtClean="0">
                <a:solidFill>
                  <a:srgbClr val="000000"/>
                </a:solidFill>
              </a:rPr>
              <a:t>формирование </a:t>
            </a:r>
            <a:r>
              <a:rPr lang="ru-RU" sz="2400" dirty="0">
                <a:solidFill>
                  <a:srgbClr val="000000"/>
                </a:solidFill>
              </a:rPr>
              <a:t>нового варианта экономических отношений (</a:t>
            </a:r>
            <a:r>
              <a:rPr lang="ru-RU" sz="2400" dirty="0"/>
              <a:t>цифровая экономика</a:t>
            </a:r>
            <a:r>
              <a:rPr lang="ru-RU" sz="2400" dirty="0">
                <a:solidFill>
                  <a:srgbClr val="000000"/>
                </a:solidFill>
              </a:rPr>
              <a:t>), </a:t>
            </a:r>
            <a:endParaRPr lang="ru-RU" sz="2400" dirty="0" smtClean="0">
              <a:solidFill>
                <a:srgbClr val="000000"/>
              </a:solidFill>
            </a:endParaRPr>
          </a:p>
          <a:p>
            <a:r>
              <a:rPr lang="ru-RU" sz="2400" dirty="0" smtClean="0">
                <a:solidFill>
                  <a:srgbClr val="000000"/>
                </a:solidFill>
              </a:rPr>
              <a:t>построение </a:t>
            </a:r>
            <a:r>
              <a:rPr lang="ru-RU" sz="2400" dirty="0">
                <a:solidFill>
                  <a:srgbClr val="000000"/>
                </a:solidFill>
              </a:rPr>
              <a:t>нового уровня отношений между обществом и государством (</a:t>
            </a:r>
            <a:r>
              <a:rPr lang="ru-RU" sz="2400" dirty="0"/>
              <a:t>цифровое правительство</a:t>
            </a:r>
            <a:r>
              <a:rPr lang="ru-RU" sz="2400" dirty="0">
                <a:solidFill>
                  <a:srgbClr val="000000"/>
                </a:solidFill>
              </a:rPr>
              <a:t>), </a:t>
            </a:r>
            <a:endParaRPr lang="ru-RU" sz="2400" dirty="0" smtClean="0">
              <a:solidFill>
                <a:srgbClr val="000000"/>
              </a:solidFill>
            </a:endParaRPr>
          </a:p>
          <a:p>
            <a:r>
              <a:rPr lang="ru-RU" sz="2400" dirty="0" smtClean="0">
                <a:solidFill>
                  <a:srgbClr val="000000"/>
                </a:solidFill>
              </a:rPr>
              <a:t>создание </a:t>
            </a:r>
            <a:r>
              <a:rPr lang="ru-RU" sz="2400" dirty="0">
                <a:solidFill>
                  <a:srgbClr val="000000"/>
                </a:solidFill>
              </a:rPr>
              <a:t>высокотехнологичной инфраструктуры (</a:t>
            </a:r>
            <a:r>
              <a:rPr lang="ru-RU" sz="2400" dirty="0"/>
              <a:t>цифровое пространство</a:t>
            </a:r>
            <a:r>
              <a:rPr lang="ru-RU" sz="2400" dirty="0">
                <a:solidFill>
                  <a:srgbClr val="00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8453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КОНКРЕТНЫЕ РЕАЛИЗАЦИИ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цифрового двойника </a:t>
            </a:r>
            <a:r>
              <a:rPr lang="ru-RU" dirty="0" err="1" smtClean="0"/>
              <a:t>энергорайона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00"/>
                </a:solidFill>
              </a:rPr>
              <a:t>на примере распределительной энергетической сети Академгородка гор. Иркутска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Разработка цифрового двойника солнечной электростанции </a:t>
            </a:r>
            <a:r>
              <a:rPr lang="ru-RU" dirty="0" smtClean="0">
                <a:solidFill>
                  <a:srgbClr val="000000"/>
                </a:solidFill>
              </a:rPr>
              <a:t>с использованием солнечной панели ИСЭМ СО РАН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10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СОЛНЕЧНАЯ ЭЛЕКТРОСТАНЦИЯ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8138967" cy="54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5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ОНТОЛОГИЯ СОЛНЕЧНОЙ ЭЛЕКТРОСТАНЦИИ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037"/>
            <a:ext cx="9144000" cy="40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9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ЦИФРОВЫЕ ДВОЙНИКИ В НЕФТЕГАЗОВОЙ ОТРАСЛИ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08720"/>
            <a:ext cx="8229600" cy="547303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</a:rPr>
              <a:t>Считают, что </a:t>
            </a:r>
            <a:r>
              <a:rPr lang="ru-RU" sz="1800" dirty="0"/>
              <a:t>нефтегазовая промышленность России является драйвером развития рынка цифровых двойников</a:t>
            </a:r>
            <a:r>
              <a:rPr lang="ru-RU" sz="1800" dirty="0">
                <a:solidFill>
                  <a:srgbClr val="000000"/>
                </a:solidFill>
              </a:rPr>
              <a:t>. В нефтегазовой отрасли реализованы не только ЦД отдельных элементов оборудования, но также </a:t>
            </a:r>
            <a:r>
              <a:rPr lang="ru-RU" sz="1800" dirty="0"/>
              <a:t>разрабатываются двойники сложных комплексных систем («ЦД месторождения», «ЦД морской нефтедобывающей платформы», «ЦД нефтеперерабатывающего завода»). </a:t>
            </a:r>
            <a:r>
              <a:rPr lang="ru-RU" sz="1800" dirty="0" smtClean="0">
                <a:solidFill>
                  <a:srgbClr val="000000"/>
                </a:solidFill>
              </a:rPr>
              <a:t>Почти </a:t>
            </a:r>
            <a:r>
              <a:rPr lang="ru-RU" sz="1800" dirty="0">
                <a:solidFill>
                  <a:srgbClr val="000000"/>
                </a:solidFill>
              </a:rPr>
              <a:t>все крупнейшие российские нефтяные компании за последние несколько лет объявили об использовании </a:t>
            </a:r>
            <a:r>
              <a:rPr lang="ru-RU" sz="1800" dirty="0"/>
              <a:t>технологии ЦД</a:t>
            </a:r>
            <a:r>
              <a:rPr lang="ru-RU" sz="1800" dirty="0">
                <a:solidFill>
                  <a:srgbClr val="000000"/>
                </a:solidFill>
              </a:rPr>
              <a:t>, а многие даже обозначили данное направление </a:t>
            </a:r>
            <a:r>
              <a:rPr lang="ru-RU" sz="1800" dirty="0"/>
              <a:t>в качестве приоритетного направления развития.</a:t>
            </a:r>
          </a:p>
          <a:p>
            <a:pPr lvl="0"/>
            <a:r>
              <a:rPr lang="ru-RU" sz="1800" dirty="0">
                <a:solidFill>
                  <a:srgbClr val="000000"/>
                </a:solidFill>
              </a:rPr>
              <a:t>Компания </a:t>
            </a:r>
            <a:r>
              <a:rPr lang="ru-RU" sz="1800" dirty="0"/>
              <a:t>«Лукойл» </a:t>
            </a:r>
            <a:r>
              <a:rPr lang="ru-RU" sz="1800" dirty="0">
                <a:solidFill>
                  <a:srgbClr val="000000"/>
                </a:solidFill>
              </a:rPr>
              <a:t>выделила четыре основных направления: </a:t>
            </a:r>
            <a:r>
              <a:rPr lang="ru-RU" sz="1800" dirty="0"/>
              <a:t>«цифровые двойники», «цифровой персонал», «роботизация рутинных процессов» и «цифровая </a:t>
            </a:r>
            <a:r>
              <a:rPr lang="ru-RU" sz="1800" dirty="0" smtClean="0"/>
              <a:t>экосистема». </a:t>
            </a:r>
            <a:r>
              <a:rPr lang="ru-RU" sz="1800" dirty="0">
                <a:solidFill>
                  <a:srgbClr val="000000"/>
                </a:solidFill>
              </a:rPr>
              <a:t>«Цифровой двойник», предполагает  развитие технологии «интеллектуального месторождения», включая геологоразведку и добычу, а концепция «цифровой завод» инкапсулирует переработку и сбыт. </a:t>
            </a:r>
            <a:endParaRPr lang="ru-RU" sz="1800" dirty="0" smtClean="0">
              <a:solidFill>
                <a:srgbClr val="000000"/>
              </a:solidFill>
            </a:endParaRPr>
          </a:p>
          <a:p>
            <a:pPr lvl="0"/>
            <a:r>
              <a:rPr lang="ru-RU" sz="1800" dirty="0" smtClean="0">
                <a:solidFill>
                  <a:srgbClr val="000000"/>
                </a:solidFill>
              </a:rPr>
              <a:t>В </a:t>
            </a:r>
            <a:r>
              <a:rPr lang="ru-RU" sz="1800" dirty="0">
                <a:solidFill>
                  <a:srgbClr val="000000"/>
                </a:solidFill>
              </a:rPr>
              <a:t>стратегии компании </a:t>
            </a:r>
            <a:r>
              <a:rPr lang="ru-RU" sz="1800" dirty="0"/>
              <a:t>«Роснефть» </a:t>
            </a:r>
            <a:r>
              <a:rPr lang="ru-RU" sz="1800" dirty="0">
                <a:solidFill>
                  <a:srgbClr val="000000"/>
                </a:solidFill>
              </a:rPr>
              <a:t>(«Роснефть-2022») было заявлено шесть основных направлений: </a:t>
            </a:r>
            <a:r>
              <a:rPr lang="ru-RU" sz="1800" dirty="0"/>
              <a:t>«цифровое месторождение», «цифровой завод», «цифровая цепочка поставок», «цифровой </a:t>
            </a:r>
            <a:r>
              <a:rPr lang="ru-RU" sz="1800" dirty="0" err="1"/>
              <a:t>трейдинг</a:t>
            </a:r>
            <a:r>
              <a:rPr lang="ru-RU" sz="1800" dirty="0"/>
              <a:t>», «цифровая АЗС» и «цифровой рабочий</a:t>
            </a:r>
            <a:r>
              <a:rPr lang="ru-RU" sz="1800" dirty="0" smtClean="0"/>
              <a:t>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07009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ЦИФРОВЫЕ ДВОЙНИКИ В НЕФТЕГАЗОВОЙ ОТРАСЛИ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lvl="0"/>
            <a:r>
              <a:rPr lang="ru-RU" sz="1600" dirty="0"/>
              <a:t>«Роснефть» начала в 2018 году проект по созданию «цифрового месторождения» в Башкирии. </a:t>
            </a:r>
            <a:r>
              <a:rPr lang="ru-RU" sz="1600" dirty="0">
                <a:solidFill>
                  <a:srgbClr val="000000"/>
                </a:solidFill>
              </a:rPr>
              <a:t>В этом проекте была реализована </a:t>
            </a:r>
            <a:r>
              <a:rPr lang="ru-RU" sz="1600" dirty="0"/>
              <a:t>подробная цифровая копия реального месторождения (</a:t>
            </a:r>
            <a:r>
              <a:rPr lang="ru-RU" sz="1600" dirty="0" err="1"/>
              <a:t>Илишевское</a:t>
            </a:r>
            <a:r>
              <a:rPr lang="ru-RU" sz="1600" dirty="0"/>
              <a:t> месторождение), где каждый физический объект представлен своим цифровым двойником, передающим информацию о своем состоянии</a:t>
            </a:r>
            <a:r>
              <a:rPr lang="ru-RU" sz="1600" dirty="0">
                <a:solidFill>
                  <a:srgbClr val="000000"/>
                </a:solidFill>
              </a:rPr>
              <a:t>. С помощью 3D-платформы специалисты в режиме реального времени отслеживают все ключевые показатели – добычу и транспортировку, действия сотрудников, перемещения транспорта. </a:t>
            </a:r>
            <a:r>
              <a:rPr lang="ru-RU" sz="1600" dirty="0"/>
              <a:t>Для получения информации с дистанционно ненаблюдаемых объектов привлекаются  </a:t>
            </a:r>
            <a:r>
              <a:rPr lang="ru-RU" sz="1600" dirty="0" err="1"/>
              <a:t>беспилотники</a:t>
            </a:r>
            <a:r>
              <a:rPr lang="ru-RU" sz="1600" dirty="0"/>
              <a:t>, которые регулярно облетают территорию месторождения.</a:t>
            </a:r>
          </a:p>
          <a:p>
            <a:pPr lvl="0"/>
            <a:r>
              <a:rPr lang="ru-RU" sz="1600" dirty="0">
                <a:solidFill>
                  <a:srgbClr val="000000"/>
                </a:solidFill>
              </a:rPr>
              <a:t>В «</a:t>
            </a:r>
            <a:r>
              <a:rPr lang="ru-RU" sz="1600" dirty="0" err="1" smtClean="0">
                <a:solidFill>
                  <a:srgbClr val="000000"/>
                </a:solidFill>
              </a:rPr>
              <a:t>Газпромнефть</a:t>
            </a:r>
            <a:r>
              <a:rPr lang="ru-RU" sz="1600" dirty="0">
                <a:solidFill>
                  <a:srgbClr val="000000"/>
                </a:solidFill>
              </a:rPr>
              <a:t>» технологии ЦД используются не только на этапе добычи нефти, но и </a:t>
            </a:r>
            <a:r>
              <a:rPr lang="ru-RU" sz="1600" b="1" dirty="0"/>
              <a:t>на этапах ее переработки</a:t>
            </a:r>
            <a:r>
              <a:rPr lang="ru-RU" sz="1600" dirty="0">
                <a:solidFill>
                  <a:srgbClr val="000000"/>
                </a:solidFill>
              </a:rPr>
              <a:t>. Например, </a:t>
            </a:r>
            <a:r>
              <a:rPr lang="ru-RU" sz="1600" dirty="0"/>
              <a:t>на Московском НПЗ компания запустила проект по созданию цифрового двойника установки гидроочистки бензина каталитического крекинга</a:t>
            </a:r>
            <a:r>
              <a:rPr lang="ru-RU" sz="1600" dirty="0">
                <a:solidFill>
                  <a:srgbClr val="000000"/>
                </a:solidFill>
              </a:rPr>
              <a:t>, а на </a:t>
            </a:r>
            <a:r>
              <a:rPr lang="ru-RU" sz="1600" dirty="0"/>
              <a:t>Омском </a:t>
            </a:r>
            <a:r>
              <a:rPr lang="ru-RU" sz="1600" dirty="0">
                <a:solidFill>
                  <a:srgbClr val="000000"/>
                </a:solidFill>
              </a:rPr>
              <a:t>нефтеперерабатывающем заводе – </a:t>
            </a:r>
            <a:r>
              <a:rPr lang="ru-RU" sz="1600" dirty="0"/>
              <a:t>установки первичной переработки нефти </a:t>
            </a:r>
            <a:endParaRPr lang="ru-RU" sz="1600" dirty="0">
              <a:solidFill>
                <a:srgbClr val="000000"/>
              </a:solidFill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</a:rPr>
              <a:t>Цифровой двойник позволил компании </a:t>
            </a:r>
            <a:r>
              <a:rPr lang="en-US" sz="1600" dirty="0"/>
              <a:t>ADNOC</a:t>
            </a:r>
            <a:r>
              <a:rPr lang="ru-RU" sz="1600" dirty="0"/>
              <a:t>, одному из ключевых операторов нефтегазовой промышленности на ближнем Востоке, объединить на единый диспетчерский пункт 20 нефтеперерабатывающих и нефтедобывающих предприятий </a:t>
            </a:r>
            <a:r>
              <a:rPr lang="ru-RU" sz="1600" dirty="0">
                <a:solidFill>
                  <a:srgbClr val="000000"/>
                </a:solidFill>
              </a:rPr>
              <a:t>разбросанных по всему Ближнему Востоку. ЦД интегрировал в себе производственные активы и обеспечил унификацию и приведение к единому стандарту все организационные и технологические процессы. </a:t>
            </a:r>
          </a:p>
          <a:p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08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ЦИФРОВЫЕ ДВОЙНИКИ В ЭЛЕКТРОЭНЕРГЕТИКЕ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600" dirty="0">
                <a:solidFill>
                  <a:srgbClr val="000000"/>
                </a:solidFill>
              </a:rPr>
              <a:t>В России одним из лидеров по реализации цифровых программ является </a:t>
            </a:r>
            <a:r>
              <a:rPr lang="ru-RU" sz="1600" dirty="0"/>
              <a:t>компания «</a:t>
            </a:r>
            <a:r>
              <a:rPr lang="ru-RU" sz="1600" dirty="0" err="1"/>
              <a:t>Росатом</a:t>
            </a:r>
            <a:r>
              <a:rPr lang="ru-RU" sz="1600" dirty="0"/>
              <a:t>», которая разработала и протестировала платформу программно-технологического комплекса «Виртуально-цифровая АЭС», </a:t>
            </a:r>
            <a:r>
              <a:rPr lang="ru-RU" sz="1600" dirty="0">
                <a:solidFill>
                  <a:srgbClr val="000000"/>
                </a:solidFill>
              </a:rPr>
              <a:t>что представляется важным шагом на пути к созданию полноценных ЦД энергоблоков </a:t>
            </a:r>
            <a:r>
              <a:rPr lang="ru-RU" sz="1600" dirty="0" smtClean="0">
                <a:solidFill>
                  <a:srgbClr val="000000"/>
                </a:solidFill>
              </a:rPr>
              <a:t>АЭС.</a:t>
            </a:r>
            <a:endParaRPr lang="ru-RU" sz="1600" dirty="0">
              <a:solidFill>
                <a:srgbClr val="000000"/>
              </a:solidFill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</a:rPr>
              <a:t>Компанией </a:t>
            </a:r>
            <a:r>
              <a:rPr lang="ru-RU" sz="1600" dirty="0"/>
              <a:t>«КРОК Инкорпорейтед»  был предложен ЦД для моделирования и оптимизации режимов работы одной из крупнейших московских ТЭЦ  «Мосэнерго». </a:t>
            </a:r>
            <a:r>
              <a:rPr lang="ru-RU" sz="1600" dirty="0">
                <a:solidFill>
                  <a:srgbClr val="000000"/>
                </a:solidFill>
              </a:rPr>
              <a:t>Заложенные в него модели позволяют </a:t>
            </a:r>
            <a:r>
              <a:rPr lang="ru-RU" sz="1600" dirty="0" smtClean="0">
                <a:solidFill>
                  <a:srgbClr val="000000"/>
                </a:solidFill>
              </a:rPr>
              <a:t>рассчитывать </a:t>
            </a:r>
            <a:r>
              <a:rPr lang="ru-RU" sz="1600" dirty="0">
                <a:solidFill>
                  <a:srgbClr val="000000"/>
                </a:solidFill>
              </a:rPr>
              <a:t>оптимальный режим почасовой загрузки ТЭЦ для работы на рынке на сутки вперёд с учётом прогноза погоды и энергопотребления по теплу в рамках параметров, заданных Системным оператором и решать другие </a:t>
            </a:r>
            <a:r>
              <a:rPr lang="ru-RU" sz="1600" dirty="0" smtClean="0">
                <a:solidFill>
                  <a:srgbClr val="000000"/>
                </a:solidFill>
              </a:rPr>
              <a:t>задачи.</a:t>
            </a:r>
            <a:endParaRPr lang="ru-RU" sz="1600" dirty="0">
              <a:solidFill>
                <a:srgbClr val="000000"/>
              </a:solidFill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</a:rPr>
              <a:t>Компания </a:t>
            </a:r>
            <a:r>
              <a:rPr lang="ru-RU" sz="1600" dirty="0" err="1"/>
              <a:t>General</a:t>
            </a:r>
            <a:r>
              <a:rPr lang="ru-RU" sz="1600" dirty="0"/>
              <a:t> </a:t>
            </a:r>
            <a:r>
              <a:rPr lang="ru-RU" sz="1600" dirty="0" err="1"/>
              <a:t>Electric</a:t>
            </a:r>
            <a:r>
              <a:rPr lang="ru-RU" sz="1600" dirty="0"/>
              <a:t> (</a:t>
            </a:r>
            <a:r>
              <a:rPr lang="en-US" sz="1600" dirty="0"/>
              <a:t>GE</a:t>
            </a:r>
            <a:r>
              <a:rPr lang="ru-RU" sz="1600" dirty="0"/>
              <a:t>) разработала цифровой двойник, который служит основой цифровой электростанции </a:t>
            </a:r>
            <a:r>
              <a:rPr lang="ru-RU" sz="1600" dirty="0" err="1"/>
              <a:t>Digital</a:t>
            </a:r>
            <a:r>
              <a:rPr lang="ru-RU" sz="1600" dirty="0"/>
              <a:t> </a:t>
            </a:r>
            <a:r>
              <a:rPr lang="ru-RU" sz="1600" dirty="0" err="1"/>
              <a:t>Power</a:t>
            </a:r>
            <a:r>
              <a:rPr lang="ru-RU" sz="1600" dirty="0"/>
              <a:t> </a:t>
            </a:r>
            <a:r>
              <a:rPr lang="ru-RU" sz="1600" dirty="0" err="1"/>
              <a:t>Plant</a:t>
            </a:r>
            <a:r>
              <a:rPr lang="ru-RU" sz="1600" dirty="0">
                <a:solidFill>
                  <a:srgbClr val="000000"/>
                </a:solidFill>
              </a:rPr>
              <a:t>. ЦД станции состоит из совокупности моделей и базируется на ряде цифровых двойников подсистем (ЦД жизненного цикла, ЦД аномалий, тепловой ЦД (определяет тепловую эффективность, мощность тепловой установки и прогноз выбросов, а также осуществляет моделирование всех параметров, которые могут повлиять на эти результаты).</a:t>
            </a:r>
          </a:p>
          <a:p>
            <a:pPr lvl="0"/>
            <a:r>
              <a:rPr lang="en-US" sz="1600" dirty="0"/>
              <a:t>GE Renewable</a:t>
            </a:r>
            <a:r>
              <a:rPr lang="ru-RU" sz="1600" dirty="0"/>
              <a:t> создала ЦД, </a:t>
            </a:r>
            <a:r>
              <a:rPr lang="ru-RU" sz="1600" dirty="0">
                <a:solidFill>
                  <a:srgbClr val="000000"/>
                </a:solidFill>
              </a:rPr>
              <a:t>который позволяет </a:t>
            </a:r>
            <a:r>
              <a:rPr lang="ru-RU" sz="1600" dirty="0"/>
              <a:t>операторам </a:t>
            </a:r>
            <a:r>
              <a:rPr lang="ru-RU" sz="1600" dirty="0" err="1"/>
              <a:t>ветропарков</a:t>
            </a:r>
            <a:r>
              <a:rPr lang="ru-RU" sz="1600" dirty="0"/>
              <a:t> </a:t>
            </a:r>
            <a:r>
              <a:rPr lang="ru-RU" sz="1600" dirty="0">
                <a:solidFill>
                  <a:srgbClr val="000000"/>
                </a:solidFill>
              </a:rPr>
              <a:t>собирать, визуализировать и анализировать данные об объектах станции и управлять ими в зависимости от климатических факторов.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761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ЦИФРОВЫЕ ДВОЙНИКИ В ЭЛЕКТРОЭНЕРГЕТИКЕ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600" dirty="0"/>
              <a:t>Компания SAP, </a:t>
            </a:r>
            <a:r>
              <a:rPr lang="ru-RU" sz="1600" dirty="0">
                <a:solidFill>
                  <a:srgbClr val="000000"/>
                </a:solidFill>
              </a:rPr>
              <a:t>внедряет решения для оптимизации работы </a:t>
            </a:r>
            <a:r>
              <a:rPr lang="ru-RU" sz="1600" dirty="0" err="1"/>
              <a:t>ветрогенераторов</a:t>
            </a:r>
            <a:r>
              <a:rPr lang="ru-RU" sz="1600" dirty="0"/>
              <a:t> с помощью ЦД</a:t>
            </a:r>
            <a:r>
              <a:rPr lang="ru-RU" sz="1600" dirty="0">
                <a:solidFill>
                  <a:srgbClr val="000000"/>
                </a:solidFill>
              </a:rPr>
              <a:t>, неисправности обнаруживаются на более ранней стадии, что позволяет корректировать режимы работы обслуживания устройств.</a:t>
            </a:r>
          </a:p>
          <a:p>
            <a:pPr lvl="0"/>
            <a:r>
              <a:rPr lang="ru-RU" sz="1600" dirty="0"/>
              <a:t>Национальная лаборатория энергетических технологий (NETL, </a:t>
            </a:r>
            <a:r>
              <a:rPr lang="ru-RU" sz="1600" dirty="0" err="1"/>
              <a:t>National</a:t>
            </a:r>
            <a:r>
              <a:rPr lang="ru-RU" sz="1600" dirty="0"/>
              <a:t> </a:t>
            </a:r>
            <a:r>
              <a:rPr lang="ru-RU" sz="1600" dirty="0" err="1"/>
              <a:t>Energy</a:t>
            </a:r>
            <a:r>
              <a:rPr lang="ru-RU" sz="1600" dirty="0"/>
              <a:t> </a:t>
            </a:r>
            <a:r>
              <a:rPr lang="ru-RU" sz="1600" dirty="0" err="1"/>
              <a:t>Technology</a:t>
            </a:r>
            <a:r>
              <a:rPr lang="ru-RU" sz="1600" dirty="0"/>
              <a:t> </a:t>
            </a:r>
            <a:r>
              <a:rPr lang="ru-RU" sz="1600" dirty="0" err="1"/>
              <a:t>Laboratory</a:t>
            </a:r>
            <a:r>
              <a:rPr lang="ru-RU" sz="1600" dirty="0"/>
              <a:t>) Министерства энергетики США </a:t>
            </a:r>
            <a:r>
              <a:rPr lang="ru-RU" sz="1600" dirty="0">
                <a:solidFill>
                  <a:srgbClr val="000000"/>
                </a:solidFill>
              </a:rPr>
              <a:t>и ее партнеры совместно с Центром обучения и исследований в области расширенного моделирования виртуальной энергии (AVESTAR) Университета Западной Вирджинии разработали </a:t>
            </a:r>
            <a:r>
              <a:rPr lang="ru-RU" sz="1600" dirty="0"/>
              <a:t>цифровой двойник, который имитирует электростанцию, использующую парогазовую установку с </a:t>
            </a:r>
            <a:r>
              <a:rPr lang="ru-RU" sz="1600" dirty="0" err="1"/>
              <a:t>внутрицикловой</a:t>
            </a:r>
            <a:r>
              <a:rPr lang="ru-RU" sz="1600" dirty="0"/>
              <a:t> газификацией угля. </a:t>
            </a:r>
            <a:r>
              <a:rPr lang="ru-RU" sz="1600" dirty="0">
                <a:solidFill>
                  <a:srgbClr val="000000"/>
                </a:solidFill>
              </a:rPr>
              <a:t>Проект направлен на оптимизацию проектирования сенсорной сети (расчет оптимального размещения, количества и типа датчиков), управление процессами и операционные стратегии для повышения производительности, гибкости и мониторинга состояния электростанции.</a:t>
            </a:r>
          </a:p>
          <a:p>
            <a:r>
              <a:rPr lang="ru-RU" sz="1600" dirty="0"/>
              <a:t>ЦД «ATOM», разработанный компанией </a:t>
            </a:r>
            <a:r>
              <a:rPr lang="en-US" sz="1600" dirty="0"/>
              <a:t>Siemens</a:t>
            </a:r>
            <a:r>
              <a:rPr lang="ru-RU" sz="1600" dirty="0">
                <a:solidFill>
                  <a:srgbClr val="000000"/>
                </a:solidFill>
              </a:rPr>
              <a:t>, представляет модель, которая использует </a:t>
            </a:r>
            <a:r>
              <a:rPr lang="ru-RU" sz="1600" dirty="0"/>
              <a:t>данные о клиентах, цепи поставок, производстве энергии, техническом обслуживании, и направлена на повышение эффективности управления активами</a:t>
            </a:r>
            <a:r>
              <a:rPr lang="ru-RU" sz="1600" dirty="0">
                <a:solidFill>
                  <a:srgbClr val="000000"/>
                </a:solidFill>
              </a:rPr>
              <a:t>. </a:t>
            </a:r>
            <a:endParaRPr lang="ru-RU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Компания </a:t>
            </a:r>
            <a:r>
              <a:rPr lang="ru-RU" sz="1600" dirty="0"/>
              <a:t>«Продуктивные технологические системы» </a:t>
            </a:r>
            <a:r>
              <a:rPr lang="ru-RU" sz="1600" dirty="0">
                <a:solidFill>
                  <a:srgbClr val="000000"/>
                </a:solidFill>
              </a:rPr>
              <a:t>(ООО ПТС) информировала о внедрении </a:t>
            </a:r>
            <a:r>
              <a:rPr lang="ru-RU" sz="1600" dirty="0"/>
              <a:t>ЦД на базе программного обеспечения </a:t>
            </a:r>
            <a:r>
              <a:rPr lang="ru-RU" sz="1600" dirty="0" err="1"/>
              <a:t>Creo</a:t>
            </a:r>
            <a:r>
              <a:rPr lang="ru-RU" sz="1600" dirty="0"/>
              <a:t> и </a:t>
            </a:r>
            <a:r>
              <a:rPr lang="ru-RU" sz="1600" dirty="0" err="1"/>
              <a:t>Windchill</a:t>
            </a:r>
            <a:r>
              <a:rPr lang="ru-RU" sz="1600" dirty="0"/>
              <a:t> на Уральском турбинном заводе (УТЗ), входящем в холдинг «РОТЕК». </a:t>
            </a:r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462021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РОССИЙСКИЕ ПОСТАВЩИКИ НА РЫНКЕ ЦД ДЛЯ ЭНЕРГЕТИКИ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257006"/>
          </a:xfrm>
        </p:spPr>
        <p:txBody>
          <a:bodyPr/>
          <a:lstStyle/>
          <a:p>
            <a:r>
              <a:rPr lang="ru-RU" sz="1600" dirty="0" smtClean="0">
                <a:solidFill>
                  <a:srgbClr val="000000"/>
                </a:solidFill>
              </a:rPr>
              <a:t>Среди </a:t>
            </a:r>
            <a:r>
              <a:rPr lang="ru-RU" sz="1600" dirty="0">
                <a:solidFill>
                  <a:srgbClr val="000000"/>
                </a:solidFill>
              </a:rPr>
              <a:t>Российских поставщиков в области ЦД для энергетики </a:t>
            </a:r>
            <a:r>
              <a:rPr lang="ru-RU" sz="1600" dirty="0" smtClean="0">
                <a:solidFill>
                  <a:srgbClr val="000000"/>
                </a:solidFill>
              </a:rPr>
              <a:t>выделяют </a:t>
            </a:r>
            <a:r>
              <a:rPr lang="ru-RU" sz="1600" dirty="0" smtClean="0"/>
              <a:t>АО </a:t>
            </a:r>
            <a:r>
              <a:rPr lang="ru-RU" sz="1600" dirty="0"/>
              <a:t>«Национальное Бюро Информатизации» – разработчик платформы «EMAS», создает решения класса ЦД (цифровые модели электростанций)</a:t>
            </a:r>
            <a:r>
              <a:rPr lang="ru-RU" sz="1600" dirty="0">
                <a:solidFill>
                  <a:srgbClr val="000000"/>
                </a:solidFill>
              </a:rPr>
              <a:t>. «EMAS» – это комплексное решение автоматизации планирования и мониторинга режимов работы ТЭС для повышения маржинальной прибыли от производства и сбыта тепловой и электрической энергии, позволяет решать не только технологическую задачу оптимального распределения нагрузки, но и экономические задачи, включая поиск оптимальных режимов работы ТЭС по маржинальной прибыли, по оптимизации расхода топлива. </a:t>
            </a:r>
          </a:p>
          <a:p>
            <a:r>
              <a:rPr lang="ru-RU" sz="1600" dirty="0"/>
              <a:t>На рынке цифровых двойников</a:t>
            </a:r>
            <a:r>
              <a:rPr lang="ru-RU" sz="1600" dirty="0">
                <a:solidFill>
                  <a:srgbClr val="000000"/>
                </a:solidFill>
              </a:rPr>
              <a:t>, исходя из инвестиционных оценок технического перевооружения и ремонта оборудования, можно отметить </a:t>
            </a:r>
            <a:r>
              <a:rPr lang="ru-RU" sz="1600" dirty="0"/>
              <a:t>ПАО «Мосэнерго», ПАО «ТГК-1», ПАО «Татнефть», ПАО «Лукойл», ПАО «</a:t>
            </a:r>
            <a:r>
              <a:rPr lang="ru-RU" sz="1600" dirty="0" err="1"/>
              <a:t>РусГидро</a:t>
            </a:r>
            <a:r>
              <a:rPr lang="ru-RU" sz="1600" dirty="0"/>
              <a:t>», ПАО «</a:t>
            </a:r>
            <a:r>
              <a:rPr lang="ru-RU" sz="1600" dirty="0" err="1"/>
              <a:t>Квадра</a:t>
            </a:r>
            <a:r>
              <a:rPr lang="ru-RU" sz="1600" dirty="0"/>
              <a:t>», ПАО «Т-Плюс», ООО «Ново-</a:t>
            </a:r>
            <a:r>
              <a:rPr lang="ru-RU" sz="1600" dirty="0" err="1"/>
              <a:t>Салаватская</a:t>
            </a:r>
            <a:r>
              <a:rPr lang="ru-RU" sz="1600" dirty="0"/>
              <a:t> ТЭЦ», ООО «ВО «Технопромэкспорт</a:t>
            </a:r>
            <a:r>
              <a:rPr lang="ru-RU" sz="1600" dirty="0" smtClean="0"/>
              <a:t>».</a:t>
            </a:r>
            <a:endParaRPr lang="ru-RU" sz="1600" dirty="0"/>
          </a:p>
          <a:p>
            <a:r>
              <a:rPr lang="ru-RU" sz="1600" dirty="0">
                <a:solidFill>
                  <a:srgbClr val="000000"/>
                </a:solidFill>
              </a:rPr>
              <a:t>По прогнозам </a:t>
            </a:r>
            <a:r>
              <a:rPr lang="ru-RU" sz="1600" dirty="0" err="1">
                <a:solidFill>
                  <a:srgbClr val="000000"/>
                </a:solidFill>
              </a:rPr>
              <a:t>Gartner</a:t>
            </a:r>
            <a:r>
              <a:rPr lang="ru-RU" sz="1600" dirty="0">
                <a:solidFill>
                  <a:srgbClr val="000000"/>
                </a:solidFill>
              </a:rPr>
              <a:t>, </a:t>
            </a:r>
            <a:r>
              <a:rPr lang="ru-RU" sz="1600" dirty="0"/>
              <a:t>к 2021 году половина крупных компаний будет использовать цифровые двойники, это будет способствовать росту их  эффективности на 10 и более процентов.</a:t>
            </a:r>
            <a:r>
              <a:rPr lang="ru-RU" sz="1600" dirty="0">
                <a:solidFill>
                  <a:srgbClr val="000000"/>
                </a:solidFill>
              </a:rPr>
              <a:t> Внедрение цифрового двойника в одной из крупнейших генерирующих компаний РФ позволило </a:t>
            </a:r>
            <a:r>
              <a:rPr lang="ru-RU" sz="1600" dirty="0"/>
              <a:t>снизить ущерб от простоя энергоблоков более чем в 5,5 раз, а количество инцидентов на блоках парогазовых установок более чем в 2,9 раз.</a:t>
            </a:r>
          </a:p>
        </p:txBody>
      </p:sp>
    </p:spTree>
    <p:extLst>
      <p:ext uri="{BB962C8B-B14F-4D97-AF65-F5344CB8AC3E}">
        <p14:creationId xmlns:p14="http://schemas.microsoft.com/office/powerpoint/2010/main" val="3521498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ЗАКЛЮЧЕНИЕ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1700" dirty="0"/>
              <a:t>Цифровой двойник является эффективным инструментом визуализации, мониторинга и управления энергетическими объектами/системами </a:t>
            </a:r>
            <a:r>
              <a:rPr lang="ru-RU" sz="1700" dirty="0">
                <a:solidFill>
                  <a:srgbClr val="000000"/>
                </a:solidFill>
              </a:rPr>
              <a:t>на всех этапах их жизненного цикла. Это </a:t>
            </a:r>
            <a:r>
              <a:rPr lang="ru-RU" sz="1700" dirty="0"/>
              <a:t>эволюционирующая обучаемая технология</a:t>
            </a:r>
            <a:r>
              <a:rPr lang="ru-RU" sz="1700" dirty="0">
                <a:solidFill>
                  <a:srgbClr val="000000"/>
                </a:solidFill>
              </a:rPr>
              <a:t>, отражающая все изменения, происходящие с физическим объектом/системой, которые </a:t>
            </a:r>
            <a:r>
              <a:rPr lang="ru-RU" sz="1700" dirty="0"/>
              <a:t>отслеживаются через оперативно передаваемые данные с датчиков</a:t>
            </a:r>
            <a:r>
              <a:rPr lang="ru-RU" sz="1700" dirty="0">
                <a:solidFill>
                  <a:srgbClr val="000000"/>
                </a:solidFill>
              </a:rPr>
              <a:t>, информацию от персонала и других источников.</a:t>
            </a:r>
            <a:endParaRPr lang="ru-RU" sz="1700" dirty="0" smtClean="0">
              <a:solidFill>
                <a:srgbClr val="000000"/>
              </a:solidFill>
            </a:endParaRPr>
          </a:p>
          <a:p>
            <a:r>
              <a:rPr lang="ru-RU" sz="1700" dirty="0" smtClean="0"/>
              <a:t>Расширение сферы применения ЦД будет связано с развитием математических моделей, </a:t>
            </a:r>
            <a:r>
              <a:rPr lang="ru-RU" sz="1700" dirty="0" smtClean="0">
                <a:solidFill>
                  <a:srgbClr val="000000"/>
                </a:solidFill>
              </a:rPr>
              <a:t>отражающих трансформацию технологических процессов, а также организационные и экономические преобразования. </a:t>
            </a:r>
          </a:p>
          <a:p>
            <a:r>
              <a:rPr lang="ru-RU" sz="1700" dirty="0" smtClean="0">
                <a:solidFill>
                  <a:srgbClr val="000000"/>
                </a:solidFill>
              </a:rPr>
              <a:t>Значительную роль в появлении новых возможностей ЦД будет играть </a:t>
            </a:r>
            <a:r>
              <a:rPr lang="ru-RU" sz="1700" dirty="0" smtClean="0"/>
              <a:t>наличие развитых высокопроизводительных вычислительных ресурсов, появление Интернета вещей, сетей 5</a:t>
            </a:r>
            <a:r>
              <a:rPr lang="en-US" sz="1700" dirty="0" smtClean="0"/>
              <a:t>G </a:t>
            </a:r>
            <a:r>
              <a:rPr lang="ru-RU" sz="1700" dirty="0" smtClean="0"/>
              <a:t>и выше, облачных вычислений. </a:t>
            </a:r>
          </a:p>
          <a:p>
            <a:r>
              <a:rPr lang="ru-RU" sz="1700" dirty="0" smtClean="0">
                <a:solidFill>
                  <a:srgbClr val="000000"/>
                </a:solidFill>
              </a:rPr>
              <a:t>Новые </a:t>
            </a:r>
            <a:r>
              <a:rPr lang="ru-RU" sz="1700" dirty="0" smtClean="0"/>
              <a:t>возможности искусственного интеллекта приведут к созданию «умных» ЦД</a:t>
            </a:r>
            <a:r>
              <a:rPr lang="ru-RU" sz="1700" dirty="0" smtClean="0">
                <a:solidFill>
                  <a:srgbClr val="000000"/>
                </a:solidFill>
              </a:rPr>
              <a:t>, а процесс их объединения на разных иерархических уровнях будет способствовать формированию </a:t>
            </a:r>
            <a:r>
              <a:rPr lang="ru-RU" sz="1700" dirty="0" smtClean="0"/>
              <a:t>единого цифрового двойника, что расширит круг решаемых задач и предоставляемых услуг</a:t>
            </a:r>
            <a:r>
              <a:rPr lang="ru-RU" sz="1700" dirty="0" smtClean="0">
                <a:solidFill>
                  <a:srgbClr val="000000"/>
                </a:solidFill>
              </a:rPr>
              <a:t>. </a:t>
            </a:r>
          </a:p>
          <a:p>
            <a:r>
              <a:rPr lang="ru-RU" sz="1700" dirty="0" smtClean="0">
                <a:solidFill>
                  <a:srgbClr val="000000"/>
                </a:solidFill>
              </a:rPr>
              <a:t>Все это сделает их одним из </a:t>
            </a:r>
            <a:r>
              <a:rPr lang="ru-RU" sz="1700" dirty="0" smtClean="0"/>
              <a:t>ведущих трендов будущего технологического развития.</a:t>
            </a:r>
          </a:p>
          <a:p>
            <a:pPr marL="0" indent="0">
              <a:buNone/>
            </a:pPr>
            <a:r>
              <a:rPr lang="ru-RU" sz="1700" dirty="0" smtClean="0"/>
              <a:t> 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69287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ВЫВОДЫ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sz="2400" dirty="0" smtClean="0"/>
              <a:t>Цифровые двойники сейчас рассматриваются практически как синоним </a:t>
            </a:r>
            <a:r>
              <a:rPr lang="ru-RU" sz="2400" dirty="0" err="1" smtClean="0"/>
              <a:t>цифровизации</a:t>
            </a:r>
            <a:r>
              <a:rPr lang="ru-RU" sz="2400" dirty="0" smtClean="0"/>
              <a:t> энергетики. Уже имеется ряд успешных реализаций ЦД.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Пока нет однозначного понимания терминологии, структуры, состава цифровых двойников.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Определены пять компонентов программного обеспечения, необходимых для создания цифрового двойника, но на </a:t>
            </a:r>
            <a:r>
              <a:rPr lang="ru-RU" sz="2400" dirty="0"/>
              <a:t>российском рынке пока нет широкого спектра </a:t>
            </a:r>
            <a:r>
              <a:rPr lang="ru-RU" sz="2400" dirty="0" smtClean="0"/>
              <a:t>компаний-поставщиков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Представляется, что свой вклад в заполнение этой ниши могут и должны внести научные организации и института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Необходимо более тесное сотрудничество научных организаций и энергетических компаний в этой области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80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ОСНОВНЫЕ СТАДИИ РАЗВИТИЯ</a:t>
            </a:r>
            <a:r>
              <a:rPr lang="en-US" sz="2400" dirty="0" smtClean="0"/>
              <a:t> </a:t>
            </a:r>
            <a:r>
              <a:rPr lang="ru-RU" sz="2400" dirty="0" smtClean="0"/>
              <a:t>ИКТ </a:t>
            </a:r>
            <a:br>
              <a:rPr lang="ru-RU" sz="2400" dirty="0" smtClean="0"/>
            </a:br>
            <a:r>
              <a:rPr lang="ru-RU" sz="2400" dirty="0" smtClean="0"/>
              <a:t>(ПРИМЕНЕНИЯ В ЦИФРОВОЙ ТРАНСФОРМАЦИИ)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основе цифровой трансформации лежат </a:t>
            </a:r>
            <a:r>
              <a:rPr lang="ru-RU" sz="2000" dirty="0"/>
              <a:t>информационно-коммуникационные технологии (ИКТ).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Основные </a:t>
            </a:r>
            <a:r>
              <a:rPr lang="ru-RU" sz="2000" dirty="0">
                <a:solidFill>
                  <a:srgbClr val="000000"/>
                </a:solidFill>
              </a:rPr>
              <a:t>стадии их развития: </a:t>
            </a:r>
            <a:endParaRPr lang="ru-RU" sz="2000" dirty="0" smtClean="0">
              <a:solidFill>
                <a:srgbClr val="000000"/>
              </a:solidFill>
            </a:endParaRPr>
          </a:p>
          <a:p>
            <a:r>
              <a:rPr lang="ru-RU" sz="2000" dirty="0" err="1" smtClean="0">
                <a:solidFill>
                  <a:srgbClr val="000000"/>
                </a:solidFill>
              </a:rPr>
              <a:t>Мейнфреймы</a:t>
            </a:r>
            <a:r>
              <a:rPr lang="ru-RU" sz="2000" dirty="0">
                <a:solidFill>
                  <a:srgbClr val="000000"/>
                </a:solidFill>
              </a:rPr>
              <a:t>, Клиент-серверы и ПК </a:t>
            </a:r>
            <a:r>
              <a:rPr lang="ru-RU" sz="2000" dirty="0"/>
              <a:t>(1960 – 1970 гг.), </a:t>
            </a:r>
            <a:endParaRPr lang="en-US" sz="2000" dirty="0" smtClean="0"/>
          </a:p>
          <a:p>
            <a:r>
              <a:rPr lang="ru-RU" sz="2000" dirty="0" err="1" smtClean="0">
                <a:solidFill>
                  <a:srgbClr val="000000"/>
                </a:solidFill>
              </a:rPr>
              <a:t>Web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1.0 </a:t>
            </a:r>
            <a:r>
              <a:rPr lang="ru-RU" sz="2000" dirty="0" err="1">
                <a:solidFill>
                  <a:srgbClr val="000000"/>
                </a:solidFill>
              </a:rPr>
              <a:t>еКоммерция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/>
              <a:t>(1980 гг.), </a:t>
            </a:r>
            <a:endParaRPr lang="en-US" sz="2000" dirty="0" smtClean="0"/>
          </a:p>
          <a:p>
            <a:r>
              <a:rPr lang="ru-RU" sz="2000" dirty="0" err="1" smtClean="0">
                <a:solidFill>
                  <a:srgbClr val="000000"/>
                </a:solidFill>
              </a:rPr>
              <a:t>Web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2.0 Облака, мобильные технологии </a:t>
            </a:r>
            <a:r>
              <a:rPr lang="ru-RU" sz="2000" dirty="0"/>
              <a:t>(1990 гг.), </a:t>
            </a:r>
            <a:endParaRPr lang="en-US" sz="2000" dirty="0" smtClean="0"/>
          </a:p>
          <a:p>
            <a:r>
              <a:rPr lang="ru-RU" sz="2000" b="1" dirty="0" err="1" smtClean="0">
                <a:solidFill>
                  <a:srgbClr val="000000"/>
                </a:solidFill>
              </a:rPr>
              <a:t>Big</a:t>
            </a:r>
            <a:r>
              <a:rPr lang="ru-RU" sz="2000" b="1" dirty="0" smtClean="0">
                <a:solidFill>
                  <a:srgbClr val="000000"/>
                </a:solidFill>
              </a:rPr>
              <a:t> </a:t>
            </a:r>
            <a:r>
              <a:rPr lang="ru-RU" sz="2000" b="1" dirty="0" err="1">
                <a:solidFill>
                  <a:srgbClr val="000000"/>
                </a:solidFill>
              </a:rPr>
              <a:t>Data</a:t>
            </a:r>
            <a:r>
              <a:rPr lang="ru-RU" sz="2000" b="1" dirty="0">
                <a:solidFill>
                  <a:srgbClr val="000000"/>
                </a:solidFill>
              </a:rPr>
              <a:t> Аналитика, визуализация </a:t>
            </a:r>
            <a:r>
              <a:rPr lang="ru-RU" sz="2000" b="1" dirty="0"/>
              <a:t>(2000 гг.), </a:t>
            </a:r>
            <a:endParaRPr lang="en-US" sz="2000" b="1" dirty="0" smtClean="0"/>
          </a:p>
          <a:p>
            <a:r>
              <a:rPr lang="ru-RU" sz="2000" b="1" dirty="0" smtClean="0">
                <a:solidFill>
                  <a:srgbClr val="000000"/>
                </a:solidFill>
              </a:rPr>
              <a:t>Интернет </a:t>
            </a:r>
            <a:r>
              <a:rPr lang="ru-RU" sz="2000" b="1" dirty="0">
                <a:solidFill>
                  <a:srgbClr val="000000"/>
                </a:solidFill>
              </a:rPr>
              <a:t>вещей, умные машины </a:t>
            </a:r>
            <a:r>
              <a:rPr lang="ru-RU" sz="2000" b="1" dirty="0"/>
              <a:t>(2010 гг.), </a:t>
            </a:r>
            <a:endParaRPr lang="en-US" sz="2000" b="1" dirty="0" smtClean="0"/>
          </a:p>
          <a:p>
            <a:r>
              <a:rPr lang="ru-RU" sz="2000" b="1" dirty="0" smtClean="0">
                <a:solidFill>
                  <a:srgbClr val="000000"/>
                </a:solidFill>
              </a:rPr>
              <a:t>Искусственный </a:t>
            </a:r>
            <a:r>
              <a:rPr lang="ru-RU" sz="2000" b="1" dirty="0">
                <a:solidFill>
                  <a:srgbClr val="000000"/>
                </a:solidFill>
              </a:rPr>
              <a:t>интеллект </a:t>
            </a:r>
            <a:r>
              <a:rPr lang="ru-RU" sz="2000" dirty="0"/>
              <a:t>(2010-2020 гг</a:t>
            </a:r>
            <a:r>
              <a:rPr lang="ru-RU" sz="2000" dirty="0" smtClean="0"/>
              <a:t>.)</a:t>
            </a:r>
          </a:p>
          <a:p>
            <a:pPr lvl="0"/>
            <a:endParaRPr lang="ru-RU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Первоначально </a:t>
            </a:r>
            <a:r>
              <a:rPr lang="ru-RU" sz="2000" dirty="0">
                <a:solidFill>
                  <a:srgbClr val="000000"/>
                </a:solidFill>
              </a:rPr>
              <a:t>концепция ЦД была озвучена Майклом </a:t>
            </a:r>
            <a:r>
              <a:rPr lang="ru-RU" sz="2000" dirty="0" err="1">
                <a:solidFill>
                  <a:srgbClr val="000000"/>
                </a:solidFill>
              </a:rPr>
              <a:t>Гривсом</a:t>
            </a:r>
            <a:r>
              <a:rPr lang="ru-RU" sz="2000" dirty="0">
                <a:solidFill>
                  <a:srgbClr val="000000"/>
                </a:solidFill>
              </a:rPr>
              <a:t> на </a:t>
            </a:r>
            <a:r>
              <a:rPr lang="ru-RU" sz="2000" dirty="0"/>
              <a:t>PLM (</a:t>
            </a:r>
            <a:r>
              <a:rPr lang="ru-RU" sz="2000" dirty="0" err="1"/>
              <a:t>Product</a:t>
            </a:r>
            <a:r>
              <a:rPr lang="ru-RU" sz="2000" dirty="0"/>
              <a:t> </a:t>
            </a:r>
            <a:r>
              <a:rPr lang="ru-RU" sz="2000" dirty="0" err="1"/>
              <a:t>Lifecycle</a:t>
            </a:r>
            <a:r>
              <a:rPr lang="ru-RU" sz="2000" dirty="0"/>
              <a:t> </a:t>
            </a:r>
            <a:r>
              <a:rPr lang="ru-RU" sz="2000" dirty="0" err="1"/>
              <a:t>Management</a:t>
            </a:r>
            <a:r>
              <a:rPr lang="ru-RU" sz="2000" dirty="0"/>
              <a:t>) </a:t>
            </a:r>
            <a:r>
              <a:rPr lang="ru-RU" sz="2000" dirty="0">
                <a:solidFill>
                  <a:srgbClr val="000000"/>
                </a:solidFill>
              </a:rPr>
              <a:t>курсе в </a:t>
            </a:r>
            <a:r>
              <a:rPr lang="ru-RU" sz="2000" dirty="0" err="1">
                <a:solidFill>
                  <a:srgbClr val="000000"/>
                </a:solidFill>
              </a:rPr>
              <a:t>Мичиганском</a:t>
            </a:r>
            <a:r>
              <a:rPr lang="ru-RU" sz="2000" dirty="0">
                <a:solidFill>
                  <a:srgbClr val="000000"/>
                </a:solidFill>
              </a:rPr>
              <a:t> университете в начале </a:t>
            </a:r>
            <a:r>
              <a:rPr lang="ru-RU" sz="2000" dirty="0"/>
              <a:t>2002 г. и позднее, в 2003 г.</a:t>
            </a:r>
            <a:r>
              <a:rPr lang="ru-RU" sz="2000" dirty="0">
                <a:solidFill>
                  <a:srgbClr val="000000"/>
                </a:solidFill>
              </a:rPr>
              <a:t> была представлена на конференции по PLM.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119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ЛИТЕРАТУРА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</a:rPr>
              <a:t>Прохоров А., </a:t>
            </a:r>
            <a:r>
              <a:rPr lang="ru-RU" sz="1600" dirty="0" err="1">
                <a:solidFill>
                  <a:srgbClr val="000000"/>
                </a:solidFill>
              </a:rPr>
              <a:t>Лысачев</a:t>
            </a:r>
            <a:r>
              <a:rPr lang="ru-RU" sz="1600" dirty="0">
                <a:solidFill>
                  <a:srgbClr val="000000"/>
                </a:solidFill>
              </a:rPr>
              <a:t> М. Научный редактор профессор Боровков А. Цифровой двойник. Анализ, тренды, мировой опыт. Издание первое, исправленное и дополненное. – М.: ООО «</a:t>
            </a:r>
            <a:r>
              <a:rPr lang="ru-RU" sz="1600" dirty="0" err="1">
                <a:solidFill>
                  <a:srgbClr val="000000"/>
                </a:solidFill>
              </a:rPr>
              <a:t>АльянсПринт</a:t>
            </a:r>
            <a:r>
              <a:rPr lang="ru-RU" sz="1600" dirty="0">
                <a:solidFill>
                  <a:srgbClr val="000000"/>
                </a:solidFill>
              </a:rPr>
              <a:t>», 2020. – 401 стр., ил.   </a:t>
            </a:r>
          </a:p>
          <a:p>
            <a:pPr lvl="0"/>
            <a:r>
              <a:rPr lang="ru-RU" sz="1600" dirty="0" err="1" smtClean="0">
                <a:solidFill>
                  <a:srgbClr val="000000"/>
                </a:solidFill>
              </a:rPr>
              <a:t>Массель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Л.В., </a:t>
            </a:r>
            <a:r>
              <a:rPr lang="ru-RU" sz="1600" dirty="0" err="1">
                <a:solidFill>
                  <a:srgbClr val="000000"/>
                </a:solidFill>
              </a:rPr>
              <a:t>Массель</a:t>
            </a:r>
            <a:r>
              <a:rPr lang="ru-RU" sz="1600" dirty="0">
                <a:solidFill>
                  <a:srgbClr val="000000"/>
                </a:solidFill>
              </a:rPr>
              <a:t> А.Г., </a:t>
            </a:r>
            <a:r>
              <a:rPr lang="ru-RU" sz="1600" dirty="0" err="1">
                <a:solidFill>
                  <a:srgbClr val="000000"/>
                </a:solidFill>
              </a:rPr>
              <a:t>Копайгородский</a:t>
            </a:r>
            <a:r>
              <a:rPr lang="ru-RU" sz="1600" dirty="0">
                <a:solidFill>
                  <a:srgbClr val="000000"/>
                </a:solidFill>
              </a:rPr>
              <a:t> А.Н. Эволюция технологий исследований энергетики и применения их результатов: от математических моделей и компьютерных программ к цифровым двойникам и цифровым образам // Информационные и математические технологии в науке и управлении. 2019. № 4 (16). С. 5-19. DOI: 10.25729/2413-0133-2019-4-01 (РИНЦ)</a:t>
            </a:r>
          </a:p>
          <a:p>
            <a:pPr lvl="0"/>
            <a:r>
              <a:rPr lang="ru-RU" sz="1600" dirty="0" err="1">
                <a:solidFill>
                  <a:srgbClr val="000000"/>
                </a:solidFill>
              </a:rPr>
              <a:t>Массель</a:t>
            </a:r>
            <a:r>
              <a:rPr lang="ru-RU" sz="1600" dirty="0">
                <a:solidFill>
                  <a:srgbClr val="000000"/>
                </a:solidFill>
              </a:rPr>
              <a:t> Л.В., Ворожцова Т.Н. Онтологический подход к построению цифровых двойников объектов и систем </a:t>
            </a:r>
            <a:r>
              <a:rPr lang="ru-RU" sz="1600" dirty="0" smtClean="0">
                <a:solidFill>
                  <a:srgbClr val="000000"/>
                </a:solidFill>
              </a:rPr>
              <a:t>энергетики // Онтология проектирования,</a:t>
            </a:r>
            <a:r>
              <a:rPr lang="ru-RU" sz="1600" cap="all" dirty="0" smtClean="0">
                <a:solidFill>
                  <a:srgbClr val="000000"/>
                </a:solidFill>
              </a:rPr>
              <a:t> </a:t>
            </a:r>
            <a:r>
              <a:rPr lang="ru-RU" sz="1600" cap="all" dirty="0">
                <a:solidFill>
                  <a:srgbClr val="000000"/>
                </a:solidFill>
              </a:rPr>
              <a:t>2020. Т.10, №3 (37). С. 327-337. </a:t>
            </a:r>
            <a:r>
              <a:rPr lang="en-US" sz="1600" dirty="0" err="1">
                <a:solidFill>
                  <a:srgbClr val="000000"/>
                </a:solidFill>
              </a:rPr>
              <a:t>WoS</a:t>
            </a:r>
            <a:r>
              <a:rPr lang="ru-RU" sz="1600" dirty="0">
                <a:solidFill>
                  <a:srgbClr val="000000"/>
                </a:solidFill>
              </a:rPr>
              <a:t> / </a:t>
            </a:r>
            <a:r>
              <a:rPr lang="en-US" sz="1600" dirty="0">
                <a:solidFill>
                  <a:srgbClr val="000000"/>
                </a:solidFill>
              </a:rPr>
              <a:t>RSCI</a:t>
            </a:r>
            <a:r>
              <a:rPr lang="ru-RU" sz="1600" dirty="0">
                <a:solidFill>
                  <a:srgbClr val="000000"/>
                </a:solidFill>
              </a:rPr>
              <a:t>. DOI: 10.18287/2223-9537-2020-10-3-327-337. </a:t>
            </a:r>
          </a:p>
          <a:p>
            <a:pPr lvl="0"/>
            <a:r>
              <a:rPr lang="en-GB" sz="1600" dirty="0" err="1">
                <a:solidFill>
                  <a:srgbClr val="000000"/>
                </a:solidFill>
              </a:rPr>
              <a:t>Massel</a:t>
            </a:r>
            <a:r>
              <a:rPr lang="en-GB" sz="1600" dirty="0">
                <a:solidFill>
                  <a:srgbClr val="000000"/>
                </a:solidFill>
              </a:rPr>
              <a:t> L., </a:t>
            </a:r>
            <a:r>
              <a:rPr lang="en-GB" sz="1600" dirty="0" err="1">
                <a:solidFill>
                  <a:srgbClr val="000000"/>
                </a:solidFill>
              </a:rPr>
              <a:t>Massel</a:t>
            </a:r>
            <a:r>
              <a:rPr lang="en-GB" sz="1600" dirty="0">
                <a:solidFill>
                  <a:srgbClr val="000000"/>
                </a:solidFill>
              </a:rPr>
              <a:t> A. Development Of Digital Twins And Digital Shadows of Energy Objects and Systems Using Scientific Tools for Energy Research //</a:t>
            </a:r>
            <a:r>
              <a:rPr lang="en-US" sz="1600" dirty="0">
                <a:solidFill>
                  <a:srgbClr val="000000"/>
                </a:solidFill>
              </a:rPr>
              <a:t> ENERGY-21 – Sustainable Development &amp; Smart Management: proceedings. E3S Web of Conferences, 2020. Volume </a:t>
            </a:r>
            <a:r>
              <a:rPr lang="en-US" sz="1600" dirty="0" smtClean="0">
                <a:solidFill>
                  <a:srgbClr val="000000"/>
                </a:solidFill>
              </a:rPr>
              <a:t>209</a:t>
            </a:r>
            <a:r>
              <a:rPr lang="ru-RU" sz="1600" dirty="0" smtClean="0">
                <a:solidFill>
                  <a:srgbClr val="000000"/>
                </a:solidFill>
              </a:rPr>
              <a:t> (</a:t>
            </a:r>
            <a:r>
              <a:rPr lang="en-US" sz="1600" dirty="0" smtClean="0">
                <a:solidFill>
                  <a:srgbClr val="000000"/>
                </a:solidFill>
              </a:rPr>
              <a:t>Scopus).</a:t>
            </a: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GB" sz="1600" dirty="0">
                <a:solidFill>
                  <a:srgbClr val="000000"/>
                </a:solidFill>
              </a:rPr>
              <a:t>DOI: </a:t>
            </a:r>
            <a:r>
              <a:rPr lang="en-GB" sz="1600" u="sng" dirty="0">
                <a:solidFill>
                  <a:srgbClr val="000000"/>
                </a:solidFill>
                <a:hlinkClick r:id="rId3"/>
              </a:rPr>
              <a:t>https://doi.org/10.1051/e3sconf/202020902019</a:t>
            </a:r>
            <a:endParaRPr lang="ru-RU" sz="1600" dirty="0">
              <a:solidFill>
                <a:srgbClr val="000000"/>
              </a:solidFill>
            </a:endParaRPr>
          </a:p>
          <a:p>
            <a:pPr lvl="0"/>
            <a:r>
              <a:rPr lang="ru-RU" sz="1600" dirty="0" err="1">
                <a:solidFill>
                  <a:srgbClr val="000000"/>
                </a:solidFill>
              </a:rPr>
              <a:t>Воропай</a:t>
            </a:r>
            <a:r>
              <a:rPr lang="ru-RU" sz="1600" dirty="0">
                <a:solidFill>
                  <a:srgbClr val="000000"/>
                </a:solidFill>
              </a:rPr>
              <a:t> Н.И., </a:t>
            </a:r>
            <a:r>
              <a:rPr lang="ru-RU" sz="1600" dirty="0" err="1">
                <a:solidFill>
                  <a:srgbClr val="000000"/>
                </a:solidFill>
              </a:rPr>
              <a:t>Массель</a:t>
            </a:r>
            <a:r>
              <a:rPr lang="ru-RU" sz="1600" dirty="0">
                <a:solidFill>
                  <a:srgbClr val="000000"/>
                </a:solidFill>
              </a:rPr>
              <a:t> Л.В., Колосок И.Н., </a:t>
            </a:r>
            <a:r>
              <a:rPr lang="ru-RU" sz="1600" dirty="0" err="1">
                <a:solidFill>
                  <a:srgbClr val="000000"/>
                </a:solidFill>
              </a:rPr>
              <a:t>Массель</a:t>
            </a:r>
            <a:r>
              <a:rPr lang="ru-RU" sz="1600" dirty="0">
                <a:solidFill>
                  <a:srgbClr val="000000"/>
                </a:solidFill>
              </a:rPr>
              <a:t> А.Г. ИТ-инфраструктура для построения интеллектуальных систем управления развитием и функционированием систем энергетики на основе цифровых двойников и цифровых образов. Известия РАН. Энергетика. №1. 2021. С. 3-13. 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</a:rPr>
              <a:t>DOI</a:t>
            </a:r>
            <a:r>
              <a:rPr lang="en-US" sz="1600" dirty="0">
                <a:solidFill>
                  <a:srgbClr val="000000"/>
                </a:solidFill>
              </a:rPr>
              <a:t>: 10.31857 / S0002331021010180</a:t>
            </a:r>
            <a:endParaRPr lang="ru-RU" sz="1600" dirty="0">
              <a:solidFill>
                <a:srgbClr val="000000"/>
              </a:solidFill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0644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ЦИФРОВЫЕ ДВОЙНИКИ КАК СОВРЕМЕННЫЙ ТРЕНД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5401022"/>
          </a:xfrm>
        </p:spPr>
        <p:txBody>
          <a:bodyPr/>
          <a:lstStyle/>
          <a:p>
            <a:pPr lvl="0"/>
            <a:r>
              <a:rPr lang="ru-RU" sz="2000" dirty="0" smtClean="0"/>
              <a:t>Один из актуальных трендов </a:t>
            </a:r>
            <a:r>
              <a:rPr lang="ru-RU" sz="2000" dirty="0">
                <a:solidFill>
                  <a:srgbClr val="000000"/>
                </a:solidFill>
              </a:rPr>
              <a:t>в развитии цифровых технологий – это </a:t>
            </a:r>
            <a:r>
              <a:rPr lang="ru-RU" sz="2000" dirty="0"/>
              <a:t>создание цифровых двойников</a:t>
            </a:r>
            <a:r>
              <a:rPr lang="ru-RU" sz="2000" dirty="0">
                <a:solidFill>
                  <a:srgbClr val="000000"/>
                </a:solidFill>
              </a:rPr>
              <a:t>. Утверждают, что «цифровой двойник» вошел в </a:t>
            </a:r>
            <a:r>
              <a:rPr lang="ru-RU" sz="2000" dirty="0"/>
              <a:t>десятку главных стратегических технологических трендов 2019 года</a:t>
            </a:r>
            <a:r>
              <a:rPr lang="ru-RU" sz="2000" dirty="0">
                <a:solidFill>
                  <a:srgbClr val="000000"/>
                </a:solidFill>
              </a:rPr>
              <a:t>. 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/>
            <a:r>
              <a:rPr lang="ru-RU" sz="2000" dirty="0" smtClean="0">
                <a:solidFill>
                  <a:srgbClr val="000000"/>
                </a:solidFill>
              </a:rPr>
              <a:t>В 2021 г. </a:t>
            </a:r>
            <a:r>
              <a:rPr lang="ru-RU" sz="2000" dirty="0" smtClean="0"/>
              <a:t>цифровые двойники – одна из прорывных технологий в энергетике на 10 лет</a:t>
            </a:r>
            <a:r>
              <a:rPr lang="ru-RU" sz="2000" dirty="0" smtClean="0">
                <a:solidFill>
                  <a:srgbClr val="000000"/>
                </a:solidFill>
              </a:rPr>
              <a:t>(доклад ассоциации «Глобальная энергия»)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ru-RU" sz="2000" dirty="0" smtClean="0">
                <a:solidFill>
                  <a:srgbClr val="000000"/>
                </a:solidFill>
              </a:rPr>
              <a:t>Понятие </a:t>
            </a:r>
            <a:r>
              <a:rPr lang="ru-RU" sz="2000" dirty="0">
                <a:solidFill>
                  <a:srgbClr val="000000"/>
                </a:solidFill>
              </a:rPr>
              <a:t>цифрового двойника имеет несколько </a:t>
            </a:r>
            <a:r>
              <a:rPr lang="ru-RU" sz="2000" dirty="0" smtClean="0">
                <a:solidFill>
                  <a:srgbClr val="000000"/>
                </a:solidFill>
              </a:rPr>
              <a:t>определений 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По определению главного инженера подразделения </a:t>
            </a:r>
            <a:r>
              <a:rPr lang="ru-RU" sz="2000" dirty="0">
                <a:solidFill>
                  <a:srgbClr val="000000"/>
                </a:solidFill>
              </a:rPr>
              <a:t>«Интеллектуальные сети» </a:t>
            </a:r>
            <a:r>
              <a:rPr lang="ru-RU" sz="2000" dirty="0"/>
              <a:t>компании </a:t>
            </a:r>
            <a:r>
              <a:rPr lang="ru-RU" sz="2000" dirty="0" err="1"/>
              <a:t>Siemens</a:t>
            </a:r>
            <a:r>
              <a:rPr lang="ru-RU" sz="2000" dirty="0"/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«</a:t>
            </a:r>
            <a:r>
              <a:rPr lang="ru-RU" sz="2000" dirty="0">
                <a:solidFill>
                  <a:srgbClr val="000000"/>
                </a:solidFill>
              </a:rPr>
              <a:t>наиболее подходящее определение цифрового двойника — это </a:t>
            </a:r>
            <a:r>
              <a:rPr lang="ru-RU" sz="2000" dirty="0"/>
              <a:t>реальное отображение всех компонентов в жизненном цикле продукта с использованием физических данных, виртуальных данных и данных взаимодействия </a:t>
            </a:r>
            <a:r>
              <a:rPr lang="ru-RU" sz="2000" dirty="0">
                <a:solidFill>
                  <a:srgbClr val="000000"/>
                </a:solidFill>
              </a:rPr>
              <a:t>между ними, </a:t>
            </a:r>
            <a:endParaRPr lang="ru-RU" sz="2000" dirty="0" smtClean="0">
              <a:solidFill>
                <a:srgbClr val="000000"/>
              </a:solidFill>
            </a:endParaRPr>
          </a:p>
          <a:p>
            <a:r>
              <a:rPr lang="ru-RU" sz="2000" dirty="0" smtClean="0">
                <a:solidFill>
                  <a:srgbClr val="000000"/>
                </a:solidFill>
              </a:rPr>
              <a:t>то </a:t>
            </a:r>
            <a:r>
              <a:rPr lang="ru-RU" sz="2000" dirty="0">
                <a:solidFill>
                  <a:srgbClr val="000000"/>
                </a:solidFill>
              </a:rPr>
              <a:t>есть цифровой двойник создает </a:t>
            </a:r>
            <a:r>
              <a:rPr lang="ru-RU" sz="2000" dirty="0"/>
              <a:t>виртуальный прототип реального объекта</a:t>
            </a:r>
            <a:r>
              <a:rPr lang="ru-RU" sz="2000" dirty="0">
                <a:solidFill>
                  <a:srgbClr val="000000"/>
                </a:solidFill>
              </a:rPr>
              <a:t>, с помощью которого можно проводить эксперименты и проверять гипотезы, прогнозировать поведение объекта и решать задачу управления его жизненным </a:t>
            </a:r>
            <a:r>
              <a:rPr lang="ru-RU" sz="2000" dirty="0" smtClean="0">
                <a:solidFill>
                  <a:srgbClr val="000000"/>
                </a:solidFill>
              </a:rPr>
              <a:t>циклом» </a:t>
            </a:r>
            <a:endParaRPr lang="ru-RU" sz="2000" dirty="0">
              <a:solidFill>
                <a:srgbClr val="000000"/>
              </a:solidFill>
            </a:endParaRPr>
          </a:p>
          <a:p>
            <a:pPr lvl="0"/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ЦИФРОВАЯ ТЕНЬ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</a:rPr>
              <a:t>Кроме того, используется термин «цифровая тень</a:t>
            </a:r>
            <a:r>
              <a:rPr lang="ru-RU" sz="2400" dirty="0" smtClean="0">
                <a:solidFill>
                  <a:srgbClr val="000000"/>
                </a:solidFill>
              </a:rPr>
              <a:t>».</a:t>
            </a:r>
          </a:p>
          <a:p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/>
              <a:t>Цифровую тень</a:t>
            </a:r>
            <a:r>
              <a:rPr lang="ru-RU" sz="2400" dirty="0">
                <a:solidFill>
                  <a:srgbClr val="000000"/>
                </a:solidFill>
              </a:rPr>
              <a:t> можно определить, как </a:t>
            </a:r>
            <a:r>
              <a:rPr lang="ru-RU" sz="2400" dirty="0"/>
              <a:t>систему связей и зависимостей, описывающих поведение реального объекта</a:t>
            </a:r>
            <a:r>
              <a:rPr lang="ru-RU" sz="2400" dirty="0">
                <a:solidFill>
                  <a:srgbClr val="000000"/>
                </a:solidFill>
              </a:rPr>
              <a:t>, как правило, в нормальных условиях работы и содержащихся в избыточных больших данных, получаемых с реального объекта при помощи технологий промышленного интернета</a:t>
            </a:r>
            <a:r>
              <a:rPr lang="ru-RU" sz="2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Цифровая тень </a:t>
            </a:r>
            <a:r>
              <a:rPr lang="ru-RU" sz="2400" dirty="0">
                <a:solidFill>
                  <a:srgbClr val="000000"/>
                </a:solidFill>
              </a:rPr>
              <a:t>способна </a:t>
            </a:r>
            <a:r>
              <a:rPr lang="ru-RU" sz="2400" dirty="0"/>
              <a:t>предсказать поведение реального объекта </a:t>
            </a:r>
            <a:r>
              <a:rPr lang="ru-RU" sz="2400" dirty="0">
                <a:solidFill>
                  <a:srgbClr val="000000"/>
                </a:solidFill>
              </a:rPr>
              <a:t>только в тех условиях, в которых осуществлялся сбор данных, но </a:t>
            </a:r>
            <a:r>
              <a:rPr lang="ru-RU" sz="2400" dirty="0"/>
              <a:t>не позволяет моделировать другие </a:t>
            </a:r>
            <a:r>
              <a:rPr lang="ru-RU" sz="2400" dirty="0" smtClean="0"/>
              <a:t>ситуации</a:t>
            </a:r>
          </a:p>
          <a:p>
            <a:r>
              <a:rPr lang="ru-RU" sz="2400" dirty="0" smtClean="0">
                <a:solidFill>
                  <a:srgbClr val="000000"/>
                </a:solidFill>
              </a:rPr>
              <a:t>Пример с гепардом (Боровков А.И.)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9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2400" b="1" dirty="0" smtClean="0"/>
              <a:t>ЭВОЛЮЦИЯ </a:t>
            </a:r>
            <a:r>
              <a:rPr lang="ru-RU" sz="2400" b="1" dirty="0" smtClean="0"/>
              <a:t>КОНЦЕПЦИИ </a:t>
            </a:r>
          </a:p>
          <a:p>
            <a:pPr marL="0" indent="0" algn="ctr">
              <a:buNone/>
            </a:pPr>
            <a:r>
              <a:rPr lang="ru-RU" sz="2400" b="1" dirty="0" smtClean="0"/>
              <a:t>ЦИФРОВЫХ ДВОЙНИКОВ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7058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sz="2400" dirty="0" smtClean="0"/>
              <a:t>ЭТАПЫ ЭВОЛЮЦИИ КОНЦЕПЦИИ ЦД </a:t>
            </a:r>
            <a:r>
              <a:rPr lang="en-US" sz="2400" dirty="0"/>
              <a:t>[The New Age of Manufacturing: Digital Twin Technology &amp; </a:t>
            </a:r>
            <a:r>
              <a:rPr lang="en-US" sz="2400" dirty="0" err="1"/>
              <a:t>IoT</a:t>
            </a:r>
            <a:r>
              <a:rPr lang="en-US" sz="2400" dirty="0"/>
              <a:t> ]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2562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</a:rPr>
              <a:t>Объект </a:t>
            </a:r>
            <a:r>
              <a:rPr lang="ru-RU" dirty="0">
                <a:solidFill>
                  <a:srgbClr val="000000"/>
                </a:solidFill>
              </a:rPr>
              <a:t>создается </a:t>
            </a:r>
            <a:r>
              <a:rPr lang="ru-RU" dirty="0"/>
              <a:t>без цифрового прототипа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Объект проектируется </a:t>
            </a:r>
            <a:r>
              <a:rPr lang="ru-RU" dirty="0"/>
              <a:t>с помощью цифровой модели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Происходит </a:t>
            </a:r>
            <a:r>
              <a:rPr lang="ru-RU" dirty="0"/>
              <a:t>обмен информацией между объектом и цифровой моделью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Информационный обмен и обновление цифровой модели и объекта происходит </a:t>
            </a:r>
            <a:r>
              <a:rPr lang="ru-RU" dirty="0"/>
              <a:t>в реальном времени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763790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й">
  <a:themeElements>
    <a:clrScheme name="Край 15">
      <a:dk1>
        <a:srgbClr val="0000FF"/>
      </a:dk1>
      <a:lt1>
        <a:srgbClr val="FFFFFF"/>
      </a:lt1>
      <a:dk2>
        <a:srgbClr val="0000FF"/>
      </a:dk2>
      <a:lt2>
        <a:srgbClr val="5F5F5F"/>
      </a:lt2>
      <a:accent1>
        <a:srgbClr val="800080"/>
      </a:accent1>
      <a:accent2>
        <a:srgbClr val="0000FF"/>
      </a:accent2>
      <a:accent3>
        <a:srgbClr val="FFFFFF"/>
      </a:accent3>
      <a:accent4>
        <a:srgbClr val="0000DA"/>
      </a:accent4>
      <a:accent5>
        <a:srgbClr val="C0AAC0"/>
      </a:accent5>
      <a:accent6>
        <a:srgbClr val="0000E7"/>
      </a:accent6>
      <a:hlink>
        <a:srgbClr val="0000FF"/>
      </a:hlink>
      <a:folHlink>
        <a:srgbClr val="1504F4"/>
      </a:folHlink>
    </a:clrScheme>
    <a:fontScheme name="Кра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0">
        <a:dk1>
          <a:srgbClr val="000000"/>
        </a:dk1>
        <a:lt1>
          <a:srgbClr val="FFFFFF"/>
        </a:lt1>
        <a:dk2>
          <a:srgbClr val="990000"/>
        </a:dk2>
        <a:lt2>
          <a:srgbClr val="5F5F5F"/>
        </a:lt2>
        <a:accent1>
          <a:srgbClr val="9900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CAA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1">
        <a:dk1>
          <a:srgbClr val="000000"/>
        </a:dk1>
        <a:lt1>
          <a:srgbClr val="FFFFFF"/>
        </a:lt1>
        <a:dk2>
          <a:srgbClr val="800080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00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2">
        <a:dk1>
          <a:srgbClr val="0000FF"/>
        </a:dk1>
        <a:lt1>
          <a:srgbClr val="FFFFFF"/>
        </a:lt1>
        <a:dk2>
          <a:srgbClr val="800080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3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4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0000FF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0000E7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5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0000FF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0000E7"/>
        </a:accent6>
        <a:hlink>
          <a:srgbClr val="0000FF"/>
        </a:hlink>
        <a:folHlink>
          <a:srgbClr val="1504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6751</TotalTime>
  <Words>3466</Words>
  <Application>Microsoft Office PowerPoint</Application>
  <PresentationFormat>Экран (4:3)</PresentationFormat>
  <Paragraphs>202</Paragraphs>
  <Slides>50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 Unicode MS</vt:lpstr>
      <vt:lpstr>Arial</vt:lpstr>
      <vt:lpstr>Garamond</vt:lpstr>
      <vt:lpstr>Times New Roman</vt:lpstr>
      <vt:lpstr>Wingdings</vt:lpstr>
      <vt:lpstr>Край</vt:lpstr>
      <vt:lpstr>  ЦИФРОВЫЕ ДВОЙНИКИ</vt:lpstr>
      <vt:lpstr>Презентация PowerPoint</vt:lpstr>
      <vt:lpstr>ЦИФРОВАЯ ТРАНСФОРМАЦИЯ ИЛИ ЦИФРОВИЗАЦИЯ</vt:lpstr>
      <vt:lpstr>ЦИФРОВАЯ ТРАНСФОРМАЦИЯ ИЛИ ЦИФРОВИЗАЦИЯ</vt:lpstr>
      <vt:lpstr>ОСНОВНЫЕ СТАДИИ РАЗВИТИЯ ИКТ  (ПРИМЕНЕНИЯ В ЦИФРОВОЙ ТРАНСФОРМАЦИИ)</vt:lpstr>
      <vt:lpstr>ЦИФРОВЫЕ ДВОЙНИКИ КАК СОВРЕМЕННЫЙ ТРЕНД</vt:lpstr>
      <vt:lpstr>ЦИФРОВАЯ ТЕНЬ</vt:lpstr>
      <vt:lpstr>Презентация PowerPoint</vt:lpstr>
      <vt:lpstr>ЭТАПЫ ЭВОЛЮЦИИ КОНЦЕПЦИИ ЦД [The New Age of Manufacturing: Digital Twin Technology &amp; IoT ]</vt:lpstr>
      <vt:lpstr>СТРУКТУРНАЯ СХЕМА ЦИФРОВОГО ДВОЙНИКА.  </vt:lpstr>
      <vt:lpstr>КЛАССИФИКАЦИИ ЦИФРОВЫХ ДВОЙНИКОВ</vt:lpstr>
      <vt:lpstr>ТРИ ТИПА ЦИФРОВЫХ ДВОЙНИКОВ (по используемой технологии)</vt:lpstr>
      <vt:lpstr>СТИМУЛИРУЮЩИЕ ФАКТОРЫ ДЛЯ СОЗДАНИЯ ЦД</vt:lpstr>
      <vt:lpstr>ФАКТОРЫ, СДЕРЖИВАЮЩИЕ РАЗВИТИЕ  ЦД-ТЕХНОЛОГИИ В РОССИИ</vt:lpstr>
      <vt:lpstr>Презентация PowerPoint</vt:lpstr>
      <vt:lpstr>ОСНОВНЫЕ ВАРИАНТЫ ИСПОЛЬЗОВАНИЯ (USE CASES) ЦИФРОВЫХ ДВОЙНИКОВ ДЛЯ ЭНЕРГЕТИЧЕСКИХ СИСТЕМ </vt:lpstr>
      <vt:lpstr>ПЯТЬ КОМПОНЕНТОВ ПРОГРАММНОГО ОБЕСПЕЧЕНИЯ, НЕОБХОДИМЫХ ДЛЯ СОЗДАНИЯ ЦИФРОВОГО ДВОЙНИКА </vt:lpstr>
      <vt:lpstr>ПЯТЬ КОМПОНЕНТОВ ПРОГРАММНОГО ОБЕСПЕЧЕНИЯ, НЕОБХОДИМЫХ ДЛЯ СОЗДАНИЯ ЦИФРОВОГО ДВОЙНИКА </vt:lpstr>
      <vt:lpstr>ОТСУТСТВИЕ В РФ КОМПАНИЙ-ПОСТАВЩИКОВ  ПЯТИ КАТЕГОРИЙ ПО ДЛЯ ПОСТРОЕНИЯ ЦД</vt:lpstr>
      <vt:lpstr>ЦИФРОВОЙ ДВОЙНИК КАК ИНТЕГРАЦИЯ ТЕХНОЛОГИЙ</vt:lpstr>
      <vt:lpstr>Презентация PowerPoint</vt:lpstr>
      <vt:lpstr>АРХИТЕКТУРА ЦИФРОВОГО ДВОЙНИКА ЭНЕРГЕТИЧЕСКОЙ СИСТЕМЫ (ИПУ РАН, д.т.н. С.П. Ковалев ) </vt:lpstr>
      <vt:lpstr>ШЕСТЬ СЛОЕВ (ИНФОРМАЦИОННЫХ КОМПОНЕНТОВ) ЦИФРОВОГО ДВОЙНИКА ЭНЕРГОСИСТЕМЫ</vt:lpstr>
      <vt:lpstr>ВЗАИМОДЕЙСТВИЕ СЛОЕВ ЦИФРОВОГО ДВОЙНИКА</vt:lpstr>
      <vt:lpstr>ОБОБЩЕННАЯ АРХИТЕКТУРА ЦИФРОВОГО ДВОЙНИКА ЭНЕРГЕТИЧЕСКОЙ СИСТЕМЫ (ИСЭМ СО РАН) </vt:lpstr>
      <vt:lpstr>СХЕМА ЦИФРОВЫХ ДВОЙНИКОВ НА ОСНОВЕ ОНТОЛОГИЧЕСКОЙ МОДЕЛИ </vt:lpstr>
      <vt:lpstr>СТРУКТУРА ОНТОЛОГИЧЕСКИХ МОДЕЛЕЙ ДЛЯ ПОСТРОЕНИЯ ЦИФРОВЫХ ДВОЙНИКОВ В ЭНЕРГЕТИКЕ</vt:lpstr>
      <vt:lpstr>МЕТАОНТОЛОГИЯ ИССЛЕДОВАНИЙ</vt:lpstr>
      <vt:lpstr>ОНТОЛОГИЯ ПРЕДМЕТНОЙ ОБЛАСТИ (ТЕПЛОЭНЕРГЕТИКИ)</vt:lpstr>
      <vt:lpstr>ОНТОЛОГИЯ ПРОГРАММНОГО КОМПЛЕКСА</vt:lpstr>
      <vt:lpstr>Презентация PowerPoint</vt:lpstr>
      <vt:lpstr>ИСПОЛЬЗОВАНИЕ ИМЕЮЩЕГОСЯ НАУЧНОГО ИНТСРУМЕНТАРИЯ</vt:lpstr>
      <vt:lpstr>БАЗОВЫЙ ПРОЕКТ ИСЭМ СО РАН (2021- 2025 гг.)</vt:lpstr>
      <vt:lpstr>ИТ-ИНФРАСТРУКТУРА  СИСТЕМНЫХ ИССЛЕДОВАНИЙ В ЭНЕРГЕТИКЕ</vt:lpstr>
      <vt:lpstr>УРОВНИ (ЭТАПЫ) ИССЛЕДОВАНИЙ И ПОДДЕРЖИВАЮЩИЕ ИХ ИНСТРУМЕНТАЛЬНЫЕ СРЕДСТВА</vt:lpstr>
      <vt:lpstr>УРОВНИ (ЭТАПЫ) ИССЛЕДОВАНИЙ И ПОДДЕРЖИВАЮЩИЕ ИХ ИНСТРУМЕНТАЛЬНЫЕ СРЕДСТВА</vt:lpstr>
      <vt:lpstr>МОДИФИЦИРОВАННАЯ АРХИТЕКТУРА МНОГОАГЕНТНОЙ ИНТЕЛЛЕКТУАЛЬНОЙ СРЕДЫ С ИСПОЛЬЗОВАНИЕМ ЦИФРОВЫХ ДВОЙНИКОВ И ЦИФРОВЫХ ОБРАЗОВ</vt:lpstr>
      <vt:lpstr>ЭТАПЫ ПОСТРОЕНИЯ ЦИФРОВЫХ ДВОЙНИКОВ С ИСПОЛЬЗОВАНИЕМ НАУЧНОГО ИНСТРУМЕНТАРИЯ</vt:lpstr>
      <vt:lpstr>ДВЕ СТАДИИ ПРОЕКТА</vt:lpstr>
      <vt:lpstr>КОНКРЕТНЫЕ РЕАЛИЗАЦИИ</vt:lpstr>
      <vt:lpstr>СОЛНЕЧНАЯ ЭЛЕКТРОСТАНЦИЯ</vt:lpstr>
      <vt:lpstr>ОНТОЛОГИЯ СОЛНЕЧНОЙ ЭЛЕКТРОСТАНЦИИ</vt:lpstr>
      <vt:lpstr>ЦИФРОВЫЕ ДВОЙНИКИ В НЕФТЕГАЗОВОЙ ОТРАСЛИ</vt:lpstr>
      <vt:lpstr>ЦИФРОВЫЕ ДВОЙНИКИ В НЕФТЕГАЗОВОЙ ОТРАСЛИ</vt:lpstr>
      <vt:lpstr>ЦИФРОВЫЕ ДВОЙНИКИ В ЭЛЕКТРОЭНЕРГЕТИКЕ</vt:lpstr>
      <vt:lpstr>ЦИФРОВЫЕ ДВОЙНИКИ В ЭЛЕКТРОЭНЕРГЕТИКЕ</vt:lpstr>
      <vt:lpstr>РОССИЙСКИЕ ПОСТАВЩИКИ НА РЫНКЕ ЦД ДЛЯ ЭНЕРГЕТИКИ </vt:lpstr>
      <vt:lpstr>ЗАКЛЮЧЕНИЕ</vt:lpstr>
      <vt:lpstr>ВЫВОДЫ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Gala</dc:creator>
  <cp:lastModifiedBy>Liudmila</cp:lastModifiedBy>
  <cp:revision>369</cp:revision>
  <cp:lastPrinted>2015-10-02T06:22:16Z</cp:lastPrinted>
  <dcterms:created xsi:type="dcterms:W3CDTF">2005-03-06T16:38:01Z</dcterms:created>
  <dcterms:modified xsi:type="dcterms:W3CDTF">2021-11-19T05:06:30Z</dcterms:modified>
</cp:coreProperties>
</file>